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0"/>
  </p:notesMasterIdLst>
  <p:sldIdLst>
    <p:sldId id="268" r:id="rId3"/>
    <p:sldId id="447" r:id="rId4"/>
    <p:sldId id="271" r:id="rId5"/>
    <p:sldId id="454" r:id="rId6"/>
    <p:sldId id="2736" r:id="rId7"/>
    <p:sldId id="264" r:id="rId8"/>
    <p:sldId id="265" r:id="rId9"/>
    <p:sldId id="313" r:id="rId10"/>
    <p:sldId id="302" r:id="rId11"/>
    <p:sldId id="301" r:id="rId12"/>
    <p:sldId id="303" r:id="rId13"/>
    <p:sldId id="931" r:id="rId14"/>
    <p:sldId id="2731" r:id="rId15"/>
    <p:sldId id="933" r:id="rId16"/>
    <p:sldId id="934" r:id="rId17"/>
    <p:sldId id="935" r:id="rId18"/>
    <p:sldId id="936" r:id="rId19"/>
    <p:sldId id="324" r:id="rId20"/>
    <p:sldId id="490" r:id="rId21"/>
    <p:sldId id="538" r:id="rId22"/>
    <p:sldId id="539" r:id="rId23"/>
    <p:sldId id="2732" r:id="rId24"/>
    <p:sldId id="541" r:id="rId25"/>
    <p:sldId id="2734" r:id="rId26"/>
    <p:sldId id="2737" r:id="rId27"/>
    <p:sldId id="2735" r:id="rId28"/>
    <p:sldId id="31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95" autoAdjust="0"/>
    <p:restoredTop sz="92337" autoAdjust="0"/>
  </p:normalViewPr>
  <p:slideViewPr>
    <p:cSldViewPr snapToGrid="0">
      <p:cViewPr varScale="1">
        <p:scale>
          <a:sx n="68" d="100"/>
          <a:sy n="68" d="100"/>
        </p:scale>
        <p:origin x="328" y="6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E2A82C-D0F0-4606-BBB5-97AC065DAC35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86C1BCF5-B9E5-4491-9E5A-EB9663B99FED}">
      <dgm:prSet phldrT="[Text]" custT="1"/>
      <dgm:spPr>
        <a:solidFill>
          <a:srgbClr val="00B050"/>
        </a:solidFill>
        <a:ln>
          <a:noFill/>
        </a:ln>
      </dgm:spPr>
      <dgm:t>
        <a:bodyPr/>
        <a:lstStyle/>
        <a:p>
          <a:r>
            <a:rPr lang="en-US" sz="3200" dirty="0"/>
            <a:t> </a:t>
          </a:r>
        </a:p>
      </dgm:t>
    </dgm:pt>
    <dgm:pt modelId="{EE819820-5DAF-4DC4-9AD9-A999482BD664}" type="parTrans" cxnId="{432BAB60-8E50-49F3-B40B-D07FF0054AC2}">
      <dgm:prSet/>
      <dgm:spPr/>
      <dgm:t>
        <a:bodyPr/>
        <a:lstStyle/>
        <a:p>
          <a:endParaRPr lang="en-US"/>
        </a:p>
      </dgm:t>
    </dgm:pt>
    <dgm:pt modelId="{365B89F4-442F-4143-BA77-2E22CCB1E1A1}" type="sibTrans" cxnId="{432BAB60-8E50-49F3-B40B-D07FF0054AC2}">
      <dgm:prSet/>
      <dgm:spPr/>
      <dgm:t>
        <a:bodyPr/>
        <a:lstStyle/>
        <a:p>
          <a:endParaRPr lang="en-US"/>
        </a:p>
      </dgm:t>
    </dgm:pt>
    <dgm:pt modelId="{C13A9416-C02B-4768-A828-68654838616E}">
      <dgm:prSet phldrT="[Text]"/>
      <dgm:spPr>
        <a:ln>
          <a:noFill/>
        </a:ln>
      </dgm:spPr>
      <dgm:t>
        <a:bodyPr/>
        <a:lstStyle/>
        <a:p>
          <a:endParaRPr lang="en-US" dirty="0"/>
        </a:p>
      </dgm:t>
    </dgm:pt>
    <dgm:pt modelId="{E719BC8F-D64A-475E-94F2-AA0474E08842}" type="sibTrans" cxnId="{69F5B7BA-9EE7-48D1-827C-ECDEFA37A8D2}">
      <dgm:prSet/>
      <dgm:spPr/>
      <dgm:t>
        <a:bodyPr/>
        <a:lstStyle/>
        <a:p>
          <a:endParaRPr lang="en-US"/>
        </a:p>
      </dgm:t>
    </dgm:pt>
    <dgm:pt modelId="{9E6F87DB-8990-4F2C-BE6D-E04BFBB761E8}" type="parTrans" cxnId="{69F5B7BA-9EE7-48D1-827C-ECDEFA37A8D2}">
      <dgm:prSet/>
      <dgm:spPr/>
      <dgm:t>
        <a:bodyPr/>
        <a:lstStyle/>
        <a:p>
          <a:endParaRPr lang="en-US"/>
        </a:p>
      </dgm:t>
    </dgm:pt>
    <dgm:pt modelId="{2E811334-067C-41F5-894F-9B8B545730ED}">
      <dgm:prSet phldrT="[Text]"/>
      <dgm:spPr>
        <a:solidFill>
          <a:srgbClr val="FFC000"/>
        </a:solidFill>
        <a:ln>
          <a:noFill/>
        </a:ln>
      </dgm:spPr>
      <dgm:t>
        <a:bodyPr/>
        <a:lstStyle/>
        <a:p>
          <a:endParaRPr lang="en-US" dirty="0"/>
        </a:p>
      </dgm:t>
    </dgm:pt>
    <dgm:pt modelId="{7D7C78DC-BBFD-4ECF-A70D-DE643EB93D22}" type="sibTrans" cxnId="{9C4C5956-3093-45B5-84FA-BF30E81F117F}">
      <dgm:prSet/>
      <dgm:spPr/>
      <dgm:t>
        <a:bodyPr/>
        <a:lstStyle/>
        <a:p>
          <a:endParaRPr lang="en-US"/>
        </a:p>
      </dgm:t>
    </dgm:pt>
    <dgm:pt modelId="{23DB0D06-F541-49CE-A2D4-4DC3EE3617B6}" type="parTrans" cxnId="{9C4C5956-3093-45B5-84FA-BF30E81F117F}">
      <dgm:prSet/>
      <dgm:spPr/>
      <dgm:t>
        <a:bodyPr/>
        <a:lstStyle/>
        <a:p>
          <a:endParaRPr lang="en-US"/>
        </a:p>
      </dgm:t>
    </dgm:pt>
    <dgm:pt modelId="{5F6BDE90-C5EC-415A-B2B4-D39190013F34}" type="pres">
      <dgm:prSet presAssocID="{00E2A82C-D0F0-4606-BBB5-97AC065DAC35}" presName="Name0" presStyleCnt="0">
        <dgm:presLayoutVars>
          <dgm:dir/>
          <dgm:animLvl val="lvl"/>
          <dgm:resizeHandles val="exact"/>
        </dgm:presLayoutVars>
      </dgm:prSet>
      <dgm:spPr/>
    </dgm:pt>
    <dgm:pt modelId="{1A086416-933A-4198-A2B1-B764EAD90F94}" type="pres">
      <dgm:prSet presAssocID="{86C1BCF5-B9E5-4491-9E5A-EB9663B99FED}" presName="Name8" presStyleCnt="0"/>
      <dgm:spPr/>
    </dgm:pt>
    <dgm:pt modelId="{FC599CC5-A28C-41C4-A2C3-563A711AEBEF}" type="pres">
      <dgm:prSet presAssocID="{86C1BCF5-B9E5-4491-9E5A-EB9663B99FED}" presName="level" presStyleLbl="node1" presStyleIdx="0" presStyleCnt="3" custLinFactNeighborX="-331" custLinFactNeighborY="843">
        <dgm:presLayoutVars>
          <dgm:chMax val="1"/>
          <dgm:bulletEnabled val="1"/>
        </dgm:presLayoutVars>
      </dgm:prSet>
      <dgm:spPr/>
    </dgm:pt>
    <dgm:pt modelId="{8B6EBC94-F070-49B3-8302-0DDD052908FB}" type="pres">
      <dgm:prSet presAssocID="{86C1BCF5-B9E5-4491-9E5A-EB9663B99FE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55A4469-FE58-483D-9AB3-9F7975D1CF21}" type="pres">
      <dgm:prSet presAssocID="{2E811334-067C-41F5-894F-9B8B545730ED}" presName="Name8" presStyleCnt="0"/>
      <dgm:spPr/>
    </dgm:pt>
    <dgm:pt modelId="{0F3B7100-AAA7-407F-B19F-94E85F3CE85D}" type="pres">
      <dgm:prSet presAssocID="{2E811334-067C-41F5-894F-9B8B545730ED}" presName="level" presStyleLbl="node1" presStyleIdx="1" presStyleCnt="3" custLinFactNeighborX="-312">
        <dgm:presLayoutVars>
          <dgm:chMax val="1"/>
          <dgm:bulletEnabled val="1"/>
        </dgm:presLayoutVars>
      </dgm:prSet>
      <dgm:spPr/>
    </dgm:pt>
    <dgm:pt modelId="{79B1BCC6-AE7B-4367-A5AA-B07159376CBC}" type="pres">
      <dgm:prSet presAssocID="{2E811334-067C-41F5-894F-9B8B545730E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8F6649B-5548-4FC6-B4F7-5378C7BD25B3}" type="pres">
      <dgm:prSet presAssocID="{C13A9416-C02B-4768-A828-68654838616E}" presName="Name8" presStyleCnt="0"/>
      <dgm:spPr/>
    </dgm:pt>
    <dgm:pt modelId="{0874D1DD-9670-466A-9C6A-2906AD794518}" type="pres">
      <dgm:prSet presAssocID="{C13A9416-C02B-4768-A828-68654838616E}" presName="level" presStyleLbl="node1" presStyleIdx="2" presStyleCnt="3" custLinFactNeighborX="-1719" custLinFactNeighborY="5191">
        <dgm:presLayoutVars>
          <dgm:chMax val="1"/>
          <dgm:bulletEnabled val="1"/>
        </dgm:presLayoutVars>
      </dgm:prSet>
      <dgm:spPr/>
    </dgm:pt>
    <dgm:pt modelId="{2151807F-E505-4196-A3EB-41E8552346DE}" type="pres">
      <dgm:prSet presAssocID="{C13A9416-C02B-4768-A828-68654838616E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A26BDD04-FE76-452C-8021-5EE1AAC2B367}" type="presOf" srcId="{C13A9416-C02B-4768-A828-68654838616E}" destId="{2151807F-E505-4196-A3EB-41E8552346DE}" srcOrd="1" destOrd="0" presId="urn:microsoft.com/office/officeart/2005/8/layout/pyramid1"/>
    <dgm:cxn modelId="{04DA4A11-518E-4A24-8E05-DD633E8A5F06}" type="presOf" srcId="{00E2A82C-D0F0-4606-BBB5-97AC065DAC35}" destId="{5F6BDE90-C5EC-415A-B2B4-D39190013F34}" srcOrd="0" destOrd="0" presId="urn:microsoft.com/office/officeart/2005/8/layout/pyramid1"/>
    <dgm:cxn modelId="{FD5E2A3D-FAFC-463A-AFE0-5C8E78DDD0E2}" type="presOf" srcId="{2E811334-067C-41F5-894F-9B8B545730ED}" destId="{0F3B7100-AAA7-407F-B19F-94E85F3CE85D}" srcOrd="0" destOrd="0" presId="urn:microsoft.com/office/officeart/2005/8/layout/pyramid1"/>
    <dgm:cxn modelId="{C02F545C-210E-4B40-BC4D-AAAE3B54B001}" type="presOf" srcId="{C13A9416-C02B-4768-A828-68654838616E}" destId="{0874D1DD-9670-466A-9C6A-2906AD794518}" srcOrd="0" destOrd="0" presId="urn:microsoft.com/office/officeart/2005/8/layout/pyramid1"/>
    <dgm:cxn modelId="{432BAB60-8E50-49F3-B40B-D07FF0054AC2}" srcId="{00E2A82C-D0F0-4606-BBB5-97AC065DAC35}" destId="{86C1BCF5-B9E5-4491-9E5A-EB9663B99FED}" srcOrd="0" destOrd="0" parTransId="{EE819820-5DAF-4DC4-9AD9-A999482BD664}" sibTransId="{365B89F4-442F-4143-BA77-2E22CCB1E1A1}"/>
    <dgm:cxn modelId="{9C4C5956-3093-45B5-84FA-BF30E81F117F}" srcId="{00E2A82C-D0F0-4606-BBB5-97AC065DAC35}" destId="{2E811334-067C-41F5-894F-9B8B545730ED}" srcOrd="1" destOrd="0" parTransId="{23DB0D06-F541-49CE-A2D4-4DC3EE3617B6}" sibTransId="{7D7C78DC-BBFD-4ECF-A70D-DE643EB93D22}"/>
    <dgm:cxn modelId="{8DAC3B7B-301E-4AD3-B879-E81BF3CDB6CD}" type="presOf" srcId="{86C1BCF5-B9E5-4491-9E5A-EB9663B99FED}" destId="{8B6EBC94-F070-49B3-8302-0DDD052908FB}" srcOrd="1" destOrd="0" presId="urn:microsoft.com/office/officeart/2005/8/layout/pyramid1"/>
    <dgm:cxn modelId="{74D98587-B98E-44C6-A868-B19D21DFB35B}" type="presOf" srcId="{86C1BCF5-B9E5-4491-9E5A-EB9663B99FED}" destId="{FC599CC5-A28C-41C4-A2C3-563A711AEBEF}" srcOrd="0" destOrd="0" presId="urn:microsoft.com/office/officeart/2005/8/layout/pyramid1"/>
    <dgm:cxn modelId="{93F98FA7-2198-495E-A14D-CBF6BCCCE948}" type="presOf" srcId="{2E811334-067C-41F5-894F-9B8B545730ED}" destId="{79B1BCC6-AE7B-4367-A5AA-B07159376CBC}" srcOrd="1" destOrd="0" presId="urn:microsoft.com/office/officeart/2005/8/layout/pyramid1"/>
    <dgm:cxn modelId="{69F5B7BA-9EE7-48D1-827C-ECDEFA37A8D2}" srcId="{00E2A82C-D0F0-4606-BBB5-97AC065DAC35}" destId="{C13A9416-C02B-4768-A828-68654838616E}" srcOrd="2" destOrd="0" parTransId="{9E6F87DB-8990-4F2C-BE6D-E04BFBB761E8}" sibTransId="{E719BC8F-D64A-475E-94F2-AA0474E08842}"/>
    <dgm:cxn modelId="{7365615F-044D-425A-961C-861FEEB6308A}" type="presParOf" srcId="{5F6BDE90-C5EC-415A-B2B4-D39190013F34}" destId="{1A086416-933A-4198-A2B1-B764EAD90F94}" srcOrd="0" destOrd="0" presId="urn:microsoft.com/office/officeart/2005/8/layout/pyramid1"/>
    <dgm:cxn modelId="{C2370408-606B-44C7-9EE3-5428614AC76E}" type="presParOf" srcId="{1A086416-933A-4198-A2B1-B764EAD90F94}" destId="{FC599CC5-A28C-41C4-A2C3-563A711AEBEF}" srcOrd="0" destOrd="0" presId="urn:microsoft.com/office/officeart/2005/8/layout/pyramid1"/>
    <dgm:cxn modelId="{C08B16BB-A3B4-4396-9840-28E46E46E322}" type="presParOf" srcId="{1A086416-933A-4198-A2B1-B764EAD90F94}" destId="{8B6EBC94-F070-49B3-8302-0DDD052908FB}" srcOrd="1" destOrd="0" presId="urn:microsoft.com/office/officeart/2005/8/layout/pyramid1"/>
    <dgm:cxn modelId="{0789FC31-C648-4772-B5BD-A3A77CE19EF0}" type="presParOf" srcId="{5F6BDE90-C5EC-415A-B2B4-D39190013F34}" destId="{D55A4469-FE58-483D-9AB3-9F7975D1CF21}" srcOrd="1" destOrd="0" presId="urn:microsoft.com/office/officeart/2005/8/layout/pyramid1"/>
    <dgm:cxn modelId="{C5409512-C356-47AD-9076-29391241AAD4}" type="presParOf" srcId="{D55A4469-FE58-483D-9AB3-9F7975D1CF21}" destId="{0F3B7100-AAA7-407F-B19F-94E85F3CE85D}" srcOrd="0" destOrd="0" presId="urn:microsoft.com/office/officeart/2005/8/layout/pyramid1"/>
    <dgm:cxn modelId="{86A259D0-DB9C-46FD-B67C-DA4EC6C12032}" type="presParOf" srcId="{D55A4469-FE58-483D-9AB3-9F7975D1CF21}" destId="{79B1BCC6-AE7B-4367-A5AA-B07159376CBC}" srcOrd="1" destOrd="0" presId="urn:microsoft.com/office/officeart/2005/8/layout/pyramid1"/>
    <dgm:cxn modelId="{D1F91356-D08D-4FAA-B0DB-1FD53D78FCF1}" type="presParOf" srcId="{5F6BDE90-C5EC-415A-B2B4-D39190013F34}" destId="{88F6649B-5548-4FC6-B4F7-5378C7BD25B3}" srcOrd="2" destOrd="0" presId="urn:microsoft.com/office/officeart/2005/8/layout/pyramid1"/>
    <dgm:cxn modelId="{659A198E-5F10-48B7-898A-3BA82A45E582}" type="presParOf" srcId="{88F6649B-5548-4FC6-B4F7-5378C7BD25B3}" destId="{0874D1DD-9670-466A-9C6A-2906AD794518}" srcOrd="0" destOrd="0" presId="urn:microsoft.com/office/officeart/2005/8/layout/pyramid1"/>
    <dgm:cxn modelId="{C2FB0C45-0C26-4FF7-8442-80B0495F7D22}" type="presParOf" srcId="{88F6649B-5548-4FC6-B4F7-5378C7BD25B3}" destId="{2151807F-E505-4196-A3EB-41E8552346DE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599CC5-A28C-41C4-A2C3-563A711AEBEF}">
      <dsp:nvSpPr>
        <dsp:cNvPr id="0" name=""/>
        <dsp:cNvSpPr/>
      </dsp:nvSpPr>
      <dsp:spPr>
        <a:xfrm>
          <a:off x="2289278" y="14065"/>
          <a:ext cx="2296881" cy="1668518"/>
        </a:xfrm>
        <a:prstGeom prst="trapezoid">
          <a:avLst>
            <a:gd name="adj" fmla="val 68830"/>
          </a:avLst>
        </a:prstGeom>
        <a:solidFill>
          <a:srgbClr val="00B05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 </a:t>
          </a:r>
        </a:p>
      </dsp:txBody>
      <dsp:txXfrm>
        <a:off x="2289278" y="14065"/>
        <a:ext cx="2296881" cy="1668518"/>
      </dsp:txXfrm>
    </dsp:sp>
    <dsp:sp modelId="{0F3B7100-AAA7-407F-B19F-94E85F3CE85D}">
      <dsp:nvSpPr>
        <dsp:cNvPr id="0" name=""/>
        <dsp:cNvSpPr/>
      </dsp:nvSpPr>
      <dsp:spPr>
        <a:xfrm>
          <a:off x="1134108" y="1668518"/>
          <a:ext cx="4593763" cy="1668518"/>
        </a:xfrm>
        <a:prstGeom prst="trapezoid">
          <a:avLst>
            <a:gd name="adj" fmla="val 68830"/>
          </a:avLst>
        </a:prstGeom>
        <a:solidFill>
          <a:srgbClr val="FFC0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1938016" y="1668518"/>
        <a:ext cx="2985946" cy="1668518"/>
      </dsp:txXfrm>
    </dsp:sp>
    <dsp:sp modelId="{0874D1DD-9670-466A-9C6A-2906AD794518}">
      <dsp:nvSpPr>
        <dsp:cNvPr id="0" name=""/>
        <dsp:cNvSpPr/>
      </dsp:nvSpPr>
      <dsp:spPr>
        <a:xfrm>
          <a:off x="0" y="3337037"/>
          <a:ext cx="6890645" cy="1668518"/>
        </a:xfrm>
        <a:prstGeom prst="trapezoid">
          <a:avLst>
            <a:gd name="adj" fmla="val 6883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1205862" y="3337037"/>
        <a:ext cx="4478919" cy="16685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B1A9B4-C932-4844-870A-21D03183EBE3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215524-9DAD-4BC9-B882-8916331BB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362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AE Title triggers separate operators for series selection, organ segmentation, lesion segmentation, and lesion classification. </a:t>
            </a:r>
          </a:p>
          <a:p>
            <a:r>
              <a:rPr lang="en-US" sz="1200" dirty="0"/>
              <a:t>The resulting output files of the pipeline included both organ and lesion segmentation masks, a DICOM-wrapped PDF report with computed lesion information, and STL files embedded in DICOM private tags for 3D visualization.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2B1041-8333-4D74-BBC8-5F43312D50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399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6D2FD-4A0C-4870-B9A8-A5009E2829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055714-7AFA-498B-B73D-622FB36A22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DD802F-5ABB-455C-A256-FAD90B6AF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A4DBD-12AB-4D94-90CB-CC2895564ECC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26A17F-3D7C-49F4-ADFE-133842B5A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E5591-ED87-476B-8653-D87DAA8BA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40636-0060-443B-B2FF-6427339EC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452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11DC9-EF9E-4437-B585-88222C359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3B83A-0B4F-4B9A-871F-EC7440ECEE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CD3C2A-1ACC-4E68-80D2-CF645D87B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A4DBD-12AB-4D94-90CB-CC2895564ECC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C61DCC-0110-4C86-89BB-2E514D335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52A855-89E1-4561-89A9-55B03EC20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40636-0060-443B-B2FF-6427339EC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500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20073D-D245-4C10-B20D-A5C098C94B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0BA1D3-96BD-4CB1-B184-D1FE0DFFD7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292ECE-6609-43D0-8D87-90C3692D5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A4DBD-12AB-4D94-90CB-CC2895564ECC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751B6A-173C-4BB5-BCE9-8CF2C5F43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9DBFBC-73BF-4E2F-9C29-7757E6732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40636-0060-443B-B2FF-6427339EC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417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EA53A-5F5A-DCFB-33B2-09CC93578C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077F3F-362D-F39A-1334-84DCE89B31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73141C-3781-5C99-91C9-36DACC444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FF922-3B05-4308-9271-83F482B6B36C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ED38C4-7A36-29FD-5994-3017F223B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89B20-D884-8030-F9B9-CF5C55F66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DC1F-73D8-4BB0-8A53-BF29389DA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938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A6568-988C-D28A-296C-6630897D3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602B5-98C8-03AE-E499-D6ADBAB0F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5E965-AA62-ECCD-41EA-E5BDC5436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FF922-3B05-4308-9271-83F482B6B36C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92ACC-0E2C-0B54-E9B9-4BA40FEBC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162F25-1358-9514-3070-BE33F189B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DC1F-73D8-4BB0-8A53-BF29389DA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2206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21E46-084D-A59C-8DC3-01E3609D1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D39EBF-2DB8-2BEC-4E09-4A7D1C5C46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5A4531-525B-3CD4-001E-650DCDB8D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FF922-3B05-4308-9271-83F482B6B36C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5C6CED-4735-ADBE-263B-6F14739AE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CA93C-9C3E-86D9-A436-466446733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DC1F-73D8-4BB0-8A53-BF29389DA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7199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64790-32A9-1C82-217F-1046E9509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CCD1F0-3B29-C9F1-BE23-6ED65383BD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926AB4-4481-765F-A7CC-E9E9229DE9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6C0A4F-43AE-08AE-F726-AE6C0FA52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FF922-3B05-4308-9271-83F482B6B36C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789CCF-F755-B77E-9C3C-F8D412F75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E67818-F1C8-DE2C-4A2C-21BEE440E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DC1F-73D8-4BB0-8A53-BF29389DA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4843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4E788-DF7A-6A1B-D737-9BF2E6B2D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A2915D-36D4-6F58-4FED-330B92AA7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776464-FAB0-7857-E08C-48A60348BD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FEC17C-06DE-CD2E-68E2-52FF1018B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146D49-A4D2-D048-8E0A-59E983C151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22E70B-8CE1-A288-05E5-F1080990F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FF922-3B05-4308-9271-83F482B6B36C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C64A5C-B76C-1E82-EBD7-A7A49FB0F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9F1137-6148-9347-A9D5-1582A0DFE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DC1F-73D8-4BB0-8A53-BF29389DA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8260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DD5B7-AEE5-D94A-8365-E8DBFED32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CBF41C-EDC1-DCA1-C358-32AFB9804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FF922-3B05-4308-9271-83F482B6B36C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CF6ADA-18F2-922C-50DB-FF873DAC9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994648-007E-B5AA-DF8B-2BE0F51E0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DC1F-73D8-4BB0-8A53-BF29389DA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3695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4D158A-2256-B075-B49B-4FA760E00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FF922-3B05-4308-9271-83F482B6B36C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ACC1F0-7C0A-321A-7B4D-B16B0EF0D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35B99E-998D-049F-9D74-1FC6CAE66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DC1F-73D8-4BB0-8A53-BF29389DA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8402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35B4D-DD1A-2B74-6124-39D1C1AA2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F779A-F3B7-12EB-BCFC-C00FD00F3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88BAE9-FCD1-B2AC-E7EA-233DD6D036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3BE6CE-5D20-56E7-FF33-884F1419C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FF922-3B05-4308-9271-83F482B6B36C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4781B6-907B-D2D6-E3F4-922A70586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2AB0CA-F4E4-07FA-4675-37D987218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DC1F-73D8-4BB0-8A53-BF29389DA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086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1C4E6-BE8C-4D7C-B5BC-EB2F4192E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3E9D9-6955-42B4-9648-56FDE29B98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8C67AC-3060-47B9-89C0-A3F744353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A4DBD-12AB-4D94-90CB-CC2895564ECC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EF32FB-6F57-4BE9-A0AF-E67F57634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31E93-F96C-4E14-98B4-A08813BCA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40636-0060-443B-B2FF-6427339EC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7770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6DE60-CC07-BEE4-6F64-62D3B8190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FBA992-9071-637C-509C-CF3678BC90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C51C47-740C-A360-8F20-32027144B5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2395B3-91A5-F646-5395-60CDBE6B4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FF922-3B05-4308-9271-83F482B6B36C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415B64-19E8-888B-0453-E571018D7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68D576-9BC8-1391-45C1-A4D035882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DC1F-73D8-4BB0-8A53-BF29389DA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9696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0BE7D-AE9A-F489-0536-14D7A3391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6FB2B9-707A-FC5A-69CA-09CD053A73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D3F55-B926-1923-103E-7B51F5DA2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FF922-3B05-4308-9271-83F482B6B36C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6D012-98C8-97CC-B4B3-69CDDAA70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FC5B3-151D-1B89-8C32-F7AAC452F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DC1F-73D8-4BB0-8A53-BF29389DA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224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675BDB-B03D-465E-3891-A359306703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A5ED07-649A-E1CF-473A-B2BB114205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E87B7E-6C4A-0FFD-0712-9DB4D3B0D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FF922-3B05-4308-9271-83F482B6B36C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51E8C-80DD-BF6D-01A5-CA285F14A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62C4D-B132-D32F-A250-8FC0C0A5B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DC1F-73D8-4BB0-8A53-BF29389DA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6330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15546"/>
            <a:ext cx="10887456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32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2" name="Text Box 14"/>
          <p:cNvSpPr txBox="1">
            <a:spLocks noChangeArrowheads="1"/>
          </p:cNvSpPr>
          <p:nvPr userDrawn="1"/>
        </p:nvSpPr>
        <p:spPr bwMode="auto">
          <a:xfrm>
            <a:off x="11529486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5" name="Picture 14" descr="NCI-Logo-Gray-Knock-NEW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6486144"/>
            <a:ext cx="2555851" cy="24384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658368" y="1426633"/>
            <a:ext cx="10887456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832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ck Cover Blue">
    <p:bg>
      <p:bgPr>
        <a:solidFill>
          <a:srgbClr val="007B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Background Shapes">
            <a:extLst>
              <a:ext uri="{FF2B5EF4-FFF2-40B4-BE49-F238E27FC236}">
                <a16:creationId xmlns:a16="http://schemas.microsoft.com/office/drawing/2014/main" id="{9821E7F4-DC0D-0506-8910-8C2AF3B8D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1277597" cy="6858000"/>
            <a:chOff x="0" y="0"/>
            <a:chExt cx="8458198" cy="5143500"/>
          </a:xfrm>
        </p:grpSpPr>
        <p:sp>
          <p:nvSpPr>
            <p:cNvPr id="7" name="Middle Shape"/>
            <p:cNvSpPr/>
            <p:nvPr userDrawn="1"/>
          </p:nvSpPr>
          <p:spPr>
            <a:xfrm>
              <a:off x="0" y="0"/>
              <a:ext cx="8458198" cy="5143500"/>
            </a:xfrm>
            <a:prstGeom prst="homePlate">
              <a:avLst>
                <a:gd name="adj" fmla="val 20935"/>
              </a:avLst>
            </a:prstGeom>
            <a:solidFill>
              <a:srgbClr val="00629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Left Shape"/>
            <p:cNvSpPr/>
            <p:nvPr userDrawn="1"/>
          </p:nvSpPr>
          <p:spPr>
            <a:xfrm>
              <a:off x="0" y="0"/>
              <a:ext cx="7289798" cy="5143500"/>
            </a:xfrm>
            <a:prstGeom prst="homePlate">
              <a:avLst>
                <a:gd name="adj" fmla="val 20935"/>
              </a:avLst>
            </a:prstGeom>
            <a:solidFill>
              <a:srgbClr val="00497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3" name="Title Placeholder">
            <a:extLst>
              <a:ext uri="{FF2B5EF4-FFF2-40B4-BE49-F238E27FC236}">
                <a16:creationId xmlns:a16="http://schemas.microsoft.com/office/drawing/2014/main" id="{C53FFC9E-5ED2-38D9-4A0D-974DDD0D7F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684" y="421362"/>
            <a:ext cx="10972800" cy="46166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Define Title for Accessibility. Recommendation: Thank You</a:t>
            </a:r>
            <a:endParaRPr lang="en-US" dirty="0">
              <a:effectLst/>
              <a:latin typeface="Helvetica" pitchFamily="2" charset="0"/>
            </a:endParaRPr>
          </a:p>
        </p:txBody>
      </p:sp>
      <p:grpSp>
        <p:nvGrpSpPr>
          <p:cNvPr id="2" name="Logos"/>
          <p:cNvGrpSpPr>
            <a:grpSpLocks noChangeAspect="1"/>
          </p:cNvGrpSpPr>
          <p:nvPr userDrawn="1"/>
        </p:nvGrpSpPr>
        <p:grpSpPr>
          <a:xfrm>
            <a:off x="3992035" y="2865121"/>
            <a:ext cx="4218368" cy="1084580"/>
            <a:chOff x="2333626" y="1990725"/>
            <a:chExt cx="4519680" cy="1162050"/>
          </a:xfrm>
        </p:grpSpPr>
        <p:pic>
          <p:nvPicPr>
            <p:cNvPr id="6" name="NCI" descr="NCI-Logo-Stack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805" y="2133600"/>
              <a:ext cx="3119501" cy="852170"/>
            </a:xfrm>
            <a:prstGeom prst="rect">
              <a:avLst/>
            </a:prstGeom>
          </p:spPr>
        </p:pic>
        <p:pic>
          <p:nvPicPr>
            <p:cNvPr id="8" name="HHS" descr="4_hhs_logo_white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3626" y="1990725"/>
              <a:ext cx="1162050" cy="1162050"/>
            </a:xfrm>
            <a:prstGeom prst="rect">
              <a:avLst/>
            </a:prstGeom>
          </p:spPr>
        </p:pic>
      </p:grpSp>
      <p:sp>
        <p:nvSpPr>
          <p:cNvPr id="10" name="URLs"/>
          <p:cNvSpPr txBox="1">
            <a:spLocks noChangeArrowheads="1"/>
          </p:cNvSpPr>
          <p:nvPr userDrawn="1"/>
        </p:nvSpPr>
        <p:spPr bwMode="auto">
          <a:xfrm>
            <a:off x="2309208" y="5808134"/>
            <a:ext cx="76222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400" b="1" dirty="0" err="1">
                <a:solidFill>
                  <a:schemeClr val="bg1"/>
                </a:solidFill>
                <a:latin typeface="Arial" charset="0"/>
              </a:rPr>
              <a:t>cancer.gov</a:t>
            </a:r>
            <a:r>
              <a:rPr lang="en-US" sz="2400" b="1" dirty="0">
                <a:solidFill>
                  <a:schemeClr val="bg1"/>
                </a:solidFill>
                <a:latin typeface="Arial" charset="0"/>
              </a:rPr>
              <a:t>                                   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</a:rPr>
              <a:t>cancer.gov</a:t>
            </a:r>
            <a:r>
              <a:rPr lang="en-US" sz="2400" b="1" dirty="0">
                <a:solidFill>
                  <a:schemeClr val="bg1"/>
                </a:solidFill>
                <a:latin typeface="Arial" charset="0"/>
              </a:rPr>
              <a:t>/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</a:rPr>
              <a:t>espanol</a:t>
            </a:r>
            <a:endParaRPr lang="en-US" sz="2400" b="1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774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67CCF-87D3-4948-A773-2364894EE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FD5C48-20AE-40E6-B485-F716AA2DF1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AEDFB7-A9C4-4ED9-8C19-6949C88F2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A4DBD-12AB-4D94-90CB-CC2895564ECC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532824-38EC-4D72-8FF2-0F13273AC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9F2897-9780-4BBC-853C-1EB252EC4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40636-0060-443B-B2FF-6427339EC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93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087F2-74AC-4797-AD85-B09DEED58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69BB32-20E6-4D7B-95D2-85949B2BFB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A27590-547F-4B64-B0CC-2C81AC6FCB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119221-4FEC-477E-ADD4-0587D1C44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A4DBD-12AB-4D94-90CB-CC2895564ECC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B27E30-925A-4FCB-8084-07A05115B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751B54-8CA1-4BA9-ABFB-607CE6547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40636-0060-443B-B2FF-6427339EC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732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5AF5C-17BB-4693-B01D-D1F8ACC92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7B0272-45B6-41ED-8926-E6BAFB2103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41A694-5466-4D1E-A3DE-2DFF57CEE6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296369-7ABF-4F6B-B7CF-17A8958340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2FC0DC-FE18-4923-86F3-5F8656382B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7B779E-83CD-41BE-9AD4-329CAB645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A4DBD-12AB-4D94-90CB-CC2895564ECC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AAB93C-0B73-4779-A956-D75224666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C77992-E5AA-4074-8D0F-5219D6198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40636-0060-443B-B2FF-6427339EC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902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514CB-AB4B-49C6-8F66-B1108FB48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3DA089-314F-4FCE-94EA-4078014EB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A4DBD-12AB-4D94-90CB-CC2895564ECC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5D9221-FC84-4512-9375-5E575A4B1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DBB63D-C560-40D9-AD88-8885241DF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40636-0060-443B-B2FF-6427339EC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143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7816F0-5024-4C86-A70E-DD9208410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A4DBD-12AB-4D94-90CB-CC2895564ECC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9FF24E-9B25-4A4F-A07E-A6F484ECF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4C2CD9-0E91-45C3-A9B4-F1EE3E433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40636-0060-443B-B2FF-6427339EC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29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7B402-7BD8-4E36-BD6A-66DC9F75E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F04E06-FC7D-4E99-8994-E7038C9CC2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E5F9E4-8491-4A9F-B734-22E26057EC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4AFD2E-B851-473C-A584-2E29A4E44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A4DBD-12AB-4D94-90CB-CC2895564ECC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452648-69BB-4741-848C-D7F149CF3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DA03F0-9A1E-45D8-8E7D-99CB7F075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40636-0060-443B-B2FF-6427339EC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366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36C8A-D9CF-4020-A9E0-C1A903181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67EFA3-F2F2-45DC-85F8-A6DC86CA1B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1226D8-35FF-4A6E-ABD6-0ABE6E0AD0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FCB75E-57D6-42B8-88E2-540B1D8F5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A4DBD-12AB-4D94-90CB-CC2895564ECC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82AB84-8686-4F32-BDD4-E672F6B75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73A444-9581-479D-96B5-18A4C84B1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40636-0060-443B-B2FF-6427339EC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256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4A4524-4CBF-46B3-9E34-5C6A64E60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D1D30C-AF97-4F60-9247-DC0112181F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0D08E6-370D-43BD-905B-12A4ED1525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A4DBD-12AB-4D94-90CB-CC2895564ECC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C30592-B075-4377-B4C3-FCFD274DF9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84623-412C-4641-AFD1-2953EB9FB5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140636-0060-443B-B2FF-6427339EC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151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AEA175-41BE-3321-8BD6-9F3B67E41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EBD691-4E44-11DD-57AE-670E760CB3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446CA-64B2-C200-D457-B665B23495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FF922-3B05-4308-9271-83F482B6B36C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80AE6-D238-A213-284F-035DC1E676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520C1C-9052-7E6E-004B-97C48D1029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EDC1F-73D8-4BB0-8A53-BF29389DA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353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t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Project-MONAI/research-contributions/tree/main/prostate-mri-lesion-seg" TargetMode="Externa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D7763-9580-477B-9BBA-5F59A4D309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759" y="806450"/>
            <a:ext cx="10892482" cy="2572914"/>
          </a:xfrm>
        </p:spPr>
        <p:txBody>
          <a:bodyPr anchor="ctr">
            <a:noAutofit/>
          </a:bodyPr>
          <a:lstStyle/>
          <a:p>
            <a:r>
              <a:rPr lang="en-US" sz="6600" b="1" dirty="0">
                <a:solidFill>
                  <a:srgbClr val="FFFF00"/>
                </a:solidFill>
                <a:latin typeface="+mn-lt"/>
              </a:rPr>
              <a:t>Translational AI Applications in Prostate Cancer</a:t>
            </a:r>
          </a:p>
        </p:txBody>
      </p:sp>
      <p:pic>
        <p:nvPicPr>
          <p:cNvPr id="5" name="Picture 5" descr="nci-logo-black.bmp">
            <a:extLst>
              <a:ext uri="{FF2B5EF4-FFF2-40B4-BE49-F238E27FC236}">
                <a16:creationId xmlns:a16="http://schemas.microsoft.com/office/drawing/2014/main" id="{53830D1E-4205-4A85-BA19-2E82F9662C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9565" y="5290457"/>
            <a:ext cx="2156620" cy="1387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058888A1-A4E2-4D33-B78B-E637C31E90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69" y="3863233"/>
            <a:ext cx="2809235" cy="1457264"/>
          </a:xfrm>
          <a:prstGeom prst="rect">
            <a:avLst/>
          </a:prstGeom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F9D11C60-6752-4E9C-9A8F-1613B1785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70" y="5498726"/>
            <a:ext cx="2809236" cy="1180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284AE293-1F72-4EB9-9525-7495AD1CAF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73299" y="3627443"/>
            <a:ext cx="8001001" cy="2750964"/>
          </a:xfrm>
        </p:spPr>
        <p:txBody>
          <a:bodyPr anchor="ctr"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Baris Turkbey M.D.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Senior Clinician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Head of MRI and AIR, NCI</a:t>
            </a:r>
          </a:p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Molecular Imaging Branch, NCI, NIH</a:t>
            </a:r>
          </a:p>
        </p:txBody>
      </p:sp>
    </p:spTree>
    <p:extLst>
      <p:ext uri="{BB962C8B-B14F-4D97-AF65-F5344CB8AC3E}">
        <p14:creationId xmlns:p14="http://schemas.microsoft.com/office/powerpoint/2010/main" val="3180396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0738FC-0D56-4D98-9FF7-52C959861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1358589"/>
            <a:ext cx="7108825" cy="373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8FB228B-C85B-49EE-8E5E-940ED2E08398}"/>
              </a:ext>
            </a:extLst>
          </p:cNvPr>
          <p:cNvGraphicFramePr>
            <a:graphicFrameLocks noGrp="1"/>
          </p:cNvGraphicFramePr>
          <p:nvPr/>
        </p:nvGraphicFramePr>
        <p:xfrm>
          <a:off x="812800" y="5557526"/>
          <a:ext cx="6096000" cy="731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32968988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49574044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76130602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50221372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3525199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60739093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13532822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84361249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79935458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858334590"/>
                    </a:ext>
                  </a:extLst>
                </a:gridCol>
              </a:tblGrid>
              <a:tr h="24341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Reader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sng" strike="noStrike" dirty="0">
                          <a:effectLst/>
                        </a:rPr>
                        <a:t>1</a:t>
                      </a:r>
                      <a:endParaRPr lang="en-US" sz="16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sng" strike="noStrike" dirty="0">
                          <a:effectLst/>
                        </a:rPr>
                        <a:t>2</a:t>
                      </a:r>
                      <a:endParaRPr lang="en-US" sz="16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sng" strike="noStrike" dirty="0">
                          <a:effectLst/>
                        </a:rPr>
                        <a:t>3</a:t>
                      </a:r>
                      <a:endParaRPr lang="en-US" sz="16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sng" strike="noStrike" dirty="0">
                          <a:effectLst/>
                        </a:rPr>
                        <a:t>4</a:t>
                      </a:r>
                      <a:endParaRPr lang="en-US" sz="16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sng" strike="noStrike" dirty="0">
                          <a:effectLst/>
                        </a:rPr>
                        <a:t>5</a:t>
                      </a:r>
                      <a:endParaRPr lang="en-US" sz="16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sng" strike="noStrike" dirty="0">
                          <a:effectLst/>
                        </a:rPr>
                        <a:t>6</a:t>
                      </a:r>
                      <a:endParaRPr lang="en-US" sz="16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sng" strike="noStrike" dirty="0">
                          <a:effectLst/>
                        </a:rPr>
                        <a:t>7</a:t>
                      </a:r>
                      <a:endParaRPr lang="en-US" sz="16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sng" strike="noStrike" dirty="0">
                          <a:effectLst/>
                        </a:rPr>
                        <a:t>8</a:t>
                      </a:r>
                      <a:endParaRPr lang="en-US" sz="16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sng" strike="noStrike" dirty="0">
                          <a:effectLst/>
                        </a:rPr>
                        <a:t>9</a:t>
                      </a:r>
                      <a:endParaRPr lang="en-US" sz="16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366918527"/>
                  </a:ext>
                </a:extLst>
              </a:tr>
              <a:tr h="24341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CAD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ND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ND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96105534"/>
                  </a:ext>
                </a:extLst>
              </a:tr>
              <a:tr h="24341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MRI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ND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ND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ND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ND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ND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ND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537253940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303FA258-0082-49AA-9B7E-92E7F7AE2092}"/>
              </a:ext>
            </a:extLst>
          </p:cNvPr>
          <p:cNvGrpSpPr>
            <a:grpSpLocks/>
          </p:cNvGrpSpPr>
          <p:nvPr/>
        </p:nvGrpSpPr>
        <p:grpSpPr bwMode="auto">
          <a:xfrm>
            <a:off x="8231188" y="2165039"/>
            <a:ext cx="3046412" cy="3303587"/>
            <a:chOff x="8916879" y="2224114"/>
            <a:chExt cx="1936249" cy="210794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CEABC9C-D4DE-4BAE-8CA9-DD1AD3BCB9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02" r="63161" b="58606"/>
            <a:stretch>
              <a:fillRect/>
            </a:stretch>
          </p:blipFill>
          <p:spPr bwMode="auto">
            <a:xfrm rot="5400000">
              <a:off x="8831032" y="2309961"/>
              <a:ext cx="2107943" cy="1936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46B53BD-FD2D-4668-8549-9BB58FE16031}"/>
                </a:ext>
              </a:extLst>
            </p:cNvPr>
            <p:cNvSpPr/>
            <p:nvPr/>
          </p:nvSpPr>
          <p:spPr>
            <a:xfrm>
              <a:off x="10163989" y="2775157"/>
              <a:ext cx="525683" cy="254249"/>
            </a:xfrm>
            <a:prstGeom prst="rect">
              <a:avLst/>
            </a:prstGeom>
            <a:solidFill>
              <a:srgbClr val="F6F4F2"/>
            </a:solidFill>
            <a:ln>
              <a:solidFill>
                <a:srgbClr val="F9F5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E58E133-5F19-4468-A901-9802D38169D9}"/>
                </a:ext>
              </a:extLst>
            </p:cNvPr>
            <p:cNvSpPr/>
            <p:nvPr/>
          </p:nvSpPr>
          <p:spPr>
            <a:xfrm>
              <a:off x="10351661" y="3029407"/>
              <a:ext cx="281508" cy="107372"/>
            </a:xfrm>
            <a:prstGeom prst="rect">
              <a:avLst/>
            </a:prstGeom>
            <a:solidFill>
              <a:srgbClr val="F6F4F2"/>
            </a:solidFill>
            <a:ln>
              <a:solidFill>
                <a:srgbClr val="F9F5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5143FAD-EDE0-497C-A1FD-BD9050952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1225" y="5184464"/>
            <a:ext cx="32369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>
                <a:solidFill>
                  <a:schemeClr val="bg1"/>
                </a:solidFill>
              </a:rPr>
              <a:t>PI-RADS Score For Each Reader</a:t>
            </a: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3B43E1FA-E9A0-4B05-BFCE-8DA2D3F64D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3175" y="6462401"/>
            <a:ext cx="3236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>
                <a:solidFill>
                  <a:schemeClr val="bg1"/>
                </a:solidFill>
              </a:rPr>
              <a:t>*ND= Not Detected</a:t>
            </a: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6075B854-39D0-4083-97B1-188FE4B837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6700" y="5989326"/>
            <a:ext cx="37353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000" dirty="0">
                <a:solidFill>
                  <a:schemeClr val="bg1"/>
                </a:solidFill>
              </a:rPr>
              <a:t>M. Greer et al. European Radiology (04/12/2018)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0A2DE02-79FE-4641-A5BD-9EDE87E27A1A}"/>
              </a:ext>
            </a:extLst>
          </p:cNvPr>
          <p:cNvSpPr txBox="1">
            <a:spLocks noChangeArrowheads="1"/>
          </p:cNvSpPr>
          <p:nvPr/>
        </p:nvSpPr>
        <p:spPr>
          <a:xfrm>
            <a:off x="762001" y="177485"/>
            <a:ext cx="10515600" cy="809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400" b="1" dirty="0">
                <a:solidFill>
                  <a:srgbClr val="FFFF00"/>
                </a:solidFill>
                <a:latin typeface="+mn-lt"/>
              </a:rPr>
              <a:t>Challenges with AI/CAD 2.0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C38436C-96CE-4AAE-9440-AE52A21D2D5D}"/>
              </a:ext>
            </a:extLst>
          </p:cNvPr>
          <p:cNvSpPr/>
          <p:nvPr/>
        </p:nvSpPr>
        <p:spPr>
          <a:xfrm>
            <a:off x="728536" y="5762145"/>
            <a:ext cx="6343250" cy="26217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614AF81-AD53-4C64-8182-669087623793}"/>
              </a:ext>
            </a:extLst>
          </p:cNvPr>
          <p:cNvSpPr/>
          <p:nvPr/>
        </p:nvSpPr>
        <p:spPr>
          <a:xfrm>
            <a:off x="350628" y="1353827"/>
            <a:ext cx="2450122" cy="17932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E5DBF78-7CEF-4280-83BD-EBAF09F1E3F8}"/>
              </a:ext>
            </a:extLst>
          </p:cNvPr>
          <p:cNvGrpSpPr/>
          <p:nvPr/>
        </p:nvGrpSpPr>
        <p:grpSpPr>
          <a:xfrm>
            <a:off x="1567545" y="5473979"/>
            <a:ext cx="5194041" cy="864001"/>
            <a:chOff x="1567545" y="5473979"/>
            <a:chExt cx="5194041" cy="86400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FC50A6C-1795-4A7D-B70B-C4D676FEE526}"/>
                </a:ext>
              </a:extLst>
            </p:cNvPr>
            <p:cNvSpPr/>
            <p:nvPr/>
          </p:nvSpPr>
          <p:spPr>
            <a:xfrm>
              <a:off x="1567545" y="5473979"/>
              <a:ext cx="326572" cy="83913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6ABABF0-A759-4D72-8FD4-365707F2A55D}"/>
                </a:ext>
              </a:extLst>
            </p:cNvPr>
            <p:cNvSpPr/>
            <p:nvPr/>
          </p:nvSpPr>
          <p:spPr>
            <a:xfrm>
              <a:off x="2186471" y="5486421"/>
              <a:ext cx="326572" cy="83913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0CDD9C9-2BE1-49D0-A3C5-3267A62962FA}"/>
                </a:ext>
              </a:extLst>
            </p:cNvPr>
            <p:cNvSpPr/>
            <p:nvPr/>
          </p:nvSpPr>
          <p:spPr>
            <a:xfrm>
              <a:off x="2786741" y="5480199"/>
              <a:ext cx="326572" cy="83913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3CBC4C3-AF0E-41D1-A02B-5FDEB82611FA}"/>
                </a:ext>
              </a:extLst>
            </p:cNvPr>
            <p:cNvSpPr/>
            <p:nvPr/>
          </p:nvSpPr>
          <p:spPr>
            <a:xfrm>
              <a:off x="4640425" y="5486414"/>
              <a:ext cx="326572" cy="83913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CDC197E-ABCB-43B9-A0D2-5680BE36B1CA}"/>
                </a:ext>
              </a:extLst>
            </p:cNvPr>
            <p:cNvSpPr/>
            <p:nvPr/>
          </p:nvSpPr>
          <p:spPr>
            <a:xfrm>
              <a:off x="6435014" y="5498850"/>
              <a:ext cx="326572" cy="83913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C187939F-1716-4CD6-BF72-E5CACC8B2C39}"/>
              </a:ext>
            </a:extLst>
          </p:cNvPr>
          <p:cNvSpPr/>
          <p:nvPr/>
        </p:nvSpPr>
        <p:spPr>
          <a:xfrm>
            <a:off x="5231361" y="5489524"/>
            <a:ext cx="326572" cy="83913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300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5">
            <a:extLst>
              <a:ext uri="{FF2B5EF4-FFF2-40B4-BE49-F238E27FC236}">
                <a16:creationId xmlns:a16="http://schemas.microsoft.com/office/drawing/2014/main" id="{6075B854-39D0-4083-97B1-188FE4B837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6496" y="6003441"/>
            <a:ext cx="37353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000">
                <a:solidFill>
                  <a:schemeClr val="bg1"/>
                </a:solidFill>
              </a:rPr>
              <a:t>M. Greer et al. European Radiology (04/12/2018)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0A2DE02-79FE-4641-A5BD-9EDE87E27A1A}"/>
              </a:ext>
            </a:extLst>
          </p:cNvPr>
          <p:cNvSpPr txBox="1">
            <a:spLocks noChangeArrowheads="1"/>
          </p:cNvSpPr>
          <p:nvPr/>
        </p:nvSpPr>
        <p:spPr>
          <a:xfrm>
            <a:off x="762001" y="177485"/>
            <a:ext cx="10515600" cy="809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400" b="1" dirty="0">
                <a:solidFill>
                  <a:srgbClr val="FFFF00"/>
                </a:solidFill>
                <a:latin typeface="+mn-lt"/>
              </a:rPr>
              <a:t>AI/CAD 2.0 (Inside NIH Validation)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A42B1A-8145-4884-A7C4-D79BCD963E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184"/>
          <a:stretch/>
        </p:blipFill>
        <p:spPr>
          <a:xfrm>
            <a:off x="334539" y="1214709"/>
            <a:ext cx="7708025" cy="489585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61D4895-E565-4179-9CAE-2AE7558D1D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02"/>
          <a:stretch/>
        </p:blipFill>
        <p:spPr>
          <a:xfrm>
            <a:off x="6696493" y="1583065"/>
            <a:ext cx="5407999" cy="39121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820C403-C904-4500-BDF2-BAE154D40D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56" y="1416020"/>
            <a:ext cx="6313394" cy="415851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88409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8B7F224-1457-4990-2F27-FBE4AEB984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02"/>
          <a:stretch/>
        </p:blipFill>
        <p:spPr>
          <a:xfrm>
            <a:off x="191453" y="186690"/>
            <a:ext cx="5352097" cy="31830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2B06FB-ECBF-AC9F-76FC-0D6F0C06FC6D}"/>
              </a:ext>
            </a:extLst>
          </p:cNvPr>
          <p:cNvSpPr txBox="1"/>
          <p:nvPr/>
        </p:nvSpPr>
        <p:spPr>
          <a:xfrm>
            <a:off x="5749291" y="547117"/>
            <a:ext cx="62512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1390 patients (n=350 outside NIH)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train/test (89%/11%)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Lesions were contoured + assigned PI-RADS category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3D U-Net: lesion detection and segmentation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Two 3D residual neural network: PI-RADS categorization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6FABA8-D457-EAEF-B89C-A9E0304F5EE5}"/>
              </a:ext>
            </a:extLst>
          </p:cNvPr>
          <p:cNvSpPr txBox="1"/>
          <p:nvPr/>
        </p:nvSpPr>
        <p:spPr>
          <a:xfrm>
            <a:off x="5962914" y="3513853"/>
            <a:ext cx="593857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PPV (CDR) = 63%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False positives/patient = 0.44 lesion/patient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TP= 82% were cancer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FP=51% were benign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Lesion segmentation (DSC) = 0.36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PI-RADS classification accuracy=58%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C0C4892-3121-CE1A-17CA-180B3AE96BC4}"/>
              </a:ext>
            </a:extLst>
          </p:cNvPr>
          <p:cNvSpPr/>
          <p:nvPr/>
        </p:nvSpPr>
        <p:spPr>
          <a:xfrm>
            <a:off x="5962913" y="3513852"/>
            <a:ext cx="5938571" cy="82954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D51BBD09-4117-A9C8-8C3F-C30281E051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5703" y="3413883"/>
            <a:ext cx="1698528" cy="3234942"/>
          </a:xfrm>
          <a:prstGeom prst="rect">
            <a:avLst/>
          </a:prstGeom>
        </p:spPr>
      </p:pic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DAD97DFD-AC7D-5520-19F5-6CBB178F70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9727" y="3413884"/>
            <a:ext cx="1957272" cy="323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FA2049B-3531-30DA-BAD3-C8BFBF43E35C}"/>
              </a:ext>
            </a:extLst>
          </p:cNvPr>
          <p:cNvSpPr txBox="1">
            <a:spLocks/>
          </p:cNvSpPr>
          <p:nvPr/>
        </p:nvSpPr>
        <p:spPr>
          <a:xfrm>
            <a:off x="346889" y="905797"/>
            <a:ext cx="10919825" cy="561740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700" dirty="0">
                <a:solidFill>
                  <a:schemeClr val="bg1"/>
                </a:solidFill>
              </a:rPr>
              <a:t>Cascaded (end-to-end) bpMRI AI model</a:t>
            </a:r>
          </a:p>
          <a:p>
            <a:pPr lvl="1"/>
            <a:r>
              <a:rPr lang="en-US" sz="3300" dirty="0">
                <a:solidFill>
                  <a:srgbClr val="00B05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https://github.com/Project-MONAI/research-contributions/tree/main/prostate-mri-lesion-seg</a:t>
            </a:r>
            <a:endParaRPr lang="en-US" sz="3300" dirty="0">
              <a:solidFill>
                <a:srgbClr val="00B050"/>
              </a:solidFill>
            </a:endParaRPr>
          </a:p>
          <a:p>
            <a:r>
              <a:rPr lang="en-US" sz="4100" dirty="0">
                <a:solidFill>
                  <a:schemeClr val="bg1"/>
                </a:solidFill>
              </a:rPr>
              <a:t>April 2019-September 2022</a:t>
            </a:r>
          </a:p>
          <a:p>
            <a:r>
              <a:rPr lang="en-US" sz="3700" dirty="0">
                <a:solidFill>
                  <a:schemeClr val="bg1"/>
                </a:solidFill>
              </a:rPr>
              <a:t>658 patients (median age=67 years, PSA=6.7ng/ml)</a:t>
            </a:r>
          </a:p>
          <a:p>
            <a:pPr lvl="1"/>
            <a:r>
              <a:rPr lang="en-US" sz="3700" dirty="0">
                <a:solidFill>
                  <a:schemeClr val="bg1"/>
                </a:solidFill>
              </a:rPr>
              <a:t>1029 lesions</a:t>
            </a:r>
          </a:p>
          <a:p>
            <a:pPr lvl="1"/>
            <a:r>
              <a:rPr lang="en-US" sz="3700" dirty="0">
                <a:solidFill>
                  <a:schemeClr val="bg1"/>
                </a:solidFill>
              </a:rPr>
              <a:t>31% biopsy naïve</a:t>
            </a:r>
          </a:p>
          <a:p>
            <a:pPr lvl="1"/>
            <a:r>
              <a:rPr lang="en-US" sz="3700" dirty="0">
                <a:solidFill>
                  <a:schemeClr val="bg1"/>
                </a:solidFill>
              </a:rPr>
              <a:t>78% Caucasian</a:t>
            </a:r>
          </a:p>
          <a:p>
            <a:pPr lvl="1"/>
            <a:r>
              <a:rPr lang="en-US" sz="3700" dirty="0">
                <a:solidFill>
                  <a:schemeClr val="bg1"/>
                </a:solidFill>
              </a:rPr>
              <a:t>40% positive family history of prostate cancer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615C53-E62A-6D4E-61F6-128EBD8848B7}"/>
              </a:ext>
            </a:extLst>
          </p:cNvPr>
          <p:cNvSpPr txBox="1"/>
          <p:nvPr/>
        </p:nvSpPr>
        <p:spPr>
          <a:xfrm>
            <a:off x="7796250" y="6369316"/>
            <a:ext cx="4337050" cy="307777"/>
          </a:xfrm>
          <a:prstGeom prst="rect">
            <a:avLst/>
          </a:prstGeom>
          <a:noFill/>
          <a:ln w="28575"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Lin Y, et al. Radiology (2024)</a:t>
            </a:r>
          </a:p>
        </p:txBody>
      </p:sp>
    </p:spTree>
    <p:extLst>
      <p:ext uri="{BB962C8B-B14F-4D97-AF65-F5344CB8AC3E}">
        <p14:creationId xmlns:p14="http://schemas.microsoft.com/office/powerpoint/2010/main" val="111616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06C2317-11E4-0A89-C51E-79388747FF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2352050"/>
              </p:ext>
            </p:extLst>
          </p:nvPr>
        </p:nvGraphicFramePr>
        <p:xfrm>
          <a:off x="288073" y="1691640"/>
          <a:ext cx="11615854" cy="1737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63083">
                  <a:extLst>
                    <a:ext uri="{9D8B030D-6E8A-4147-A177-3AD203B41FA5}">
                      <a16:colId xmlns:a16="http://schemas.microsoft.com/office/drawing/2014/main" val="130414876"/>
                    </a:ext>
                  </a:extLst>
                </a:gridCol>
                <a:gridCol w="450369">
                  <a:extLst>
                    <a:ext uri="{9D8B030D-6E8A-4147-A177-3AD203B41FA5}">
                      <a16:colId xmlns:a16="http://schemas.microsoft.com/office/drawing/2014/main" val="2982781808"/>
                    </a:ext>
                  </a:extLst>
                </a:gridCol>
                <a:gridCol w="698516">
                  <a:extLst>
                    <a:ext uri="{9D8B030D-6E8A-4147-A177-3AD203B41FA5}">
                      <a16:colId xmlns:a16="http://schemas.microsoft.com/office/drawing/2014/main" val="2324387884"/>
                    </a:ext>
                  </a:extLst>
                </a:gridCol>
                <a:gridCol w="799413">
                  <a:extLst>
                    <a:ext uri="{9D8B030D-6E8A-4147-A177-3AD203B41FA5}">
                      <a16:colId xmlns:a16="http://schemas.microsoft.com/office/drawing/2014/main" val="2027660120"/>
                    </a:ext>
                  </a:extLst>
                </a:gridCol>
                <a:gridCol w="636073">
                  <a:extLst>
                    <a:ext uri="{9D8B030D-6E8A-4147-A177-3AD203B41FA5}">
                      <a16:colId xmlns:a16="http://schemas.microsoft.com/office/drawing/2014/main" val="2669699929"/>
                    </a:ext>
                  </a:extLst>
                </a:gridCol>
                <a:gridCol w="1157802">
                  <a:extLst>
                    <a:ext uri="{9D8B030D-6E8A-4147-A177-3AD203B41FA5}">
                      <a16:colId xmlns:a16="http://schemas.microsoft.com/office/drawing/2014/main" val="3562779738"/>
                    </a:ext>
                  </a:extLst>
                </a:gridCol>
                <a:gridCol w="817271">
                  <a:extLst>
                    <a:ext uri="{9D8B030D-6E8A-4147-A177-3AD203B41FA5}">
                      <a16:colId xmlns:a16="http://schemas.microsoft.com/office/drawing/2014/main" val="922905813"/>
                    </a:ext>
                  </a:extLst>
                </a:gridCol>
                <a:gridCol w="1153080">
                  <a:extLst>
                    <a:ext uri="{9D8B030D-6E8A-4147-A177-3AD203B41FA5}">
                      <a16:colId xmlns:a16="http://schemas.microsoft.com/office/drawing/2014/main" val="1991856913"/>
                    </a:ext>
                  </a:extLst>
                </a:gridCol>
                <a:gridCol w="691727">
                  <a:extLst>
                    <a:ext uri="{9D8B030D-6E8A-4147-A177-3AD203B41FA5}">
                      <a16:colId xmlns:a16="http://schemas.microsoft.com/office/drawing/2014/main" val="1880563235"/>
                    </a:ext>
                  </a:extLst>
                </a:gridCol>
                <a:gridCol w="1151856">
                  <a:extLst>
                    <a:ext uri="{9D8B030D-6E8A-4147-A177-3AD203B41FA5}">
                      <a16:colId xmlns:a16="http://schemas.microsoft.com/office/drawing/2014/main" val="619971646"/>
                    </a:ext>
                  </a:extLst>
                </a:gridCol>
                <a:gridCol w="779435">
                  <a:extLst>
                    <a:ext uri="{9D8B030D-6E8A-4147-A177-3AD203B41FA5}">
                      <a16:colId xmlns:a16="http://schemas.microsoft.com/office/drawing/2014/main" val="3244573589"/>
                    </a:ext>
                  </a:extLst>
                </a:gridCol>
                <a:gridCol w="847542">
                  <a:extLst>
                    <a:ext uri="{9D8B030D-6E8A-4147-A177-3AD203B41FA5}">
                      <a16:colId xmlns:a16="http://schemas.microsoft.com/office/drawing/2014/main" val="3027312784"/>
                    </a:ext>
                  </a:extLst>
                </a:gridCol>
                <a:gridCol w="726464">
                  <a:extLst>
                    <a:ext uri="{9D8B030D-6E8A-4147-A177-3AD203B41FA5}">
                      <a16:colId xmlns:a16="http://schemas.microsoft.com/office/drawing/2014/main" val="3119308066"/>
                    </a:ext>
                  </a:extLst>
                </a:gridCol>
                <a:gridCol w="643223">
                  <a:extLst>
                    <a:ext uri="{9D8B030D-6E8A-4147-A177-3AD203B41FA5}">
                      <a16:colId xmlns:a16="http://schemas.microsoft.com/office/drawing/2014/main" val="3064637978"/>
                    </a:ext>
                  </a:extLst>
                </a:gridCol>
              </a:tblGrid>
              <a:tr h="135255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Analysis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TP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FN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FP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TN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Sensitivity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PPV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FDR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Specificity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DSC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84265823"/>
                  </a:ext>
                </a:extLst>
              </a:tr>
              <a:tr h="520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%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95% CI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%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95% CI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%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95% CI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%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95% CI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81392825"/>
                  </a:ext>
                </a:extLst>
              </a:tr>
              <a:tr h="1466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Lesion-level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566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463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370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NA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55 (566/1029)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52, 58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60 (566/936)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57, 64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40 (370/936)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36, 43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NA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NA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0.29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32697338"/>
                  </a:ext>
                </a:extLst>
              </a:tr>
              <a:tr h="32893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Participant-level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519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72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23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93 (519/559)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90, 95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88 (519/591)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85, 90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12 (72/591)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10, 15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23 (23/98)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15, 32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0.34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90745906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40727ECE-AABB-C83C-AE28-90E7B5A76BC5}"/>
              </a:ext>
            </a:extLst>
          </p:cNvPr>
          <p:cNvSpPr/>
          <p:nvPr/>
        </p:nvSpPr>
        <p:spPr>
          <a:xfrm>
            <a:off x="6019800" y="2959100"/>
            <a:ext cx="933450" cy="533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884E95-7317-9539-9057-A885F0CB25EA}"/>
              </a:ext>
            </a:extLst>
          </p:cNvPr>
          <p:cNvSpPr/>
          <p:nvPr/>
        </p:nvSpPr>
        <p:spPr>
          <a:xfrm>
            <a:off x="7780763" y="3013075"/>
            <a:ext cx="1098550" cy="3238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A78D18-8ADF-E570-132C-E453CFC6B44B}"/>
              </a:ext>
            </a:extLst>
          </p:cNvPr>
          <p:cNvSpPr/>
          <p:nvPr/>
        </p:nvSpPr>
        <p:spPr>
          <a:xfrm>
            <a:off x="4032115" y="2959100"/>
            <a:ext cx="933450" cy="533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24F87F-5DB4-EC3F-C219-F455A844CE9A}"/>
              </a:ext>
            </a:extLst>
          </p:cNvPr>
          <p:cNvSpPr txBox="1"/>
          <p:nvPr/>
        </p:nvSpPr>
        <p:spPr>
          <a:xfrm>
            <a:off x="381838" y="3765976"/>
            <a:ext cx="1152208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Mean number of false positive lesions per participant= 0.56 (range 0–3).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CDR for GG&gt;1 Prostate cancer: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AI=96% (281/294; 95% CI: 94, 98) vs. Radiologist= 98% (287/294; 95% CI: 96, 99) (p = 0.24).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GG1=84% (103/122)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GG2=96% (152/159)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GG3=96% (47/49)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GG4=95% (38/40)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GG5=98% (45/46)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D95186-98FD-DF3D-29D1-7BD493EB57FA}"/>
              </a:ext>
            </a:extLst>
          </p:cNvPr>
          <p:cNvSpPr txBox="1"/>
          <p:nvPr/>
        </p:nvSpPr>
        <p:spPr>
          <a:xfrm>
            <a:off x="7796250" y="6369316"/>
            <a:ext cx="4337050" cy="307777"/>
          </a:xfrm>
          <a:prstGeom prst="rect">
            <a:avLst/>
          </a:prstGeom>
          <a:noFill/>
          <a:ln w="28575"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Lin Y, et al. Radiology (2024)</a:t>
            </a:r>
          </a:p>
        </p:txBody>
      </p:sp>
    </p:spTree>
    <p:extLst>
      <p:ext uri="{BB962C8B-B14F-4D97-AF65-F5344CB8AC3E}">
        <p14:creationId xmlns:p14="http://schemas.microsoft.com/office/powerpoint/2010/main" val="50052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EA95C5-9543-58D1-E487-ED016436A4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87" y="604752"/>
            <a:ext cx="8054222" cy="53574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896BC7-0AA5-8C25-0385-BA9FFB1398FA}"/>
              </a:ext>
            </a:extLst>
          </p:cNvPr>
          <p:cNvSpPr txBox="1"/>
          <p:nvPr/>
        </p:nvSpPr>
        <p:spPr>
          <a:xfrm>
            <a:off x="8671393" y="1501697"/>
            <a:ext cx="332306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72-year-old male PSA= 9.1ng/mL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Two distinct lesions were detected by the radiologist representing the ground truth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Lesion 1 (arrow) PI-RADS 4</a:t>
            </a:r>
          </a:p>
          <a:p>
            <a:r>
              <a:rPr lang="en-US" dirty="0">
                <a:solidFill>
                  <a:schemeClr val="bg1"/>
                </a:solidFill>
              </a:rPr>
              <a:t>Bx=Gleason score 7 (3+4)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Lesion 2 (arrow heads) PI-RADS 3 Bx=benign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8CFCAD-6E82-79BE-B208-F7C2D5CDBAE4}"/>
              </a:ext>
            </a:extLst>
          </p:cNvPr>
          <p:cNvSpPr txBox="1"/>
          <p:nvPr/>
        </p:nvSpPr>
        <p:spPr>
          <a:xfrm>
            <a:off x="7796250" y="6369316"/>
            <a:ext cx="4337050" cy="307777"/>
          </a:xfrm>
          <a:prstGeom prst="rect">
            <a:avLst/>
          </a:prstGeom>
          <a:noFill/>
          <a:ln w="28575"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Lin Y, et al. Radiology (2024)</a:t>
            </a:r>
          </a:p>
        </p:txBody>
      </p:sp>
    </p:spTree>
    <p:extLst>
      <p:ext uri="{BB962C8B-B14F-4D97-AF65-F5344CB8AC3E}">
        <p14:creationId xmlns:p14="http://schemas.microsoft.com/office/powerpoint/2010/main" val="10199660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76B09CE-C212-BA42-7B45-AE1F8384C340}"/>
              </a:ext>
            </a:extLst>
          </p:cNvPr>
          <p:cNvSpPr txBox="1"/>
          <p:nvPr/>
        </p:nvSpPr>
        <p:spPr>
          <a:xfrm>
            <a:off x="8663959" y="2081560"/>
            <a:ext cx="332306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64-year-old male PSA= 8.1ng/mL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No distinct lesion was detected by the radiologist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AI detected left mid PZ lesion</a:t>
            </a:r>
          </a:p>
          <a:p>
            <a:r>
              <a:rPr lang="en-US" dirty="0">
                <a:solidFill>
                  <a:schemeClr val="bg1"/>
                </a:solidFill>
              </a:rPr>
              <a:t>Bx=Gleason score 7 (3+4)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63735B-54DF-0A54-A976-E3DFBF5531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83" y="619620"/>
            <a:ext cx="8036150" cy="53574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A00BA8-EC4E-3C3A-C0E9-1120B0D60160}"/>
              </a:ext>
            </a:extLst>
          </p:cNvPr>
          <p:cNvSpPr txBox="1"/>
          <p:nvPr/>
        </p:nvSpPr>
        <p:spPr>
          <a:xfrm>
            <a:off x="7796250" y="6369316"/>
            <a:ext cx="4337050" cy="307777"/>
          </a:xfrm>
          <a:prstGeom prst="rect">
            <a:avLst/>
          </a:prstGeom>
          <a:noFill/>
          <a:ln w="28575"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Lin Y, et al. Radiology (2024)</a:t>
            </a:r>
          </a:p>
        </p:txBody>
      </p:sp>
    </p:spTree>
    <p:extLst>
      <p:ext uri="{BB962C8B-B14F-4D97-AF65-F5344CB8AC3E}">
        <p14:creationId xmlns:p14="http://schemas.microsoft.com/office/powerpoint/2010/main" val="38360086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2896BC7-0AA5-8C25-0385-BA9FFB1398FA}"/>
              </a:ext>
            </a:extLst>
          </p:cNvPr>
          <p:cNvSpPr txBox="1"/>
          <p:nvPr/>
        </p:nvSpPr>
        <p:spPr>
          <a:xfrm>
            <a:off x="8592797" y="1501697"/>
            <a:ext cx="340166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74-year-old male PSA= 12.9ng/mL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One distinct lesion was detected by the radiologist representing the ground truth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Lesion 1 (arrow) PI-RADS 4</a:t>
            </a:r>
          </a:p>
          <a:p>
            <a:r>
              <a:rPr lang="en-US" dirty="0">
                <a:solidFill>
                  <a:schemeClr val="bg1"/>
                </a:solidFill>
              </a:rPr>
              <a:t>Bx=Gleason score 7 (3+4)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AI did not detect this lesion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8BE7C7-4A02-1991-98A2-C0ABC9CBDB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56" y="639558"/>
            <a:ext cx="8042220" cy="53821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A08B0E-46E2-0108-6263-E89B11F7C398}"/>
              </a:ext>
            </a:extLst>
          </p:cNvPr>
          <p:cNvSpPr txBox="1"/>
          <p:nvPr/>
        </p:nvSpPr>
        <p:spPr>
          <a:xfrm>
            <a:off x="7796250" y="6369316"/>
            <a:ext cx="4337050" cy="307777"/>
          </a:xfrm>
          <a:prstGeom prst="rect">
            <a:avLst/>
          </a:prstGeom>
          <a:noFill/>
          <a:ln w="28575"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Lin Y, et al. Radiology (2024)</a:t>
            </a:r>
          </a:p>
        </p:txBody>
      </p:sp>
    </p:spTree>
    <p:extLst>
      <p:ext uri="{BB962C8B-B14F-4D97-AF65-F5344CB8AC3E}">
        <p14:creationId xmlns:p14="http://schemas.microsoft.com/office/powerpoint/2010/main" val="3202595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F04D80D-3586-4D6C-AE8E-DC0FFBBE6536}"/>
              </a:ext>
            </a:extLst>
          </p:cNvPr>
          <p:cNvSpPr txBox="1"/>
          <p:nvPr/>
        </p:nvSpPr>
        <p:spPr>
          <a:xfrm>
            <a:off x="598316" y="755858"/>
            <a:ext cx="3132666" cy="83099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Clinical or preclinical scientific question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05C46D6-49C1-4526-B71A-6C3E28F043F4}"/>
              </a:ext>
            </a:extLst>
          </p:cNvPr>
          <p:cNvGrpSpPr/>
          <p:nvPr/>
        </p:nvGrpSpPr>
        <p:grpSpPr>
          <a:xfrm>
            <a:off x="3798716" y="972882"/>
            <a:ext cx="2458153" cy="461665"/>
            <a:chOff x="3798716" y="972882"/>
            <a:chExt cx="2458153" cy="46166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34C82E6-CEB9-415D-9220-06F1DE3CFFD6}"/>
                </a:ext>
              </a:extLst>
            </p:cNvPr>
            <p:cNvSpPr txBox="1"/>
            <p:nvPr/>
          </p:nvSpPr>
          <p:spPr>
            <a:xfrm>
              <a:off x="4354692" y="972882"/>
              <a:ext cx="1902177" cy="46166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E31FEF7-07D5-4741-AC2B-9B986276614D}"/>
                </a:ext>
              </a:extLst>
            </p:cNvPr>
            <p:cNvCxnSpPr/>
            <p:nvPr/>
          </p:nvCxnSpPr>
          <p:spPr>
            <a:xfrm>
              <a:off x="3798716" y="1200224"/>
              <a:ext cx="496711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90D5591-3FFC-4A2F-AC9D-EEDA0F19B5DD}"/>
              </a:ext>
            </a:extLst>
          </p:cNvPr>
          <p:cNvGrpSpPr/>
          <p:nvPr/>
        </p:nvGrpSpPr>
        <p:grpSpPr>
          <a:xfrm>
            <a:off x="6313314" y="695884"/>
            <a:ext cx="2458157" cy="969496"/>
            <a:chOff x="6313314" y="695884"/>
            <a:chExt cx="2458157" cy="96949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C1C6007-0AAB-4E18-9B1D-83B462B3092D}"/>
                </a:ext>
              </a:extLst>
            </p:cNvPr>
            <p:cNvSpPr txBox="1"/>
            <p:nvPr/>
          </p:nvSpPr>
          <p:spPr>
            <a:xfrm>
              <a:off x="6869294" y="695884"/>
              <a:ext cx="1902177" cy="46166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Curation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8EC72C2-F472-44B2-ADF9-C2999351F10A}"/>
                </a:ext>
              </a:extLst>
            </p:cNvPr>
            <p:cNvSpPr txBox="1"/>
            <p:nvPr/>
          </p:nvSpPr>
          <p:spPr>
            <a:xfrm>
              <a:off x="6869293" y="1203715"/>
              <a:ext cx="1902177" cy="46166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Annotation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ED14AB4-859E-41DE-874E-D5C109A51FB6}"/>
                </a:ext>
              </a:extLst>
            </p:cNvPr>
            <p:cNvCxnSpPr/>
            <p:nvPr/>
          </p:nvCxnSpPr>
          <p:spPr>
            <a:xfrm>
              <a:off x="6313314" y="1200224"/>
              <a:ext cx="496711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E8C3B57-FA7E-4E61-9670-3BEC549CD8D9}"/>
              </a:ext>
            </a:extLst>
          </p:cNvPr>
          <p:cNvGrpSpPr/>
          <p:nvPr/>
        </p:nvGrpSpPr>
        <p:grpSpPr>
          <a:xfrm>
            <a:off x="8867421" y="755858"/>
            <a:ext cx="2873017" cy="830997"/>
            <a:chOff x="8867421" y="755858"/>
            <a:chExt cx="2873017" cy="83099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0BF59D8-4469-43A0-9059-CB25666BE962}"/>
                </a:ext>
              </a:extLst>
            </p:cNvPr>
            <p:cNvSpPr txBox="1"/>
            <p:nvPr/>
          </p:nvSpPr>
          <p:spPr>
            <a:xfrm>
              <a:off x="9460083" y="755858"/>
              <a:ext cx="2280355" cy="8309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 Preprocessing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4085A250-5F29-444F-B5C8-78DDDA8BC317}"/>
                </a:ext>
              </a:extLst>
            </p:cNvPr>
            <p:cNvCxnSpPr/>
            <p:nvPr/>
          </p:nvCxnSpPr>
          <p:spPr>
            <a:xfrm>
              <a:off x="8867421" y="1200224"/>
              <a:ext cx="496711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A228A3C-5F62-4474-A025-2B314FF692A5}"/>
              </a:ext>
            </a:extLst>
          </p:cNvPr>
          <p:cNvGrpSpPr/>
          <p:nvPr/>
        </p:nvGrpSpPr>
        <p:grpSpPr>
          <a:xfrm>
            <a:off x="9635066" y="1665380"/>
            <a:ext cx="2280355" cy="1852101"/>
            <a:chOff x="9635066" y="1956636"/>
            <a:chExt cx="2280355" cy="185210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256B0FA-D097-4D3D-B622-0278004B8902}"/>
                </a:ext>
              </a:extLst>
            </p:cNvPr>
            <p:cNvSpPr txBox="1"/>
            <p:nvPr/>
          </p:nvSpPr>
          <p:spPr>
            <a:xfrm>
              <a:off x="9635066" y="2977740"/>
              <a:ext cx="2280355" cy="8309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AI model development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C5CCEB09-0242-4D73-8308-6C3EE59D41DA}"/>
                </a:ext>
              </a:extLst>
            </p:cNvPr>
            <p:cNvCxnSpPr>
              <a:cxnSpLocks/>
            </p:cNvCxnSpPr>
            <p:nvPr/>
          </p:nvCxnSpPr>
          <p:spPr>
            <a:xfrm>
              <a:off x="10775243" y="1956636"/>
              <a:ext cx="0" cy="88816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56D255F-5494-4399-893A-88ED583AC076}"/>
              </a:ext>
            </a:extLst>
          </p:cNvPr>
          <p:cNvGrpSpPr/>
          <p:nvPr/>
        </p:nvGrpSpPr>
        <p:grpSpPr>
          <a:xfrm>
            <a:off x="6512277" y="2746673"/>
            <a:ext cx="2973212" cy="830997"/>
            <a:chOff x="6512277" y="3037929"/>
            <a:chExt cx="2973212" cy="83099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35B0FDD-2C20-4F2B-99D8-20D16473F853}"/>
                </a:ext>
              </a:extLst>
            </p:cNvPr>
            <p:cNvSpPr txBox="1"/>
            <p:nvPr/>
          </p:nvSpPr>
          <p:spPr>
            <a:xfrm>
              <a:off x="6512277" y="3037929"/>
              <a:ext cx="2280355" cy="8309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Testing &amp; Failure analysis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E5BB5335-955F-44BC-AD3B-5597E29F8E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67421" y="3429000"/>
              <a:ext cx="618068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23E4DED-9635-47A8-8F67-7955969BE44C}"/>
              </a:ext>
            </a:extLst>
          </p:cNvPr>
          <p:cNvGrpSpPr/>
          <p:nvPr/>
        </p:nvGrpSpPr>
        <p:grpSpPr>
          <a:xfrm>
            <a:off x="3536248" y="2316029"/>
            <a:ext cx="2919584" cy="1703573"/>
            <a:chOff x="3536248" y="2607285"/>
            <a:chExt cx="2919584" cy="170357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E4FD3B6-F2A4-4672-B2E3-8F4421F4B6A1}"/>
                </a:ext>
              </a:extLst>
            </p:cNvPr>
            <p:cNvSpPr txBox="1"/>
            <p:nvPr/>
          </p:nvSpPr>
          <p:spPr>
            <a:xfrm>
              <a:off x="3536248" y="2607285"/>
              <a:ext cx="2280355" cy="8309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Academic publication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674D2AF-062D-4A22-8543-C3F8B1C61AFB}"/>
                </a:ext>
              </a:extLst>
            </p:cNvPr>
            <p:cNvSpPr txBox="1"/>
            <p:nvPr/>
          </p:nvSpPr>
          <p:spPr>
            <a:xfrm>
              <a:off x="3536249" y="3479861"/>
              <a:ext cx="2280355" cy="8309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Open-source availability*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58B8B70-9D37-472B-8B33-48DAE1B1A4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37764" y="3462867"/>
              <a:ext cx="618068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5EE2F2F-7378-4804-8811-5389A4DF953C}"/>
              </a:ext>
            </a:extLst>
          </p:cNvPr>
          <p:cNvGrpSpPr/>
          <p:nvPr/>
        </p:nvGrpSpPr>
        <p:grpSpPr>
          <a:xfrm>
            <a:off x="560219" y="2611018"/>
            <a:ext cx="2898423" cy="1200329"/>
            <a:chOff x="560219" y="2902274"/>
            <a:chExt cx="2898423" cy="120032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09068CC-1716-42E9-BCDF-B03DA6FF49E8}"/>
                </a:ext>
              </a:extLst>
            </p:cNvPr>
            <p:cNvSpPr txBox="1"/>
            <p:nvPr/>
          </p:nvSpPr>
          <p:spPr>
            <a:xfrm>
              <a:off x="560219" y="2902274"/>
              <a:ext cx="2280355" cy="1200329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Deployment (PACS-HALO-HPC/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Biowulf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9607216C-1B1E-47C9-BB88-EE92A76E9F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40574" y="3479861"/>
              <a:ext cx="618068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7A5B5-6408-4651-9127-8FCD0B0601C0}"/>
              </a:ext>
            </a:extLst>
          </p:cNvPr>
          <p:cNvGrpSpPr/>
          <p:nvPr/>
        </p:nvGrpSpPr>
        <p:grpSpPr>
          <a:xfrm>
            <a:off x="598316" y="3936804"/>
            <a:ext cx="2692400" cy="2377826"/>
            <a:chOff x="598316" y="4190560"/>
            <a:chExt cx="2692400" cy="237782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C5C2CE7-21AB-4CC7-B64E-28C6096EB7C6}"/>
                </a:ext>
              </a:extLst>
            </p:cNvPr>
            <p:cNvSpPr txBox="1"/>
            <p:nvPr/>
          </p:nvSpPr>
          <p:spPr>
            <a:xfrm>
              <a:off x="598316" y="5368057"/>
              <a:ext cx="2692400" cy="1200329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Future use in clinical-preclinical environment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465D94EA-F3CE-4312-9A90-AD82526D8BEF}"/>
                </a:ext>
              </a:extLst>
            </p:cNvPr>
            <p:cNvCxnSpPr>
              <a:cxnSpLocks/>
              <a:stCxn id="34" idx="2"/>
            </p:cNvCxnSpPr>
            <p:nvPr/>
          </p:nvCxnSpPr>
          <p:spPr>
            <a:xfrm>
              <a:off x="1682271" y="4190560"/>
              <a:ext cx="18125" cy="105396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7039701-4B04-486A-A3CF-A8F0FD7DFD2D}"/>
              </a:ext>
            </a:extLst>
          </p:cNvPr>
          <p:cNvGrpSpPr/>
          <p:nvPr/>
        </p:nvGrpSpPr>
        <p:grpSpPr>
          <a:xfrm>
            <a:off x="3433944" y="5181051"/>
            <a:ext cx="3424058" cy="830997"/>
            <a:chOff x="3433944" y="5472307"/>
            <a:chExt cx="3424058" cy="83099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8F94AC4-106F-49B0-9243-24E37F474A43}"/>
                </a:ext>
              </a:extLst>
            </p:cNvPr>
            <p:cNvSpPr txBox="1"/>
            <p:nvPr/>
          </p:nvSpPr>
          <p:spPr>
            <a:xfrm>
              <a:off x="4165602" y="5472307"/>
              <a:ext cx="2692400" cy="8309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Next stage AI related projects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54A50FD6-FB76-4867-B110-89997B6ECB4A}"/>
                </a:ext>
              </a:extLst>
            </p:cNvPr>
            <p:cNvCxnSpPr>
              <a:cxnSpLocks/>
            </p:cNvCxnSpPr>
            <p:nvPr/>
          </p:nvCxnSpPr>
          <p:spPr>
            <a:xfrm>
              <a:off x="3433944" y="5887805"/>
              <a:ext cx="613127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57EBAE5A-6594-4A96-BFB8-7C8C1E48D8D5}"/>
              </a:ext>
            </a:extLst>
          </p:cNvPr>
          <p:cNvSpPr txBox="1"/>
          <p:nvPr/>
        </p:nvSpPr>
        <p:spPr>
          <a:xfrm>
            <a:off x="6375398" y="3663974"/>
            <a:ext cx="2692400" cy="83099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Keep the expert in the loop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280A2B9-B35B-4639-9D05-7ACE92DCE6AF}"/>
              </a:ext>
            </a:extLst>
          </p:cNvPr>
          <p:cNvSpPr/>
          <p:nvPr/>
        </p:nvSpPr>
        <p:spPr>
          <a:xfrm>
            <a:off x="387087" y="2481964"/>
            <a:ext cx="2590368" cy="14548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A68A4C0-7EAA-45E6-AC19-A4F97A919123}"/>
              </a:ext>
            </a:extLst>
          </p:cNvPr>
          <p:cNvSpPr/>
          <p:nvPr/>
        </p:nvSpPr>
        <p:spPr>
          <a:xfrm>
            <a:off x="387086" y="4914710"/>
            <a:ext cx="6693651" cy="14761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675D9D1-3E6B-4A06-9D56-68A0E8C9BDF9}"/>
              </a:ext>
            </a:extLst>
          </p:cNvPr>
          <p:cNvSpPr txBox="1"/>
          <p:nvPr/>
        </p:nvSpPr>
        <p:spPr>
          <a:xfrm>
            <a:off x="7636324" y="5365716"/>
            <a:ext cx="4168590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 anchor="ctr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Translational AI Practice</a:t>
            </a:r>
          </a:p>
        </p:txBody>
      </p:sp>
    </p:spTree>
    <p:extLst>
      <p:ext uri="{BB962C8B-B14F-4D97-AF65-F5344CB8AC3E}">
        <p14:creationId xmlns:p14="http://schemas.microsoft.com/office/powerpoint/2010/main" val="206111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  <p:bldP spid="3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77890A-4A31-4B95-A224-4881B798D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74" y="163962"/>
            <a:ext cx="6832948" cy="39060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312850-9EAD-4449-8AFE-02975B6ED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0092" y="258555"/>
            <a:ext cx="4833434" cy="648908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8620880-D49C-4E1C-AD81-60EA2159C9DB}"/>
              </a:ext>
            </a:extLst>
          </p:cNvPr>
          <p:cNvGrpSpPr/>
          <p:nvPr/>
        </p:nvGrpSpPr>
        <p:grpSpPr>
          <a:xfrm>
            <a:off x="1078586" y="258555"/>
            <a:ext cx="9162694" cy="6391170"/>
            <a:chOff x="895480" y="1"/>
            <a:chExt cx="8865737" cy="612265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B764C6D-9578-44FE-AFFD-3D4D1980E7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237"/>
            <a:stretch/>
          </p:blipFill>
          <p:spPr>
            <a:xfrm>
              <a:off x="895480" y="4519720"/>
              <a:ext cx="8865737" cy="160293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05BDD9D-6F7F-4B51-A96C-45FE45CF8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242" r="1802" b="2898"/>
            <a:stretch/>
          </p:blipFill>
          <p:spPr>
            <a:xfrm>
              <a:off x="895480" y="1"/>
              <a:ext cx="8865737" cy="4925148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F4BE341-C3DB-4189-99F7-D96490CF937D}"/>
              </a:ext>
            </a:extLst>
          </p:cNvPr>
          <p:cNvSpPr/>
          <p:nvPr/>
        </p:nvSpPr>
        <p:spPr>
          <a:xfrm>
            <a:off x="2943922" y="630621"/>
            <a:ext cx="894302" cy="5902609"/>
          </a:xfrm>
          <a:prstGeom prst="rect">
            <a:avLst/>
          </a:prstGeom>
          <a:solidFill>
            <a:srgbClr val="FF00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D9202E-A872-40D3-845A-D7EBB8C33675}"/>
              </a:ext>
            </a:extLst>
          </p:cNvPr>
          <p:cNvSpPr/>
          <p:nvPr/>
        </p:nvSpPr>
        <p:spPr>
          <a:xfrm>
            <a:off x="3916765" y="630621"/>
            <a:ext cx="816439" cy="5902609"/>
          </a:xfrm>
          <a:prstGeom prst="rect">
            <a:avLst/>
          </a:prstGeom>
          <a:solidFill>
            <a:srgbClr val="FF00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781125-05FA-4D70-B578-5BBAD43608A8}"/>
              </a:ext>
            </a:extLst>
          </p:cNvPr>
          <p:cNvSpPr/>
          <p:nvPr/>
        </p:nvSpPr>
        <p:spPr>
          <a:xfrm>
            <a:off x="4792887" y="630620"/>
            <a:ext cx="816439" cy="5902609"/>
          </a:xfrm>
          <a:prstGeom prst="rect">
            <a:avLst/>
          </a:prstGeom>
          <a:solidFill>
            <a:srgbClr val="FF00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5AE224-5D33-40C6-8796-B6513B8CB609}"/>
              </a:ext>
            </a:extLst>
          </p:cNvPr>
          <p:cNvSpPr/>
          <p:nvPr/>
        </p:nvSpPr>
        <p:spPr>
          <a:xfrm>
            <a:off x="9424841" y="630619"/>
            <a:ext cx="816439" cy="5902609"/>
          </a:xfrm>
          <a:prstGeom prst="rect">
            <a:avLst/>
          </a:prstGeom>
          <a:solidFill>
            <a:srgbClr val="FF00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46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85B56-54F5-4869-83DB-4A7EDC8EA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7475"/>
            <a:ext cx="10515600" cy="898037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FF00"/>
                </a:solidFill>
                <a:latin typeface="+mn-lt"/>
              </a:rPr>
              <a:t>Disclosures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FA71A7-D218-4944-AEAC-B4F27497E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413" y="1145512"/>
            <a:ext cx="11597931" cy="5516545"/>
          </a:xfrm>
        </p:spPr>
        <p:txBody>
          <a:bodyPr anchor="ctr"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CRADA: NVIDIA</a:t>
            </a:r>
          </a:p>
          <a:p>
            <a:r>
              <a:rPr lang="en-US" sz="3200" dirty="0">
                <a:solidFill>
                  <a:schemeClr val="bg1"/>
                </a:solidFill>
              </a:rPr>
              <a:t>CRADA: Philips</a:t>
            </a:r>
          </a:p>
          <a:p>
            <a:r>
              <a:rPr lang="en-US" sz="3200" dirty="0">
                <a:solidFill>
                  <a:schemeClr val="bg1"/>
                </a:solidFill>
              </a:rPr>
              <a:t>Royalties from NIH</a:t>
            </a:r>
          </a:p>
          <a:p>
            <a:r>
              <a:rPr lang="en-US" sz="3200" dirty="0">
                <a:solidFill>
                  <a:schemeClr val="bg1"/>
                </a:solidFill>
              </a:rPr>
              <a:t>Patents in the field of AI</a:t>
            </a:r>
          </a:p>
          <a:p>
            <a:r>
              <a:rPr lang="en-US" sz="3200" dirty="0">
                <a:solidFill>
                  <a:schemeClr val="bg1"/>
                </a:solidFill>
              </a:rPr>
              <a:t>Research samples of an MRI artificial intelligence (AI) algorithm developed in NCI in collaboration with NVIDIA will be shown in this talk</a:t>
            </a:r>
          </a:p>
        </p:txBody>
      </p:sp>
    </p:spTree>
    <p:extLst>
      <p:ext uri="{BB962C8B-B14F-4D97-AF65-F5344CB8AC3E}">
        <p14:creationId xmlns:p14="http://schemas.microsoft.com/office/powerpoint/2010/main" val="30975279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BEE6F9-3FC2-6B61-BF28-E8D4262E95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17" r="61541"/>
          <a:stretch/>
        </p:blipFill>
        <p:spPr>
          <a:xfrm>
            <a:off x="8636000" y="177800"/>
            <a:ext cx="2133600" cy="21309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8BE99F-3C62-1E5B-12F8-5E079EC4E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z="3600" b="1" dirty="0">
                <a:latin typeface="+mn-lt"/>
              </a:rPr>
              <a:t>Workflow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58555D-C6EB-1870-DE2D-A595E710400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58368" y="1426633"/>
            <a:ext cx="4957107" cy="4800600"/>
          </a:xfrm>
        </p:spPr>
        <p:txBody>
          <a:bodyPr/>
          <a:lstStyle/>
          <a:p>
            <a:r>
              <a:rPr lang="en-US" sz="2933" dirty="0"/>
              <a:t>DICOM images pushed from PACS under Application Entity Titles specifically associated to each inference pipeline </a:t>
            </a:r>
            <a:br>
              <a:rPr lang="en-US" sz="2933" dirty="0"/>
            </a:br>
            <a:endParaRPr lang="en-US" sz="2933" dirty="0"/>
          </a:p>
          <a:p>
            <a:r>
              <a:rPr lang="en-US" sz="2933" dirty="0"/>
              <a:t>Patient selection and pipeline execution are controlled by the PACS user (radiologist)</a:t>
            </a:r>
          </a:p>
          <a:p>
            <a:endParaRPr lang="en-US" sz="2933" dirty="0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C4C8A2A1-2D7F-B4DF-D58E-6D49520B38AC}"/>
              </a:ext>
            </a:extLst>
          </p:cNvPr>
          <p:cNvSpPr/>
          <p:nvPr/>
        </p:nvSpPr>
        <p:spPr>
          <a:xfrm rot="15835999">
            <a:off x="8026400" y="1279521"/>
            <a:ext cx="1219200" cy="1219200"/>
          </a:xfrm>
          <a:prstGeom prst="arc">
            <a:avLst/>
          </a:prstGeom>
          <a:ln w="38100">
            <a:solidFill>
              <a:srgbClr val="0000FF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312EE1-12C1-7C7F-AD44-2E329EB36DD7}"/>
              </a:ext>
            </a:extLst>
          </p:cNvPr>
          <p:cNvSpPr txBox="1"/>
          <p:nvPr/>
        </p:nvSpPr>
        <p:spPr>
          <a:xfrm>
            <a:off x="6290129" y="689168"/>
            <a:ext cx="2336800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2133" dirty="0">
                <a:solidFill>
                  <a:srgbClr val="0000FF"/>
                </a:solidFill>
                <a:latin typeface="Arial" panose="020B0604020202020204" pitchFamily="34" charset="0"/>
              </a:rPr>
              <a:t>user-controlled series selection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5149C62-F0D4-CE34-85AF-E773B19FA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6625" y="2308781"/>
            <a:ext cx="5632663" cy="406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9605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02AC8-F71A-02C3-CD04-05C0F4D90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z="3600" b="1" dirty="0">
                <a:solidFill>
                  <a:schemeClr val="tx1"/>
                </a:solidFill>
                <a:latin typeface="+mn-lt"/>
              </a:rPr>
              <a:t>AI Pipeline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AF4BE8A-EF29-F72A-799D-1F803495C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75" y="1920682"/>
            <a:ext cx="9366251" cy="4251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370897-D1C8-695B-D400-63CFD1E6C0D7}"/>
              </a:ext>
            </a:extLst>
          </p:cNvPr>
          <p:cNvSpPr txBox="1">
            <a:spLocks/>
          </p:cNvSpPr>
          <p:nvPr/>
        </p:nvSpPr>
        <p:spPr bwMode="auto">
          <a:xfrm>
            <a:off x="658368" y="1193801"/>
            <a:ext cx="9956800" cy="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000" kern="1200">
                <a:solidFill>
                  <a:srgbClr val="E2603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170">
              <a:buNone/>
            </a:pPr>
            <a:r>
              <a:rPr lang="en-US" sz="2400" dirty="0">
                <a:solidFill>
                  <a:srgbClr val="6D377D"/>
                </a:solidFill>
                <a:latin typeface="Calibri" panose="020F0502020204030204"/>
              </a:rPr>
              <a:t>MONAI Deploy Express</a:t>
            </a:r>
          </a:p>
        </p:txBody>
      </p:sp>
    </p:spTree>
    <p:extLst>
      <p:ext uri="{BB962C8B-B14F-4D97-AF65-F5344CB8AC3E}">
        <p14:creationId xmlns:p14="http://schemas.microsoft.com/office/powerpoint/2010/main" val="9016600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7601129-FAEA-4FE4-7D40-8612B7DBD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z="3600" b="1" dirty="0">
                <a:latin typeface="+mn-lt"/>
              </a:rPr>
              <a:t>PACS Display</a:t>
            </a:r>
          </a:p>
        </p:txBody>
      </p:sp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A96AFF16-0E7A-3593-366E-1E9EED63AF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0"/>
          <a:stretch/>
        </p:blipFill>
        <p:spPr>
          <a:xfrm>
            <a:off x="1664900" y="1148316"/>
            <a:ext cx="9414225" cy="514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9723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168E99CE-A3FE-882A-3619-785EFB3955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0714" r="8824" b="10714"/>
          <a:stretch/>
        </p:blipFill>
        <p:spPr>
          <a:xfrm>
            <a:off x="198401" y="210046"/>
            <a:ext cx="2969599" cy="28332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6EF202-1C28-05F8-7EF0-38D61925F1EE}"/>
              </a:ext>
            </a:extLst>
          </p:cNvPr>
          <p:cNvSpPr txBox="1"/>
          <p:nvPr/>
        </p:nvSpPr>
        <p:spPr>
          <a:xfrm>
            <a:off x="295600" y="3075868"/>
            <a:ext cx="2775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NCI Prostate MRI AI model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1B1116-179B-17B2-3C66-65DA152E17BE}"/>
              </a:ext>
            </a:extLst>
          </p:cNvPr>
          <p:cNvSpPr txBox="1"/>
          <p:nvPr/>
        </p:nvSpPr>
        <p:spPr>
          <a:xfrm>
            <a:off x="98616" y="3742715"/>
            <a:ext cx="44618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NCI CCR: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Guiding prostate biopsies (UOB)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Radiotherapy planning (ROB)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Prostatectomy specimen processing (UOB, LP)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Focal therapy planning (UOB)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BE2D549-D6EE-4A8F-65BD-D87BF9171664}"/>
              </a:ext>
            </a:extLst>
          </p:cNvPr>
          <p:cNvGrpSpPr/>
          <p:nvPr/>
        </p:nvGrpSpPr>
        <p:grpSpPr>
          <a:xfrm>
            <a:off x="4569816" y="411289"/>
            <a:ext cx="7423783" cy="4391112"/>
            <a:chOff x="4569816" y="411289"/>
            <a:chExt cx="7423783" cy="4391112"/>
          </a:xfrm>
        </p:grpSpPr>
        <p:pic>
          <p:nvPicPr>
            <p:cNvPr id="9" name="Picture 2" descr="Worldmap: Worldmap Photos, Wallpapers, Galleries, Full HD ... Infographic">
              <a:extLst>
                <a:ext uri="{FF2B5EF4-FFF2-40B4-BE49-F238E27FC236}">
                  <a16:creationId xmlns:a16="http://schemas.microsoft.com/office/drawing/2014/main" id="{444AA102-C7FE-1F22-4906-1C04D86B60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94" t="3333" r="5397" b="5000"/>
            <a:stretch>
              <a:fillRect/>
            </a:stretch>
          </p:blipFill>
          <p:spPr bwMode="auto">
            <a:xfrm>
              <a:off x="4569816" y="411289"/>
              <a:ext cx="7423783" cy="4391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5-Point Star 8">
              <a:extLst>
                <a:ext uri="{FF2B5EF4-FFF2-40B4-BE49-F238E27FC236}">
                  <a16:creationId xmlns:a16="http://schemas.microsoft.com/office/drawing/2014/main" id="{FA255EEA-56B4-B7FD-5BC0-79653A0D20D8}"/>
                </a:ext>
              </a:extLst>
            </p:cNvPr>
            <p:cNvSpPr/>
            <p:nvPr/>
          </p:nvSpPr>
          <p:spPr>
            <a:xfrm>
              <a:off x="8682325" y="2354013"/>
              <a:ext cx="92075" cy="90487"/>
            </a:xfrm>
            <a:prstGeom prst="star5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1" name="5-Point Star 8">
              <a:extLst>
                <a:ext uri="{FF2B5EF4-FFF2-40B4-BE49-F238E27FC236}">
                  <a16:creationId xmlns:a16="http://schemas.microsoft.com/office/drawing/2014/main" id="{1A7A540D-F41C-F0B9-B4D8-C4F5A6C00EDD}"/>
                </a:ext>
              </a:extLst>
            </p:cNvPr>
            <p:cNvSpPr/>
            <p:nvPr/>
          </p:nvSpPr>
          <p:spPr>
            <a:xfrm>
              <a:off x="7877125" y="1966413"/>
              <a:ext cx="92075" cy="90487"/>
            </a:xfrm>
            <a:prstGeom prst="star5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2" name="5-Point Star 8">
              <a:extLst>
                <a:ext uri="{FF2B5EF4-FFF2-40B4-BE49-F238E27FC236}">
                  <a16:creationId xmlns:a16="http://schemas.microsoft.com/office/drawing/2014/main" id="{0E37A5EC-7D1F-BD6E-21A8-AF89D9A62AE2}"/>
                </a:ext>
              </a:extLst>
            </p:cNvPr>
            <p:cNvSpPr/>
            <p:nvPr/>
          </p:nvSpPr>
          <p:spPr>
            <a:xfrm>
              <a:off x="6487958" y="2354012"/>
              <a:ext cx="92075" cy="90487"/>
            </a:xfrm>
            <a:prstGeom prst="star5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3" name="5-Point Star 8">
              <a:extLst>
                <a:ext uri="{FF2B5EF4-FFF2-40B4-BE49-F238E27FC236}">
                  <a16:creationId xmlns:a16="http://schemas.microsoft.com/office/drawing/2014/main" id="{A70D1E87-AAEE-054B-A8B7-1D7B0786AB14}"/>
                </a:ext>
              </a:extLst>
            </p:cNvPr>
            <p:cNvSpPr/>
            <p:nvPr/>
          </p:nvSpPr>
          <p:spPr>
            <a:xfrm>
              <a:off x="6150758" y="2473299"/>
              <a:ext cx="92075" cy="90487"/>
            </a:xfrm>
            <a:prstGeom prst="star5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4" name="5-Point Star 8">
              <a:extLst>
                <a:ext uri="{FF2B5EF4-FFF2-40B4-BE49-F238E27FC236}">
                  <a16:creationId xmlns:a16="http://schemas.microsoft.com/office/drawing/2014/main" id="{FD94C449-D69F-34C6-2DFB-4D493C47D17E}"/>
                </a:ext>
              </a:extLst>
            </p:cNvPr>
            <p:cNvSpPr/>
            <p:nvPr/>
          </p:nvSpPr>
          <p:spPr>
            <a:xfrm>
              <a:off x="6242833" y="2056900"/>
              <a:ext cx="92075" cy="90487"/>
            </a:xfrm>
            <a:prstGeom prst="star5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5" name="5-Point Star 8">
              <a:extLst>
                <a:ext uri="{FF2B5EF4-FFF2-40B4-BE49-F238E27FC236}">
                  <a16:creationId xmlns:a16="http://schemas.microsoft.com/office/drawing/2014/main" id="{ACF8ECF5-1BFA-9D32-A9AF-DF58076E95A0}"/>
                </a:ext>
              </a:extLst>
            </p:cNvPr>
            <p:cNvSpPr/>
            <p:nvPr/>
          </p:nvSpPr>
          <p:spPr>
            <a:xfrm>
              <a:off x="4818433" y="2770900"/>
              <a:ext cx="92075" cy="90487"/>
            </a:xfrm>
            <a:prstGeom prst="star5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6" name="5-Point Star 8">
              <a:extLst>
                <a:ext uri="{FF2B5EF4-FFF2-40B4-BE49-F238E27FC236}">
                  <a16:creationId xmlns:a16="http://schemas.microsoft.com/office/drawing/2014/main" id="{C52D717B-107C-25C1-AEB2-0D8F3D213679}"/>
                </a:ext>
              </a:extLst>
            </p:cNvPr>
            <p:cNvSpPr/>
            <p:nvPr/>
          </p:nvSpPr>
          <p:spPr>
            <a:xfrm>
              <a:off x="5654833" y="2056899"/>
              <a:ext cx="92075" cy="90487"/>
            </a:xfrm>
            <a:prstGeom prst="star5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7" name="5-Point Star 8">
              <a:extLst>
                <a:ext uri="{FF2B5EF4-FFF2-40B4-BE49-F238E27FC236}">
                  <a16:creationId xmlns:a16="http://schemas.microsoft.com/office/drawing/2014/main" id="{446C5BDA-02E9-FFE4-1C11-2D02F0A9AD98}"/>
                </a:ext>
              </a:extLst>
            </p:cNvPr>
            <p:cNvSpPr/>
            <p:nvPr/>
          </p:nvSpPr>
          <p:spPr>
            <a:xfrm>
              <a:off x="6288870" y="2263525"/>
              <a:ext cx="92075" cy="90487"/>
            </a:xfrm>
            <a:prstGeom prst="star5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8" name="5-Point Star 8">
              <a:extLst>
                <a:ext uri="{FF2B5EF4-FFF2-40B4-BE49-F238E27FC236}">
                  <a16:creationId xmlns:a16="http://schemas.microsoft.com/office/drawing/2014/main" id="{5D9AD4B6-CA8D-875F-9C6B-0DA34752474F}"/>
                </a:ext>
              </a:extLst>
            </p:cNvPr>
            <p:cNvSpPr/>
            <p:nvPr/>
          </p:nvSpPr>
          <p:spPr>
            <a:xfrm>
              <a:off x="5608795" y="2376555"/>
              <a:ext cx="92075" cy="90487"/>
            </a:xfrm>
            <a:prstGeom prst="star5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9" name="5-Point Star 8">
              <a:extLst>
                <a:ext uri="{FF2B5EF4-FFF2-40B4-BE49-F238E27FC236}">
                  <a16:creationId xmlns:a16="http://schemas.microsoft.com/office/drawing/2014/main" id="{7F009470-8452-7D20-2C6F-90F48DF60498}"/>
                </a:ext>
              </a:extLst>
            </p:cNvPr>
            <p:cNvSpPr/>
            <p:nvPr/>
          </p:nvSpPr>
          <p:spPr>
            <a:xfrm>
              <a:off x="10203595" y="3215290"/>
              <a:ext cx="92075" cy="90487"/>
            </a:xfrm>
            <a:prstGeom prst="star5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0" name="5-Point Star 8">
              <a:extLst>
                <a:ext uri="{FF2B5EF4-FFF2-40B4-BE49-F238E27FC236}">
                  <a16:creationId xmlns:a16="http://schemas.microsoft.com/office/drawing/2014/main" id="{43222DAF-47F1-9063-2B81-BB46362E4286}"/>
                </a:ext>
              </a:extLst>
            </p:cNvPr>
            <p:cNvSpPr/>
            <p:nvPr/>
          </p:nvSpPr>
          <p:spPr>
            <a:xfrm>
              <a:off x="8093995" y="2056899"/>
              <a:ext cx="92075" cy="90487"/>
            </a:xfrm>
            <a:prstGeom prst="star5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1" name="5-Point Star 8">
              <a:extLst>
                <a:ext uri="{FF2B5EF4-FFF2-40B4-BE49-F238E27FC236}">
                  <a16:creationId xmlns:a16="http://schemas.microsoft.com/office/drawing/2014/main" id="{5A5AF17A-1A66-9A95-D8AF-EF9B0F2902E9}"/>
                </a:ext>
              </a:extLst>
            </p:cNvPr>
            <p:cNvSpPr/>
            <p:nvPr/>
          </p:nvSpPr>
          <p:spPr>
            <a:xfrm>
              <a:off x="5928289" y="2216112"/>
              <a:ext cx="92075" cy="90487"/>
            </a:xfrm>
            <a:prstGeom prst="star5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F2C36AD-BB51-C3F5-B944-672F5661BDE8}"/>
              </a:ext>
            </a:extLst>
          </p:cNvPr>
          <p:cNvGrpSpPr/>
          <p:nvPr/>
        </p:nvGrpSpPr>
        <p:grpSpPr>
          <a:xfrm>
            <a:off x="7670178" y="1327150"/>
            <a:ext cx="1511921" cy="2762960"/>
            <a:chOff x="7670178" y="1327150"/>
            <a:chExt cx="1511921" cy="276296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17697E2-F6DD-D5BD-A59D-FE09B36F936D}"/>
                </a:ext>
              </a:extLst>
            </p:cNvPr>
            <p:cNvSpPr/>
            <p:nvPr/>
          </p:nvSpPr>
          <p:spPr>
            <a:xfrm>
              <a:off x="7782761" y="1327150"/>
              <a:ext cx="899564" cy="1187450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1F2647B-7B9B-EAA3-9AB3-A38CCC529F7C}"/>
                </a:ext>
              </a:extLst>
            </p:cNvPr>
            <p:cNvSpPr/>
            <p:nvPr/>
          </p:nvSpPr>
          <p:spPr>
            <a:xfrm>
              <a:off x="7670178" y="2454342"/>
              <a:ext cx="1511921" cy="1635768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6220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64BE49E8-CC38-E5C1-5E46-A2F45081C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96" y="115293"/>
            <a:ext cx="4967565" cy="662741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19A9A8C-F7F0-D267-97BF-4F04457D65A4}"/>
              </a:ext>
            </a:extLst>
          </p:cNvPr>
          <p:cNvGrpSpPr/>
          <p:nvPr/>
        </p:nvGrpSpPr>
        <p:grpSpPr>
          <a:xfrm>
            <a:off x="5301355" y="926222"/>
            <a:ext cx="6890645" cy="5005556"/>
            <a:chOff x="4183893" y="1371954"/>
            <a:chExt cx="6902594" cy="4840381"/>
          </a:xfrm>
        </p:grpSpPr>
        <p:graphicFrame>
          <p:nvGraphicFramePr>
            <p:cNvPr id="3" name="Diagram 2">
              <a:extLst>
                <a:ext uri="{FF2B5EF4-FFF2-40B4-BE49-F238E27FC236}">
                  <a16:creationId xmlns:a16="http://schemas.microsoft.com/office/drawing/2014/main" id="{8C23FDCA-64CF-0332-7572-BFD8D40C0F1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29248332"/>
                </p:ext>
              </p:extLst>
            </p:nvPr>
          </p:nvGraphicFramePr>
          <p:xfrm>
            <a:off x="4183893" y="1371954"/>
            <a:ext cx="6902594" cy="484038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B1CF027-176D-E172-69AF-DA296C82FF42}"/>
                </a:ext>
              </a:extLst>
            </p:cNvPr>
            <p:cNvSpPr txBox="1"/>
            <p:nvPr/>
          </p:nvSpPr>
          <p:spPr>
            <a:xfrm>
              <a:off x="5481813" y="5107282"/>
              <a:ext cx="4306754" cy="62500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600" b="1" dirty="0"/>
                <a:t>Organ segmentation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5AA3A70-00F8-176C-5E18-D2B5EDB85319}"/>
                </a:ext>
              </a:extLst>
            </p:cNvPr>
            <p:cNvSpPr txBox="1"/>
            <p:nvPr/>
          </p:nvSpPr>
          <p:spPr>
            <a:xfrm>
              <a:off x="5481813" y="3330832"/>
              <a:ext cx="4306754" cy="92262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800" b="1" dirty="0"/>
                <a:t>Lesion detection, classification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A671FF-358C-0621-17E4-12F28C6BF47D}"/>
                </a:ext>
              </a:extLst>
            </p:cNvPr>
            <p:cNvSpPr txBox="1"/>
            <p:nvPr/>
          </p:nvSpPr>
          <p:spPr>
            <a:xfrm>
              <a:off x="6267924" y="2344604"/>
              <a:ext cx="2775708" cy="4464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400" b="1" dirty="0"/>
                <a:t>Prognosis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8D17C3E9-E8CF-C9CD-A729-56B86382FBB5}"/>
              </a:ext>
            </a:extLst>
          </p:cNvPr>
          <p:cNvSpPr/>
          <p:nvPr/>
        </p:nvSpPr>
        <p:spPr>
          <a:xfrm>
            <a:off x="6675122" y="4639666"/>
            <a:ext cx="4299299" cy="10503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1E6874-AFB0-4C87-4CBF-45BEB5CEA54A}"/>
              </a:ext>
            </a:extLst>
          </p:cNvPr>
          <p:cNvSpPr/>
          <p:nvPr/>
        </p:nvSpPr>
        <p:spPr>
          <a:xfrm>
            <a:off x="7381778" y="2847511"/>
            <a:ext cx="2770903" cy="11753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2F5B0C-CDED-4F45-5761-C344CF47EB67}"/>
              </a:ext>
            </a:extLst>
          </p:cNvPr>
          <p:cNvSpPr/>
          <p:nvPr/>
        </p:nvSpPr>
        <p:spPr>
          <a:xfrm>
            <a:off x="7981735" y="1952040"/>
            <a:ext cx="1528653" cy="4724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82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85B56-54F5-4869-83DB-4A7EDC8EA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68" y="368306"/>
            <a:ext cx="10887456" cy="657986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sz="5400" b="1" dirty="0">
                <a:latin typeface="+mn-lt"/>
              </a:rPr>
              <a:t>Artificial Intelligence Resource (AIR)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FA71A7-D218-4944-AEAC-B4F27497E2B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02259" y="1457207"/>
            <a:ext cx="10887456" cy="1913467"/>
          </a:xfrm>
        </p:spPr>
        <p:txBody>
          <a:bodyPr anchor="t">
            <a:noAutofit/>
          </a:bodyPr>
          <a:lstStyle/>
          <a:p>
            <a:r>
              <a:rPr lang="en-US" sz="3200" dirty="0"/>
              <a:t>Mission: To develop translational AI tools that enhance advanced image analysis and computer vision, empowering researchers both within and outside NIH to effectively integrate AI into their research.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73E862-8B72-EB20-1B95-C1464211E69E}"/>
              </a:ext>
            </a:extLst>
          </p:cNvPr>
          <p:cNvSpPr txBox="1"/>
          <p:nvPr/>
        </p:nvSpPr>
        <p:spPr>
          <a:xfrm>
            <a:off x="502259" y="3465225"/>
            <a:ext cx="115006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Projects/data: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Clinical and preclinical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Radiology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(CT, MRI, ultrasonography, PET/CT, x-ray),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pathology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(H&amp;E, IHC),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endoscopy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(GI, GU, robotic surgery),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EHR</a:t>
            </a:r>
          </a:p>
        </p:txBody>
      </p:sp>
    </p:spTree>
    <p:extLst>
      <p:ext uri="{BB962C8B-B14F-4D97-AF65-F5344CB8AC3E}">
        <p14:creationId xmlns:p14="http://schemas.microsoft.com/office/powerpoint/2010/main" val="66696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EBA8A3-7F5B-6840-95BD-9478C627ACFF}"/>
              </a:ext>
            </a:extLst>
          </p:cNvPr>
          <p:cNvSpPr txBox="1"/>
          <p:nvPr/>
        </p:nvSpPr>
        <p:spPr>
          <a:xfrm>
            <a:off x="185557" y="3163879"/>
            <a:ext cx="3732393" cy="2308324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 rtlCol="0" anchor="ctr">
            <a:spAutoFit/>
          </a:bodyPr>
          <a:lstStyle/>
          <a:p>
            <a:r>
              <a:rPr lang="en-US" sz="1600" b="1" u="sng" dirty="0">
                <a:solidFill>
                  <a:schemeClr val="bg1"/>
                </a:solidFill>
              </a:rPr>
              <a:t>Affiliated AIR Members:</a:t>
            </a:r>
          </a:p>
          <a:p>
            <a:r>
              <a:rPr lang="en-US" sz="1600" dirty="0">
                <a:solidFill>
                  <a:schemeClr val="bg1"/>
                </a:solidFill>
              </a:rPr>
              <a:t>Rosina Lis, MD, AIR Pathologist </a:t>
            </a:r>
          </a:p>
          <a:p>
            <a:r>
              <a:rPr lang="en-US" sz="1600" dirty="0">
                <a:solidFill>
                  <a:schemeClr val="bg1"/>
                </a:solidFill>
              </a:rPr>
              <a:t>Kutsev Ozyoruk PhD, MIB post-doc Fellow</a:t>
            </a:r>
          </a:p>
          <a:p>
            <a:r>
              <a:rPr lang="en-US" sz="1600" dirty="0">
                <a:solidFill>
                  <a:schemeClr val="bg1"/>
                </a:solidFill>
              </a:rPr>
              <a:t>Zhijun Chen PhD, SH post-doc Fellow</a:t>
            </a:r>
          </a:p>
          <a:p>
            <a:r>
              <a:rPr lang="en-US" sz="1600" dirty="0">
                <a:solidFill>
                  <a:schemeClr val="bg1"/>
                </a:solidFill>
              </a:rPr>
              <a:t>Harry Zhang, PhD, SH post-doc Fellow</a:t>
            </a:r>
          </a:p>
          <a:p>
            <a:r>
              <a:rPr lang="en-US" sz="1600" dirty="0">
                <a:solidFill>
                  <a:schemeClr val="bg1"/>
                </a:solidFill>
              </a:rPr>
              <a:t>Omer Esengur, MD, MIB post-doc Fellow</a:t>
            </a:r>
          </a:p>
          <a:p>
            <a:r>
              <a:rPr lang="en-US" sz="1600" dirty="0">
                <a:solidFill>
                  <a:schemeClr val="bg1"/>
                </a:solidFill>
              </a:rPr>
              <a:t>Hunter Stecko, BS, MIB, MRSP Fellow </a:t>
            </a:r>
          </a:p>
          <a:p>
            <a:r>
              <a:rPr lang="en-US" sz="1600" dirty="0">
                <a:solidFill>
                  <a:schemeClr val="bg1"/>
                </a:solidFill>
              </a:rPr>
              <a:t>Benjamin Simon, NIH-</a:t>
            </a:r>
            <a:r>
              <a:rPr lang="en-US" sz="1600" dirty="0" err="1">
                <a:solidFill>
                  <a:schemeClr val="bg1"/>
                </a:solidFill>
              </a:rPr>
              <a:t>OxCam</a:t>
            </a:r>
            <a:r>
              <a:rPr lang="en-US" sz="1600" dirty="0">
                <a:solidFill>
                  <a:schemeClr val="bg1"/>
                </a:solidFill>
              </a:rPr>
              <a:t> PhD Student</a:t>
            </a:r>
          </a:p>
          <a:p>
            <a:r>
              <a:rPr lang="en-US" sz="1600" dirty="0">
                <a:solidFill>
                  <a:schemeClr val="bg1"/>
                </a:solidFill>
              </a:rPr>
              <a:t>Philip Eclarinal NMT, IT Support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4B7309-6BB9-FF37-54DA-09434E23FC4C}"/>
              </a:ext>
            </a:extLst>
          </p:cNvPr>
          <p:cNvSpPr txBox="1"/>
          <p:nvPr/>
        </p:nvSpPr>
        <p:spPr>
          <a:xfrm>
            <a:off x="8750803" y="3163879"/>
            <a:ext cx="3156305" cy="2031325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</a:rPr>
              <a:t>Steering Committee:</a:t>
            </a:r>
          </a:p>
          <a:p>
            <a:r>
              <a:rPr lang="en-US" dirty="0">
                <a:solidFill>
                  <a:schemeClr val="bg1"/>
                </a:solidFill>
              </a:rPr>
              <a:t>Brad Wood, CC</a:t>
            </a:r>
          </a:p>
          <a:p>
            <a:r>
              <a:rPr lang="en-US" dirty="0">
                <a:solidFill>
                  <a:schemeClr val="bg1"/>
                </a:solidFill>
              </a:rPr>
              <a:t>Steve Hewitt, NCI</a:t>
            </a:r>
          </a:p>
          <a:p>
            <a:r>
              <a:rPr lang="en-US" dirty="0">
                <a:solidFill>
                  <a:schemeClr val="bg1"/>
                </a:solidFill>
              </a:rPr>
              <a:t>Clem McDonald, NLM</a:t>
            </a:r>
          </a:p>
          <a:p>
            <a:r>
              <a:rPr lang="en-US" dirty="0">
                <a:solidFill>
                  <a:schemeClr val="bg1"/>
                </a:solidFill>
              </a:rPr>
              <a:t>Ulas Bagci, Northwestern</a:t>
            </a:r>
          </a:p>
          <a:p>
            <a:r>
              <a:rPr lang="en-US" dirty="0">
                <a:solidFill>
                  <a:schemeClr val="bg1"/>
                </a:solidFill>
              </a:rPr>
              <a:t>Peter Choyke, NCI</a:t>
            </a:r>
          </a:p>
          <a:p>
            <a:r>
              <a:rPr lang="en-US" dirty="0">
                <a:solidFill>
                  <a:schemeClr val="bg1"/>
                </a:solidFill>
              </a:rPr>
              <a:t>Baris Turkbey, NCI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9DAFD7-27EC-3A41-9106-38A3BC9C6780}"/>
              </a:ext>
            </a:extLst>
          </p:cNvPr>
          <p:cNvSpPr txBox="1"/>
          <p:nvPr/>
        </p:nvSpPr>
        <p:spPr>
          <a:xfrm>
            <a:off x="4758436" y="4729748"/>
            <a:ext cx="2970699" cy="1200329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 rtlCol="0" anchor="ctr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</a:rPr>
              <a:t>Admin Support:</a:t>
            </a:r>
          </a:p>
          <a:p>
            <a:r>
              <a:rPr lang="en-US" dirty="0">
                <a:solidFill>
                  <a:schemeClr val="bg1"/>
                </a:solidFill>
              </a:rPr>
              <a:t>Beth Hardisty, AO</a:t>
            </a:r>
          </a:p>
          <a:p>
            <a:r>
              <a:rPr lang="en-US" dirty="0">
                <a:solidFill>
                  <a:schemeClr val="bg1"/>
                </a:solidFill>
              </a:rPr>
              <a:t>Karen Wong, MIB (purchase)</a:t>
            </a:r>
          </a:p>
          <a:p>
            <a:r>
              <a:rPr lang="en-US" dirty="0">
                <a:solidFill>
                  <a:schemeClr val="bg1"/>
                </a:solidFill>
              </a:rPr>
              <a:t>Betty Garcia, MIB (travel)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4833BA-65BA-9564-7396-2D147BB4F1D6}"/>
              </a:ext>
            </a:extLst>
          </p:cNvPr>
          <p:cNvSpPr txBox="1"/>
          <p:nvPr/>
        </p:nvSpPr>
        <p:spPr>
          <a:xfrm>
            <a:off x="4501323" y="1970884"/>
            <a:ext cx="3531909" cy="646331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Fahmida Haque PhD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Post-doc Fellow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BB41AE-F413-140A-7E35-28B0D3C7046F}"/>
              </a:ext>
            </a:extLst>
          </p:cNvPr>
          <p:cNvSpPr txBox="1"/>
          <p:nvPr/>
        </p:nvSpPr>
        <p:spPr>
          <a:xfrm>
            <a:off x="332529" y="1972981"/>
            <a:ext cx="3531909" cy="646331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Sushant Patkar PhD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Research Fellow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062E71-DAF2-8B4D-03F1-65CB4CB69DE7}"/>
              </a:ext>
            </a:extLst>
          </p:cNvPr>
          <p:cNvSpPr txBox="1"/>
          <p:nvPr/>
        </p:nvSpPr>
        <p:spPr>
          <a:xfrm>
            <a:off x="8506308" y="1970884"/>
            <a:ext cx="3353163" cy="646331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Emma Stevenson BS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Post-bac Fellow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A3D851-8F9A-0E23-F944-98B2B4C332C2}"/>
              </a:ext>
            </a:extLst>
          </p:cNvPr>
          <p:cNvSpPr txBox="1"/>
          <p:nvPr/>
        </p:nvSpPr>
        <p:spPr>
          <a:xfrm>
            <a:off x="5527774" y="579192"/>
            <a:ext cx="1979891" cy="923330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G. Thomas Brown MD PhD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Staff Clinician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020088-CF07-673F-F161-4EB33034C91A}"/>
              </a:ext>
            </a:extLst>
          </p:cNvPr>
          <p:cNvSpPr txBox="1"/>
          <p:nvPr/>
        </p:nvSpPr>
        <p:spPr>
          <a:xfrm>
            <a:off x="1345167" y="766777"/>
            <a:ext cx="2124964" cy="646331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Nathan S. Lay PhD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Staff Scientist 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C777FA83-11BF-F36C-2DCD-ABB0E9FA4CE4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324" y="615124"/>
            <a:ext cx="777240" cy="914400"/>
          </a:xfrm>
          <a:prstGeom prst="ellipse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Awards &amp;amp; Honors | Center for Cancer Research">
            <a:extLst>
              <a:ext uri="{FF2B5EF4-FFF2-40B4-BE49-F238E27FC236}">
                <a16:creationId xmlns:a16="http://schemas.microsoft.com/office/drawing/2014/main" id="{48CD82CE-0E1F-4F34-B699-5C52EF19C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0803" y="597459"/>
            <a:ext cx="841523" cy="841523"/>
          </a:xfrm>
          <a:prstGeom prst="ellipse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516D3A3-3EDA-9F1B-4AF6-30023CF08D56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8436" y="604229"/>
            <a:ext cx="914400" cy="914400"/>
          </a:xfrm>
          <a:prstGeom prst="ellipse">
            <a:avLst/>
          </a:prstGeom>
          <a:ln>
            <a:solidFill>
              <a:srgbClr val="00B0F0"/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599EDB5-838C-D832-E392-9BD7C280A856}"/>
              </a:ext>
            </a:extLst>
          </p:cNvPr>
          <p:cNvSpPr/>
          <p:nvPr/>
        </p:nvSpPr>
        <p:spPr>
          <a:xfrm>
            <a:off x="8506309" y="401245"/>
            <a:ext cx="3353162" cy="1276143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A42682-B9CA-6E5B-1F3F-7DA02A396B74}"/>
              </a:ext>
            </a:extLst>
          </p:cNvPr>
          <p:cNvSpPr txBox="1"/>
          <p:nvPr/>
        </p:nvSpPr>
        <p:spPr>
          <a:xfrm>
            <a:off x="9794614" y="500707"/>
            <a:ext cx="1852861" cy="1077218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Stephanie A. Harmon PhD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Stadtman Investigator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601BCB9-CF71-44D1-0C1A-967C1DECC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2812" y="6029449"/>
            <a:ext cx="9231478" cy="591582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+mn-lt"/>
              </a:rPr>
              <a:t>https://ostr.ccr.cancer.gov/emerging-technologies/air/</a:t>
            </a:r>
          </a:p>
        </p:txBody>
      </p:sp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2B825A15-BF40-C08A-AA69-C8ACCF28B0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167" y="2993861"/>
            <a:ext cx="2809235" cy="14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8089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1097" y="5424666"/>
            <a:ext cx="3462007" cy="737504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+mn-lt"/>
              </a:rPr>
              <a:t>Thank you…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179702-0469-430F-BF38-3E85CC1AC3F2}"/>
              </a:ext>
            </a:extLst>
          </p:cNvPr>
          <p:cNvSpPr txBox="1"/>
          <p:nvPr/>
        </p:nvSpPr>
        <p:spPr>
          <a:xfrm>
            <a:off x="289002" y="161796"/>
            <a:ext cx="2715486" cy="563231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Peter Choyke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Stephanie Harmon</a:t>
            </a:r>
          </a:p>
          <a:p>
            <a:pPr>
              <a:defRPr/>
            </a:pPr>
            <a:r>
              <a:rPr lang="en-US" b="1" dirty="0">
                <a:solidFill>
                  <a:schemeClr val="bg1"/>
                </a:solidFill>
              </a:rPr>
              <a:t>Nathan Lay</a:t>
            </a:r>
          </a:p>
          <a:p>
            <a:pPr>
              <a:defRPr/>
            </a:pPr>
            <a:r>
              <a:rPr lang="en-US" b="1" dirty="0">
                <a:solidFill>
                  <a:schemeClr val="bg1"/>
                </a:solidFill>
              </a:rPr>
              <a:t>G. Tom Brown</a:t>
            </a:r>
          </a:p>
          <a:p>
            <a:pPr lvl="0">
              <a:defRPr/>
            </a:pPr>
            <a:r>
              <a:rPr lang="en-US" b="1" dirty="0">
                <a:solidFill>
                  <a:schemeClr val="bg1"/>
                </a:solidFill>
              </a:rPr>
              <a:t>Esther Mena</a:t>
            </a:r>
          </a:p>
          <a:p>
            <a:pPr>
              <a:defRPr/>
            </a:pPr>
            <a:r>
              <a:rPr lang="en-US" b="1" dirty="0">
                <a:solidFill>
                  <a:schemeClr val="bg1"/>
                </a:solidFill>
              </a:rPr>
              <a:t>Liza Lindenberg</a:t>
            </a:r>
          </a:p>
          <a:p>
            <a:pPr>
              <a:defRPr/>
            </a:pPr>
            <a:r>
              <a:rPr lang="en-US" b="1" dirty="0">
                <a:solidFill>
                  <a:schemeClr val="bg1"/>
                </a:solidFill>
              </a:rPr>
              <a:t>Kutsev Ozyoruk</a:t>
            </a:r>
          </a:p>
          <a:p>
            <a:pPr>
              <a:defRPr/>
            </a:pPr>
            <a:r>
              <a:rPr lang="en-US" b="1" dirty="0">
                <a:solidFill>
                  <a:schemeClr val="bg1"/>
                </a:solidFill>
              </a:rPr>
              <a:t>Omer Esengur</a:t>
            </a:r>
          </a:p>
          <a:p>
            <a:pPr>
              <a:defRPr/>
            </a:pPr>
            <a:r>
              <a:rPr lang="en-US" b="1" dirty="0">
                <a:solidFill>
                  <a:schemeClr val="bg1"/>
                </a:solidFill>
              </a:rPr>
              <a:t>Benjamin Simon</a:t>
            </a:r>
          </a:p>
          <a:p>
            <a:pPr>
              <a:defRPr/>
            </a:pPr>
            <a:r>
              <a:rPr lang="en-US" b="1" dirty="0">
                <a:solidFill>
                  <a:schemeClr val="bg1"/>
                </a:solidFill>
              </a:rPr>
              <a:t>Hunter Stecko</a:t>
            </a:r>
          </a:p>
          <a:p>
            <a:pPr>
              <a:defRPr/>
            </a:pPr>
            <a:r>
              <a:rPr lang="en-US" b="1" dirty="0">
                <a:solidFill>
                  <a:schemeClr val="bg1"/>
                </a:solidFill>
              </a:rPr>
              <a:t>Emma Stevenson</a:t>
            </a:r>
          </a:p>
          <a:p>
            <a:pPr>
              <a:defRPr/>
            </a:pPr>
            <a:r>
              <a:rPr lang="en-US" b="1" dirty="0">
                <a:solidFill>
                  <a:schemeClr val="bg1"/>
                </a:solidFill>
              </a:rPr>
              <a:t>Mason Belue</a:t>
            </a:r>
          </a:p>
          <a:p>
            <a:pPr>
              <a:defRPr/>
            </a:pPr>
            <a:r>
              <a:rPr lang="en-US" b="1" dirty="0">
                <a:solidFill>
                  <a:schemeClr val="bg1"/>
                </a:solidFill>
              </a:rPr>
              <a:t>Enis Yilmaz</a:t>
            </a:r>
          </a:p>
          <a:p>
            <a:pPr>
              <a:defRPr/>
            </a:pPr>
            <a:r>
              <a:rPr lang="en-US" b="1" dirty="0">
                <a:solidFill>
                  <a:schemeClr val="bg1"/>
                </a:solidFill>
              </a:rPr>
              <a:t>David Gelikman</a:t>
            </a:r>
          </a:p>
          <a:p>
            <a:pPr>
              <a:defRPr/>
            </a:pPr>
            <a:r>
              <a:rPr lang="en-US" b="1" dirty="0">
                <a:solidFill>
                  <a:schemeClr val="bg1"/>
                </a:solidFill>
              </a:rPr>
              <a:t>Yue Lin</a:t>
            </a:r>
          </a:p>
          <a:p>
            <a:pPr>
              <a:defRPr/>
            </a:pPr>
            <a:r>
              <a:rPr lang="en-US" b="1" dirty="0">
                <a:solidFill>
                  <a:schemeClr val="bg1"/>
                </a:solidFill>
              </a:rPr>
              <a:t>Sushant Patkar</a:t>
            </a:r>
          </a:p>
          <a:p>
            <a:pPr>
              <a:defRPr/>
            </a:pPr>
            <a:r>
              <a:rPr lang="en-US" b="1" dirty="0">
                <a:solidFill>
                  <a:schemeClr val="bg1"/>
                </a:solidFill>
              </a:rPr>
              <a:t>Fahmida Haque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Calibri" panose="020F0502020204030204"/>
              </a:rPr>
              <a:t>Rosina Lis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defRPr/>
            </a:pPr>
            <a:r>
              <a:rPr lang="en-US" b="1" dirty="0">
                <a:solidFill>
                  <a:schemeClr val="bg1"/>
                </a:solidFill>
              </a:rPr>
              <a:t>Frank Lin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103A44-7B17-4CB9-97F1-77349195A3BA}"/>
              </a:ext>
            </a:extLst>
          </p:cNvPr>
          <p:cNvSpPr txBox="1"/>
          <p:nvPr/>
        </p:nvSpPr>
        <p:spPr>
          <a:xfrm>
            <a:off x="5344758" y="204433"/>
            <a:ext cx="371183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Interventional Radiology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Brad Wood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Mike Kassin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Calibri" panose="020F0502020204030204"/>
              </a:rPr>
              <a:t>Charisse Garcia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Lindsey Hazen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Calibri" panose="020F0502020204030204"/>
              </a:rPr>
              <a:t>Meredith Digennaro 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UOB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Peter Pinto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Calibri" panose="020F0502020204030204"/>
              </a:rPr>
              <a:t>Sandeep Gurram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Calibri" panose="020F0502020204030204"/>
              </a:rPr>
              <a:t>Deborah Citrin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Calibri" panose="020F0502020204030204"/>
              </a:rPr>
              <a:t>Krishnan Patel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Kilian </a:t>
            </a:r>
            <a:r>
              <a:rPr lang="en-US" b="1" dirty="0">
                <a:solidFill>
                  <a:schemeClr val="bg1"/>
                </a:solidFill>
                <a:latin typeface="Calibri" panose="020F0502020204030204"/>
              </a:rPr>
              <a:t>Salerno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Murali Cherukuri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Radiology (CC)</a:t>
            </a:r>
          </a:p>
          <a:p>
            <a:pPr>
              <a:defRPr/>
            </a:pPr>
            <a:r>
              <a:rPr lang="en-US" b="1" dirty="0">
                <a:solidFill>
                  <a:schemeClr val="bg1"/>
                </a:solidFill>
              </a:rPr>
              <a:t>Ashkan Malayeri</a:t>
            </a:r>
          </a:p>
          <a:p>
            <a:pPr>
              <a:defRPr/>
            </a:pPr>
            <a:r>
              <a:rPr lang="en-US" b="1" dirty="0">
                <a:solidFill>
                  <a:schemeClr val="bg1"/>
                </a:solidFill>
              </a:rPr>
              <a:t>Elizabeth Jones</a:t>
            </a:r>
          </a:p>
          <a:p>
            <a:pPr>
              <a:defRPr/>
            </a:pPr>
            <a:r>
              <a:rPr lang="en-US" b="1" dirty="0">
                <a:solidFill>
                  <a:schemeClr val="bg1"/>
                </a:solidFill>
              </a:rPr>
              <a:t>Te Chen</a:t>
            </a:r>
          </a:p>
          <a:p>
            <a:pPr>
              <a:defRPr/>
            </a:pPr>
            <a:r>
              <a:rPr lang="en-US" b="1" dirty="0">
                <a:solidFill>
                  <a:schemeClr val="bg1"/>
                </a:solidFill>
              </a:rPr>
              <a:t>Evrim Turkbey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Laboratory of Pathology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Maria Merino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109142-193A-47BD-9853-2946A4C50A13}"/>
              </a:ext>
            </a:extLst>
          </p:cNvPr>
          <p:cNvSpPr txBox="1"/>
          <p:nvPr/>
        </p:nvSpPr>
        <p:spPr>
          <a:xfrm>
            <a:off x="9322749" y="205666"/>
            <a:ext cx="2631049" cy="6070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NCI Leadership</a:t>
            </a:r>
          </a:p>
          <a:p>
            <a:pPr>
              <a:defRPr/>
            </a:pPr>
            <a:r>
              <a:rPr lang="en-US" sz="1850" b="1" dirty="0">
                <a:solidFill>
                  <a:schemeClr val="bg1"/>
                </a:solidFill>
              </a:rPr>
              <a:t>James Gulley</a:t>
            </a:r>
          </a:p>
          <a:p>
            <a:pPr>
              <a:defRPr/>
            </a:pPr>
            <a:r>
              <a:rPr lang="en-US" sz="1850" b="1" dirty="0">
                <a:solidFill>
                  <a:schemeClr val="bg1"/>
                </a:solidFill>
              </a:rPr>
              <a:t>Deborah Citrin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50" b="1" u="sng" dirty="0">
                <a:solidFill>
                  <a:schemeClr val="bg1"/>
                </a:solidFill>
                <a:latin typeface="Calibri" panose="020F0502020204030204"/>
              </a:rPr>
              <a:t>GMB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Ravi Madan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50" b="1" dirty="0">
                <a:solidFill>
                  <a:schemeClr val="bg1"/>
                </a:solidFill>
                <a:latin typeface="Calibri" panose="020F0502020204030204"/>
              </a:rPr>
              <a:t>Fatima Karzai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Anna Couvillon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Biostatistics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Erich Huang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Joanna Shih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50" b="1" u="sng" dirty="0">
                <a:solidFill>
                  <a:schemeClr val="bg1"/>
                </a:solidFill>
                <a:latin typeface="Calibri" panose="020F0502020204030204"/>
              </a:rPr>
              <a:t>NIBIB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50" b="1" dirty="0">
                <a:solidFill>
                  <a:schemeClr val="bg1"/>
                </a:solidFill>
                <a:latin typeface="Calibri" panose="020F0502020204030204"/>
              </a:rPr>
              <a:t>Marcial Garmendia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Northwestern University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50" b="1" dirty="0">
                <a:solidFill>
                  <a:schemeClr val="bg1"/>
                </a:solidFill>
                <a:latin typeface="Calibri" panose="020F0502020204030204"/>
              </a:rPr>
              <a:t>Ulas Bagci</a:t>
            </a:r>
            <a:endParaRPr kumimoji="0" lang="en-US" sz="185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NVIDIA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Daguang Xu</a:t>
            </a:r>
          </a:p>
          <a:p>
            <a:pPr>
              <a:defRPr/>
            </a:pPr>
            <a:r>
              <a:rPr lang="en-US" sz="1850" b="1" dirty="0">
                <a:solidFill>
                  <a:schemeClr val="bg1"/>
                </a:solidFill>
              </a:rPr>
              <a:t>Dong Yang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Ziyue Xu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50" b="1" dirty="0">
                <a:solidFill>
                  <a:schemeClr val="bg1"/>
                </a:solidFill>
                <a:latin typeface="Calibri" panose="020F0502020204030204"/>
              </a:rPr>
              <a:t>Jesse Tetreault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Holger Roth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Mona Flores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1806BB1F-FCB4-4D6B-8A2B-15AE4D16A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2683" y="6464914"/>
            <a:ext cx="13485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@radiolobt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2526FE-3730-451C-BDA3-3AC9BABAF50F}"/>
              </a:ext>
            </a:extLst>
          </p:cNvPr>
          <p:cNvSpPr txBox="1"/>
          <p:nvPr/>
        </p:nvSpPr>
        <p:spPr>
          <a:xfrm>
            <a:off x="2713223" y="161796"/>
            <a:ext cx="2796749" cy="5078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MIB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Yolanda McKinney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Calibri" panose="020F0502020204030204"/>
              </a:rPr>
              <a:t>Linda Burke Prout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Hisataka Kobayashi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Freddy Escorcia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Calibri" panose="020F0502020204030204"/>
              </a:rPr>
              <a:t>Amy LeBlanc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Dagane Daar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Tieu Hoa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Philip Eclarinal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Calibri" panose="020F0502020204030204"/>
              </a:rPr>
              <a:t>Mona Cedo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Bryanna Fri</a:t>
            </a:r>
            <a:r>
              <a:rPr lang="en-US" b="1" dirty="0" err="1">
                <a:solidFill>
                  <a:schemeClr val="bg1"/>
                </a:solidFill>
                <a:latin typeface="Calibri" panose="020F0502020204030204"/>
              </a:rPr>
              <a:t>th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Juanita Weaver</a:t>
            </a:r>
          </a:p>
          <a:p>
            <a:pPr lvl="0">
              <a:defRPr/>
            </a:pPr>
            <a:r>
              <a:rPr lang="en-US" b="1" dirty="0">
                <a:solidFill>
                  <a:schemeClr val="bg1"/>
                </a:solidFill>
              </a:rPr>
              <a:t>Beth Hardisty</a:t>
            </a:r>
          </a:p>
          <a:p>
            <a:pPr lvl="0">
              <a:defRPr/>
            </a:pPr>
            <a:r>
              <a:rPr lang="en-US" b="1" dirty="0">
                <a:solidFill>
                  <a:schemeClr val="bg1"/>
                </a:solidFill>
              </a:rPr>
              <a:t>Betty Garcia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Karen Wong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Steve Adler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Calibri" panose="020F0502020204030204"/>
              </a:rPr>
              <a:t>Anita Ton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Marcelino Bernardo</a:t>
            </a: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1AFC12DF-33D5-4A32-9F01-11B7A849F6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753" y="6518585"/>
            <a:ext cx="328180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0070C0"/>
                </a:solidFill>
                <a:latin typeface="Arial" panose="020B0604020202020204" pitchFamily="34" charset="0"/>
              </a:rPr>
              <a:t>linkedin.com/in/baris-turkbey-56b507a4/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2" name="Picture 11" descr="Image result for linked in">
            <a:extLst>
              <a:ext uri="{FF2B5EF4-FFF2-40B4-BE49-F238E27FC236}">
                <a16:creationId xmlns:a16="http://schemas.microsoft.com/office/drawing/2014/main" id="{63411942-3A4F-4D24-A0D2-DFBF8A113D3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432656"/>
            <a:ext cx="425605" cy="362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http://www.ruskcountycac.com/blueribb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870" y="801609"/>
            <a:ext cx="1622478" cy="2627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3">
            <a:extLst>
              <a:ext uri="{FF2B5EF4-FFF2-40B4-BE49-F238E27FC236}">
                <a16:creationId xmlns:a16="http://schemas.microsoft.com/office/drawing/2014/main" id="{D007057D-9DC0-BCF5-426F-B26FDBCD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700" y="6273095"/>
            <a:ext cx="425605" cy="558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7357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1D0AF3-7C0F-45FB-8AF3-34418A16B4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93" r="2089"/>
          <a:stretch/>
        </p:blipFill>
        <p:spPr>
          <a:xfrm>
            <a:off x="109281" y="544053"/>
            <a:ext cx="6218620" cy="5873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0DD6BF-6C66-4499-9354-123F87FDA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3866" y="483836"/>
            <a:ext cx="5678853" cy="59941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59D03F1-3156-4044-ADCD-6A683D9496FD}"/>
              </a:ext>
            </a:extLst>
          </p:cNvPr>
          <p:cNvSpPr/>
          <p:nvPr/>
        </p:nvSpPr>
        <p:spPr>
          <a:xfrm>
            <a:off x="6568023" y="4814408"/>
            <a:ext cx="5350538" cy="192412"/>
          </a:xfrm>
          <a:prstGeom prst="rect">
            <a:avLst/>
          </a:prstGeom>
          <a:solidFill>
            <a:srgbClr val="FF0000">
              <a:alpha val="1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16BBF8-09A3-4C30-A458-EBD1279C12C0}"/>
              </a:ext>
            </a:extLst>
          </p:cNvPr>
          <p:cNvSpPr/>
          <p:nvPr/>
        </p:nvSpPr>
        <p:spPr>
          <a:xfrm>
            <a:off x="6573355" y="5011566"/>
            <a:ext cx="5350538" cy="192412"/>
          </a:xfrm>
          <a:prstGeom prst="rect">
            <a:avLst/>
          </a:prstGeom>
          <a:solidFill>
            <a:schemeClr val="accent5">
              <a:lumMod val="75000"/>
              <a:alpha val="16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84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743345-ED77-4BEB-8514-A294BCC976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616" b="23837"/>
          <a:stretch/>
        </p:blipFill>
        <p:spPr>
          <a:xfrm>
            <a:off x="291807" y="685800"/>
            <a:ext cx="3455655" cy="274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E87F4E-79EE-4939-8B21-94CAD28B0E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616" b="23837"/>
          <a:stretch/>
        </p:blipFill>
        <p:spPr>
          <a:xfrm>
            <a:off x="4170292" y="685800"/>
            <a:ext cx="3455655" cy="2743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1F379A-AF9C-494D-B7F8-93BA918461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616" b="23837"/>
          <a:stretch/>
        </p:blipFill>
        <p:spPr>
          <a:xfrm>
            <a:off x="8280219" y="685800"/>
            <a:ext cx="3463071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0AA7E0-5B62-4489-B3E1-E745934146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087" t="6887" r="15843" b="4106"/>
          <a:stretch/>
        </p:blipFill>
        <p:spPr>
          <a:xfrm>
            <a:off x="3747462" y="3657600"/>
            <a:ext cx="4341969" cy="2913321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0AE6FAAC-193A-4A53-83EF-8B77E7E9C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285" y="4467929"/>
            <a:ext cx="28221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63-</a:t>
            </a:r>
            <a:r>
              <a:rPr lang="tr-TR" alt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y</a:t>
            </a:r>
            <a:r>
              <a:rPr lang="en-US" alt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ear old</a:t>
            </a:r>
            <a:r>
              <a:rPr lang="tr-TR" alt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,</a:t>
            </a:r>
            <a:r>
              <a:rPr lang="en-US" alt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 serum PSA</a:t>
            </a:r>
            <a:r>
              <a:rPr lang="tr-TR" alt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15ng/mL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D37C961-EDDD-4F5F-93FB-3FED5771D996}"/>
              </a:ext>
            </a:extLst>
          </p:cNvPr>
          <p:cNvGrpSpPr/>
          <p:nvPr/>
        </p:nvGrpSpPr>
        <p:grpSpPr>
          <a:xfrm>
            <a:off x="983512" y="1471520"/>
            <a:ext cx="9209567" cy="1171760"/>
            <a:chOff x="983512" y="1471520"/>
            <a:chExt cx="9209567" cy="117176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0834A12-2CDF-45C7-9ADF-DAD38FD841F0}"/>
                </a:ext>
              </a:extLst>
            </p:cNvPr>
            <p:cNvSpPr/>
            <p:nvPr/>
          </p:nvSpPr>
          <p:spPr>
            <a:xfrm>
              <a:off x="983512" y="1471520"/>
              <a:ext cx="1429934" cy="117176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8DF3227-49D5-458D-AE67-83F6B087B4E2}"/>
                </a:ext>
              </a:extLst>
            </p:cNvPr>
            <p:cNvSpPr/>
            <p:nvPr/>
          </p:nvSpPr>
          <p:spPr>
            <a:xfrm>
              <a:off x="4666066" y="1471520"/>
              <a:ext cx="1429934" cy="117176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FB0CCCA-5E33-4567-A693-4FA33FCC1C25}"/>
                </a:ext>
              </a:extLst>
            </p:cNvPr>
            <p:cNvSpPr/>
            <p:nvPr/>
          </p:nvSpPr>
          <p:spPr>
            <a:xfrm>
              <a:off x="8763145" y="1471520"/>
              <a:ext cx="1429934" cy="117176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E2ED22E-73CB-4B98-A47F-95A12E022F00}"/>
              </a:ext>
            </a:extLst>
          </p:cNvPr>
          <p:cNvSpPr txBox="1"/>
          <p:nvPr/>
        </p:nvSpPr>
        <p:spPr>
          <a:xfrm>
            <a:off x="9025728" y="4791094"/>
            <a:ext cx="23347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</a:rPr>
              <a:t>Gleason 4+4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62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FA50E83-53DB-335D-330C-261CBA276F0E}"/>
              </a:ext>
            </a:extLst>
          </p:cNvPr>
          <p:cNvSpPr txBox="1"/>
          <p:nvPr/>
        </p:nvSpPr>
        <p:spPr>
          <a:xfrm>
            <a:off x="358708" y="1546939"/>
            <a:ext cx="4726858" cy="20621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Problem: Inconsistent diagnostic performance of prostate MRI for localized prostate cancer diagnosis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D16A62E-F502-F9FE-69FE-1FE4AF7BB4F8}"/>
              </a:ext>
            </a:extLst>
          </p:cNvPr>
          <p:cNvGrpSpPr/>
          <p:nvPr/>
        </p:nvGrpSpPr>
        <p:grpSpPr>
          <a:xfrm>
            <a:off x="5033689" y="1444716"/>
            <a:ext cx="7022023" cy="4874964"/>
            <a:chOff x="4859336" y="228600"/>
            <a:chExt cx="7022023" cy="487496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F16B204-5379-C053-73AC-0ACFAC65A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59336" y="228600"/>
              <a:ext cx="7022023" cy="450563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8D983AA-B490-8E96-DA43-6267F2BAEFB7}"/>
                </a:ext>
              </a:extLst>
            </p:cNvPr>
            <p:cNvSpPr txBox="1"/>
            <p:nvPr/>
          </p:nvSpPr>
          <p:spPr>
            <a:xfrm>
              <a:off x="6386052" y="4734232"/>
              <a:ext cx="41221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Greer, Turkbey JMRI, 2018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34BFAF3-4C56-8120-961F-F46C4FA322A7}"/>
              </a:ext>
            </a:extLst>
          </p:cNvPr>
          <p:cNvSpPr txBox="1"/>
          <p:nvPr/>
        </p:nvSpPr>
        <p:spPr>
          <a:xfrm>
            <a:off x="332770" y="4397599"/>
            <a:ext cx="4726858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 a fully automated AI model solve this problem?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D7C5551-894C-B429-2858-86CF66D68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0" y="241300"/>
            <a:ext cx="10955274" cy="666352"/>
          </a:xfrm>
        </p:spPr>
        <p:txBody>
          <a:bodyPr anchor="ctr"/>
          <a:lstStyle/>
          <a:p>
            <a:r>
              <a:rPr lang="en-US" sz="3600" b="1" dirty="0">
                <a:latin typeface="+mn-lt"/>
              </a:rPr>
              <a:t>AI for Prostate Cancer Diagnosis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689AA47-6A22-63A3-B9FA-AC57F2BDE072}"/>
              </a:ext>
            </a:extLst>
          </p:cNvPr>
          <p:cNvGrpSpPr/>
          <p:nvPr/>
        </p:nvGrpSpPr>
        <p:grpSpPr>
          <a:xfrm>
            <a:off x="7141504" y="132370"/>
            <a:ext cx="4227641" cy="6593259"/>
            <a:chOff x="7141504" y="132370"/>
            <a:chExt cx="4227641" cy="659325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99B042D-7C1E-7B7B-B1DF-B1B7B24395F6}"/>
                </a:ext>
              </a:extLst>
            </p:cNvPr>
            <p:cNvGrpSpPr/>
            <p:nvPr/>
          </p:nvGrpSpPr>
          <p:grpSpPr>
            <a:xfrm>
              <a:off x="7141504" y="132370"/>
              <a:ext cx="4227641" cy="6593259"/>
              <a:chOff x="687510" y="193929"/>
              <a:chExt cx="4227641" cy="6593259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809CCA50-87FF-F2B4-153D-A3558A6678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87510" y="193929"/>
                <a:ext cx="4227641" cy="6170070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128A86E-C012-000A-1BF6-A96819E7142D}"/>
                  </a:ext>
                </a:extLst>
              </p:cNvPr>
              <p:cNvSpPr txBox="1"/>
              <p:nvPr/>
            </p:nvSpPr>
            <p:spPr>
              <a:xfrm>
                <a:off x="1351672" y="6448634"/>
                <a:ext cx="2899316" cy="338554"/>
              </a:xfrm>
              <a:prstGeom prst="rect">
                <a:avLst/>
              </a:prstGeom>
              <a:noFill/>
              <a:ln w="28575"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SAR Article (Radiology 2020)</a:t>
                </a:r>
              </a:p>
            </p:txBody>
          </p:sp>
        </p:grp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772139B5-ACAA-D033-EB8E-2E42802AB503}"/>
                </a:ext>
              </a:extLst>
            </p:cNvPr>
            <p:cNvCxnSpPr/>
            <p:nvPr/>
          </p:nvCxnSpPr>
          <p:spPr>
            <a:xfrm flipV="1">
              <a:off x="9585434" y="132370"/>
              <a:ext cx="0" cy="212735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1708267-A89F-28A8-CB31-D7D34D48BCB8}"/>
                </a:ext>
              </a:extLst>
            </p:cNvPr>
            <p:cNvCxnSpPr/>
            <p:nvPr/>
          </p:nvCxnSpPr>
          <p:spPr>
            <a:xfrm flipV="1">
              <a:off x="9590689" y="3006949"/>
              <a:ext cx="0" cy="212735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3781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>
            <a:extLst>
              <a:ext uri="{FF2B5EF4-FFF2-40B4-BE49-F238E27FC236}">
                <a16:creationId xmlns:a16="http://schemas.microsoft.com/office/drawing/2014/main" id="{CA5D3E77-8141-42CC-B937-74B9C013C3DB}"/>
              </a:ext>
            </a:extLst>
          </p:cNvPr>
          <p:cNvGrpSpPr>
            <a:grpSpLocks/>
          </p:cNvGrpSpPr>
          <p:nvPr/>
        </p:nvGrpSpPr>
        <p:grpSpPr bwMode="auto">
          <a:xfrm>
            <a:off x="2129393" y="699355"/>
            <a:ext cx="8020957" cy="6106146"/>
            <a:chOff x="36583" y="394023"/>
            <a:chExt cx="8545442" cy="5932880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BD09E900-9843-4419-8B8B-81119B879C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83" y="394023"/>
              <a:ext cx="8545442" cy="4396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7">
              <a:extLst>
                <a:ext uri="{FF2B5EF4-FFF2-40B4-BE49-F238E27FC236}">
                  <a16:creationId xmlns:a16="http://schemas.microsoft.com/office/drawing/2014/main" id="{4949429D-369D-4D33-8A93-F705C948D3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9009" y="4826760"/>
              <a:ext cx="4419600" cy="1500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5">
            <a:extLst>
              <a:ext uri="{FF2B5EF4-FFF2-40B4-BE49-F238E27FC236}">
                <a16:creationId xmlns:a16="http://schemas.microsoft.com/office/drawing/2014/main" id="{C2F1B8DA-2161-49F3-94CB-35CAB2DEF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2963" y="5624745"/>
            <a:ext cx="21411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chemeClr val="bg1"/>
                </a:solidFill>
                <a:latin typeface="Arial" panose="020B0604020202020204" pitchFamily="34" charset="0"/>
              </a:rPr>
              <a:t>Shah V et al. 2012 Medical Physics</a:t>
            </a:r>
          </a:p>
        </p:txBody>
      </p:sp>
      <p:grpSp>
        <p:nvGrpSpPr>
          <p:cNvPr id="7" name="Group 8">
            <a:extLst>
              <a:ext uri="{FF2B5EF4-FFF2-40B4-BE49-F238E27FC236}">
                <a16:creationId xmlns:a16="http://schemas.microsoft.com/office/drawing/2014/main" id="{BB74E51F-939F-49BC-9AA9-D6DF2E778E44}"/>
              </a:ext>
            </a:extLst>
          </p:cNvPr>
          <p:cNvGrpSpPr>
            <a:grpSpLocks/>
          </p:cNvGrpSpPr>
          <p:nvPr/>
        </p:nvGrpSpPr>
        <p:grpSpPr bwMode="auto">
          <a:xfrm>
            <a:off x="2129393" y="5347725"/>
            <a:ext cx="2282825" cy="1371600"/>
            <a:chOff x="152399" y="609600"/>
            <a:chExt cx="2282953" cy="1371600"/>
          </a:xfrm>
        </p:grpSpPr>
        <p:pic>
          <p:nvPicPr>
            <p:cNvPr id="8" name="Picture 6" descr="Marcelino Bernardo jpeg.jpg">
              <a:extLst>
                <a:ext uri="{FF2B5EF4-FFF2-40B4-BE49-F238E27FC236}">
                  <a16:creationId xmlns:a16="http://schemas.microsoft.com/office/drawing/2014/main" id="{9A587AF9-F0CA-4AD6-A0DB-D660F81A4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7" b="23334"/>
            <a:stretch>
              <a:fillRect/>
            </a:stretch>
          </p:blipFill>
          <p:spPr bwMode="auto">
            <a:xfrm>
              <a:off x="152399" y="609600"/>
              <a:ext cx="1177787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" descr="M:\shahv\NCI_Director_award_ceremony_photos\20090108_VijaySAward 003.jpg">
              <a:extLst>
                <a:ext uri="{FF2B5EF4-FFF2-40B4-BE49-F238E27FC236}">
                  <a16:creationId xmlns:a16="http://schemas.microsoft.com/office/drawing/2014/main" id="{1AC1E41B-3E1A-49A8-BA6E-6C41951C42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23" r="56252" b="47917"/>
            <a:stretch>
              <a:fillRect/>
            </a:stretch>
          </p:blipFill>
          <p:spPr bwMode="auto">
            <a:xfrm>
              <a:off x="1447800" y="609600"/>
              <a:ext cx="987552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777F6D6E-5452-481C-918F-F21E610617E1}"/>
              </a:ext>
            </a:extLst>
          </p:cNvPr>
          <p:cNvSpPr txBox="1">
            <a:spLocks noChangeArrowheads="1"/>
          </p:cNvSpPr>
          <p:nvPr/>
        </p:nvSpPr>
        <p:spPr>
          <a:xfrm>
            <a:off x="1056144" y="138112"/>
            <a:ext cx="10515600" cy="56124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b="1" dirty="0">
                <a:solidFill>
                  <a:srgbClr val="FFFF00"/>
                </a:solidFill>
                <a:latin typeface="+mn-lt"/>
              </a:rPr>
              <a:t>AI/CAD 1.0 (made in MIP)</a:t>
            </a:r>
          </a:p>
        </p:txBody>
      </p:sp>
    </p:spTree>
    <p:extLst>
      <p:ext uri="{BB962C8B-B14F-4D97-AF65-F5344CB8AC3E}">
        <p14:creationId xmlns:p14="http://schemas.microsoft.com/office/powerpoint/2010/main" val="3813381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20A2DE02-79FE-4641-A5BD-9EDE87E27A1A}"/>
              </a:ext>
            </a:extLst>
          </p:cNvPr>
          <p:cNvSpPr txBox="1">
            <a:spLocks noChangeArrowheads="1"/>
          </p:cNvSpPr>
          <p:nvPr/>
        </p:nvSpPr>
        <p:spPr>
          <a:xfrm>
            <a:off x="762001" y="177485"/>
            <a:ext cx="10515600" cy="809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400" b="1" dirty="0">
                <a:solidFill>
                  <a:srgbClr val="FFFF00"/>
                </a:solidFill>
                <a:latin typeface="+mn-lt"/>
              </a:rPr>
              <a:t>AI/CAD 2.0 (Inside NIH Validation)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31EF186-C664-433A-A23A-4B8DEE995865}"/>
              </a:ext>
            </a:extLst>
          </p:cNvPr>
          <p:cNvGrpSpPr/>
          <p:nvPr/>
        </p:nvGrpSpPr>
        <p:grpSpPr>
          <a:xfrm>
            <a:off x="246644" y="1359073"/>
            <a:ext cx="8703203" cy="4309273"/>
            <a:chOff x="383174" y="1828800"/>
            <a:chExt cx="8371896" cy="381000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CAC3C95-34DF-4D5F-AE82-3708B3DBBB88}"/>
                </a:ext>
              </a:extLst>
            </p:cNvPr>
            <p:cNvGrpSpPr/>
            <p:nvPr/>
          </p:nvGrpSpPr>
          <p:grpSpPr>
            <a:xfrm>
              <a:off x="383174" y="1828800"/>
              <a:ext cx="4707839" cy="3810000"/>
              <a:chOff x="4548647" y="2133600"/>
              <a:chExt cx="4038600" cy="3212077"/>
            </a:xfrm>
          </p:grpSpPr>
          <p:pic>
            <p:nvPicPr>
              <p:cNvPr id="48" name="Picture 2">
                <a:extLst>
                  <a:ext uri="{FF2B5EF4-FFF2-40B4-BE49-F238E27FC236}">
                    <a16:creationId xmlns:a16="http://schemas.microsoft.com/office/drawing/2014/main" id="{CD456093-C3D1-4510-9BC6-FB0E5A5484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1" t="2388" r="51352" b="51115"/>
              <a:stretch/>
            </p:blipFill>
            <p:spPr bwMode="auto">
              <a:xfrm>
                <a:off x="4548647" y="2133600"/>
                <a:ext cx="2027022" cy="1596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" name="Picture 2">
                <a:extLst>
                  <a:ext uri="{FF2B5EF4-FFF2-40B4-BE49-F238E27FC236}">
                    <a16:creationId xmlns:a16="http://schemas.microsoft.com/office/drawing/2014/main" id="{A392E9D4-B62B-470F-A9D7-13E7DFDF8A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6" t="51990" r="51603" b="1059"/>
              <a:stretch/>
            </p:blipFill>
            <p:spPr bwMode="auto">
              <a:xfrm>
                <a:off x="6575669" y="3730488"/>
                <a:ext cx="2007717" cy="1612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0" name="Picture 2">
                <a:extLst>
                  <a:ext uri="{FF2B5EF4-FFF2-40B4-BE49-F238E27FC236}">
                    <a16:creationId xmlns:a16="http://schemas.microsoft.com/office/drawing/2014/main" id="{1F0636BF-47E1-4A47-A2FA-E836EE7D86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906" t="2310" r="1543" b="50660"/>
              <a:stretch/>
            </p:blipFill>
            <p:spPr bwMode="auto">
              <a:xfrm>
                <a:off x="4548647" y="3730488"/>
                <a:ext cx="2027022" cy="1615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" name="Picture 2">
                <a:extLst>
                  <a:ext uri="{FF2B5EF4-FFF2-40B4-BE49-F238E27FC236}">
                    <a16:creationId xmlns:a16="http://schemas.microsoft.com/office/drawing/2014/main" id="{313376C5-37DA-494A-991E-E0CD5933EE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927" t="52266" r="1521" b="1236"/>
              <a:stretch/>
            </p:blipFill>
            <p:spPr bwMode="auto">
              <a:xfrm>
                <a:off x="6575669" y="2133600"/>
                <a:ext cx="2011578" cy="1596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6" name="Picture 2">
              <a:extLst>
                <a:ext uri="{FF2B5EF4-FFF2-40B4-BE49-F238E27FC236}">
                  <a16:creationId xmlns:a16="http://schemas.microsoft.com/office/drawing/2014/main" id="{2C11BC73-4743-4E9A-B967-9D3952228B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7124" y="2113581"/>
              <a:ext cx="3437946" cy="3218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id="{3F5D7283-FC23-4C38-8149-D27A96444EDD}"/>
                </a:ext>
              </a:extLst>
            </p:cNvPr>
            <p:cNvSpPr/>
            <p:nvPr/>
          </p:nvSpPr>
          <p:spPr>
            <a:xfrm>
              <a:off x="1647825" y="2838450"/>
              <a:ext cx="390817" cy="372188"/>
            </a:xfrm>
            <a:custGeom>
              <a:avLst/>
              <a:gdLst>
                <a:gd name="connsiteX0" fmla="*/ 238125 w 390817"/>
                <a:gd name="connsiteY0" fmla="*/ 47625 h 372188"/>
                <a:gd name="connsiteX1" fmla="*/ 238125 w 390817"/>
                <a:gd name="connsiteY1" fmla="*/ 47625 h 372188"/>
                <a:gd name="connsiteX2" fmla="*/ 190500 w 390817"/>
                <a:gd name="connsiteY2" fmla="*/ 114300 h 372188"/>
                <a:gd name="connsiteX3" fmla="*/ 0 w 390817"/>
                <a:gd name="connsiteY3" fmla="*/ 161925 h 372188"/>
                <a:gd name="connsiteX4" fmla="*/ 9525 w 390817"/>
                <a:gd name="connsiteY4" fmla="*/ 266700 h 372188"/>
                <a:gd name="connsiteX5" fmla="*/ 19050 w 390817"/>
                <a:gd name="connsiteY5" fmla="*/ 295275 h 372188"/>
                <a:gd name="connsiteX6" fmla="*/ 76200 w 390817"/>
                <a:gd name="connsiteY6" fmla="*/ 333375 h 372188"/>
                <a:gd name="connsiteX7" fmla="*/ 104775 w 390817"/>
                <a:gd name="connsiteY7" fmla="*/ 352425 h 372188"/>
                <a:gd name="connsiteX8" fmla="*/ 133350 w 390817"/>
                <a:gd name="connsiteY8" fmla="*/ 371475 h 372188"/>
                <a:gd name="connsiteX9" fmla="*/ 333375 w 390817"/>
                <a:gd name="connsiteY9" fmla="*/ 352425 h 372188"/>
                <a:gd name="connsiteX10" fmla="*/ 361950 w 390817"/>
                <a:gd name="connsiteY10" fmla="*/ 333375 h 372188"/>
                <a:gd name="connsiteX11" fmla="*/ 381000 w 390817"/>
                <a:gd name="connsiteY11" fmla="*/ 304800 h 372188"/>
                <a:gd name="connsiteX12" fmla="*/ 381000 w 390817"/>
                <a:gd name="connsiteY12" fmla="*/ 9525 h 372188"/>
                <a:gd name="connsiteX13" fmla="*/ 352425 w 390817"/>
                <a:gd name="connsiteY13" fmla="*/ 0 h 372188"/>
                <a:gd name="connsiteX14" fmla="*/ 276225 w 390817"/>
                <a:gd name="connsiteY14" fmla="*/ 9525 h 372188"/>
                <a:gd name="connsiteX15" fmla="*/ 238125 w 390817"/>
                <a:gd name="connsiteY15" fmla="*/ 47625 h 37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0817" h="372188">
                  <a:moveTo>
                    <a:pt x="238125" y="47625"/>
                  </a:moveTo>
                  <a:lnTo>
                    <a:pt x="238125" y="47625"/>
                  </a:lnTo>
                  <a:cubicBezTo>
                    <a:pt x="222250" y="69850"/>
                    <a:pt x="209813" y="94987"/>
                    <a:pt x="190500" y="114300"/>
                  </a:cubicBezTo>
                  <a:cubicBezTo>
                    <a:pt x="130097" y="174703"/>
                    <a:pt x="90349" y="155472"/>
                    <a:pt x="0" y="161925"/>
                  </a:cubicBezTo>
                  <a:cubicBezTo>
                    <a:pt x="3175" y="196850"/>
                    <a:pt x="4565" y="231983"/>
                    <a:pt x="9525" y="266700"/>
                  </a:cubicBezTo>
                  <a:cubicBezTo>
                    <a:pt x="10945" y="276639"/>
                    <a:pt x="11950" y="288175"/>
                    <a:pt x="19050" y="295275"/>
                  </a:cubicBezTo>
                  <a:cubicBezTo>
                    <a:pt x="35239" y="311464"/>
                    <a:pt x="57150" y="320675"/>
                    <a:pt x="76200" y="333375"/>
                  </a:cubicBezTo>
                  <a:lnTo>
                    <a:pt x="104775" y="352425"/>
                  </a:lnTo>
                  <a:lnTo>
                    <a:pt x="133350" y="371475"/>
                  </a:lnTo>
                  <a:cubicBezTo>
                    <a:pt x="137650" y="371236"/>
                    <a:pt x="281578" y="378324"/>
                    <a:pt x="333375" y="352425"/>
                  </a:cubicBezTo>
                  <a:cubicBezTo>
                    <a:pt x="343614" y="347305"/>
                    <a:pt x="352425" y="339725"/>
                    <a:pt x="361950" y="333375"/>
                  </a:cubicBezTo>
                  <a:cubicBezTo>
                    <a:pt x="368300" y="323850"/>
                    <a:pt x="378755" y="316025"/>
                    <a:pt x="381000" y="304800"/>
                  </a:cubicBezTo>
                  <a:cubicBezTo>
                    <a:pt x="395501" y="232296"/>
                    <a:pt x="392599" y="67520"/>
                    <a:pt x="381000" y="9525"/>
                  </a:cubicBezTo>
                  <a:cubicBezTo>
                    <a:pt x="379031" y="-320"/>
                    <a:pt x="361950" y="3175"/>
                    <a:pt x="352425" y="0"/>
                  </a:cubicBezTo>
                  <a:cubicBezTo>
                    <a:pt x="327025" y="3175"/>
                    <a:pt x="299616" y="-871"/>
                    <a:pt x="276225" y="9525"/>
                  </a:cubicBezTo>
                  <a:cubicBezTo>
                    <a:pt x="205154" y="41112"/>
                    <a:pt x="244475" y="41275"/>
                    <a:pt x="238125" y="47625"/>
                  </a:cubicBez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69EA101C-1879-4F93-8132-7DAED927BF48}"/>
                </a:ext>
              </a:extLst>
            </p:cNvPr>
            <p:cNvSpPr/>
            <p:nvPr/>
          </p:nvSpPr>
          <p:spPr>
            <a:xfrm>
              <a:off x="1727200" y="4718050"/>
              <a:ext cx="296846" cy="425450"/>
            </a:xfrm>
            <a:custGeom>
              <a:avLst/>
              <a:gdLst>
                <a:gd name="connsiteX0" fmla="*/ 114300 w 296846"/>
                <a:gd name="connsiteY0" fmla="*/ 95250 h 425450"/>
                <a:gd name="connsiteX1" fmla="*/ 114300 w 296846"/>
                <a:gd name="connsiteY1" fmla="*/ 95250 h 425450"/>
                <a:gd name="connsiteX2" fmla="*/ 63500 w 296846"/>
                <a:gd name="connsiteY2" fmla="*/ 133350 h 425450"/>
                <a:gd name="connsiteX3" fmla="*/ 57150 w 296846"/>
                <a:gd name="connsiteY3" fmla="*/ 152400 h 425450"/>
                <a:gd name="connsiteX4" fmla="*/ 38100 w 296846"/>
                <a:gd name="connsiteY4" fmla="*/ 165100 h 425450"/>
                <a:gd name="connsiteX5" fmla="*/ 12700 w 296846"/>
                <a:gd name="connsiteY5" fmla="*/ 222250 h 425450"/>
                <a:gd name="connsiteX6" fmla="*/ 0 w 296846"/>
                <a:gd name="connsiteY6" fmla="*/ 241300 h 425450"/>
                <a:gd name="connsiteX7" fmla="*/ 6350 w 296846"/>
                <a:gd name="connsiteY7" fmla="*/ 260350 h 425450"/>
                <a:gd name="connsiteX8" fmla="*/ 38100 w 296846"/>
                <a:gd name="connsiteY8" fmla="*/ 285750 h 425450"/>
                <a:gd name="connsiteX9" fmla="*/ 57150 w 296846"/>
                <a:gd name="connsiteY9" fmla="*/ 349250 h 425450"/>
                <a:gd name="connsiteX10" fmla="*/ 63500 w 296846"/>
                <a:gd name="connsiteY10" fmla="*/ 368300 h 425450"/>
                <a:gd name="connsiteX11" fmla="*/ 82550 w 296846"/>
                <a:gd name="connsiteY11" fmla="*/ 381000 h 425450"/>
                <a:gd name="connsiteX12" fmla="*/ 114300 w 296846"/>
                <a:gd name="connsiteY12" fmla="*/ 425450 h 425450"/>
                <a:gd name="connsiteX13" fmla="*/ 152400 w 296846"/>
                <a:gd name="connsiteY13" fmla="*/ 419100 h 425450"/>
                <a:gd name="connsiteX14" fmla="*/ 165100 w 296846"/>
                <a:gd name="connsiteY14" fmla="*/ 400050 h 425450"/>
                <a:gd name="connsiteX15" fmla="*/ 177800 w 296846"/>
                <a:gd name="connsiteY15" fmla="*/ 349250 h 425450"/>
                <a:gd name="connsiteX16" fmla="*/ 190500 w 296846"/>
                <a:gd name="connsiteY16" fmla="*/ 330200 h 425450"/>
                <a:gd name="connsiteX17" fmla="*/ 228600 w 296846"/>
                <a:gd name="connsiteY17" fmla="*/ 298450 h 425450"/>
                <a:gd name="connsiteX18" fmla="*/ 247650 w 296846"/>
                <a:gd name="connsiteY18" fmla="*/ 292100 h 425450"/>
                <a:gd name="connsiteX19" fmla="*/ 254000 w 296846"/>
                <a:gd name="connsiteY19" fmla="*/ 273050 h 425450"/>
                <a:gd name="connsiteX20" fmla="*/ 260350 w 296846"/>
                <a:gd name="connsiteY20" fmla="*/ 82550 h 425450"/>
                <a:gd name="connsiteX21" fmla="*/ 215900 w 296846"/>
                <a:gd name="connsiteY21" fmla="*/ 76200 h 425450"/>
                <a:gd name="connsiteX22" fmla="*/ 196850 w 296846"/>
                <a:gd name="connsiteY22" fmla="*/ 63500 h 425450"/>
                <a:gd name="connsiteX23" fmla="*/ 171450 w 296846"/>
                <a:gd name="connsiteY23" fmla="*/ 0 h 425450"/>
                <a:gd name="connsiteX24" fmla="*/ 152400 w 296846"/>
                <a:gd name="connsiteY24" fmla="*/ 6350 h 425450"/>
                <a:gd name="connsiteX25" fmla="*/ 133350 w 296846"/>
                <a:gd name="connsiteY25" fmla="*/ 69850 h 425450"/>
                <a:gd name="connsiteX26" fmla="*/ 127000 w 296846"/>
                <a:gd name="connsiteY26" fmla="*/ 88900 h 425450"/>
                <a:gd name="connsiteX27" fmla="*/ 107950 w 296846"/>
                <a:gd name="connsiteY27" fmla="*/ 101600 h 425450"/>
                <a:gd name="connsiteX28" fmla="*/ 95250 w 296846"/>
                <a:gd name="connsiteY28" fmla="*/ 120650 h 425450"/>
                <a:gd name="connsiteX29" fmla="*/ 88900 w 296846"/>
                <a:gd name="connsiteY29" fmla="*/ 139700 h 425450"/>
                <a:gd name="connsiteX30" fmla="*/ 88900 w 296846"/>
                <a:gd name="connsiteY30" fmla="*/ 139700 h 425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96846" h="425450">
                  <a:moveTo>
                    <a:pt x="114300" y="95250"/>
                  </a:moveTo>
                  <a:lnTo>
                    <a:pt x="114300" y="95250"/>
                  </a:lnTo>
                  <a:cubicBezTo>
                    <a:pt x="97367" y="107950"/>
                    <a:pt x="78467" y="118383"/>
                    <a:pt x="63500" y="133350"/>
                  </a:cubicBezTo>
                  <a:cubicBezTo>
                    <a:pt x="58767" y="138083"/>
                    <a:pt x="61331" y="147173"/>
                    <a:pt x="57150" y="152400"/>
                  </a:cubicBezTo>
                  <a:cubicBezTo>
                    <a:pt x="52382" y="158359"/>
                    <a:pt x="44450" y="160867"/>
                    <a:pt x="38100" y="165100"/>
                  </a:cubicBezTo>
                  <a:cubicBezTo>
                    <a:pt x="17974" y="195289"/>
                    <a:pt x="27813" y="176910"/>
                    <a:pt x="12700" y="222250"/>
                  </a:cubicBezTo>
                  <a:cubicBezTo>
                    <a:pt x="10287" y="229490"/>
                    <a:pt x="4233" y="234950"/>
                    <a:pt x="0" y="241300"/>
                  </a:cubicBezTo>
                  <a:cubicBezTo>
                    <a:pt x="2117" y="247650"/>
                    <a:pt x="1617" y="255617"/>
                    <a:pt x="6350" y="260350"/>
                  </a:cubicBezTo>
                  <a:cubicBezTo>
                    <a:pt x="38024" y="292024"/>
                    <a:pt x="15548" y="235008"/>
                    <a:pt x="38100" y="285750"/>
                  </a:cubicBezTo>
                  <a:cubicBezTo>
                    <a:pt x="50172" y="312913"/>
                    <a:pt x="49762" y="323391"/>
                    <a:pt x="57150" y="349250"/>
                  </a:cubicBezTo>
                  <a:cubicBezTo>
                    <a:pt x="58989" y="355686"/>
                    <a:pt x="59319" y="363073"/>
                    <a:pt x="63500" y="368300"/>
                  </a:cubicBezTo>
                  <a:cubicBezTo>
                    <a:pt x="68268" y="374259"/>
                    <a:pt x="76200" y="376767"/>
                    <a:pt x="82550" y="381000"/>
                  </a:cubicBezTo>
                  <a:cubicBezTo>
                    <a:pt x="97367" y="425450"/>
                    <a:pt x="82550" y="414867"/>
                    <a:pt x="114300" y="425450"/>
                  </a:cubicBezTo>
                  <a:cubicBezTo>
                    <a:pt x="127000" y="423333"/>
                    <a:pt x="140884" y="424858"/>
                    <a:pt x="152400" y="419100"/>
                  </a:cubicBezTo>
                  <a:cubicBezTo>
                    <a:pt x="159226" y="415687"/>
                    <a:pt x="162492" y="407222"/>
                    <a:pt x="165100" y="400050"/>
                  </a:cubicBezTo>
                  <a:cubicBezTo>
                    <a:pt x="171065" y="383646"/>
                    <a:pt x="173567" y="366183"/>
                    <a:pt x="177800" y="349250"/>
                  </a:cubicBezTo>
                  <a:cubicBezTo>
                    <a:pt x="179651" y="341846"/>
                    <a:pt x="185614" y="336063"/>
                    <a:pt x="190500" y="330200"/>
                  </a:cubicBezTo>
                  <a:cubicBezTo>
                    <a:pt x="200531" y="318163"/>
                    <a:pt x="214329" y="305586"/>
                    <a:pt x="228600" y="298450"/>
                  </a:cubicBezTo>
                  <a:cubicBezTo>
                    <a:pt x="234587" y="295457"/>
                    <a:pt x="241300" y="294217"/>
                    <a:pt x="247650" y="292100"/>
                  </a:cubicBezTo>
                  <a:cubicBezTo>
                    <a:pt x="249767" y="285750"/>
                    <a:pt x="251007" y="279037"/>
                    <a:pt x="254000" y="273050"/>
                  </a:cubicBezTo>
                  <a:cubicBezTo>
                    <a:pt x="290603" y="199845"/>
                    <a:pt x="325584" y="310868"/>
                    <a:pt x="260350" y="82550"/>
                  </a:cubicBezTo>
                  <a:cubicBezTo>
                    <a:pt x="256238" y="68159"/>
                    <a:pt x="230717" y="78317"/>
                    <a:pt x="215900" y="76200"/>
                  </a:cubicBezTo>
                  <a:cubicBezTo>
                    <a:pt x="209550" y="71967"/>
                    <a:pt x="199458" y="70672"/>
                    <a:pt x="196850" y="63500"/>
                  </a:cubicBezTo>
                  <a:cubicBezTo>
                    <a:pt x="171427" y="-6414"/>
                    <a:pt x="215086" y="14545"/>
                    <a:pt x="171450" y="0"/>
                  </a:cubicBezTo>
                  <a:cubicBezTo>
                    <a:pt x="165100" y="2117"/>
                    <a:pt x="156291" y="903"/>
                    <a:pt x="152400" y="6350"/>
                  </a:cubicBezTo>
                  <a:cubicBezTo>
                    <a:pt x="145214" y="16410"/>
                    <a:pt x="137553" y="55140"/>
                    <a:pt x="133350" y="69850"/>
                  </a:cubicBezTo>
                  <a:cubicBezTo>
                    <a:pt x="131511" y="76286"/>
                    <a:pt x="131181" y="83673"/>
                    <a:pt x="127000" y="88900"/>
                  </a:cubicBezTo>
                  <a:cubicBezTo>
                    <a:pt x="122232" y="94859"/>
                    <a:pt x="114300" y="97367"/>
                    <a:pt x="107950" y="101600"/>
                  </a:cubicBezTo>
                  <a:cubicBezTo>
                    <a:pt x="103717" y="107950"/>
                    <a:pt x="98663" y="113824"/>
                    <a:pt x="95250" y="120650"/>
                  </a:cubicBezTo>
                  <a:cubicBezTo>
                    <a:pt x="92257" y="126637"/>
                    <a:pt x="88900" y="139700"/>
                    <a:pt x="88900" y="139700"/>
                  </a:cubicBezTo>
                  <a:lnTo>
                    <a:pt x="88900" y="139700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ADD6D076-9286-4CF7-BE80-495EA4A0C0F6}"/>
                </a:ext>
              </a:extLst>
            </p:cNvPr>
            <p:cNvSpPr/>
            <p:nvPr/>
          </p:nvSpPr>
          <p:spPr>
            <a:xfrm>
              <a:off x="4056765" y="4783532"/>
              <a:ext cx="276403" cy="353618"/>
            </a:xfrm>
            <a:custGeom>
              <a:avLst/>
              <a:gdLst>
                <a:gd name="connsiteX0" fmla="*/ 223135 w 276403"/>
                <a:gd name="connsiteY0" fmla="*/ 4368 h 353618"/>
                <a:gd name="connsiteX1" fmla="*/ 223135 w 276403"/>
                <a:gd name="connsiteY1" fmla="*/ 4368 h 353618"/>
                <a:gd name="connsiteX2" fmla="*/ 191385 w 276403"/>
                <a:gd name="connsiteY2" fmla="*/ 93268 h 353618"/>
                <a:gd name="connsiteX3" fmla="*/ 172335 w 276403"/>
                <a:gd name="connsiteY3" fmla="*/ 105968 h 353618"/>
                <a:gd name="connsiteX4" fmla="*/ 140585 w 276403"/>
                <a:gd name="connsiteY4" fmla="*/ 131368 h 353618"/>
                <a:gd name="connsiteX5" fmla="*/ 121535 w 276403"/>
                <a:gd name="connsiteY5" fmla="*/ 144068 h 353618"/>
                <a:gd name="connsiteX6" fmla="*/ 13585 w 276403"/>
                <a:gd name="connsiteY6" fmla="*/ 156768 h 353618"/>
                <a:gd name="connsiteX7" fmla="*/ 7235 w 276403"/>
                <a:gd name="connsiteY7" fmla="*/ 194868 h 353618"/>
                <a:gd name="connsiteX8" fmla="*/ 26285 w 276403"/>
                <a:gd name="connsiteY8" fmla="*/ 201218 h 353618"/>
                <a:gd name="connsiteX9" fmla="*/ 38985 w 276403"/>
                <a:gd name="connsiteY9" fmla="*/ 220268 h 353618"/>
                <a:gd name="connsiteX10" fmla="*/ 70735 w 276403"/>
                <a:gd name="connsiteY10" fmla="*/ 277418 h 353618"/>
                <a:gd name="connsiteX11" fmla="*/ 89785 w 276403"/>
                <a:gd name="connsiteY11" fmla="*/ 283768 h 353618"/>
                <a:gd name="connsiteX12" fmla="*/ 115185 w 276403"/>
                <a:gd name="connsiteY12" fmla="*/ 315518 h 353618"/>
                <a:gd name="connsiteX13" fmla="*/ 140585 w 276403"/>
                <a:gd name="connsiteY13" fmla="*/ 353618 h 353618"/>
                <a:gd name="connsiteX14" fmla="*/ 197735 w 276403"/>
                <a:gd name="connsiteY14" fmla="*/ 347268 h 353618"/>
                <a:gd name="connsiteX15" fmla="*/ 210435 w 276403"/>
                <a:gd name="connsiteY15" fmla="*/ 328218 h 353618"/>
                <a:gd name="connsiteX16" fmla="*/ 223135 w 276403"/>
                <a:gd name="connsiteY16" fmla="*/ 290118 h 353618"/>
                <a:gd name="connsiteX17" fmla="*/ 235835 w 276403"/>
                <a:gd name="connsiteY17" fmla="*/ 239318 h 353618"/>
                <a:gd name="connsiteX18" fmla="*/ 248535 w 276403"/>
                <a:gd name="connsiteY18" fmla="*/ 201218 h 353618"/>
                <a:gd name="connsiteX19" fmla="*/ 254885 w 276403"/>
                <a:gd name="connsiteY19" fmla="*/ 182168 h 353618"/>
                <a:gd name="connsiteX20" fmla="*/ 267585 w 276403"/>
                <a:gd name="connsiteY20" fmla="*/ 163118 h 353618"/>
                <a:gd name="connsiteX21" fmla="*/ 273935 w 276403"/>
                <a:gd name="connsiteY21" fmla="*/ 61518 h 353618"/>
                <a:gd name="connsiteX22" fmla="*/ 267585 w 276403"/>
                <a:gd name="connsiteY22" fmla="*/ 4368 h 353618"/>
                <a:gd name="connsiteX23" fmla="*/ 210435 w 276403"/>
                <a:gd name="connsiteY23" fmla="*/ 10718 h 353618"/>
                <a:gd name="connsiteX24" fmla="*/ 223135 w 276403"/>
                <a:gd name="connsiteY24" fmla="*/ 4368 h 353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6403" h="353618">
                  <a:moveTo>
                    <a:pt x="223135" y="4368"/>
                  </a:moveTo>
                  <a:lnTo>
                    <a:pt x="223135" y="4368"/>
                  </a:lnTo>
                  <a:cubicBezTo>
                    <a:pt x="199385" y="67703"/>
                    <a:pt x="209804" y="38011"/>
                    <a:pt x="191385" y="93268"/>
                  </a:cubicBezTo>
                  <a:cubicBezTo>
                    <a:pt x="188972" y="100508"/>
                    <a:pt x="178685" y="101735"/>
                    <a:pt x="172335" y="105968"/>
                  </a:cubicBezTo>
                  <a:cubicBezTo>
                    <a:pt x="150926" y="138081"/>
                    <a:pt x="171257" y="116032"/>
                    <a:pt x="140585" y="131368"/>
                  </a:cubicBezTo>
                  <a:cubicBezTo>
                    <a:pt x="133759" y="134781"/>
                    <a:pt x="128361" y="140655"/>
                    <a:pt x="121535" y="144068"/>
                  </a:cubicBezTo>
                  <a:cubicBezTo>
                    <a:pt x="92670" y="158501"/>
                    <a:pt x="27632" y="155765"/>
                    <a:pt x="13585" y="156768"/>
                  </a:cubicBezTo>
                  <a:cubicBezTo>
                    <a:pt x="5166" y="169397"/>
                    <a:pt x="-8539" y="179094"/>
                    <a:pt x="7235" y="194868"/>
                  </a:cubicBezTo>
                  <a:cubicBezTo>
                    <a:pt x="11968" y="199601"/>
                    <a:pt x="19935" y="199101"/>
                    <a:pt x="26285" y="201218"/>
                  </a:cubicBezTo>
                  <a:cubicBezTo>
                    <a:pt x="30518" y="207568"/>
                    <a:pt x="35572" y="213442"/>
                    <a:pt x="38985" y="220268"/>
                  </a:cubicBezTo>
                  <a:cubicBezTo>
                    <a:pt x="47931" y="238160"/>
                    <a:pt x="46709" y="269409"/>
                    <a:pt x="70735" y="277418"/>
                  </a:cubicBezTo>
                  <a:lnTo>
                    <a:pt x="89785" y="283768"/>
                  </a:lnTo>
                  <a:cubicBezTo>
                    <a:pt x="110544" y="346046"/>
                    <a:pt x="76888" y="258073"/>
                    <a:pt x="115185" y="315518"/>
                  </a:cubicBezTo>
                  <a:cubicBezTo>
                    <a:pt x="147989" y="364724"/>
                    <a:pt x="92759" y="321734"/>
                    <a:pt x="140585" y="353618"/>
                  </a:cubicBezTo>
                  <a:cubicBezTo>
                    <a:pt x="159635" y="351501"/>
                    <a:pt x="179722" y="353818"/>
                    <a:pt x="197735" y="347268"/>
                  </a:cubicBezTo>
                  <a:cubicBezTo>
                    <a:pt x="204907" y="344660"/>
                    <a:pt x="207335" y="335192"/>
                    <a:pt x="210435" y="328218"/>
                  </a:cubicBezTo>
                  <a:cubicBezTo>
                    <a:pt x="215872" y="315985"/>
                    <a:pt x="218902" y="302818"/>
                    <a:pt x="223135" y="290118"/>
                  </a:cubicBezTo>
                  <a:cubicBezTo>
                    <a:pt x="242402" y="232316"/>
                    <a:pt x="212847" y="323608"/>
                    <a:pt x="235835" y="239318"/>
                  </a:cubicBezTo>
                  <a:cubicBezTo>
                    <a:pt x="239357" y="226403"/>
                    <a:pt x="244302" y="213918"/>
                    <a:pt x="248535" y="201218"/>
                  </a:cubicBezTo>
                  <a:cubicBezTo>
                    <a:pt x="250652" y="194868"/>
                    <a:pt x="251172" y="187737"/>
                    <a:pt x="254885" y="182168"/>
                  </a:cubicBezTo>
                  <a:lnTo>
                    <a:pt x="267585" y="163118"/>
                  </a:lnTo>
                  <a:cubicBezTo>
                    <a:pt x="269702" y="129251"/>
                    <a:pt x="273935" y="95451"/>
                    <a:pt x="273935" y="61518"/>
                  </a:cubicBezTo>
                  <a:cubicBezTo>
                    <a:pt x="273935" y="42351"/>
                    <a:pt x="282552" y="16342"/>
                    <a:pt x="267585" y="4368"/>
                  </a:cubicBezTo>
                  <a:cubicBezTo>
                    <a:pt x="252618" y="-7606"/>
                    <a:pt x="229485" y="8601"/>
                    <a:pt x="210435" y="10718"/>
                  </a:cubicBezTo>
                  <a:cubicBezTo>
                    <a:pt x="202746" y="33784"/>
                    <a:pt x="221018" y="5426"/>
                    <a:pt x="223135" y="4368"/>
                  </a:cubicBez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83FBC3E6-5F77-4CF0-BE18-039BBB73A89F}"/>
                </a:ext>
              </a:extLst>
            </p:cNvPr>
            <p:cNvCxnSpPr/>
            <p:nvPr/>
          </p:nvCxnSpPr>
          <p:spPr>
            <a:xfrm>
              <a:off x="2038642" y="3124200"/>
              <a:ext cx="5276558" cy="137160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E0C52CF8-F87E-4BDD-BAE9-262FCB476CE7}"/>
                </a:ext>
              </a:extLst>
            </p:cNvPr>
            <p:cNvCxnSpPr/>
            <p:nvPr/>
          </p:nvCxnSpPr>
          <p:spPr>
            <a:xfrm flipV="1">
              <a:off x="2024046" y="4495800"/>
              <a:ext cx="5291154" cy="464542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7FF86B14-877C-42AD-8465-4914A0466117}"/>
                </a:ext>
              </a:extLst>
            </p:cNvPr>
            <p:cNvCxnSpPr/>
            <p:nvPr/>
          </p:nvCxnSpPr>
          <p:spPr>
            <a:xfrm flipV="1">
              <a:off x="4323789" y="4495800"/>
              <a:ext cx="2991411" cy="407392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EDF7B22-906D-42FC-856A-61F22B87C691}"/>
                </a:ext>
              </a:extLst>
            </p:cNvPr>
            <p:cNvSpPr txBox="1"/>
            <p:nvPr/>
          </p:nvSpPr>
          <p:spPr>
            <a:xfrm>
              <a:off x="1192316" y="3269310"/>
              <a:ext cx="6182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T2W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307996C-0656-4F4E-805A-BB9DE1224F80}"/>
                </a:ext>
              </a:extLst>
            </p:cNvPr>
            <p:cNvSpPr txBox="1"/>
            <p:nvPr/>
          </p:nvSpPr>
          <p:spPr>
            <a:xfrm>
              <a:off x="3520460" y="3245568"/>
              <a:ext cx="6182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DCE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EC43ECC-F5E7-483D-A888-5991537AB698}"/>
                </a:ext>
              </a:extLst>
            </p:cNvPr>
            <p:cNvSpPr txBox="1"/>
            <p:nvPr/>
          </p:nvSpPr>
          <p:spPr>
            <a:xfrm>
              <a:off x="3380363" y="5225652"/>
              <a:ext cx="8984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b-2000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7E5DE11-1F2F-42C9-BB3E-65E2211F9923}"/>
                </a:ext>
              </a:extLst>
            </p:cNvPr>
            <p:cNvSpPr txBox="1"/>
            <p:nvPr/>
          </p:nvSpPr>
          <p:spPr>
            <a:xfrm>
              <a:off x="1057970" y="5226772"/>
              <a:ext cx="8984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ADC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18BC6FF-55A4-449B-AC58-4278979AA1A7}"/>
                </a:ext>
              </a:extLst>
            </p:cNvPr>
            <p:cNvSpPr txBox="1"/>
            <p:nvPr/>
          </p:nvSpPr>
          <p:spPr>
            <a:xfrm>
              <a:off x="5977156" y="5095633"/>
              <a:ext cx="21178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CAD Probability Map</a:t>
              </a:r>
            </a:p>
          </p:txBody>
        </p:sp>
      </p:grpSp>
      <p:sp>
        <p:nvSpPr>
          <p:cNvPr id="52" name="TextBox 5">
            <a:extLst>
              <a:ext uri="{FF2B5EF4-FFF2-40B4-BE49-F238E27FC236}">
                <a16:creationId xmlns:a16="http://schemas.microsoft.com/office/drawing/2014/main" id="{87092E45-EEC5-4D9F-8012-B028E7A06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465" y="6231296"/>
            <a:ext cx="25808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chemeClr val="bg1"/>
                </a:solidFill>
                <a:latin typeface="Arial" panose="020B0604020202020204" pitchFamily="34" charset="0"/>
              </a:rPr>
              <a:t>Lay N et al. 2017 JMI</a:t>
            </a:r>
          </a:p>
        </p:txBody>
      </p:sp>
      <p:sp>
        <p:nvSpPr>
          <p:cNvPr id="22" name="TextBox 1">
            <a:extLst>
              <a:ext uri="{FF2B5EF4-FFF2-40B4-BE49-F238E27FC236}">
                <a16:creationId xmlns:a16="http://schemas.microsoft.com/office/drawing/2014/main" id="{676CA3BE-3CEB-4E69-8C67-6024EBC42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8804" y="1457668"/>
            <a:ext cx="2699026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</a:rPr>
              <a:t>Trained on segmentations of tumor proven biopsy regions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</a:rPr>
              <a:t>Intensity-based and </a:t>
            </a:r>
            <a:r>
              <a:rPr lang="en-US" altLang="en-US" sz="2400" dirty="0" err="1">
                <a:solidFill>
                  <a:schemeClr val="bg1"/>
                </a:solidFill>
              </a:rPr>
              <a:t>Haralick</a:t>
            </a:r>
            <a:r>
              <a:rPr lang="en-US" altLang="en-US" sz="2400" dirty="0">
                <a:solidFill>
                  <a:schemeClr val="bg1"/>
                </a:solidFill>
              </a:rPr>
              <a:t>-based features for texture analysis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</a:rPr>
              <a:t>Random forest classifier</a:t>
            </a:r>
          </a:p>
        </p:txBody>
      </p:sp>
    </p:spTree>
    <p:extLst>
      <p:ext uri="{BB962C8B-B14F-4D97-AF65-F5344CB8AC3E}">
        <p14:creationId xmlns:p14="http://schemas.microsoft.com/office/powerpoint/2010/main" val="1186235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5">
            <a:extLst>
              <a:ext uri="{FF2B5EF4-FFF2-40B4-BE49-F238E27FC236}">
                <a16:creationId xmlns:a16="http://schemas.microsoft.com/office/drawing/2014/main" id="{6075B854-39D0-4083-97B1-188FE4B837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6496" y="6003441"/>
            <a:ext cx="37353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000">
                <a:solidFill>
                  <a:schemeClr val="bg1"/>
                </a:solidFill>
              </a:rPr>
              <a:t>M. Greer et al. European Radiology (04/12/2018)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0A2DE02-79FE-4641-A5BD-9EDE87E27A1A}"/>
              </a:ext>
            </a:extLst>
          </p:cNvPr>
          <p:cNvSpPr txBox="1">
            <a:spLocks noChangeArrowheads="1"/>
          </p:cNvSpPr>
          <p:nvPr/>
        </p:nvSpPr>
        <p:spPr>
          <a:xfrm>
            <a:off x="762001" y="177485"/>
            <a:ext cx="10515600" cy="809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400" b="1" dirty="0">
                <a:solidFill>
                  <a:srgbClr val="FFFF00"/>
                </a:solidFill>
                <a:latin typeface="+mn-lt"/>
              </a:rPr>
              <a:t>AI/CAD 2.0 (Inside NIH Validation)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AB5CFBF-674A-489E-B806-8B46462B6337}"/>
              </a:ext>
            </a:extLst>
          </p:cNvPr>
          <p:cNvGrpSpPr/>
          <p:nvPr/>
        </p:nvGrpSpPr>
        <p:grpSpPr>
          <a:xfrm>
            <a:off x="395255" y="1217332"/>
            <a:ext cx="8796992" cy="4997858"/>
            <a:chOff x="-61945" y="1515912"/>
            <a:chExt cx="8796992" cy="499785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2E139E8-B155-4839-94BF-25C14A279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953" y="1515912"/>
              <a:ext cx="7945094" cy="4090417"/>
            </a:xfrm>
            <a:prstGeom prst="rect">
              <a:avLst/>
            </a:prstGeom>
            <a:ln>
              <a:noFill/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189AE0F-BFBF-4495-954B-344DABD51923}"/>
                </a:ext>
              </a:extLst>
            </p:cNvPr>
            <p:cNvSpPr txBox="1"/>
            <p:nvPr/>
          </p:nvSpPr>
          <p:spPr>
            <a:xfrm>
              <a:off x="942353" y="5554512"/>
              <a:ext cx="609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USA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07403A0-EA8E-4DDD-B3AE-7B9517C614F3}"/>
                </a:ext>
              </a:extLst>
            </p:cNvPr>
            <p:cNvSpPr txBox="1"/>
            <p:nvPr/>
          </p:nvSpPr>
          <p:spPr>
            <a:xfrm>
              <a:off x="1856753" y="5554512"/>
              <a:ext cx="609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UK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E2605E0-C002-4E73-8D6B-BB54D83A850A}"/>
                </a:ext>
              </a:extLst>
            </p:cNvPr>
            <p:cNvSpPr txBox="1"/>
            <p:nvPr/>
          </p:nvSpPr>
          <p:spPr>
            <a:xfrm>
              <a:off x="2618753" y="5554512"/>
              <a:ext cx="685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Brazil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0B8828A-0BAC-4DC9-AC64-67000E8A219C}"/>
                </a:ext>
              </a:extLst>
            </p:cNvPr>
            <p:cNvSpPr txBox="1"/>
            <p:nvPr/>
          </p:nvSpPr>
          <p:spPr>
            <a:xfrm>
              <a:off x="3533153" y="5554512"/>
              <a:ext cx="685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USA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C4ED133-320B-4A58-A4E7-CF772C8BC301}"/>
                </a:ext>
              </a:extLst>
            </p:cNvPr>
            <p:cNvSpPr txBox="1"/>
            <p:nvPr/>
          </p:nvSpPr>
          <p:spPr>
            <a:xfrm>
              <a:off x="4218953" y="5556149"/>
              <a:ext cx="104899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Singapore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1CE94A3-CA38-4CC1-97EF-DDBB5236D0C9}"/>
                </a:ext>
              </a:extLst>
            </p:cNvPr>
            <p:cNvSpPr txBox="1"/>
            <p:nvPr/>
          </p:nvSpPr>
          <p:spPr>
            <a:xfrm>
              <a:off x="5267947" y="5556149"/>
              <a:ext cx="685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Egypt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AE59652-1256-4189-B0B5-8BA0DDDB719D}"/>
                </a:ext>
              </a:extLst>
            </p:cNvPr>
            <p:cNvSpPr txBox="1"/>
            <p:nvPr/>
          </p:nvSpPr>
          <p:spPr>
            <a:xfrm>
              <a:off x="6200153" y="5556149"/>
              <a:ext cx="685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USA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91815D0-3309-48A5-9A79-F616215804D7}"/>
                </a:ext>
              </a:extLst>
            </p:cNvPr>
            <p:cNvSpPr txBox="1"/>
            <p:nvPr/>
          </p:nvSpPr>
          <p:spPr>
            <a:xfrm>
              <a:off x="7038353" y="5556149"/>
              <a:ext cx="762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Turkey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859EB12-1D64-4DEB-AB03-89643AE1C61B}"/>
                </a:ext>
              </a:extLst>
            </p:cNvPr>
            <p:cNvSpPr txBox="1"/>
            <p:nvPr/>
          </p:nvSpPr>
          <p:spPr>
            <a:xfrm>
              <a:off x="7952753" y="5556149"/>
              <a:ext cx="685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USA</a:t>
              </a:r>
            </a:p>
          </p:txBody>
        </p:sp>
        <p:sp>
          <p:nvSpPr>
            <p:cNvPr id="26" name="Left Bracket 25">
              <a:extLst>
                <a:ext uri="{FF2B5EF4-FFF2-40B4-BE49-F238E27FC236}">
                  <a16:creationId xmlns:a16="http://schemas.microsoft.com/office/drawing/2014/main" id="{C0795905-280D-4EC3-B954-F890D2453613}"/>
                </a:ext>
              </a:extLst>
            </p:cNvPr>
            <p:cNvSpPr/>
            <p:nvPr/>
          </p:nvSpPr>
          <p:spPr>
            <a:xfrm rot="16200000">
              <a:off x="2058225" y="4646736"/>
              <a:ext cx="169278" cy="2323381"/>
            </a:xfrm>
            <a:prstGeom prst="leftBracket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55726AA-6FE7-4C39-B25E-BF85E0180C69}"/>
                </a:ext>
              </a:extLst>
            </p:cNvPr>
            <p:cNvCxnSpPr/>
            <p:nvPr/>
          </p:nvCxnSpPr>
          <p:spPr>
            <a:xfrm flipH="1">
              <a:off x="2140070" y="5896042"/>
              <a:ext cx="2795" cy="23202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37222B2-15CA-46DA-AC3A-72818C2D637A}"/>
                </a:ext>
              </a:extLst>
            </p:cNvPr>
            <p:cNvSpPr txBox="1"/>
            <p:nvPr/>
          </p:nvSpPr>
          <p:spPr>
            <a:xfrm>
              <a:off x="1408221" y="6062345"/>
              <a:ext cx="14636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&gt;2000 cases</a:t>
              </a:r>
            </a:p>
          </p:txBody>
        </p:sp>
        <p:sp>
          <p:nvSpPr>
            <p:cNvPr id="29" name="Left Bracket 28">
              <a:extLst>
                <a:ext uri="{FF2B5EF4-FFF2-40B4-BE49-F238E27FC236}">
                  <a16:creationId xmlns:a16="http://schemas.microsoft.com/office/drawing/2014/main" id="{7D0EC3BB-A47C-4091-90B9-D2B27D88AFAD}"/>
                </a:ext>
              </a:extLst>
            </p:cNvPr>
            <p:cNvSpPr/>
            <p:nvPr/>
          </p:nvSpPr>
          <p:spPr>
            <a:xfrm rot="16200000">
              <a:off x="4664924" y="4656512"/>
              <a:ext cx="169278" cy="2323381"/>
            </a:xfrm>
            <a:prstGeom prst="leftBracket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3EC18E8-B413-48AC-9F69-FC0288A00844}"/>
                </a:ext>
              </a:extLst>
            </p:cNvPr>
            <p:cNvCxnSpPr/>
            <p:nvPr/>
          </p:nvCxnSpPr>
          <p:spPr>
            <a:xfrm flipH="1">
              <a:off x="4746769" y="5905818"/>
              <a:ext cx="2795" cy="23202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9F67432-C7C5-4A89-84F1-5DEDF1B20E4F}"/>
                </a:ext>
              </a:extLst>
            </p:cNvPr>
            <p:cNvSpPr txBox="1"/>
            <p:nvPr/>
          </p:nvSpPr>
          <p:spPr>
            <a:xfrm>
              <a:off x="4014920" y="6072121"/>
              <a:ext cx="14636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500-1500 cases</a:t>
              </a:r>
            </a:p>
          </p:txBody>
        </p:sp>
        <p:sp>
          <p:nvSpPr>
            <p:cNvPr id="32" name="Left Bracket 31">
              <a:extLst>
                <a:ext uri="{FF2B5EF4-FFF2-40B4-BE49-F238E27FC236}">
                  <a16:creationId xmlns:a16="http://schemas.microsoft.com/office/drawing/2014/main" id="{D5644409-B78D-46EC-85FC-702EE688C10D}"/>
                </a:ext>
              </a:extLst>
            </p:cNvPr>
            <p:cNvSpPr/>
            <p:nvPr/>
          </p:nvSpPr>
          <p:spPr>
            <a:xfrm rot="16200000">
              <a:off x="7268829" y="4670482"/>
              <a:ext cx="169278" cy="2323381"/>
            </a:xfrm>
            <a:prstGeom prst="leftBracket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AC61795-B820-4833-B507-5011A0117066}"/>
                </a:ext>
              </a:extLst>
            </p:cNvPr>
            <p:cNvCxnSpPr/>
            <p:nvPr/>
          </p:nvCxnSpPr>
          <p:spPr>
            <a:xfrm flipH="1">
              <a:off x="7350674" y="5919788"/>
              <a:ext cx="2795" cy="23202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AC34E83-F563-4EFB-80BD-520C980B667F}"/>
                </a:ext>
              </a:extLst>
            </p:cNvPr>
            <p:cNvSpPr txBox="1"/>
            <p:nvPr/>
          </p:nvSpPr>
          <p:spPr>
            <a:xfrm>
              <a:off x="6618825" y="6086091"/>
              <a:ext cx="14636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&lt;500 cases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3CFF9B7-DC01-42C7-A912-7E46794C91D6}"/>
                </a:ext>
              </a:extLst>
            </p:cNvPr>
            <p:cNvSpPr txBox="1"/>
            <p:nvPr/>
          </p:nvSpPr>
          <p:spPr>
            <a:xfrm>
              <a:off x="-61945" y="4564365"/>
              <a:ext cx="9859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# Pts Read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75B413E-947C-4275-A926-4A0D8E2BAF7E}"/>
                </a:ext>
              </a:extLst>
            </p:cNvPr>
            <p:cNvSpPr txBox="1"/>
            <p:nvPr/>
          </p:nvSpPr>
          <p:spPr>
            <a:xfrm>
              <a:off x="-43615" y="5928995"/>
              <a:ext cx="1128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mpMRI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Experience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B01BE8F2-B31C-41B6-8E71-5514EE27A677}"/>
                </a:ext>
              </a:extLst>
            </p:cNvPr>
            <p:cNvCxnSpPr/>
            <p:nvPr/>
          </p:nvCxnSpPr>
          <p:spPr>
            <a:xfrm>
              <a:off x="955517" y="6231622"/>
              <a:ext cx="391421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331DAC3E-5905-4C1E-AFA9-221D1DC8B869}"/>
                </a:ext>
              </a:extLst>
            </p:cNvPr>
            <p:cNvCxnSpPr/>
            <p:nvPr/>
          </p:nvCxnSpPr>
          <p:spPr>
            <a:xfrm>
              <a:off x="640827" y="4860022"/>
              <a:ext cx="182600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4BD8094-9BA7-4612-8E36-DBACD795D8CB}"/>
                </a:ext>
              </a:extLst>
            </p:cNvPr>
            <p:cNvSpPr txBox="1"/>
            <p:nvPr/>
          </p:nvSpPr>
          <p:spPr>
            <a:xfrm>
              <a:off x="2307265" y="2169042"/>
              <a:ext cx="648586" cy="369332"/>
            </a:xfrm>
            <a:prstGeom prst="rect">
              <a:avLst/>
            </a:prstGeom>
            <a:solidFill>
              <a:srgbClr val="D99694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B033D1F-7A6A-402F-BE89-C3A5893EB8A0}"/>
                </a:ext>
              </a:extLst>
            </p:cNvPr>
            <p:cNvSpPr txBox="1"/>
            <p:nvPr/>
          </p:nvSpPr>
          <p:spPr>
            <a:xfrm>
              <a:off x="1983659" y="2110538"/>
              <a:ext cx="14612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Prostatectomy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9881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8FB228B-C85B-49EE-8E5E-940ED2E08398}"/>
              </a:ext>
            </a:extLst>
          </p:cNvPr>
          <p:cNvGraphicFramePr>
            <a:graphicFrameLocks noGrp="1"/>
          </p:cNvGraphicFramePr>
          <p:nvPr/>
        </p:nvGraphicFramePr>
        <p:xfrm>
          <a:off x="762001" y="5699313"/>
          <a:ext cx="6096000" cy="731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32968988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49574044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76130602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50221372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3525199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60739093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13532822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84361249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79935458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858334590"/>
                    </a:ext>
                  </a:extLst>
                </a:gridCol>
              </a:tblGrid>
              <a:tr h="24341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Reader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sng" strike="noStrike" dirty="0">
                          <a:effectLst/>
                        </a:rPr>
                        <a:t>1</a:t>
                      </a:r>
                      <a:endParaRPr lang="en-US" sz="16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sng" strike="noStrike" dirty="0">
                          <a:effectLst/>
                        </a:rPr>
                        <a:t>2</a:t>
                      </a:r>
                      <a:endParaRPr lang="en-US" sz="16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sng" strike="noStrike" dirty="0">
                          <a:effectLst/>
                        </a:rPr>
                        <a:t>3</a:t>
                      </a:r>
                      <a:endParaRPr lang="en-US" sz="16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sng" strike="noStrike" dirty="0">
                          <a:effectLst/>
                        </a:rPr>
                        <a:t>4</a:t>
                      </a:r>
                      <a:endParaRPr lang="en-US" sz="16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sng" strike="noStrike" dirty="0">
                          <a:effectLst/>
                        </a:rPr>
                        <a:t>5</a:t>
                      </a:r>
                      <a:endParaRPr lang="en-US" sz="16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sng" strike="noStrike" dirty="0">
                          <a:effectLst/>
                        </a:rPr>
                        <a:t>6</a:t>
                      </a:r>
                      <a:endParaRPr lang="en-US" sz="16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sng" strike="noStrike" dirty="0">
                          <a:effectLst/>
                        </a:rPr>
                        <a:t>7</a:t>
                      </a:r>
                      <a:endParaRPr lang="en-US" sz="16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sng" strike="noStrike" dirty="0">
                          <a:effectLst/>
                        </a:rPr>
                        <a:t>8</a:t>
                      </a:r>
                      <a:endParaRPr lang="en-US" sz="16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sng" strike="noStrike" dirty="0">
                          <a:effectLst/>
                        </a:rPr>
                        <a:t>9</a:t>
                      </a:r>
                      <a:endParaRPr lang="en-US" sz="16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366918527"/>
                  </a:ext>
                </a:extLst>
              </a:tr>
              <a:tr h="24341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CAD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96105534"/>
                  </a:ext>
                </a:extLst>
              </a:tr>
              <a:tr h="24341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MRI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ND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ND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ND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ND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53725394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5143FAD-EDE0-497C-A1FD-BD9050952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1544" y="5243224"/>
            <a:ext cx="32369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dirty="0">
                <a:solidFill>
                  <a:schemeClr val="bg1"/>
                </a:solidFill>
              </a:rPr>
              <a:t>PI-RADS Score For Each Reader</a:t>
            </a: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3B43E1FA-E9A0-4B05-BFCE-8DA2D3F64D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3175" y="6462401"/>
            <a:ext cx="3236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>
                <a:solidFill>
                  <a:schemeClr val="bg1"/>
                </a:solidFill>
              </a:rPr>
              <a:t>*ND= Not Detected</a:t>
            </a: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6075B854-39D0-4083-97B1-188FE4B837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6700" y="5989326"/>
            <a:ext cx="37353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000">
                <a:solidFill>
                  <a:schemeClr val="bg1"/>
                </a:solidFill>
              </a:rPr>
              <a:t>M. Greer et al. European Radiology (04/12/2018)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0A2DE02-79FE-4641-A5BD-9EDE87E27A1A}"/>
              </a:ext>
            </a:extLst>
          </p:cNvPr>
          <p:cNvSpPr txBox="1">
            <a:spLocks noChangeArrowheads="1"/>
          </p:cNvSpPr>
          <p:nvPr/>
        </p:nvSpPr>
        <p:spPr>
          <a:xfrm>
            <a:off x="762001" y="177485"/>
            <a:ext cx="10515600" cy="809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400" b="1" dirty="0">
                <a:solidFill>
                  <a:srgbClr val="FFFF00"/>
                </a:solidFill>
                <a:latin typeface="+mn-lt"/>
              </a:rPr>
              <a:t>AI/CAD 2.0 (Inside NIH Validation)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4CA7477-3250-4332-AB73-1FB47BE559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93" y="984598"/>
            <a:ext cx="7505658" cy="41392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63982-ACC2-4FE8-AF00-5A7DB474DB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77" b="66559"/>
          <a:stretch/>
        </p:blipFill>
        <p:spPr>
          <a:xfrm rot="5400000">
            <a:off x="8431887" y="1519369"/>
            <a:ext cx="3505803" cy="313244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F398436-1F5F-4F47-A452-03F25D9A311E}"/>
              </a:ext>
            </a:extLst>
          </p:cNvPr>
          <p:cNvGrpSpPr/>
          <p:nvPr/>
        </p:nvGrpSpPr>
        <p:grpSpPr>
          <a:xfrm>
            <a:off x="2121160" y="5641929"/>
            <a:ext cx="4609321" cy="854684"/>
            <a:chOff x="2121160" y="5641929"/>
            <a:chExt cx="4609321" cy="85468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99681D9-D07F-4B8A-A4D6-03164FB9F0DB}"/>
                </a:ext>
              </a:extLst>
            </p:cNvPr>
            <p:cNvSpPr/>
            <p:nvPr/>
          </p:nvSpPr>
          <p:spPr>
            <a:xfrm>
              <a:off x="2121160" y="5645038"/>
              <a:ext cx="326572" cy="83913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91C56C3-9B61-410C-BCEC-219DFC3C9945}"/>
                </a:ext>
              </a:extLst>
            </p:cNvPr>
            <p:cNvSpPr/>
            <p:nvPr/>
          </p:nvSpPr>
          <p:spPr>
            <a:xfrm>
              <a:off x="4559562" y="5657483"/>
              <a:ext cx="326572" cy="83913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870EFB6-21C2-4BD8-B5CB-2C9262587176}"/>
                </a:ext>
              </a:extLst>
            </p:cNvPr>
            <p:cNvSpPr/>
            <p:nvPr/>
          </p:nvSpPr>
          <p:spPr>
            <a:xfrm>
              <a:off x="5756988" y="5641929"/>
              <a:ext cx="326572" cy="83913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399CBB8-978B-44FD-A337-C899BE955001}"/>
                </a:ext>
              </a:extLst>
            </p:cNvPr>
            <p:cNvSpPr/>
            <p:nvPr/>
          </p:nvSpPr>
          <p:spPr>
            <a:xfrm>
              <a:off x="6403909" y="5654364"/>
              <a:ext cx="326572" cy="83913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A9600763-F984-4BFC-9214-8ECB65E8F7D1}"/>
              </a:ext>
            </a:extLst>
          </p:cNvPr>
          <p:cNvSpPr/>
          <p:nvPr/>
        </p:nvSpPr>
        <p:spPr>
          <a:xfrm>
            <a:off x="440988" y="984598"/>
            <a:ext cx="2450122" cy="17932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6FDA219-A70F-4E75-9B66-E019380743C1}"/>
              </a:ext>
            </a:extLst>
          </p:cNvPr>
          <p:cNvSpPr/>
          <p:nvPr/>
        </p:nvSpPr>
        <p:spPr>
          <a:xfrm>
            <a:off x="691212" y="5911436"/>
            <a:ext cx="6343250" cy="26217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66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3837</TotalTime>
  <Words>1427</Words>
  <Application>Microsoft Office PowerPoint</Application>
  <PresentationFormat>Widescreen</PresentationFormat>
  <Paragraphs>374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Calibri Light</vt:lpstr>
      <vt:lpstr>Courier New</vt:lpstr>
      <vt:lpstr>Helvetica</vt:lpstr>
      <vt:lpstr>Times New Roman</vt:lpstr>
      <vt:lpstr>Office Theme</vt:lpstr>
      <vt:lpstr>1_Office Theme</vt:lpstr>
      <vt:lpstr>Translational AI Applications in Prostate Cancer</vt:lpstr>
      <vt:lpstr>Disclosures</vt:lpstr>
      <vt:lpstr>PowerPoint Presentation</vt:lpstr>
      <vt:lpstr>PowerPoint Presentation</vt:lpstr>
      <vt:lpstr>AI for Prostate Cancer Diagnosis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Workflow</vt:lpstr>
      <vt:lpstr>AI Pipeline</vt:lpstr>
      <vt:lpstr>PACS Display</vt:lpstr>
      <vt:lpstr>PowerPoint Presentation</vt:lpstr>
      <vt:lpstr>PowerPoint Presentation</vt:lpstr>
      <vt:lpstr>Artificial Intelligence Resource (AIR)</vt:lpstr>
      <vt:lpstr>https://ostr.ccr.cancer.gov/emerging-technologies/air/</vt:lpstr>
      <vt:lpstr>Thank you…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Turkbey, Ismail Baris (NIH/NCI) [E]</dc:creator>
  <cp:lastModifiedBy>Turkbey, Ismail Baris (NIH/NCI) [E]</cp:lastModifiedBy>
  <cp:revision>454</cp:revision>
  <dcterms:created xsi:type="dcterms:W3CDTF">2019-09-16T12:24:52Z</dcterms:created>
  <dcterms:modified xsi:type="dcterms:W3CDTF">2024-10-05T11:51:43Z</dcterms:modified>
</cp:coreProperties>
</file>