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6"/>
  </p:notesMasterIdLst>
  <p:handoutMasterIdLst>
    <p:handoutMasterId r:id="rId47"/>
  </p:handoutMasterIdLst>
  <p:sldIdLst>
    <p:sldId id="8128" r:id="rId5"/>
    <p:sldId id="8189" r:id="rId6"/>
    <p:sldId id="8190" r:id="rId7"/>
    <p:sldId id="679" r:id="rId8"/>
    <p:sldId id="1749" r:id="rId9"/>
    <p:sldId id="8191" r:id="rId10"/>
    <p:sldId id="684" r:id="rId11"/>
    <p:sldId id="683" r:id="rId12"/>
    <p:sldId id="8186" r:id="rId13"/>
    <p:sldId id="8187" r:id="rId14"/>
    <p:sldId id="687" r:id="rId15"/>
    <p:sldId id="8188" r:id="rId16"/>
    <p:sldId id="8185" r:id="rId17"/>
    <p:sldId id="8115" r:id="rId18"/>
    <p:sldId id="8101" r:id="rId19"/>
    <p:sldId id="8132" r:id="rId20"/>
    <p:sldId id="8136" r:id="rId21"/>
    <p:sldId id="8196" r:id="rId22"/>
    <p:sldId id="8123" r:id="rId23"/>
    <p:sldId id="1460" r:id="rId24"/>
    <p:sldId id="8149" r:id="rId25"/>
    <p:sldId id="8140" r:id="rId26"/>
    <p:sldId id="8139" r:id="rId27"/>
    <p:sldId id="8145" r:id="rId28"/>
    <p:sldId id="8142" r:id="rId29"/>
    <p:sldId id="8147" r:id="rId30"/>
    <p:sldId id="8150" r:id="rId31"/>
    <p:sldId id="8146" r:id="rId32"/>
    <p:sldId id="8131" r:id="rId33"/>
    <p:sldId id="8135" r:id="rId34"/>
    <p:sldId id="8113" r:id="rId35"/>
    <p:sldId id="8144" r:id="rId36"/>
    <p:sldId id="8143" r:id="rId37"/>
    <p:sldId id="8192" r:id="rId38"/>
    <p:sldId id="8193" r:id="rId39"/>
    <p:sldId id="8117" r:id="rId40"/>
    <p:sldId id="8151" r:id="rId41"/>
    <p:sldId id="8119" r:id="rId42"/>
    <p:sldId id="8116" r:id="rId43"/>
    <p:sldId id="8195" r:id="rId44"/>
    <p:sldId id="8194" r:id="rId4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55F05A-4118-E6D0-147B-8B2FFA77B089}" name="Muir, Nancy (NIH/OD/ORS) [E]" initials="MN([" userId="S::muirnl@nih.gov::b201c777-f2be-4b83-acc6-18ba4669bd06" providerId="AD"/>
  <p188:author id="{CEAB5D72-7C27-A82D-B2D1-EAF96F912A57}" name="Doyle, John (NIH/OD/ORS) [E]" initials="DJ([" userId="S::doylejo@nih.gov::904cf94c-c9d0-49b3-821d-931255b1152c" providerId="AD"/>
  <p188:author id="{F637B982-890C-CD71-EB25-3D3D4EFB2F72}" name="Livinski, Alicia (NIH/OD/ORS) [E]" initials="L[" userId="S::livinska@nih.gov::bda4f52a-0ac0-4ccc-8664-f41503ccd8a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lark, Cindy (NIH/OD/ORS) [E]" initials="CC([" lastIdx="7" clrIdx="0">
    <p:extLst>
      <p:ext uri="{19B8F6BF-5375-455C-9EA6-DF929625EA0E}">
        <p15:presenceInfo xmlns:p15="http://schemas.microsoft.com/office/powerpoint/2012/main" userId="S::clarkc@nih.gov::090a34bf-5393-4eab-ab52-a6ee8b2dbb6d" providerId="AD"/>
      </p:ext>
    </p:extLst>
  </p:cmAuthor>
  <p:cmAuthor id="2" name="McGlaughlin, Kathleen (NIH/OD/ORS) [E]" initials="MK([" lastIdx="10" clrIdx="1">
    <p:extLst>
      <p:ext uri="{19B8F6BF-5375-455C-9EA6-DF929625EA0E}">
        <p15:presenceInfo xmlns:p15="http://schemas.microsoft.com/office/powerpoint/2012/main" userId="S::mcglaughlinke@nih.gov::0070021c-6777-43f3-b027-5b4478b28621" providerId="AD"/>
      </p:ext>
    </p:extLst>
  </p:cmAuthor>
  <p:cmAuthor id="3" name="Austin, Jessica (NIH/OD/ORS) [C]" initials="AJ([" lastIdx="21" clrIdx="2">
    <p:extLst>
      <p:ext uri="{19B8F6BF-5375-455C-9EA6-DF929625EA0E}">
        <p15:presenceInfo xmlns:p15="http://schemas.microsoft.com/office/powerpoint/2012/main" userId="S::austinjem@nih.gov::107c5b2e-c3d1-46df-b050-3d63d31de32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6265"/>
    <a:srgbClr val="808080"/>
    <a:srgbClr val="20558A"/>
    <a:srgbClr val="5F5F5F"/>
    <a:srgbClr val="9E0000"/>
    <a:srgbClr val="292929"/>
    <a:srgbClr val="FFFFFF"/>
    <a:srgbClr val="205584"/>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EA013D-C007-4F69-996D-A48192E119C5}" v="38" dt="2024-09-20T16:17:02.2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909"/>
    <p:restoredTop sz="95624" autoAdjust="0"/>
  </p:normalViewPr>
  <p:slideViewPr>
    <p:cSldViewPr snapToGrid="0">
      <p:cViewPr varScale="1">
        <p:scale>
          <a:sx n="125" d="100"/>
          <a:sy n="125" d="100"/>
        </p:scale>
        <p:origin x="51" y="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viewProps" Target="viewProps.xml"/><Relationship Id="rId55"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ubert, Douglas (NIH/OD/ORS) [E]" userId="ba936ed9-afca-4fc4-96ff-687db2308b98" providerId="ADAL" clId="{A2EA013D-C007-4F69-996D-A48192E119C5}"/>
    <pc:docChg chg="custSel modSld">
      <pc:chgData name="Joubert, Douglas (NIH/OD/ORS) [E]" userId="ba936ed9-afca-4fc4-96ff-687db2308b98" providerId="ADAL" clId="{A2EA013D-C007-4F69-996D-A48192E119C5}" dt="2024-09-23T12:47:20.207" v="39" actId="27636"/>
      <pc:docMkLst>
        <pc:docMk/>
      </pc:docMkLst>
      <pc:sldChg chg="addSp delSp modSp mod chgLayout">
        <pc:chgData name="Joubert, Douglas (NIH/OD/ORS) [E]" userId="ba936ed9-afca-4fc4-96ff-687db2308b98" providerId="ADAL" clId="{A2EA013D-C007-4F69-996D-A48192E119C5}" dt="2024-09-23T12:47:20.207" v="39" actId="27636"/>
        <pc:sldMkLst>
          <pc:docMk/>
          <pc:sldMk cId="1698952856" sldId="8196"/>
        </pc:sldMkLst>
        <pc:spChg chg="mod ord">
          <ac:chgData name="Joubert, Douglas (NIH/OD/ORS) [E]" userId="ba936ed9-afca-4fc4-96ff-687db2308b98" providerId="ADAL" clId="{A2EA013D-C007-4F69-996D-A48192E119C5}" dt="2024-09-23T12:47:20.191" v="38" actId="6264"/>
          <ac:spMkLst>
            <pc:docMk/>
            <pc:sldMk cId="1698952856" sldId="8196"/>
            <ac:spMk id="2" creationId="{BA163E70-0B3A-0C92-B559-E5363A07CC62}"/>
          </ac:spMkLst>
        </pc:spChg>
        <pc:spChg chg="mod ord">
          <ac:chgData name="Joubert, Douglas (NIH/OD/ORS) [E]" userId="ba936ed9-afca-4fc4-96ff-687db2308b98" providerId="ADAL" clId="{A2EA013D-C007-4F69-996D-A48192E119C5}" dt="2024-09-23T12:47:20.207" v="39" actId="27636"/>
          <ac:spMkLst>
            <pc:docMk/>
            <pc:sldMk cId="1698952856" sldId="8196"/>
            <ac:spMk id="3" creationId="{C6BC0BD1-C799-D0FE-B291-3BC63561BB31}"/>
          </ac:spMkLst>
        </pc:spChg>
        <pc:spChg chg="add del mod">
          <ac:chgData name="Joubert, Douglas (NIH/OD/ORS) [E]" userId="ba936ed9-afca-4fc4-96ff-687db2308b98" providerId="ADAL" clId="{A2EA013D-C007-4F69-996D-A48192E119C5}" dt="2024-09-23T12:47:20.191" v="38" actId="6264"/>
          <ac:spMkLst>
            <pc:docMk/>
            <pc:sldMk cId="1698952856" sldId="8196"/>
            <ac:spMk id="4" creationId="{A888FEF0-421C-EB12-ED9A-423B01A20B4D}"/>
          </ac:spMkLst>
        </pc:spChg>
        <pc:spChg chg="add del mod">
          <ac:chgData name="Joubert, Douglas (NIH/OD/ORS) [E]" userId="ba936ed9-afca-4fc4-96ff-687db2308b98" providerId="ADAL" clId="{A2EA013D-C007-4F69-996D-A48192E119C5}" dt="2024-09-23T12:47:20.191" v="38" actId="6264"/>
          <ac:spMkLst>
            <pc:docMk/>
            <pc:sldMk cId="1698952856" sldId="8196"/>
            <ac:spMk id="5" creationId="{0E475206-8EF2-7C04-C912-E30C929BF34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FDFB6AB-BBE4-4935-9650-A33FFEEF863E}" type="datetimeFigureOut">
              <a:rPr lang="en-US" smtClean="0"/>
              <a:t>9/23/2024</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01A170E-4A1F-4BA0-AB54-8A298FD40470}" type="slidenum">
              <a:rPr lang="en-US" smtClean="0"/>
              <a:t>‹#›</a:t>
            </a:fld>
            <a:endParaRPr lang="en-US"/>
          </a:p>
        </p:txBody>
      </p:sp>
    </p:spTree>
    <p:extLst>
      <p:ext uri="{BB962C8B-B14F-4D97-AF65-F5344CB8AC3E}">
        <p14:creationId xmlns:p14="http://schemas.microsoft.com/office/powerpoint/2010/main" val="10197015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0F98A83-732D-464C-BBCA-8DC2F226AA0A}" type="datetimeFigureOut">
              <a:rPr lang="en-US" smtClean="0"/>
              <a:t>9/23/2024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B4AF7BA-AFB9-45BD-88F0-FAE3E8D0FC14}" type="slidenum">
              <a:rPr lang="en-US" smtClean="0"/>
              <a:t>‹#›</a:t>
            </a:fld>
            <a:endParaRPr lang="en-US"/>
          </a:p>
        </p:txBody>
      </p:sp>
    </p:spTree>
    <p:extLst>
      <p:ext uri="{BB962C8B-B14F-4D97-AF65-F5344CB8AC3E}">
        <p14:creationId xmlns:p14="http://schemas.microsoft.com/office/powerpoint/2010/main" val="2817310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nihlibrary.nih.gov/training/overview-statistical-concepts-part-1-0" TargetMode="External"/><Relationship Id="rId7" Type="http://schemas.openxmlformats.org/officeDocument/2006/relationships/hyperlink" Target="https://www.nihlibrary.nih.gov/training/meta-analysis-quantifying-systematic-review-part-5" TargetMode="External"/><Relationship Id="rId2" Type="http://schemas.openxmlformats.org/officeDocument/2006/relationships/slide" Target="../slides/slide38.xml"/><Relationship Id="rId1" Type="http://schemas.openxmlformats.org/officeDocument/2006/relationships/notesMaster" Target="../notesMasters/notesMaster1.xml"/><Relationship Id="rId6" Type="http://schemas.openxmlformats.org/officeDocument/2006/relationships/hyperlink" Target="https://www.nihlibrary.nih.gov/training/review-epidemiology-concepts-and-statistics-part-4-0" TargetMode="External"/><Relationship Id="rId5" Type="http://schemas.openxmlformats.org/officeDocument/2006/relationships/hyperlink" Target="https://www.nihlibrary.nih.gov/training/overview-common-statistical-tests-part-3-0" TargetMode="External"/><Relationship Id="rId4" Type="http://schemas.openxmlformats.org/officeDocument/2006/relationships/hyperlink" Target="https://www.nihlibrary.nih.gov/training/overview-study-design-part-2-0"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ihlibrary.nih.gov/services/workspaces/reserv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Data service is part of our Research Analytics program</a:t>
            </a:r>
          </a:p>
        </p:txBody>
      </p:sp>
      <p:sp>
        <p:nvSpPr>
          <p:cNvPr id="4" name="Slide Number Placeholder 3"/>
          <p:cNvSpPr>
            <a:spLocks noGrp="1"/>
          </p:cNvSpPr>
          <p:nvPr>
            <p:ph type="sldNum" sz="quarter" idx="5"/>
          </p:nvPr>
        </p:nvSpPr>
        <p:spPr/>
        <p:txBody>
          <a:bodyPr/>
          <a:lstStyle/>
          <a:p>
            <a:fld id="{CB4AF7BA-AFB9-45BD-88F0-FAE3E8D0FC14}" type="slidenum">
              <a:rPr lang="en-US" smtClean="0"/>
              <a:t>1</a:t>
            </a:fld>
            <a:endParaRPr lang="en-US"/>
          </a:p>
        </p:txBody>
      </p:sp>
    </p:spTree>
    <p:extLst>
      <p:ext uri="{BB962C8B-B14F-4D97-AF65-F5344CB8AC3E}">
        <p14:creationId xmlns:p14="http://schemas.microsoft.com/office/powerpoint/2010/main" val="2850122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Now we'll run through the various Data classes offered by the library.</a:t>
            </a:r>
          </a:p>
        </p:txBody>
      </p:sp>
      <p:sp>
        <p:nvSpPr>
          <p:cNvPr id="4" name="Slide Number Placeholder 3"/>
          <p:cNvSpPr>
            <a:spLocks noGrp="1"/>
          </p:cNvSpPr>
          <p:nvPr>
            <p:ph type="sldNum" sz="quarter" idx="5"/>
          </p:nvPr>
        </p:nvSpPr>
        <p:spPr/>
        <p:txBody>
          <a:bodyPr/>
          <a:lstStyle/>
          <a:p>
            <a:fld id="{4A4B1717-F3D4-4537-98D9-2D53D2FEF0EC}" type="slidenum">
              <a:rPr lang="en-US" smtClean="0"/>
              <a:t>29</a:t>
            </a:fld>
            <a:endParaRPr lang="en-US" dirty="0"/>
          </a:p>
        </p:txBody>
      </p:sp>
    </p:spTree>
    <p:extLst>
      <p:ext uri="{BB962C8B-B14F-4D97-AF65-F5344CB8AC3E}">
        <p14:creationId xmlns:p14="http://schemas.microsoft.com/office/powerpoint/2010/main" val="1613146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4A4B1717-F3D4-4537-98D9-2D53D2FEF0EC}" type="slidenum">
              <a:rPr lang="en-US" smtClean="0"/>
              <a:t>30</a:t>
            </a:fld>
            <a:endParaRPr lang="en-US" dirty="0"/>
          </a:p>
        </p:txBody>
      </p:sp>
    </p:spTree>
    <p:extLst>
      <p:ext uri="{BB962C8B-B14F-4D97-AF65-F5344CB8AC3E}">
        <p14:creationId xmlns:p14="http://schemas.microsoft.com/office/powerpoint/2010/main" val="817709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Finally Vendor trainings by both MATLAB and SAS support data analysis of all kinds of advanced data analysis.</a:t>
            </a:r>
          </a:p>
        </p:txBody>
      </p:sp>
      <p:sp>
        <p:nvSpPr>
          <p:cNvPr id="4" name="Slide Number Placeholder 3"/>
          <p:cNvSpPr>
            <a:spLocks noGrp="1"/>
          </p:cNvSpPr>
          <p:nvPr>
            <p:ph type="sldNum" sz="quarter" idx="5"/>
          </p:nvPr>
        </p:nvSpPr>
        <p:spPr/>
        <p:txBody>
          <a:bodyPr/>
          <a:lstStyle/>
          <a:p>
            <a:fld id="{4A4B1717-F3D4-4537-98D9-2D53D2FEF0EC}" type="slidenum">
              <a:rPr lang="en-US" smtClean="0"/>
              <a:t>31</a:t>
            </a:fld>
            <a:endParaRPr lang="en-US" dirty="0"/>
          </a:p>
        </p:txBody>
      </p:sp>
    </p:spTree>
    <p:extLst>
      <p:ext uri="{BB962C8B-B14F-4D97-AF65-F5344CB8AC3E}">
        <p14:creationId xmlns:p14="http://schemas.microsoft.com/office/powerpoint/2010/main" val="4247847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Finally Vendor trainings by both MATLAB and SAS support data analysis of all kinds of advanced data analysis.</a:t>
            </a:r>
          </a:p>
        </p:txBody>
      </p:sp>
      <p:sp>
        <p:nvSpPr>
          <p:cNvPr id="4" name="Slide Number Placeholder 3"/>
          <p:cNvSpPr>
            <a:spLocks noGrp="1"/>
          </p:cNvSpPr>
          <p:nvPr>
            <p:ph type="sldNum" sz="quarter" idx="5"/>
          </p:nvPr>
        </p:nvSpPr>
        <p:spPr/>
        <p:txBody>
          <a:bodyPr/>
          <a:lstStyle/>
          <a:p>
            <a:fld id="{4A4B1717-F3D4-4537-98D9-2D53D2FEF0EC}" type="slidenum">
              <a:rPr lang="en-US" smtClean="0"/>
              <a:t>32</a:t>
            </a:fld>
            <a:endParaRPr lang="en-US" dirty="0"/>
          </a:p>
        </p:txBody>
      </p:sp>
    </p:spTree>
    <p:extLst>
      <p:ext uri="{BB962C8B-B14F-4D97-AF65-F5344CB8AC3E}">
        <p14:creationId xmlns:p14="http://schemas.microsoft.com/office/powerpoint/2010/main" val="1607466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Finally Vendor trainings by both MATLAB and SAS support data analysis of all kinds of advanced data analysis.</a:t>
            </a:r>
          </a:p>
        </p:txBody>
      </p:sp>
      <p:sp>
        <p:nvSpPr>
          <p:cNvPr id="4" name="Slide Number Placeholder 3"/>
          <p:cNvSpPr>
            <a:spLocks noGrp="1"/>
          </p:cNvSpPr>
          <p:nvPr>
            <p:ph type="sldNum" sz="quarter" idx="5"/>
          </p:nvPr>
        </p:nvSpPr>
        <p:spPr/>
        <p:txBody>
          <a:bodyPr/>
          <a:lstStyle/>
          <a:p>
            <a:fld id="{4A4B1717-F3D4-4537-98D9-2D53D2FEF0EC}" type="slidenum">
              <a:rPr lang="en-US" smtClean="0"/>
              <a:t>33</a:t>
            </a:fld>
            <a:endParaRPr lang="en-US" dirty="0"/>
          </a:p>
        </p:txBody>
      </p:sp>
    </p:spTree>
    <p:extLst>
      <p:ext uri="{BB962C8B-B14F-4D97-AF65-F5344CB8AC3E}">
        <p14:creationId xmlns:p14="http://schemas.microsoft.com/office/powerpoint/2010/main" val="2328575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Finally Vendor trainings by both MATLAB and SAS support data analysis of all kinds of advanced data analysis.</a:t>
            </a:r>
          </a:p>
        </p:txBody>
      </p:sp>
      <p:sp>
        <p:nvSpPr>
          <p:cNvPr id="4" name="Slide Number Placeholder 3"/>
          <p:cNvSpPr>
            <a:spLocks noGrp="1"/>
          </p:cNvSpPr>
          <p:nvPr>
            <p:ph type="sldNum" sz="quarter" idx="5"/>
          </p:nvPr>
        </p:nvSpPr>
        <p:spPr/>
        <p:txBody>
          <a:bodyPr/>
          <a:lstStyle/>
          <a:p>
            <a:fld id="{4A4B1717-F3D4-4537-98D9-2D53D2FEF0EC}" type="slidenum">
              <a:rPr lang="en-US" smtClean="0"/>
              <a:t>34</a:t>
            </a:fld>
            <a:endParaRPr lang="en-US" dirty="0"/>
          </a:p>
        </p:txBody>
      </p:sp>
    </p:spTree>
    <p:extLst>
      <p:ext uri="{BB962C8B-B14F-4D97-AF65-F5344CB8AC3E}">
        <p14:creationId xmlns:p14="http://schemas.microsoft.com/office/powerpoint/2010/main" val="4105661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Finally Vendor trainings by both MATLAB and SAS support data analysis of all kinds of advanced data analysis.</a:t>
            </a:r>
          </a:p>
        </p:txBody>
      </p:sp>
      <p:sp>
        <p:nvSpPr>
          <p:cNvPr id="4" name="Slide Number Placeholder 3"/>
          <p:cNvSpPr>
            <a:spLocks noGrp="1"/>
          </p:cNvSpPr>
          <p:nvPr>
            <p:ph type="sldNum" sz="quarter" idx="5"/>
          </p:nvPr>
        </p:nvSpPr>
        <p:spPr/>
        <p:txBody>
          <a:bodyPr/>
          <a:lstStyle/>
          <a:p>
            <a:fld id="{4A4B1717-F3D4-4537-98D9-2D53D2FEF0EC}" type="slidenum">
              <a:rPr lang="en-US" smtClean="0"/>
              <a:t>35</a:t>
            </a:fld>
            <a:endParaRPr lang="en-US" dirty="0"/>
          </a:p>
        </p:txBody>
      </p:sp>
    </p:spTree>
    <p:extLst>
      <p:ext uri="{BB962C8B-B14F-4D97-AF65-F5344CB8AC3E}">
        <p14:creationId xmlns:p14="http://schemas.microsoft.com/office/powerpoint/2010/main" val="2648732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a Special Sessions was supported by our colleague Alicia Livinski, and it is an example of Peer-to-Peer Training mentioned earlier. This five-part lecture series taught by Dr. Ninet Sinaii from the NIH Clinical Center's Biostatistics and Clinical Epidemiology Service. This series helped attendees better understand statistical and epidemiological features in biomedical research, interpret results and findings, design and prepare studies, and critically review the results in published literature. Click on the links below to register:</a:t>
            </a:r>
          </a:p>
          <a:p>
            <a:pPr marL="285750" indent="-285750">
              <a:buFont typeface="Arial"/>
              <a:buChar char="•"/>
            </a:pPr>
            <a:r>
              <a:rPr lang="en-US" dirty="0">
                <a:hlinkClick r:id="rId3"/>
              </a:rPr>
              <a:t>Overview of Statistical Concepts: Part 1</a:t>
            </a:r>
            <a:r>
              <a:rPr lang="en-US" dirty="0"/>
              <a:t>       </a:t>
            </a:r>
            <a:br>
              <a:rPr lang="en-US" dirty="0">
                <a:cs typeface="+mn-lt"/>
              </a:rPr>
            </a:br>
            <a:r>
              <a:rPr lang="en-US" dirty="0"/>
              <a:t> March 7, 1:00–4:00 pm</a:t>
            </a:r>
            <a:endParaRPr lang="en-US" dirty="0">
              <a:cs typeface="Calibri"/>
            </a:endParaRPr>
          </a:p>
          <a:p>
            <a:pPr marL="285750" indent="-285750">
              <a:buFont typeface="Arial"/>
              <a:buChar char="•"/>
            </a:pPr>
            <a:r>
              <a:rPr lang="en-US" dirty="0">
                <a:hlinkClick r:id="rId4"/>
              </a:rPr>
              <a:t>Overview of Study Design: Part 2</a:t>
            </a:r>
            <a:br>
              <a:rPr lang="en-US" dirty="0">
                <a:cs typeface="+mn-lt"/>
              </a:rPr>
            </a:br>
            <a:r>
              <a:rPr lang="en-US" dirty="0"/>
              <a:t> March 8, 1:00–3:00 pm</a:t>
            </a:r>
            <a:endParaRPr lang="en-US" dirty="0">
              <a:cs typeface="Calibri"/>
            </a:endParaRPr>
          </a:p>
          <a:p>
            <a:pPr marL="285750" indent="-285750">
              <a:buFont typeface="Arial"/>
              <a:buChar char="•"/>
            </a:pPr>
            <a:r>
              <a:rPr lang="en-US" dirty="0">
                <a:hlinkClick r:id="rId5"/>
              </a:rPr>
              <a:t>Overview of Common Statistical Tests: Part 3</a:t>
            </a:r>
            <a:br>
              <a:rPr lang="en-US" dirty="0">
                <a:cs typeface="+mn-lt"/>
              </a:rPr>
            </a:br>
            <a:r>
              <a:rPr lang="en-US" dirty="0"/>
              <a:t> March 14, 12:30–4:45 pm</a:t>
            </a:r>
            <a:endParaRPr lang="en-US" dirty="0">
              <a:cs typeface="Calibri"/>
            </a:endParaRPr>
          </a:p>
          <a:p>
            <a:pPr marL="285750" indent="-285750">
              <a:buFont typeface="Arial"/>
              <a:buChar char="•"/>
            </a:pPr>
            <a:r>
              <a:rPr lang="en-US" dirty="0">
                <a:hlinkClick r:id="rId6"/>
              </a:rPr>
              <a:t>A Review of Epidemiology Concepts and Statistics: Part 4</a:t>
            </a:r>
            <a:br>
              <a:rPr lang="en-US" dirty="0">
                <a:cs typeface="+mn-lt"/>
              </a:rPr>
            </a:br>
            <a:r>
              <a:rPr lang="en-US" dirty="0"/>
              <a:t> March 15, 1:00–4:00 pm</a:t>
            </a:r>
            <a:endParaRPr lang="en-US" dirty="0">
              <a:cs typeface="Calibri"/>
            </a:endParaRPr>
          </a:p>
          <a:p>
            <a:pPr marL="285750" indent="-285750">
              <a:buFont typeface="Arial"/>
              <a:buChar char="•"/>
            </a:pPr>
            <a:r>
              <a:rPr lang="en-US" dirty="0">
                <a:hlinkClick r:id="rId7"/>
              </a:rPr>
              <a:t>Meta-Analysis: Quantifying a Systematic Review: Part 5</a:t>
            </a:r>
            <a:br>
              <a:rPr lang="en-US" dirty="0">
                <a:cs typeface="+mn-lt"/>
              </a:rPr>
            </a:br>
            <a:r>
              <a:rPr lang="en-US" dirty="0"/>
              <a:t> March 20, 1:00–3:00 pm</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4A4B1717-F3D4-4537-98D9-2D53D2FEF0EC}" type="slidenum">
              <a:rPr lang="en-US" smtClean="0"/>
              <a:t>38</a:t>
            </a:fld>
            <a:endParaRPr lang="en-US" dirty="0"/>
          </a:p>
        </p:txBody>
      </p:sp>
    </p:spTree>
    <p:extLst>
      <p:ext uri="{BB962C8B-B14F-4D97-AF65-F5344CB8AC3E}">
        <p14:creationId xmlns:p14="http://schemas.microsoft.com/office/powerpoint/2010/main" val="2388532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Then we also offer these classes on genomics as Peer to Peer training.</a:t>
            </a:r>
          </a:p>
        </p:txBody>
      </p:sp>
      <p:sp>
        <p:nvSpPr>
          <p:cNvPr id="4" name="Slide Number Placeholder 3"/>
          <p:cNvSpPr>
            <a:spLocks noGrp="1"/>
          </p:cNvSpPr>
          <p:nvPr>
            <p:ph type="sldNum" sz="quarter" idx="5"/>
          </p:nvPr>
        </p:nvSpPr>
        <p:spPr/>
        <p:txBody>
          <a:bodyPr/>
          <a:lstStyle/>
          <a:p>
            <a:fld id="{4A4B1717-F3D4-4537-98D9-2D53D2FEF0EC}" type="slidenum">
              <a:rPr lang="en-US" smtClean="0"/>
              <a:t>39</a:t>
            </a:fld>
            <a:endParaRPr lang="en-US" dirty="0"/>
          </a:p>
        </p:txBody>
      </p:sp>
    </p:spTree>
    <p:extLst>
      <p:ext uri="{BB962C8B-B14F-4D97-AF65-F5344CB8AC3E}">
        <p14:creationId xmlns:p14="http://schemas.microsoft.com/office/powerpoint/2010/main" val="453848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B4AF7BA-AFB9-45BD-88F0-FAE3E8D0FC14}" type="slidenum">
              <a:rPr lang="en-US" smtClean="0"/>
              <a:t>2</a:t>
            </a:fld>
            <a:endParaRPr lang="en-US"/>
          </a:p>
        </p:txBody>
      </p:sp>
    </p:spTree>
    <p:extLst>
      <p:ext uri="{BB962C8B-B14F-4D97-AF65-F5344CB8AC3E}">
        <p14:creationId xmlns:p14="http://schemas.microsoft.com/office/powerpoint/2010/main" val="3188570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kern="1200" dirty="0">
                <a:solidFill>
                  <a:schemeClr val="tx1"/>
                </a:solidFill>
                <a:effectLst/>
                <a:latin typeface="+mn-lt"/>
                <a:ea typeface="+mn-ea"/>
                <a:cs typeface="+mn-cs"/>
              </a:rPr>
              <a:t>We offer:</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High Performance Computing </a:t>
            </a:r>
            <a:r>
              <a:rPr lang="en-US" sz="1200" b="0" i="0" kern="1200" dirty="0">
                <a:solidFill>
                  <a:schemeClr val="tx1"/>
                </a:solidFill>
                <a:effectLst/>
                <a:latin typeface="+mn-lt"/>
                <a:ea typeface="+mn-ea"/>
                <a:cs typeface="+mn-cs"/>
              </a:rPr>
              <a:t>- Three high-performance workstations are available in the NIH Library. </a:t>
            </a:r>
            <a:r>
              <a:rPr lang="en-US" sz="1200" b="0" i="0" u="none" strike="noStrike" kern="1200" dirty="0">
                <a:solidFill>
                  <a:schemeClr val="tx1"/>
                </a:solidFill>
                <a:effectLst/>
                <a:latin typeface="+mn-lt"/>
                <a:ea typeface="+mn-ea"/>
                <a:cs typeface="+mn-cs"/>
                <a:hlinkClick r:id="rId3" tooltip="Reserve a workspace"/>
              </a:rPr>
              <a:t>These computers are dedicated to high-throughput analysis and may be reserved online</a:t>
            </a:r>
            <a:r>
              <a:rPr lang="en-US" sz="1200" b="0" i="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Analysis Tools and Databases</a:t>
            </a:r>
            <a:r>
              <a:rPr lang="en-US" sz="1200" b="0" i="0" kern="1200" dirty="0">
                <a:solidFill>
                  <a:schemeClr val="tx1"/>
                </a:solidFill>
                <a:effectLst/>
                <a:latin typeface="+mn-lt"/>
                <a:ea typeface="+mn-ea"/>
                <a:cs typeface="+mn-cs"/>
              </a:rPr>
              <a:t> - Resources cover both raw data analysis such as next generation sequencing data and further refinement of these results using pathway analysis, variant filtering, or other methods.</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Training - </a:t>
            </a:r>
            <a:r>
              <a:rPr lang="en-US" sz="1200" b="0" i="0" kern="1200" dirty="0">
                <a:solidFill>
                  <a:schemeClr val="tx1"/>
                </a:solidFill>
                <a:effectLst/>
                <a:latin typeface="+mn-lt"/>
                <a:ea typeface="+mn-ea"/>
                <a:cs typeface="+mn-cs"/>
              </a:rPr>
              <a:t>Basic bioinformatics classes using open source software and public databases, as well as vendor-led training for NIH Library-licensed bioinformatics resources are offered through the Bioinformatics Support Program.</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Doug Joubert, who is an Adjunct Faculty Member at Catholic has recently returned to the library to be the Bioinformatics Coordinator.</a:t>
            </a:r>
            <a:endParaRPr lang="en-US" b="1" dirty="0"/>
          </a:p>
        </p:txBody>
      </p:sp>
      <p:sp>
        <p:nvSpPr>
          <p:cNvPr id="4" name="Slide Number Placeholder 3"/>
          <p:cNvSpPr>
            <a:spLocks noGrp="1"/>
          </p:cNvSpPr>
          <p:nvPr>
            <p:ph type="sldNum" sz="quarter" idx="5"/>
          </p:nvPr>
        </p:nvSpPr>
        <p:spPr/>
        <p:txBody>
          <a:bodyPr/>
          <a:lstStyle/>
          <a:p>
            <a:fld id="{4A4B1717-F3D4-4537-98D9-2D53D2FEF0EC}" type="slidenum">
              <a:rPr lang="en-US" smtClean="0"/>
              <a:t>4</a:t>
            </a:fld>
            <a:endParaRPr lang="en-US" dirty="0"/>
          </a:p>
        </p:txBody>
      </p:sp>
    </p:spTree>
    <p:extLst>
      <p:ext uri="{BB962C8B-B14F-4D97-AF65-F5344CB8AC3E}">
        <p14:creationId xmlns:p14="http://schemas.microsoft.com/office/powerpoint/2010/main" val="2857931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have two workstations here in the library equipped with bioinformatics tools. The workstations can be accessed in the library in person, and remotely.</a:t>
            </a:r>
          </a:p>
        </p:txBody>
      </p:sp>
      <p:sp>
        <p:nvSpPr>
          <p:cNvPr id="4" name="Slide Number Placeholder 3"/>
          <p:cNvSpPr>
            <a:spLocks noGrp="1"/>
          </p:cNvSpPr>
          <p:nvPr>
            <p:ph type="sldNum" sz="quarter" idx="5"/>
          </p:nvPr>
        </p:nvSpPr>
        <p:spPr/>
        <p:txBody>
          <a:bodyPr/>
          <a:lstStyle/>
          <a:p>
            <a:fld id="{CB4AF7BA-AFB9-45BD-88F0-FAE3E8D0FC14}" type="slidenum">
              <a:rPr lang="en-US" smtClean="0"/>
              <a:t>5</a:t>
            </a:fld>
            <a:endParaRPr lang="en-US"/>
          </a:p>
        </p:txBody>
      </p:sp>
    </p:spTree>
    <p:extLst>
      <p:ext uri="{BB962C8B-B14F-4D97-AF65-F5344CB8AC3E}">
        <p14:creationId xmlns:p14="http://schemas.microsoft.com/office/powerpoint/2010/main" val="2643560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have two workstations here in the library equipped with bioinformatics tools. The workstations can be accessed in the library in person, and remotely.</a:t>
            </a:r>
          </a:p>
        </p:txBody>
      </p:sp>
      <p:sp>
        <p:nvSpPr>
          <p:cNvPr id="4" name="Slide Number Placeholder 3"/>
          <p:cNvSpPr>
            <a:spLocks noGrp="1"/>
          </p:cNvSpPr>
          <p:nvPr>
            <p:ph type="sldNum" sz="quarter" idx="5"/>
          </p:nvPr>
        </p:nvSpPr>
        <p:spPr/>
        <p:txBody>
          <a:bodyPr/>
          <a:lstStyle/>
          <a:p>
            <a:fld id="{CB4AF7BA-AFB9-45BD-88F0-FAE3E8D0FC14}" type="slidenum">
              <a:rPr lang="en-US" smtClean="0"/>
              <a:t>6</a:t>
            </a:fld>
            <a:endParaRPr lang="en-US"/>
          </a:p>
        </p:txBody>
      </p:sp>
    </p:spTree>
    <p:extLst>
      <p:ext uri="{BB962C8B-B14F-4D97-AF65-F5344CB8AC3E}">
        <p14:creationId xmlns:p14="http://schemas.microsoft.com/office/powerpoint/2010/main" val="3659766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Now we'll run through the various Data classes offered by the library.</a:t>
            </a:r>
          </a:p>
        </p:txBody>
      </p:sp>
      <p:sp>
        <p:nvSpPr>
          <p:cNvPr id="4" name="Slide Number Placeholder 3"/>
          <p:cNvSpPr>
            <a:spLocks noGrp="1"/>
          </p:cNvSpPr>
          <p:nvPr>
            <p:ph type="sldNum" sz="quarter" idx="5"/>
          </p:nvPr>
        </p:nvSpPr>
        <p:spPr/>
        <p:txBody>
          <a:bodyPr/>
          <a:lstStyle/>
          <a:p>
            <a:fld id="{4A4B1717-F3D4-4537-98D9-2D53D2FEF0EC}" type="slidenum">
              <a:rPr lang="en-US" smtClean="0"/>
              <a:t>14</a:t>
            </a:fld>
            <a:endParaRPr lang="en-US" dirty="0"/>
          </a:p>
        </p:txBody>
      </p:sp>
    </p:spTree>
    <p:extLst>
      <p:ext uri="{BB962C8B-B14F-4D97-AF65-F5344CB8AC3E}">
        <p14:creationId xmlns:p14="http://schemas.microsoft.com/office/powerpoint/2010/main" val="4244367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4A4B1717-F3D4-4537-98D9-2D53D2FEF0EC}" type="slidenum">
              <a:rPr lang="en-US" smtClean="0"/>
              <a:t>16</a:t>
            </a:fld>
            <a:endParaRPr lang="en-US" dirty="0"/>
          </a:p>
        </p:txBody>
      </p:sp>
    </p:spTree>
    <p:extLst>
      <p:ext uri="{BB962C8B-B14F-4D97-AF65-F5344CB8AC3E}">
        <p14:creationId xmlns:p14="http://schemas.microsoft.com/office/powerpoint/2010/main" val="1902663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4A4B1717-F3D4-4537-98D9-2D53D2FEF0EC}" type="slidenum">
              <a:rPr lang="en-US" smtClean="0"/>
              <a:t>17</a:t>
            </a:fld>
            <a:endParaRPr lang="en-US" dirty="0"/>
          </a:p>
        </p:txBody>
      </p:sp>
    </p:spTree>
    <p:extLst>
      <p:ext uri="{BB962C8B-B14F-4D97-AF65-F5344CB8AC3E}">
        <p14:creationId xmlns:p14="http://schemas.microsoft.com/office/powerpoint/2010/main" val="3078352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4A4B1717-F3D4-4537-98D9-2D53D2FEF0EC}" type="slidenum">
              <a:rPr lang="en-US" smtClean="0"/>
              <a:t>19</a:t>
            </a:fld>
            <a:endParaRPr lang="en-US" dirty="0"/>
          </a:p>
        </p:txBody>
      </p:sp>
    </p:spTree>
    <p:extLst>
      <p:ext uri="{BB962C8B-B14F-4D97-AF65-F5344CB8AC3E}">
        <p14:creationId xmlns:p14="http://schemas.microsoft.com/office/powerpoint/2010/main" val="39709616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 name="Rectangle 5"/>
          <p:cNvSpPr>
            <a:spLocks noChangeArrowheads="1"/>
          </p:cNvSpPr>
          <p:nvPr/>
        </p:nvSpPr>
        <p:spPr bwMode="auto">
          <a:xfrm>
            <a:off x="0" y="1362075"/>
            <a:ext cx="12192000" cy="3998914"/>
          </a:xfrm>
          <a:prstGeom prst="rect">
            <a:avLst/>
          </a:prstGeom>
          <a:solidFill>
            <a:srgbClr val="20558A"/>
          </a:solidFill>
          <a:ln w="9525">
            <a:solidFill>
              <a:srgbClr val="005595"/>
            </a:solidFill>
            <a:miter lim="800000"/>
            <a:headEnd/>
            <a:tailEnd/>
          </a:ln>
          <a:effectLst>
            <a:outerShdw blurRad="40000" dist="23000" dir="5400000" rotWithShape="0">
              <a:srgbClr val="000000">
                <a:alpha val="34998"/>
              </a:srgbClr>
            </a:outerShdw>
          </a:effectLst>
        </p:spPr>
        <p:txBody>
          <a:bodyPr anchor="ctr"/>
          <a:lstStyle/>
          <a:p>
            <a:pPr algn="ctr">
              <a:defRPr/>
            </a:pPr>
            <a:endParaRPr lang="en-US" sz="1800">
              <a:solidFill>
                <a:srgbClr val="FFFFFF"/>
              </a:solidFill>
              <a:latin typeface="+mn-lt"/>
              <a:ea typeface="ＭＳ Ｐゴシック" charset="-128"/>
              <a:cs typeface="ＭＳ Ｐゴシック" charset="-128"/>
            </a:endParaRPr>
          </a:p>
        </p:txBody>
      </p:sp>
      <p:cxnSp>
        <p:nvCxnSpPr>
          <p:cNvPr id="8" name="Straight Connector 7"/>
          <p:cNvCxnSpPr/>
          <p:nvPr/>
        </p:nvCxnSpPr>
        <p:spPr>
          <a:xfrm>
            <a:off x="0" y="1362075"/>
            <a:ext cx="12192000" cy="0"/>
          </a:xfrm>
          <a:prstGeom prst="line">
            <a:avLst/>
          </a:prstGeom>
          <a:ln w="38100">
            <a:solidFill>
              <a:srgbClr val="E5B53A"/>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694688" y="1892808"/>
            <a:ext cx="8814816" cy="1197864"/>
          </a:xfrm>
        </p:spPr>
        <p:txBody>
          <a:bodyPr>
            <a:normAutofit/>
          </a:bodyPr>
          <a:lstStyle>
            <a:lvl1pPr>
              <a:defRPr sz="3200"/>
            </a:lvl1pPr>
          </a:lstStyle>
          <a:p>
            <a:r>
              <a:rPr lang="en-US"/>
              <a:t>Click to edit Master title style</a:t>
            </a:r>
          </a:p>
        </p:txBody>
      </p:sp>
      <p:sp>
        <p:nvSpPr>
          <p:cNvPr id="3" name="Subtitle 2"/>
          <p:cNvSpPr>
            <a:spLocks noGrp="1"/>
          </p:cNvSpPr>
          <p:nvPr>
            <p:ph type="subTitle" idx="1"/>
          </p:nvPr>
        </p:nvSpPr>
        <p:spPr>
          <a:xfrm>
            <a:off x="1694688" y="3986784"/>
            <a:ext cx="8814816" cy="731520"/>
          </a:xfrm>
        </p:spPr>
        <p:txBody>
          <a:bodyPr>
            <a:normAutofit/>
          </a:bodyPr>
          <a:lstStyle>
            <a:lvl1pPr marL="0" indent="0" algn="l">
              <a:buNone/>
              <a:defRPr sz="16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 name="Picture 6" descr="ORS-NIH-HHS-rgtalign.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2743" y="5819879"/>
            <a:ext cx="2644572" cy="528915"/>
          </a:xfrm>
          <a:prstGeom prst="rect">
            <a:avLst/>
          </a:prstGeom>
        </p:spPr>
      </p:pic>
      <p:pic>
        <p:nvPicPr>
          <p:cNvPr id="9" name="Picture 8" descr="NIH_OM_Logo_2Color.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249" y="457201"/>
            <a:ext cx="2901394" cy="448183"/>
          </a:xfrm>
          <a:prstGeom prst="rect">
            <a:avLst/>
          </a:prstGeom>
        </p:spPr>
      </p:pic>
      <p:cxnSp>
        <p:nvCxnSpPr>
          <p:cNvPr id="10" name="Straight Connector 9"/>
          <p:cNvCxnSpPr/>
          <p:nvPr/>
        </p:nvCxnSpPr>
        <p:spPr>
          <a:xfrm>
            <a:off x="0" y="5360988"/>
            <a:ext cx="12192000" cy="0"/>
          </a:xfrm>
          <a:prstGeom prst="line">
            <a:avLst/>
          </a:prstGeom>
          <a:ln w="38100">
            <a:solidFill>
              <a:srgbClr val="E5B53A"/>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NIH-Lib-ORS_Lockup_2clr_horiz_short-04.eps"/>
          <p:cNvPicPr>
            <a:picLocks noChangeAspect="1"/>
          </p:cNvPicPr>
          <p:nvPr/>
        </p:nvPicPr>
        <p:blipFill rotWithShape="1">
          <a:blip r:embed="rId4">
            <a:extLst>
              <a:ext uri="{28A0092B-C50C-407E-A947-70E740481C1C}">
                <a14:useLocalDpi xmlns:a14="http://schemas.microsoft.com/office/drawing/2010/main" val="0"/>
              </a:ext>
            </a:extLst>
          </a:blip>
          <a:srcRect l="16550" t="36928" r="24083" b="44705"/>
          <a:stretch/>
        </p:blipFill>
        <p:spPr>
          <a:xfrm>
            <a:off x="603250" y="5913866"/>
            <a:ext cx="1899744" cy="179682"/>
          </a:xfrm>
          <a:prstGeom prst="rect">
            <a:avLst/>
          </a:prstGeom>
        </p:spPr>
      </p:pic>
    </p:spTree>
    <p:extLst>
      <p:ext uri="{BB962C8B-B14F-4D97-AF65-F5344CB8AC3E}">
        <p14:creationId xmlns:p14="http://schemas.microsoft.com/office/powerpoint/2010/main" val="4122978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rgbClr val="616265"/>
                </a:solidFill>
              </a:defRPr>
            </a:lvl1pPr>
            <a:lvl2pPr>
              <a:defRPr>
                <a:solidFill>
                  <a:srgbClr val="616265"/>
                </a:solidFill>
              </a:defRPr>
            </a:lvl2pPr>
            <a:lvl3pPr>
              <a:defRPr>
                <a:solidFill>
                  <a:srgbClr val="616265"/>
                </a:solidFill>
              </a:defRPr>
            </a:lvl3pPr>
            <a:lvl4pPr>
              <a:defRPr sz="1800">
                <a:solidFill>
                  <a:srgbClr val="616265"/>
                </a:solidFill>
              </a:defRPr>
            </a:lvl4pPr>
            <a:lvl5pPr>
              <a:defRPr sz="1800">
                <a:solidFill>
                  <a:srgbClr val="61626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5153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ransition or Section header 2">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12192000" cy="6858000"/>
          </a:xfrm>
          <a:prstGeom prst="rect">
            <a:avLst/>
          </a:prstGeom>
          <a:solidFill>
            <a:srgbClr val="20558A"/>
          </a:solidFill>
          <a:ln w="9525">
            <a:solidFill>
              <a:srgbClr val="005595"/>
            </a:solidFill>
            <a:miter lim="800000"/>
            <a:headEnd/>
            <a:tailEnd/>
          </a:ln>
          <a:effectLst>
            <a:outerShdw blurRad="40000" dist="23000" dir="5400000" rotWithShape="0">
              <a:srgbClr val="000000">
                <a:alpha val="34998"/>
              </a:srgbClr>
            </a:outerShdw>
          </a:effectLst>
        </p:spPr>
        <p:txBody>
          <a:bodyPr anchor="ctr"/>
          <a:lstStyle/>
          <a:p>
            <a:pPr algn="ctr">
              <a:defRPr/>
            </a:pPr>
            <a:endParaRPr lang="en-US" sz="1800">
              <a:solidFill>
                <a:srgbClr val="FFFFFF"/>
              </a:solidFill>
              <a:latin typeface="+mn-lt"/>
              <a:ea typeface="ＭＳ Ｐゴシック" charset="-128"/>
              <a:cs typeface="ＭＳ Ｐゴシック" charset="-128"/>
            </a:endParaRPr>
          </a:p>
        </p:txBody>
      </p:sp>
      <p:sp>
        <p:nvSpPr>
          <p:cNvPr id="7" name="Title 10"/>
          <p:cNvSpPr>
            <a:spLocks noGrp="1"/>
          </p:cNvSpPr>
          <p:nvPr>
            <p:ph type="title"/>
          </p:nvPr>
        </p:nvSpPr>
        <p:spPr>
          <a:xfrm>
            <a:off x="963168" y="2667000"/>
            <a:ext cx="10363200" cy="1499616"/>
          </a:xfrm>
        </p:spPr>
        <p:txBody>
          <a:bodyPr/>
          <a:lstStyle>
            <a:lvl1pPr algn="l">
              <a:defRPr>
                <a:solidFill>
                  <a:schemeClr val="bg1"/>
                </a:solidFill>
              </a:defRPr>
            </a:lvl1pPr>
          </a:lstStyle>
          <a:p>
            <a:endParaRPr lang="en-US"/>
          </a:p>
        </p:txBody>
      </p:sp>
      <p:sp>
        <p:nvSpPr>
          <p:cNvPr id="11" name="Rectangle 10"/>
          <p:cNvSpPr/>
          <p:nvPr userDrawn="1"/>
        </p:nvSpPr>
        <p:spPr>
          <a:xfrm>
            <a:off x="0" y="6248400"/>
            <a:ext cx="12192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6248400"/>
            <a:ext cx="12192000" cy="0"/>
          </a:xfrm>
          <a:prstGeom prst="line">
            <a:avLst/>
          </a:prstGeom>
          <a:ln w="38100">
            <a:solidFill>
              <a:srgbClr val="E5B53A"/>
            </a:solidFill>
          </a:ln>
        </p:spPr>
        <p:style>
          <a:lnRef idx="1">
            <a:schemeClr val="accent1"/>
          </a:lnRef>
          <a:fillRef idx="0">
            <a:schemeClr val="accent1"/>
          </a:fillRef>
          <a:effectRef idx="0">
            <a:schemeClr val="accent1"/>
          </a:effectRef>
          <a:fontRef idx="minor">
            <a:schemeClr val="tx1"/>
          </a:fontRef>
        </p:style>
      </p:cxnSp>
      <p:pic>
        <p:nvPicPr>
          <p:cNvPr id="9" name="Picture 8" descr="NIH_OM_Logo_2Colo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599" y="6375401"/>
            <a:ext cx="2192914" cy="338743"/>
          </a:xfrm>
          <a:prstGeom prst="rect">
            <a:avLst/>
          </a:prstGeom>
        </p:spPr>
      </p:pic>
      <p:pic>
        <p:nvPicPr>
          <p:cNvPr id="10" name="Picture 9" descr="NIH-Lib-ORS_Lockup_2clr_horiz_short-04.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8300" y="6066981"/>
            <a:ext cx="3200000" cy="978286"/>
          </a:xfrm>
          <a:prstGeom prst="rect">
            <a:avLst/>
          </a:prstGeom>
        </p:spPr>
      </p:pic>
    </p:spTree>
    <p:extLst>
      <p:ext uri="{BB962C8B-B14F-4D97-AF65-F5344CB8AC3E}">
        <p14:creationId xmlns:p14="http://schemas.microsoft.com/office/powerpoint/2010/main" val="4052857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43000"/>
            <a:ext cx="5384800" cy="4892040"/>
          </a:xfrm>
        </p:spPr>
        <p:txBody>
          <a:bodyPr/>
          <a:lstStyle>
            <a:lvl1pPr>
              <a:defRPr sz="2800">
                <a:solidFill>
                  <a:srgbClr val="616265"/>
                </a:solidFill>
              </a:defRPr>
            </a:lvl1pPr>
            <a:lvl2pPr>
              <a:defRPr sz="2400">
                <a:solidFill>
                  <a:srgbClr val="616265"/>
                </a:solidFill>
              </a:defRPr>
            </a:lvl2pPr>
            <a:lvl3pPr>
              <a:defRPr sz="2000">
                <a:solidFill>
                  <a:srgbClr val="616265"/>
                </a:solidFill>
              </a:defRPr>
            </a:lvl3pPr>
            <a:lvl4pPr>
              <a:defRPr sz="1800">
                <a:solidFill>
                  <a:srgbClr val="616265"/>
                </a:solidFill>
              </a:defRPr>
            </a:lvl4pPr>
            <a:lvl5pPr>
              <a:defRPr sz="1800">
                <a:solidFill>
                  <a:srgbClr val="616265"/>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43000"/>
            <a:ext cx="5384800" cy="4892040"/>
          </a:xfrm>
        </p:spPr>
        <p:txBody>
          <a:bodyPr/>
          <a:lstStyle>
            <a:lvl1pPr>
              <a:defRPr sz="2800">
                <a:solidFill>
                  <a:srgbClr val="616265"/>
                </a:solidFill>
              </a:defRPr>
            </a:lvl1pPr>
            <a:lvl2pPr>
              <a:defRPr sz="2400">
                <a:solidFill>
                  <a:srgbClr val="616265"/>
                </a:solidFill>
              </a:defRPr>
            </a:lvl2pPr>
            <a:lvl3pPr>
              <a:defRPr sz="2000">
                <a:solidFill>
                  <a:srgbClr val="616265"/>
                </a:solidFill>
              </a:defRPr>
            </a:lvl3pPr>
            <a:lvl4pPr>
              <a:defRPr sz="1800">
                <a:solidFill>
                  <a:srgbClr val="616265"/>
                </a:solidFill>
              </a:defRPr>
            </a:lvl4pPr>
            <a:lvl5pPr>
              <a:defRPr sz="1800">
                <a:solidFill>
                  <a:srgbClr val="616265"/>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8846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143000"/>
            <a:ext cx="5386917" cy="639762"/>
          </a:xfrm>
        </p:spPr>
        <p:txBody>
          <a:bodyPr anchor="b"/>
          <a:lstStyle>
            <a:lvl1pPr marL="0" indent="0">
              <a:buNone/>
              <a:defRPr sz="2400" b="1">
                <a:solidFill>
                  <a:srgbClr val="61626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810512"/>
            <a:ext cx="5386917" cy="4206240"/>
          </a:xfrm>
        </p:spPr>
        <p:txBody>
          <a:bodyPr/>
          <a:lstStyle>
            <a:lvl1pPr>
              <a:defRPr sz="2400">
                <a:solidFill>
                  <a:srgbClr val="616265"/>
                </a:solidFill>
              </a:defRPr>
            </a:lvl1pPr>
            <a:lvl2pPr>
              <a:defRPr sz="2000">
                <a:solidFill>
                  <a:srgbClr val="616265"/>
                </a:solidFill>
              </a:defRPr>
            </a:lvl2pPr>
            <a:lvl3pPr>
              <a:defRPr sz="1800">
                <a:solidFill>
                  <a:srgbClr val="616265"/>
                </a:solidFill>
              </a:defRPr>
            </a:lvl3pPr>
            <a:lvl4pPr>
              <a:defRPr sz="1600">
                <a:solidFill>
                  <a:srgbClr val="616265"/>
                </a:solidFill>
              </a:defRPr>
            </a:lvl4pPr>
            <a:lvl5pPr>
              <a:defRPr sz="1600">
                <a:solidFill>
                  <a:srgbClr val="616265"/>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143000"/>
            <a:ext cx="5389033" cy="639762"/>
          </a:xfrm>
        </p:spPr>
        <p:txBody>
          <a:bodyPr anchor="b"/>
          <a:lstStyle>
            <a:lvl1pPr marL="0" indent="0">
              <a:buNone/>
              <a:defRPr sz="2400" b="1">
                <a:solidFill>
                  <a:srgbClr val="61626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810512"/>
            <a:ext cx="5389033" cy="4206240"/>
          </a:xfrm>
        </p:spPr>
        <p:txBody>
          <a:bodyPr/>
          <a:lstStyle>
            <a:lvl1pPr>
              <a:defRPr sz="2400">
                <a:solidFill>
                  <a:srgbClr val="616265"/>
                </a:solidFill>
              </a:defRPr>
            </a:lvl1pPr>
            <a:lvl2pPr>
              <a:defRPr sz="2000">
                <a:solidFill>
                  <a:srgbClr val="616265"/>
                </a:solidFill>
              </a:defRPr>
            </a:lvl2pPr>
            <a:lvl3pPr>
              <a:defRPr sz="1800">
                <a:solidFill>
                  <a:srgbClr val="616265"/>
                </a:solidFill>
              </a:defRPr>
            </a:lvl3pPr>
            <a:lvl4pPr>
              <a:defRPr sz="1600">
                <a:solidFill>
                  <a:srgbClr val="616265"/>
                </a:solidFill>
              </a:defRPr>
            </a:lvl4pPr>
            <a:lvl5pPr>
              <a:defRPr sz="1600">
                <a:solidFill>
                  <a:srgbClr val="616265"/>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1938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can use fo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69159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can use for full image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4843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12192000" cy="6858000"/>
          </a:xfrm>
          <a:prstGeom prst="rect">
            <a:avLst/>
          </a:prstGeom>
          <a:solidFill>
            <a:srgbClr val="20558A"/>
          </a:solidFill>
          <a:ln w="9525">
            <a:solidFill>
              <a:srgbClr val="005595"/>
            </a:solidFill>
            <a:miter lim="800000"/>
            <a:headEnd/>
            <a:tailEnd/>
          </a:ln>
          <a:effectLst>
            <a:outerShdw blurRad="40000" dist="23000" dir="5400000" rotWithShape="0">
              <a:srgbClr val="000000">
                <a:alpha val="34998"/>
              </a:srgbClr>
            </a:outerShdw>
          </a:effectLst>
        </p:spPr>
        <p:txBody>
          <a:bodyPr anchor="ctr"/>
          <a:lstStyle/>
          <a:p>
            <a:pPr algn="ctr">
              <a:defRPr/>
            </a:pPr>
            <a:endParaRPr lang="en-US" sz="1800">
              <a:solidFill>
                <a:srgbClr val="FFFFFF"/>
              </a:solidFill>
              <a:latin typeface="+mn-lt"/>
              <a:ea typeface="ＭＳ Ｐゴシック" charset="-128"/>
              <a:cs typeface="ＭＳ Ｐゴシック" charset="-128"/>
            </a:endParaRPr>
          </a:p>
        </p:txBody>
      </p:sp>
      <p:pic>
        <p:nvPicPr>
          <p:cNvPr id="5" name="Picture 4" descr="NIH-OM-HHS_Lockup_Whit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4354" y="3013548"/>
            <a:ext cx="4323292" cy="830903"/>
          </a:xfrm>
          <a:prstGeom prst="rect">
            <a:avLst/>
          </a:prstGeom>
        </p:spPr>
      </p:pic>
    </p:spTree>
    <p:extLst>
      <p:ext uri="{BB962C8B-B14F-4D97-AF65-F5344CB8AC3E}">
        <p14:creationId xmlns:p14="http://schemas.microsoft.com/office/powerpoint/2010/main" val="1313618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 Panel Comparison Gra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52550" y="1143000"/>
            <a:ext cx="4114800" cy="457200"/>
          </a:xfrm>
          <a:prstGeom prst="roundRect">
            <a:avLst/>
          </a:prstGeom>
          <a:solidFill>
            <a:srgbClr val="20558A"/>
          </a:solidFill>
          <a:ln w="9525">
            <a:solidFill>
              <a:srgbClr val="005595"/>
            </a:solidFill>
            <a:miter lim="800000"/>
            <a:headEnd/>
            <a:tailEnd/>
          </a:ln>
          <a:effectLst>
            <a:outerShdw blurRad="40000" dist="23000" dir="5400000" rotWithShape="0">
              <a:srgbClr val="000000">
                <a:alpha val="34998"/>
              </a:srgbClr>
            </a:outerShdw>
          </a:effectLst>
        </p:spPr>
        <p:txBody>
          <a:bodyPr anchor="ctr">
            <a:normAutofit/>
          </a:bodyPr>
          <a:lstStyle>
            <a:lvl1pPr marL="0" indent="0">
              <a:buNone/>
              <a:defRPr lang="en-US" sz="2000" dirty="0">
                <a:solidFill>
                  <a:srgbClr val="FFFFFF"/>
                </a:solidFill>
                <a:latin typeface="+mj-lt"/>
                <a:ea typeface="ＭＳ Ｐゴシック" charset="-128"/>
                <a:cs typeface="ＭＳ Ｐゴシック" charset="-128"/>
              </a:defRPr>
            </a:lvl1pPr>
          </a:lstStyle>
          <a:p>
            <a:pPr marL="0" lvl="0" algn="ctr"/>
            <a:r>
              <a:rPr lang="en-US"/>
              <a:t>Click to edit Master text styles</a:t>
            </a:r>
          </a:p>
        </p:txBody>
      </p:sp>
      <p:sp>
        <p:nvSpPr>
          <p:cNvPr id="4" name="Content Placeholder 3"/>
          <p:cNvSpPr>
            <a:spLocks noGrp="1"/>
          </p:cNvSpPr>
          <p:nvPr>
            <p:ph sz="half" idx="2"/>
          </p:nvPr>
        </p:nvSpPr>
        <p:spPr>
          <a:xfrm>
            <a:off x="1362075" y="1667637"/>
            <a:ext cx="4114800" cy="1828800"/>
          </a:xfrm>
          <a:prstGeom prst="roundRect">
            <a:avLst/>
          </a:prstGeom>
          <a:solidFill>
            <a:schemeClr val="bg1">
              <a:lumMod val="95000"/>
            </a:schemeClr>
          </a:solidFill>
        </p:spPr>
        <p:txBody>
          <a:bodyPr/>
          <a:lstStyle>
            <a:lvl1pPr>
              <a:defRPr sz="1800">
                <a:solidFill>
                  <a:srgbClr val="616265"/>
                </a:solidFill>
              </a:defRPr>
            </a:lvl1pPr>
            <a:lvl2pPr>
              <a:defRPr sz="1600">
                <a:solidFill>
                  <a:srgbClr val="616265"/>
                </a:solidFill>
              </a:defRPr>
            </a:lvl2pPr>
            <a:lvl3pPr>
              <a:defRPr sz="1600">
                <a:solidFill>
                  <a:srgbClr val="616265"/>
                </a:solidFill>
              </a:defRPr>
            </a:lvl3pPr>
            <a:lvl4pPr>
              <a:defRPr sz="1600">
                <a:solidFill>
                  <a:srgbClr val="616265"/>
                </a:solidFill>
              </a:defRPr>
            </a:lvl4pPr>
            <a:lvl5pPr>
              <a:defRPr sz="1600">
                <a:solidFill>
                  <a:srgbClr val="616265"/>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07693" y="1143000"/>
            <a:ext cx="4114800" cy="457200"/>
          </a:xfrm>
          <a:prstGeom prst="roundRect">
            <a:avLst/>
          </a:prstGeom>
          <a:solidFill>
            <a:srgbClr val="20558A"/>
          </a:solidFill>
          <a:ln w="9525">
            <a:solidFill>
              <a:srgbClr val="005595"/>
            </a:solidFill>
            <a:miter lim="800000"/>
            <a:headEnd/>
            <a:tailEnd/>
          </a:ln>
          <a:effectLst>
            <a:outerShdw blurRad="40000" dist="23000" dir="5400000" rotWithShape="0">
              <a:srgbClr val="000000">
                <a:alpha val="34998"/>
              </a:srgbClr>
            </a:outerShdw>
          </a:effectLst>
        </p:spPr>
        <p:txBody>
          <a:bodyPr vert="horz" lIns="91440" tIns="45720" rIns="91440" bIns="45720" rtlCol="0" anchor="ctr">
            <a:normAutofit/>
          </a:bodyPr>
          <a:lstStyle>
            <a:lvl1pPr marL="0" indent="0">
              <a:buNone/>
              <a:defRPr lang="en-US" sz="2000" dirty="0">
                <a:solidFill>
                  <a:srgbClr val="FFFFFF"/>
                </a:solidFill>
                <a:latin typeface="+mj-lt"/>
                <a:ea typeface="ＭＳ Ｐゴシック" charset="-128"/>
                <a:cs typeface="ＭＳ Ｐゴシック" charset="-128"/>
              </a:defRPr>
            </a:lvl1pPr>
          </a:lstStyle>
          <a:p>
            <a:pPr marL="0" lvl="0" algn="ctr"/>
            <a:r>
              <a:rPr lang="en-US"/>
              <a:t>Click to edit Master text styles</a:t>
            </a:r>
          </a:p>
        </p:txBody>
      </p:sp>
      <p:sp>
        <p:nvSpPr>
          <p:cNvPr id="6" name="Content Placeholder 5"/>
          <p:cNvSpPr>
            <a:spLocks noGrp="1"/>
          </p:cNvSpPr>
          <p:nvPr>
            <p:ph sz="quarter" idx="4"/>
          </p:nvPr>
        </p:nvSpPr>
        <p:spPr>
          <a:xfrm>
            <a:off x="6507693" y="1667637"/>
            <a:ext cx="4114800" cy="1828800"/>
          </a:xfrm>
          <a:prstGeom prst="roundRect">
            <a:avLst/>
          </a:prstGeom>
          <a:solidFill>
            <a:schemeClr val="bg1">
              <a:lumMod val="95000"/>
            </a:schemeClr>
          </a:solidFill>
        </p:spPr>
        <p:txBody>
          <a:bodyPr>
            <a:normAutofit/>
          </a:bodyPr>
          <a:lstStyle>
            <a:lvl1pPr>
              <a:defRPr sz="1800">
                <a:solidFill>
                  <a:srgbClr val="616265"/>
                </a:solidFill>
              </a:defRPr>
            </a:lvl1pPr>
            <a:lvl2pPr>
              <a:defRPr sz="1600">
                <a:solidFill>
                  <a:srgbClr val="616265"/>
                </a:solidFill>
              </a:defRPr>
            </a:lvl2pPr>
            <a:lvl3pPr>
              <a:defRPr sz="1600">
                <a:solidFill>
                  <a:srgbClr val="616265"/>
                </a:solidFill>
              </a:defRPr>
            </a:lvl3pPr>
            <a:lvl4pPr>
              <a:defRPr sz="1600">
                <a:solidFill>
                  <a:srgbClr val="616265"/>
                </a:solidFill>
              </a:defRPr>
            </a:lvl4pPr>
            <a:lvl5pPr>
              <a:defRPr sz="1600">
                <a:solidFill>
                  <a:srgbClr val="616265"/>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endParaRPr lang="en-US"/>
          </a:p>
        </p:txBody>
      </p:sp>
      <p:sp>
        <p:nvSpPr>
          <p:cNvPr id="8" name="Text Placeholder 2"/>
          <p:cNvSpPr>
            <a:spLocks noGrp="1"/>
          </p:cNvSpPr>
          <p:nvPr>
            <p:ph type="body" idx="13"/>
          </p:nvPr>
        </p:nvSpPr>
        <p:spPr>
          <a:xfrm>
            <a:off x="1362075" y="3771900"/>
            <a:ext cx="4114800" cy="457200"/>
          </a:xfrm>
          <a:prstGeom prst="roundRect">
            <a:avLst/>
          </a:prstGeom>
          <a:solidFill>
            <a:srgbClr val="20558A"/>
          </a:solidFill>
          <a:ln w="9525">
            <a:solidFill>
              <a:srgbClr val="005595"/>
            </a:solidFill>
            <a:miter lim="800000"/>
            <a:headEnd/>
            <a:tailEnd/>
          </a:ln>
          <a:effectLst>
            <a:outerShdw blurRad="40000" dist="23000" dir="5400000" rotWithShape="0">
              <a:srgbClr val="000000">
                <a:alpha val="34998"/>
              </a:srgbClr>
            </a:outerShdw>
          </a:effectLst>
        </p:spPr>
        <p:txBody>
          <a:bodyPr anchor="ctr">
            <a:normAutofit/>
          </a:bodyPr>
          <a:lstStyle>
            <a:lvl1pPr marL="0" indent="0">
              <a:buNone/>
              <a:defRPr lang="en-US" sz="2000" dirty="0">
                <a:solidFill>
                  <a:srgbClr val="FFFFFF"/>
                </a:solidFill>
                <a:latin typeface="+mj-lt"/>
                <a:ea typeface="ＭＳ Ｐゴシック" charset="-128"/>
                <a:cs typeface="ＭＳ Ｐゴシック" charset="-128"/>
              </a:defRPr>
            </a:lvl1pPr>
          </a:lstStyle>
          <a:p>
            <a:pPr marL="0" lvl="0" algn="ctr"/>
            <a:r>
              <a:rPr lang="en-US"/>
              <a:t>Click to edit Master text styles</a:t>
            </a:r>
          </a:p>
        </p:txBody>
      </p:sp>
      <p:sp>
        <p:nvSpPr>
          <p:cNvPr id="10" name="Content Placeholder 3"/>
          <p:cNvSpPr>
            <a:spLocks noGrp="1"/>
          </p:cNvSpPr>
          <p:nvPr>
            <p:ph sz="half" idx="14"/>
          </p:nvPr>
        </p:nvSpPr>
        <p:spPr>
          <a:xfrm>
            <a:off x="1371600" y="4296537"/>
            <a:ext cx="4114800" cy="1828800"/>
          </a:xfrm>
          <a:prstGeom prst="roundRect">
            <a:avLst/>
          </a:prstGeom>
          <a:solidFill>
            <a:schemeClr val="bg1">
              <a:lumMod val="95000"/>
            </a:schemeClr>
          </a:solidFill>
        </p:spPr>
        <p:txBody>
          <a:bodyPr/>
          <a:lstStyle>
            <a:lvl1pPr>
              <a:defRPr sz="1800">
                <a:solidFill>
                  <a:srgbClr val="616265"/>
                </a:solidFill>
              </a:defRPr>
            </a:lvl1pPr>
            <a:lvl2pPr>
              <a:defRPr sz="1600">
                <a:solidFill>
                  <a:srgbClr val="616265"/>
                </a:solidFill>
              </a:defRPr>
            </a:lvl2pPr>
            <a:lvl3pPr>
              <a:defRPr sz="1600">
                <a:solidFill>
                  <a:srgbClr val="616265"/>
                </a:solidFill>
              </a:defRPr>
            </a:lvl3pPr>
            <a:lvl4pPr>
              <a:defRPr sz="1600">
                <a:solidFill>
                  <a:srgbClr val="616265"/>
                </a:solidFill>
              </a:defRPr>
            </a:lvl4pPr>
            <a:lvl5pPr>
              <a:defRPr sz="1600">
                <a:solidFill>
                  <a:srgbClr val="616265"/>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2"/>
          <p:cNvSpPr>
            <a:spLocks noGrp="1"/>
          </p:cNvSpPr>
          <p:nvPr>
            <p:ph type="body" idx="15"/>
          </p:nvPr>
        </p:nvSpPr>
        <p:spPr>
          <a:xfrm>
            <a:off x="6496050" y="3790950"/>
            <a:ext cx="4114800" cy="457200"/>
          </a:xfrm>
          <a:prstGeom prst="roundRect">
            <a:avLst/>
          </a:prstGeom>
          <a:solidFill>
            <a:srgbClr val="20558A"/>
          </a:solidFill>
          <a:ln w="9525">
            <a:solidFill>
              <a:srgbClr val="005595"/>
            </a:solidFill>
            <a:miter lim="800000"/>
            <a:headEnd/>
            <a:tailEnd/>
          </a:ln>
          <a:effectLst>
            <a:outerShdw blurRad="40000" dist="23000" dir="5400000" rotWithShape="0">
              <a:srgbClr val="000000">
                <a:alpha val="34998"/>
              </a:srgbClr>
            </a:outerShdw>
          </a:effectLst>
        </p:spPr>
        <p:txBody>
          <a:bodyPr anchor="ctr">
            <a:normAutofit/>
          </a:bodyPr>
          <a:lstStyle>
            <a:lvl1pPr marL="0" indent="0">
              <a:buNone/>
              <a:defRPr lang="en-US" sz="2000" dirty="0">
                <a:solidFill>
                  <a:srgbClr val="FFFFFF"/>
                </a:solidFill>
                <a:latin typeface="+mj-lt"/>
                <a:ea typeface="ＭＳ Ｐゴシック" charset="-128"/>
                <a:cs typeface="ＭＳ Ｐゴシック" charset="-128"/>
              </a:defRPr>
            </a:lvl1pPr>
          </a:lstStyle>
          <a:p>
            <a:pPr marL="0" lvl="0" algn="ctr"/>
            <a:r>
              <a:rPr lang="en-US"/>
              <a:t>Click to edit Master text styles</a:t>
            </a:r>
          </a:p>
        </p:txBody>
      </p:sp>
      <p:sp>
        <p:nvSpPr>
          <p:cNvPr id="12" name="Content Placeholder 3"/>
          <p:cNvSpPr>
            <a:spLocks noGrp="1"/>
          </p:cNvSpPr>
          <p:nvPr>
            <p:ph sz="half" idx="16"/>
          </p:nvPr>
        </p:nvSpPr>
        <p:spPr>
          <a:xfrm>
            <a:off x="6505575" y="4315587"/>
            <a:ext cx="4114800" cy="1828800"/>
          </a:xfrm>
          <a:prstGeom prst="roundRect">
            <a:avLst/>
          </a:prstGeom>
          <a:solidFill>
            <a:schemeClr val="bg1">
              <a:lumMod val="95000"/>
            </a:schemeClr>
          </a:solidFill>
        </p:spPr>
        <p:txBody>
          <a:bodyPr/>
          <a:lstStyle>
            <a:lvl1pPr>
              <a:defRPr sz="1800">
                <a:solidFill>
                  <a:srgbClr val="616265"/>
                </a:solidFill>
              </a:defRPr>
            </a:lvl1pPr>
            <a:lvl2pPr>
              <a:defRPr sz="1600">
                <a:solidFill>
                  <a:srgbClr val="616265"/>
                </a:solidFill>
              </a:defRPr>
            </a:lvl2pPr>
            <a:lvl3pPr>
              <a:defRPr sz="1600">
                <a:solidFill>
                  <a:srgbClr val="616265"/>
                </a:solidFill>
              </a:defRPr>
            </a:lvl3pPr>
            <a:lvl4pPr>
              <a:defRPr sz="1600">
                <a:solidFill>
                  <a:srgbClr val="616265"/>
                </a:solidFill>
              </a:defRPr>
            </a:lvl4pPr>
            <a:lvl5pPr>
              <a:defRPr sz="1600">
                <a:solidFill>
                  <a:srgbClr val="616265"/>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7289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12192000" cy="841248"/>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Content Placeholder 5"/>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0229850" y="20960"/>
            <a:ext cx="1658469" cy="885348"/>
          </a:xfrm>
          <a:prstGeom prst="rect">
            <a:avLst/>
          </a:prstGeom>
        </p:spPr>
      </p:pic>
      <p:sp>
        <p:nvSpPr>
          <p:cNvPr id="3" name="Text Placeholder 2"/>
          <p:cNvSpPr>
            <a:spLocks noGrp="1"/>
          </p:cNvSpPr>
          <p:nvPr>
            <p:ph type="body" idx="1"/>
          </p:nvPr>
        </p:nvSpPr>
        <p:spPr>
          <a:xfrm>
            <a:off x="609600" y="1142999"/>
            <a:ext cx="10972800" cy="48920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p:nvPr/>
        </p:nvCxnSpPr>
        <p:spPr>
          <a:xfrm>
            <a:off x="0" y="6248400"/>
            <a:ext cx="12192000" cy="0"/>
          </a:xfrm>
          <a:prstGeom prst="line">
            <a:avLst/>
          </a:prstGeom>
          <a:ln w="38100">
            <a:solidFill>
              <a:srgbClr val="E5B53A"/>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838200"/>
            <a:ext cx="12192000" cy="0"/>
          </a:xfrm>
          <a:prstGeom prst="line">
            <a:avLst/>
          </a:prstGeom>
          <a:ln w="38100">
            <a:solidFill>
              <a:srgbClr val="E5B53A"/>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609600" y="164592"/>
            <a:ext cx="8416189" cy="457200"/>
          </a:xfrm>
          <a:prstGeom prst="rect">
            <a:avLst/>
          </a:prstGeom>
        </p:spPr>
        <p:txBody>
          <a:bodyPr vert="horz" lIns="91440" tIns="45720" rIns="91440" bIns="45720" rtlCol="0" anchor="ctr">
            <a:noAutofit/>
          </a:bodyPr>
          <a:lstStyle/>
          <a:p>
            <a:r>
              <a:rPr lang="en-US"/>
              <a:t>Click to edit Master title style</a:t>
            </a:r>
          </a:p>
        </p:txBody>
      </p:sp>
      <p:pic>
        <p:nvPicPr>
          <p:cNvPr id="11" name="Picture 10" descr="NIH_OM_Logo_2Color.eps"/>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9599" y="6375401"/>
            <a:ext cx="2192914" cy="338743"/>
          </a:xfrm>
          <a:prstGeom prst="rect">
            <a:avLst/>
          </a:prstGeom>
        </p:spPr>
      </p:pic>
      <p:pic>
        <p:nvPicPr>
          <p:cNvPr id="15" name="Picture 14" descr="NIH-Lib-ORS_Lockup_2clr_horiz_short-04.eps"/>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258300" y="6066981"/>
            <a:ext cx="3200000" cy="978286"/>
          </a:xfrm>
          <a:prstGeom prst="rect">
            <a:avLst/>
          </a:prstGeom>
        </p:spPr>
      </p:pic>
    </p:spTree>
    <p:extLst>
      <p:ext uri="{BB962C8B-B14F-4D97-AF65-F5344CB8AC3E}">
        <p14:creationId xmlns:p14="http://schemas.microsoft.com/office/powerpoint/2010/main" val="37697608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9" r:id="rId3"/>
    <p:sldLayoutId id="2147483664" r:id="rId4"/>
    <p:sldLayoutId id="2147483665" r:id="rId5"/>
    <p:sldLayoutId id="2147483666" r:id="rId6"/>
    <p:sldLayoutId id="2147483672" r:id="rId7"/>
    <p:sldLayoutId id="2147483667" r:id="rId8"/>
    <p:sldLayoutId id="2147483673" r:id="rId9"/>
  </p:sldLayoutIdLst>
  <p:txStyles>
    <p:titleStyle>
      <a:lvl1pPr algn="l" defTabSz="914400" rtl="0" eaLnBrk="1" latinLnBrk="0" hangingPunct="1">
        <a:spcBef>
          <a:spcPct val="0"/>
        </a:spcBef>
        <a:buNone/>
        <a:defRPr sz="3200" b="1"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rgbClr val="616265"/>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rgbClr val="616265"/>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rgbClr val="616265"/>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rgbClr val="616265"/>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rgbClr val="616265"/>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nihlibrary.nih.gov/training/data-management-and-sharing-part-1"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nihlibrary.nih.gov/training/data-management-and-sharing-part-2"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nihlibrary.nih.gov/training/resources-finding-and-sharing-research-data"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nihlibrary.nih.gov/finding-datasets-data-repositories-and-data-standards"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mailto:Stacy.brody@nih.gov"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nihlibrary.nih.gov/training/managing-data-exce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nihlibrary.nih.gov/training/creating-charts-excel" TargetMode="External"/><Relationship Id="rId4" Type="http://schemas.openxmlformats.org/officeDocument/2006/relationships/hyperlink" Target="https://www.nihlibrary.nih.gov/training/creating-pivot-tables-excel"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hyperlink" Target="https://openai.com/dall-e"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hyperlink" Target="https://posit.co/download/rstudio-desktop/" TargetMode="External"/><Relationship Id="rId2" Type="http://schemas.openxmlformats.org/officeDocument/2006/relationships/hyperlink" Target="https://cran.r-project.org/bin/windows/base/" TargetMode="External"/><Relationship Id="rId1" Type="http://schemas.openxmlformats.org/officeDocument/2006/relationships/slideLayout" Target="../slideLayouts/slideLayout2.xml"/><Relationship Id="rId4" Type="http://schemas.openxmlformats.org/officeDocument/2006/relationships/hyperlink" Target="https://www.nihlibrary.nih.gov/training/introduction-r-and-rstudio-9"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www.nihlibrary.nih.gov/training/data-wrangling-workshop-2"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nihlibrary.nih.gov/training/introduction-data-visualization-r-ggplot-8"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nihlibrary.nih.gov/training/data-visualization-ggplot-customization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nihlibrary.nih.gov/training/git-rstudio" TargetMode="External"/><Relationship Id="rId2" Type="http://schemas.openxmlformats.org/officeDocument/2006/relationships/hyperlink" Target="https://github.co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nihlibrary.nih.gov/training/version-control-and-github" TargetMode="External"/><Relationship Id="rId2" Type="http://schemas.openxmlformats.org/officeDocument/2006/relationships/hyperlink" Target="https://github.co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nihlibrary.nih.gov/training/project-management-rstudio"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nihlibrary.nih.gov/training/python-data-science-how-get-started-what-learn-and-why"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nihlibrary.nih.gov/training/introduction-quarto-scholarly-publishing" TargetMode="External"/><Relationship Id="rId2" Type="http://schemas.openxmlformats.org/officeDocument/2006/relationships/hyperlink" Target="https://quarto.org/" TargetMode="External"/><Relationship Id="rId1" Type="http://schemas.openxmlformats.org/officeDocument/2006/relationships/slideLayout" Target="../slideLayouts/slideLayout2.xml"/><Relationship Id="rId5" Type="http://schemas.openxmlformats.org/officeDocument/2006/relationships/hyperlink" Target="https://www.nihlibrary.nih.gov/training/quarto-scholarly-publishing-working-citations" TargetMode="External"/><Relationship Id="rId4" Type="http://schemas.openxmlformats.org/officeDocument/2006/relationships/hyperlink" Target="https://www.nihlibrary.nih.gov/training/quarto-scholarly-publishing-advanced-formattin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nihlibrary.nih.gov/training/data-sharing-generalist-repositories-ecosystem-initiativ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s://www.nihlibrary.nih.gov/training/matlab-open-science" TargetMode="External"/><Relationship Id="rId3" Type="http://schemas.openxmlformats.org/officeDocument/2006/relationships/hyperlink" Target="https://www.nihlibrary.nih.gov/training/optimizing-matlab-and-accelerating-code" TargetMode="External"/><Relationship Id="rId7" Type="http://schemas.openxmlformats.org/officeDocument/2006/relationships/hyperlink" Target="https://www.nihlibrary.nih.gov/training/matlab-python"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s://www.nihlibrary.nih.gov/training/using-matlab-biowulf" TargetMode="External"/><Relationship Id="rId5" Type="http://schemas.openxmlformats.org/officeDocument/2006/relationships/hyperlink" Target="https://www.nihlibrary.nih.gov/training/matlab-excel-users" TargetMode="External"/><Relationship Id="rId4" Type="http://schemas.openxmlformats.org/officeDocument/2006/relationships/hyperlink" Target="https://www.nihlibrary.nih.gov/training/matlab-automated-labeling-and-iterative-learning-0" TargetMode="External"/><Relationship Id="rId9"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hyperlink" Target="https://www.nihlibrary.nih.gov/training/two-day-hands-virtual-lab-deep-learning" TargetMode="External"/><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hyperlink" Target="https://www.nihlibrary.nih.gov/training/data-science-and-artificial-intelligence-signals-and-time-series-datasets-using-matlab" TargetMode="External"/><Relationship Id="rId5" Type="http://schemas.openxmlformats.org/officeDocument/2006/relationships/hyperlink" Target="https://www.nihlibrary.nih.gov/training/data-science-and-artificial-intelligence-medical-imaging-datasets-using-matlab" TargetMode="External"/><Relationship Id="rId4" Type="http://schemas.openxmlformats.org/officeDocument/2006/relationships/hyperlink" Target="https://www.nihlibrary.nih.gov/training/medical-image-analysis-and-ai-matlab"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nihlibrary.nih.gov/training/tips-getting-started-sas-training" TargetMode="External"/><Relationship Id="rId7"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hyperlink" Target="https://www.nihlibrary.nih.gov/training/integration-sas-open-source-tools" TargetMode="External"/><Relationship Id="rId5" Type="http://schemas.openxmlformats.org/officeDocument/2006/relationships/hyperlink" Target="https://www.nihlibrary.nih.gov/training/advanced-coding-macros-sas" TargetMode="External"/><Relationship Id="rId4" Type="http://schemas.openxmlformats.org/officeDocument/2006/relationships/hyperlink" Target="https://www.nihlibrary.nih.gov/training/coding-macros-sas"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nihlibrary.nih.gov/training/working-large-datasets-sas"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hyperlink" Target="https://nih.sharepoint.com/:f:/s/ORS-ORF-NIHLibraryBibliometricsTrainingandSupport/EidpfE1mv4dNjHQMoztJ6RkBZZI0J2Vdnh2TIK6qLtzhrQ?e=3dd7AO" TargetMode="External"/><Relationship Id="rId4" Type="http://schemas.openxmlformats.org/officeDocument/2006/relationships/hyperlink" Target="https://www.nihlibrary.nih.gov/training/using-sasstatr"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cloud.nih.gov/resources/cloudlab/"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s://www.nihlibrary.nih.gov/training/ai-large-language-model-experts-ask-me-anything-discussion"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nihlibrary.nih.gov/training/exome-sequencing-data-analysis-1" TargetMode="External"/><Relationship Id="rId7" Type="http://schemas.openxmlformats.org/officeDocument/2006/relationships/hyperlink" Target="https://www.nihlibrary.nih.gov/training/ngs-visualization-too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nihlibrary.nih.gov/training/pathway-analysis-1" TargetMode="External"/><Relationship Id="rId5" Type="http://schemas.openxmlformats.org/officeDocument/2006/relationships/hyperlink" Target="https://www.nihlibrary.nih.gov/training/chip-sequencing-data-analysis-1" TargetMode="External"/><Relationship Id="rId4" Type="http://schemas.openxmlformats.org/officeDocument/2006/relationships/hyperlink" Target="https://www.nihlibrary.nih.gov/training/rna-seq-analysis-training-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hyperlink" Target="https://openai.com/dall-e" TargetMode="External"/></Relationships>
</file>

<file path=ppt/slides/_rels/slide40.xml.rels><?xml version="1.0" encoding="UTF-8" standalone="yes"?>
<Relationships xmlns="http://schemas.openxmlformats.org/package/2006/relationships"><Relationship Id="rId8" Type="http://schemas.openxmlformats.org/officeDocument/2006/relationships/hyperlink" Target="https://gcc02.safelinks.protection.outlook.com/?url=https%3A%2F%2Fforms.office.com%2Fg%2FmPps926JuT&amp;data=05%7C01%7Cdouglas.joubert%40nih.gov%7C35c1e45218884c5f943c08db9cd4419f%7C14b77578977342d58507251ca2dc2b06%7C0%7C0%7C638276207667030061%7CUnknown%7CTWFpbGZsb3d8eyJWIjoiMC4wLjAwMDAiLCJQIjoiV2luMzIiLCJBTiI6Ik1haWwiLCJXVCI6Mn0%3D%7C3000%7C%7C%7C&amp;sdata=YMiGUZAhkezl86mJBNXCW5Ug9RbbLSP%2BmED%2Fclpo1xY%3D&amp;reserved=0" TargetMode="External"/><Relationship Id="rId3" Type="http://schemas.openxmlformats.org/officeDocument/2006/relationships/hyperlink" Target="mailto:douglas.joubert@nih.gov" TargetMode="External"/><Relationship Id="rId7" Type="http://schemas.openxmlformats.org/officeDocument/2006/relationships/hyperlink" Target="https://gcc02.safelinks.protection.outlook.com/?url=https%3A%2F%2Forcid.org%2F0000-0003-4090-5587&amp;data=05%7C01%7Cdouglas.joubert%40nih.gov%7C35c1e45218884c5f943c08db9cd4419f%7C14b77578977342d58507251ca2dc2b06%7C0%7C0%7C638276207667030061%7CUnknown%7CTWFpbGZsb3d8eyJWIjoiMC4wLjAwMDAiLCJQIjoiV2luMzIiLCJBTiI6Ik1haWwiLCJXVCI6Mn0%3D%7C3000%7C%7C%7C&amp;sdata=SM23jJhr%2FsgYPxWDbzlCu9L9mTa3yp%2BPGoQDn8xnOp8%3D&amp;reserved=0" TargetMode="External"/><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hyperlink" Target="https://list.nih.gov/cgi-bin/wa.exe?SUBED1=NIHLIB-L&amp;A=1" TargetMode="External"/><Relationship Id="rId5" Type="http://schemas.openxmlformats.org/officeDocument/2006/relationships/hyperlink" Target="https://custserv.nihlibrary.ors.nih.gov/ask-a-question/" TargetMode="External"/><Relationship Id="rId4" Type="http://schemas.openxmlformats.org/officeDocument/2006/relationships/hyperlink" Target="https://www.nihlibrary.nih.gov/"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www.nihlibrary.nih.gov/services/workspaces/reserve"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s://openai.com/dall-e" TargetMode="External"/><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hyperlink" Target="https://www.nihlibrary.nih.gov/services/workspaces/reserve"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s://openai.com/dall-e" TargetMode="Externa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49847B8-1671-7BF5-770B-6D25F407404E}"/>
              </a:ext>
            </a:extLst>
          </p:cNvPr>
          <p:cNvSpPr>
            <a:spLocks noGrp="1"/>
          </p:cNvSpPr>
          <p:nvPr>
            <p:ph type="ctrTitle"/>
          </p:nvPr>
        </p:nvSpPr>
        <p:spPr>
          <a:xfrm>
            <a:off x="1694688" y="1892808"/>
            <a:ext cx="8814816" cy="1197864"/>
          </a:xfrm>
        </p:spPr>
        <p:txBody>
          <a:bodyPr/>
          <a:lstStyle/>
          <a:p>
            <a:r>
              <a:rPr lang="en-US" dirty="0"/>
              <a:t>Data and Bioinformatics Resources from the NIH Library</a:t>
            </a:r>
          </a:p>
        </p:txBody>
      </p:sp>
      <p:sp>
        <p:nvSpPr>
          <p:cNvPr id="10" name="Subtitle 9">
            <a:extLst>
              <a:ext uri="{FF2B5EF4-FFF2-40B4-BE49-F238E27FC236}">
                <a16:creationId xmlns:a16="http://schemas.microsoft.com/office/drawing/2014/main" id="{8EF2F39C-6436-4923-02B3-14B48193CD76}"/>
              </a:ext>
            </a:extLst>
          </p:cNvPr>
          <p:cNvSpPr>
            <a:spLocks noGrp="1"/>
          </p:cNvSpPr>
          <p:nvPr>
            <p:ph type="subTitle" idx="1"/>
          </p:nvPr>
        </p:nvSpPr>
        <p:spPr/>
        <p:txBody>
          <a:bodyPr/>
          <a:lstStyle/>
          <a:p>
            <a:r>
              <a:rPr lang="en-US" dirty="0"/>
              <a:t>Doug Joubert</a:t>
            </a:r>
          </a:p>
          <a:p>
            <a:r>
              <a:rPr lang="en-US" dirty="0"/>
              <a:t>NIH Library</a:t>
            </a:r>
          </a:p>
        </p:txBody>
      </p:sp>
    </p:spTree>
    <p:extLst>
      <p:ext uri="{BB962C8B-B14F-4D97-AF65-F5344CB8AC3E}">
        <p14:creationId xmlns:p14="http://schemas.microsoft.com/office/powerpoint/2010/main" val="3430425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609E5-BBCC-F27A-E223-E5A5E6754B6A}"/>
              </a:ext>
            </a:extLst>
          </p:cNvPr>
          <p:cNvSpPr>
            <a:spLocks noGrp="1"/>
          </p:cNvSpPr>
          <p:nvPr>
            <p:ph type="title"/>
          </p:nvPr>
        </p:nvSpPr>
        <p:spPr/>
        <p:txBody>
          <a:bodyPr/>
          <a:lstStyle/>
          <a:p>
            <a:r>
              <a:rPr lang="en-US"/>
              <a:t>Bioinformatics: Partek Flow </a:t>
            </a:r>
          </a:p>
        </p:txBody>
      </p:sp>
      <p:sp>
        <p:nvSpPr>
          <p:cNvPr id="4" name="Content Placeholder 3">
            <a:extLst>
              <a:ext uri="{FF2B5EF4-FFF2-40B4-BE49-F238E27FC236}">
                <a16:creationId xmlns:a16="http://schemas.microsoft.com/office/drawing/2014/main" id="{5FECA7D6-6CD9-FDA5-95A8-600F572D5864}"/>
              </a:ext>
            </a:extLst>
          </p:cNvPr>
          <p:cNvSpPr>
            <a:spLocks noGrp="1"/>
          </p:cNvSpPr>
          <p:nvPr>
            <p:ph sz="half" idx="1"/>
          </p:nvPr>
        </p:nvSpPr>
        <p:spPr/>
        <p:txBody>
          <a:bodyPr/>
          <a:lstStyle/>
          <a:p>
            <a:r>
              <a:rPr lang="en-US" dirty="0"/>
              <a:t>Vendor: Partek</a:t>
            </a:r>
          </a:p>
          <a:p>
            <a:r>
              <a:rPr lang="en-US" dirty="0"/>
              <a:t>Analysis program:</a:t>
            </a:r>
          </a:p>
          <a:p>
            <a:pPr lvl="1"/>
            <a:r>
              <a:rPr lang="en-US" dirty="0"/>
              <a:t>Upload your own data</a:t>
            </a:r>
          </a:p>
          <a:p>
            <a:pPr lvl="1"/>
            <a:r>
              <a:rPr lang="en-US" dirty="0"/>
              <a:t>Analyze your data</a:t>
            </a:r>
          </a:p>
          <a:p>
            <a:pPr lvl="1"/>
            <a:r>
              <a:rPr lang="en-US" dirty="0"/>
              <a:t>Create visualizations</a:t>
            </a:r>
          </a:p>
          <a:p>
            <a:pPr lvl="1"/>
            <a:r>
              <a:rPr lang="en-US" dirty="0"/>
              <a:t>Develop workflows</a:t>
            </a:r>
          </a:p>
        </p:txBody>
      </p:sp>
      <p:pic>
        <p:nvPicPr>
          <p:cNvPr id="7" name="Content Placeholder 6">
            <a:extLst>
              <a:ext uri="{FF2B5EF4-FFF2-40B4-BE49-F238E27FC236}">
                <a16:creationId xmlns:a16="http://schemas.microsoft.com/office/drawing/2014/main" id="{8097C628-22EB-F90D-8DB1-CC8FA947C5F3}"/>
              </a:ext>
            </a:extLst>
          </p:cNvPr>
          <p:cNvPicPr>
            <a:picLocks noGrp="1" noChangeAspect="1"/>
          </p:cNvPicPr>
          <p:nvPr>
            <p:ph sz="half" idx="2"/>
          </p:nvPr>
        </p:nvPicPr>
        <p:blipFill>
          <a:blip r:embed="rId2" cstate="print">
            <a:extLst>
              <a:ext uri="{28A0092B-C50C-407E-A947-70E740481C1C}">
                <a14:useLocalDpi xmlns:a14="http://schemas.microsoft.com/office/drawing/2010/main"/>
              </a:ext>
            </a:extLst>
          </a:blip>
          <a:srcRect/>
          <a:stretch/>
        </p:blipFill>
        <p:spPr>
          <a:xfrm>
            <a:off x="5969974" y="1517795"/>
            <a:ext cx="5943600" cy="3408462"/>
          </a:xfrm>
        </p:spPr>
      </p:pic>
    </p:spTree>
    <p:extLst>
      <p:ext uri="{BB962C8B-B14F-4D97-AF65-F5344CB8AC3E}">
        <p14:creationId xmlns:p14="http://schemas.microsoft.com/office/powerpoint/2010/main" val="150604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609E5-BBCC-F27A-E223-E5A5E6754B6A}"/>
              </a:ext>
            </a:extLst>
          </p:cNvPr>
          <p:cNvSpPr>
            <a:spLocks noGrp="1"/>
          </p:cNvSpPr>
          <p:nvPr>
            <p:ph type="title"/>
          </p:nvPr>
        </p:nvSpPr>
        <p:spPr/>
        <p:txBody>
          <a:bodyPr/>
          <a:lstStyle/>
          <a:p>
            <a:r>
              <a:rPr lang="en-US" dirty="0"/>
              <a:t>Bioinformatics: IPA </a:t>
            </a:r>
          </a:p>
        </p:txBody>
      </p:sp>
      <p:sp>
        <p:nvSpPr>
          <p:cNvPr id="4" name="Content Placeholder 3">
            <a:extLst>
              <a:ext uri="{FF2B5EF4-FFF2-40B4-BE49-F238E27FC236}">
                <a16:creationId xmlns:a16="http://schemas.microsoft.com/office/drawing/2014/main" id="{5FECA7D6-6CD9-FDA5-95A8-600F572D5864}"/>
              </a:ext>
            </a:extLst>
          </p:cNvPr>
          <p:cNvSpPr>
            <a:spLocks noGrp="1"/>
          </p:cNvSpPr>
          <p:nvPr>
            <p:ph sz="half" idx="1"/>
          </p:nvPr>
        </p:nvSpPr>
        <p:spPr/>
        <p:txBody>
          <a:bodyPr/>
          <a:lstStyle/>
          <a:p>
            <a:r>
              <a:rPr lang="en-US" dirty="0"/>
              <a:t>Vendor: Qiagen</a:t>
            </a:r>
          </a:p>
          <a:p>
            <a:r>
              <a:rPr lang="en-US" dirty="0"/>
              <a:t>Analysis program:</a:t>
            </a:r>
          </a:p>
          <a:p>
            <a:pPr lvl="1"/>
            <a:r>
              <a:rPr lang="en-US" dirty="0"/>
              <a:t>Upload your own data</a:t>
            </a:r>
          </a:p>
          <a:p>
            <a:pPr lvl="1"/>
            <a:r>
              <a:rPr lang="en-US" dirty="0"/>
              <a:t>Analyze your data</a:t>
            </a:r>
          </a:p>
          <a:p>
            <a:pPr lvl="1"/>
            <a:r>
              <a:rPr lang="en-US" dirty="0"/>
              <a:t>Create visualizations</a:t>
            </a:r>
          </a:p>
          <a:p>
            <a:pPr lvl="1"/>
            <a:r>
              <a:rPr lang="en-US" dirty="0"/>
              <a:t>Explore pathways</a:t>
            </a:r>
          </a:p>
        </p:txBody>
      </p:sp>
      <p:pic>
        <p:nvPicPr>
          <p:cNvPr id="7" name="Content Placeholder 6">
            <a:extLst>
              <a:ext uri="{FF2B5EF4-FFF2-40B4-BE49-F238E27FC236}">
                <a16:creationId xmlns:a16="http://schemas.microsoft.com/office/drawing/2014/main" id="{8097C628-22EB-F90D-8DB1-CC8FA947C5F3}"/>
              </a:ext>
            </a:extLst>
          </p:cNvPr>
          <p:cNvPicPr>
            <a:picLocks noGrp="1" noChangeAspect="1"/>
          </p:cNvPicPr>
          <p:nvPr>
            <p:ph sz="half" idx="2"/>
          </p:nvPr>
        </p:nvPicPr>
        <p:blipFill>
          <a:blip r:embed="rId2" cstate="print">
            <a:extLst>
              <a:ext uri="{28A0092B-C50C-407E-A947-70E740481C1C}">
                <a14:useLocalDpi xmlns:a14="http://schemas.microsoft.com/office/drawing/2010/main"/>
              </a:ext>
            </a:extLst>
          </a:blip>
          <a:srcRect/>
          <a:stretch/>
        </p:blipFill>
        <p:spPr>
          <a:xfrm>
            <a:off x="5969974" y="1517795"/>
            <a:ext cx="5943600" cy="3408462"/>
          </a:xfrm>
        </p:spPr>
      </p:pic>
    </p:spTree>
    <p:extLst>
      <p:ext uri="{BB962C8B-B14F-4D97-AF65-F5344CB8AC3E}">
        <p14:creationId xmlns:p14="http://schemas.microsoft.com/office/powerpoint/2010/main" val="2948809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609E5-BBCC-F27A-E223-E5A5E6754B6A}"/>
              </a:ext>
            </a:extLst>
          </p:cNvPr>
          <p:cNvSpPr>
            <a:spLocks noGrp="1"/>
          </p:cNvSpPr>
          <p:nvPr>
            <p:ph type="title"/>
          </p:nvPr>
        </p:nvSpPr>
        <p:spPr/>
        <p:txBody>
          <a:bodyPr/>
          <a:lstStyle/>
          <a:p>
            <a:r>
              <a:rPr lang="en-US"/>
              <a:t>Bioinformatics: QCI Interpret Translational  </a:t>
            </a:r>
          </a:p>
        </p:txBody>
      </p:sp>
      <p:sp>
        <p:nvSpPr>
          <p:cNvPr id="4" name="Content Placeholder 3">
            <a:extLst>
              <a:ext uri="{FF2B5EF4-FFF2-40B4-BE49-F238E27FC236}">
                <a16:creationId xmlns:a16="http://schemas.microsoft.com/office/drawing/2014/main" id="{5FECA7D6-6CD9-FDA5-95A8-600F572D5864}"/>
              </a:ext>
            </a:extLst>
          </p:cNvPr>
          <p:cNvSpPr>
            <a:spLocks noGrp="1"/>
          </p:cNvSpPr>
          <p:nvPr>
            <p:ph sz="half" idx="1"/>
          </p:nvPr>
        </p:nvSpPr>
        <p:spPr/>
        <p:txBody>
          <a:bodyPr/>
          <a:lstStyle/>
          <a:p>
            <a:r>
              <a:rPr lang="en-US"/>
              <a:t>Vendor: Qiagen</a:t>
            </a:r>
          </a:p>
          <a:p>
            <a:r>
              <a:rPr lang="en-US"/>
              <a:t>Evaluates genomic variants in the context of:</a:t>
            </a:r>
          </a:p>
          <a:p>
            <a:pPr lvl="1"/>
            <a:r>
              <a:rPr lang="en-US"/>
              <a:t>Published/unpublished biomedical evidence</a:t>
            </a:r>
          </a:p>
          <a:p>
            <a:pPr lvl="1"/>
            <a:r>
              <a:rPr lang="en-US"/>
              <a:t>Professional association guidelines</a:t>
            </a:r>
          </a:p>
          <a:p>
            <a:pPr lvl="1"/>
            <a:r>
              <a:rPr lang="en-US"/>
              <a:t>Publicly available databases, annotations</a:t>
            </a:r>
          </a:p>
          <a:p>
            <a:pPr lvl="1"/>
            <a:r>
              <a:rPr lang="en-US"/>
              <a:t>Drug label data</a:t>
            </a:r>
          </a:p>
          <a:p>
            <a:pPr lvl="1"/>
            <a:r>
              <a:rPr lang="en-US"/>
              <a:t>Clinical trials</a:t>
            </a:r>
          </a:p>
        </p:txBody>
      </p:sp>
      <p:pic>
        <p:nvPicPr>
          <p:cNvPr id="7" name="Content Placeholder 6">
            <a:extLst>
              <a:ext uri="{FF2B5EF4-FFF2-40B4-BE49-F238E27FC236}">
                <a16:creationId xmlns:a16="http://schemas.microsoft.com/office/drawing/2014/main" id="{8097C628-22EB-F90D-8DB1-CC8FA947C5F3}"/>
              </a:ext>
            </a:extLst>
          </p:cNvPr>
          <p:cNvPicPr>
            <a:picLocks noGrp="1" noChangeAspect="1"/>
          </p:cNvPicPr>
          <p:nvPr>
            <p:ph sz="half" idx="2"/>
          </p:nvPr>
        </p:nvPicPr>
        <p:blipFill>
          <a:blip r:embed="rId2" cstate="print">
            <a:extLst>
              <a:ext uri="{28A0092B-C50C-407E-A947-70E740481C1C}">
                <a14:useLocalDpi xmlns:a14="http://schemas.microsoft.com/office/drawing/2010/main"/>
              </a:ext>
            </a:extLst>
          </a:blip>
          <a:srcRect/>
          <a:stretch/>
        </p:blipFill>
        <p:spPr>
          <a:xfrm>
            <a:off x="5888841" y="1849554"/>
            <a:ext cx="5943600" cy="3478932"/>
          </a:xfrm>
        </p:spPr>
      </p:pic>
    </p:spTree>
    <p:extLst>
      <p:ext uri="{BB962C8B-B14F-4D97-AF65-F5344CB8AC3E}">
        <p14:creationId xmlns:p14="http://schemas.microsoft.com/office/powerpoint/2010/main" val="2593886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609E5-BBCC-F27A-E223-E5A5E6754B6A}"/>
              </a:ext>
            </a:extLst>
          </p:cNvPr>
          <p:cNvSpPr>
            <a:spLocks noGrp="1"/>
          </p:cNvSpPr>
          <p:nvPr>
            <p:ph type="title"/>
          </p:nvPr>
        </p:nvSpPr>
        <p:spPr/>
        <p:txBody>
          <a:bodyPr/>
          <a:lstStyle/>
          <a:p>
            <a:r>
              <a:rPr lang="en-US" dirty="0"/>
              <a:t>Bioinformatics: Human Mutation Database </a:t>
            </a:r>
          </a:p>
        </p:txBody>
      </p:sp>
      <p:sp>
        <p:nvSpPr>
          <p:cNvPr id="4" name="Content Placeholder 3">
            <a:extLst>
              <a:ext uri="{FF2B5EF4-FFF2-40B4-BE49-F238E27FC236}">
                <a16:creationId xmlns:a16="http://schemas.microsoft.com/office/drawing/2014/main" id="{5FECA7D6-6CD9-FDA5-95A8-600F572D5864}"/>
              </a:ext>
            </a:extLst>
          </p:cNvPr>
          <p:cNvSpPr>
            <a:spLocks noGrp="1"/>
          </p:cNvSpPr>
          <p:nvPr>
            <p:ph sz="half" idx="1"/>
          </p:nvPr>
        </p:nvSpPr>
        <p:spPr/>
        <p:txBody>
          <a:bodyPr/>
          <a:lstStyle/>
          <a:p>
            <a:r>
              <a:rPr lang="en-US" dirty="0"/>
              <a:t>Vendor: Qiagen</a:t>
            </a:r>
          </a:p>
          <a:p>
            <a:r>
              <a:rPr lang="en-US" dirty="0"/>
              <a:t>Attempt to collate all known (published) gene lesions responsible for human inherited disease</a:t>
            </a:r>
          </a:p>
          <a:p>
            <a:r>
              <a:rPr lang="en-US" dirty="0"/>
              <a:t>Screenshot contains mutations for Per2 gene</a:t>
            </a:r>
          </a:p>
        </p:txBody>
      </p:sp>
      <p:pic>
        <p:nvPicPr>
          <p:cNvPr id="7" name="Content Placeholder 6">
            <a:extLst>
              <a:ext uri="{FF2B5EF4-FFF2-40B4-BE49-F238E27FC236}">
                <a16:creationId xmlns:a16="http://schemas.microsoft.com/office/drawing/2014/main" id="{8097C628-22EB-F90D-8DB1-CC8FA947C5F3}"/>
              </a:ext>
            </a:extLst>
          </p:cNvPr>
          <p:cNvPicPr>
            <a:picLocks noGrp="1" noChangeAspect="1"/>
          </p:cNvPicPr>
          <p:nvPr>
            <p:ph sz="half" idx="2"/>
          </p:nvPr>
        </p:nvPicPr>
        <p:blipFill>
          <a:blip r:embed="rId2" cstate="print">
            <a:extLst>
              <a:ext uri="{28A0092B-C50C-407E-A947-70E740481C1C}">
                <a14:useLocalDpi xmlns:a14="http://schemas.microsoft.com/office/drawing/2010/main"/>
              </a:ext>
            </a:extLst>
          </a:blip>
          <a:srcRect/>
          <a:stretch/>
        </p:blipFill>
        <p:spPr>
          <a:xfrm>
            <a:off x="5969974" y="1517795"/>
            <a:ext cx="5943600" cy="3408462"/>
          </a:xfrm>
        </p:spPr>
      </p:pic>
    </p:spTree>
    <p:extLst>
      <p:ext uri="{BB962C8B-B14F-4D97-AF65-F5344CB8AC3E}">
        <p14:creationId xmlns:p14="http://schemas.microsoft.com/office/powerpoint/2010/main" val="2216319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92C81-E856-068A-590C-180390F86B6B}"/>
              </a:ext>
            </a:extLst>
          </p:cNvPr>
          <p:cNvSpPr>
            <a:spLocks noGrp="1"/>
          </p:cNvSpPr>
          <p:nvPr>
            <p:ph type="title"/>
          </p:nvPr>
        </p:nvSpPr>
        <p:spPr/>
        <p:txBody>
          <a:bodyPr/>
          <a:lstStyle/>
          <a:p>
            <a:r>
              <a:rPr lang="en-US" dirty="0">
                <a:latin typeface="Arial"/>
                <a:cs typeface="Arial"/>
              </a:rPr>
              <a:t>Data Science Training</a:t>
            </a:r>
            <a:endParaRPr lang="en-US" dirty="0"/>
          </a:p>
        </p:txBody>
      </p:sp>
      <p:pic>
        <p:nvPicPr>
          <p:cNvPr id="3" name="Picture 3">
            <a:extLst>
              <a:ext uri="{FF2B5EF4-FFF2-40B4-BE49-F238E27FC236}">
                <a16:creationId xmlns:a16="http://schemas.microsoft.com/office/drawing/2014/main" id="{F403C9AB-93D6-4EA0-17CA-08F8679E57F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985667" y="3175"/>
            <a:ext cx="4142281" cy="4164644"/>
          </a:xfrm>
          <a:prstGeom prst="rect">
            <a:avLst/>
          </a:prstGeom>
        </p:spPr>
      </p:pic>
    </p:spTree>
    <p:extLst>
      <p:ext uri="{BB962C8B-B14F-4D97-AF65-F5344CB8AC3E}">
        <p14:creationId xmlns:p14="http://schemas.microsoft.com/office/powerpoint/2010/main" val="2731063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28D3E-37AD-7974-3998-2270DCB55485}"/>
              </a:ext>
            </a:extLst>
          </p:cNvPr>
          <p:cNvSpPr>
            <a:spLocks noGrp="1"/>
          </p:cNvSpPr>
          <p:nvPr>
            <p:ph type="title"/>
          </p:nvPr>
        </p:nvSpPr>
        <p:spPr/>
        <p:txBody>
          <a:bodyPr/>
          <a:lstStyle/>
          <a:p>
            <a:r>
              <a:rPr lang="en-US" dirty="0"/>
              <a:t>Training Through Publication Life Cycle</a:t>
            </a:r>
          </a:p>
        </p:txBody>
      </p:sp>
      <p:sp>
        <p:nvSpPr>
          <p:cNvPr id="3" name="Content Placeholder 2">
            <a:extLst>
              <a:ext uri="{FF2B5EF4-FFF2-40B4-BE49-F238E27FC236}">
                <a16:creationId xmlns:a16="http://schemas.microsoft.com/office/drawing/2014/main" id="{A1828128-12B5-4CB6-92C3-54F07809B534}"/>
              </a:ext>
            </a:extLst>
          </p:cNvPr>
          <p:cNvSpPr>
            <a:spLocks noGrp="1"/>
          </p:cNvSpPr>
          <p:nvPr>
            <p:ph sz="half" idx="1"/>
          </p:nvPr>
        </p:nvSpPr>
        <p:spPr/>
        <p:txBody>
          <a:bodyPr vert="horz" lIns="91440" tIns="45720" rIns="91440" bIns="45720" rtlCol="0" anchor="t">
            <a:normAutofit/>
          </a:bodyPr>
          <a:lstStyle/>
          <a:p>
            <a:r>
              <a:rPr lang="en-US" dirty="0">
                <a:solidFill>
                  <a:schemeClr val="tx1">
                    <a:lumMod val="65000"/>
                    <a:lumOff val="35000"/>
                  </a:schemeClr>
                </a:solidFill>
                <a:latin typeface="Arial"/>
                <a:cs typeface="Arial"/>
              </a:rPr>
              <a:t>Focus is on reproducibility</a:t>
            </a:r>
          </a:p>
          <a:p>
            <a:r>
              <a:rPr lang="en-US" dirty="0">
                <a:solidFill>
                  <a:schemeClr val="tx1">
                    <a:lumMod val="65000"/>
                    <a:lumOff val="35000"/>
                  </a:schemeClr>
                </a:solidFill>
                <a:latin typeface="Arial"/>
                <a:cs typeface="Arial"/>
              </a:rPr>
              <a:t>Supporting staff through publication life cycle:</a:t>
            </a:r>
          </a:p>
          <a:p>
            <a:pPr lvl="1"/>
            <a:r>
              <a:rPr lang="en-US" dirty="0">
                <a:solidFill>
                  <a:schemeClr val="tx1">
                    <a:lumMod val="65000"/>
                    <a:lumOff val="35000"/>
                  </a:schemeClr>
                </a:solidFill>
                <a:latin typeface="Arial"/>
                <a:cs typeface="Arial"/>
              </a:rPr>
              <a:t>Analysis</a:t>
            </a:r>
          </a:p>
          <a:p>
            <a:pPr lvl="1"/>
            <a:r>
              <a:rPr lang="en-US" dirty="0">
                <a:solidFill>
                  <a:schemeClr val="tx1">
                    <a:lumMod val="65000"/>
                    <a:lumOff val="35000"/>
                  </a:schemeClr>
                </a:solidFill>
                <a:latin typeface="Arial"/>
                <a:cs typeface="Arial"/>
              </a:rPr>
              <a:t>Visualization</a:t>
            </a:r>
          </a:p>
          <a:p>
            <a:pPr lvl="1"/>
            <a:r>
              <a:rPr lang="en-US" dirty="0">
                <a:solidFill>
                  <a:schemeClr val="tx1">
                    <a:lumMod val="65000"/>
                    <a:lumOff val="35000"/>
                  </a:schemeClr>
                </a:solidFill>
                <a:latin typeface="Arial"/>
                <a:cs typeface="Arial"/>
              </a:rPr>
              <a:t>Publication</a:t>
            </a:r>
          </a:p>
        </p:txBody>
      </p:sp>
      <p:pic>
        <p:nvPicPr>
          <p:cNvPr id="6" name="Content Placeholder 5">
            <a:extLst>
              <a:ext uri="{FF2B5EF4-FFF2-40B4-BE49-F238E27FC236}">
                <a16:creationId xmlns:a16="http://schemas.microsoft.com/office/drawing/2014/main" id="{A5F8A6C2-3C3B-0089-6401-F030BDD8909B}"/>
              </a:ext>
              <a:ext uri="{C183D7F6-B498-43B3-948B-1728B52AA6E4}">
                <adec:decorative xmlns:adec="http://schemas.microsoft.com/office/drawing/2017/decorative" val="1"/>
              </a:ext>
            </a:extLst>
          </p:cNvPr>
          <p:cNvPicPr>
            <a:picLocks noGrp="1" noChangeAspect="1"/>
          </p:cNvPicPr>
          <p:nvPr>
            <p:ph sz="half" idx="2"/>
          </p:nvPr>
        </p:nvPicPr>
        <p:blipFill>
          <a:blip r:embed="rId2" cstate="print">
            <a:extLst>
              <a:ext uri="{28A0092B-C50C-407E-A947-70E740481C1C}">
                <a14:useLocalDpi xmlns:a14="http://schemas.microsoft.com/office/drawing/2010/main"/>
              </a:ext>
            </a:extLst>
          </a:blip>
          <a:stretch>
            <a:fillRect/>
          </a:stretch>
        </p:blipFill>
        <p:spPr>
          <a:xfrm>
            <a:off x="6443662" y="1143000"/>
            <a:ext cx="4892675" cy="4892675"/>
          </a:xfrm>
        </p:spPr>
      </p:pic>
    </p:spTree>
    <p:extLst>
      <p:ext uri="{BB962C8B-B14F-4D97-AF65-F5344CB8AC3E}">
        <p14:creationId xmlns:p14="http://schemas.microsoft.com/office/powerpoint/2010/main" val="800210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3C207-4563-F8EC-65C4-D4A284A051CD}"/>
              </a:ext>
            </a:extLst>
          </p:cNvPr>
          <p:cNvSpPr>
            <a:spLocks noGrp="1"/>
          </p:cNvSpPr>
          <p:nvPr>
            <p:ph type="title"/>
          </p:nvPr>
        </p:nvSpPr>
        <p:spPr/>
        <p:txBody>
          <a:bodyPr/>
          <a:lstStyle/>
          <a:p>
            <a:r>
              <a:rPr lang="en-US" dirty="0"/>
              <a:t>Data Management and Sharing </a:t>
            </a:r>
          </a:p>
        </p:txBody>
      </p:sp>
      <p:sp>
        <p:nvSpPr>
          <p:cNvPr id="3" name="Content Placeholder 2">
            <a:extLst>
              <a:ext uri="{FF2B5EF4-FFF2-40B4-BE49-F238E27FC236}">
                <a16:creationId xmlns:a16="http://schemas.microsoft.com/office/drawing/2014/main" id="{E846D715-D1DC-0EA0-3BDA-DB68BA4F2AFE}"/>
              </a:ext>
            </a:extLst>
          </p:cNvPr>
          <p:cNvSpPr>
            <a:spLocks noGrp="1"/>
          </p:cNvSpPr>
          <p:nvPr>
            <p:ph idx="1"/>
          </p:nvPr>
        </p:nvSpPr>
        <p:spPr/>
        <p:txBody>
          <a:bodyPr/>
          <a:lstStyle/>
          <a:p>
            <a:r>
              <a:rPr lang="en-US" dirty="0"/>
              <a:t>Two-part course for those who want to learn about research data management and sharing</a:t>
            </a:r>
          </a:p>
          <a:p>
            <a:r>
              <a:rPr lang="en-US" dirty="0"/>
              <a:t>Managing and sharing data through the entire data life cycle</a:t>
            </a:r>
          </a:p>
          <a:p>
            <a:pPr lvl="1"/>
            <a:r>
              <a:rPr lang="en-US" dirty="0"/>
              <a:t>Data management best practices</a:t>
            </a:r>
          </a:p>
          <a:p>
            <a:pPr lvl="1"/>
            <a:r>
              <a:rPr lang="en-US" dirty="0"/>
              <a:t>Data management tools</a:t>
            </a:r>
          </a:p>
          <a:p>
            <a:pPr lvl="1"/>
            <a:r>
              <a:rPr lang="en-US" dirty="0"/>
              <a:t>Resources that enable data sharing</a:t>
            </a:r>
          </a:p>
          <a:p>
            <a:r>
              <a:rPr lang="en-US" b="1" dirty="0"/>
              <a:t>See: </a:t>
            </a:r>
            <a:r>
              <a:rPr lang="en-US" dirty="0"/>
              <a:t>Data Management and Sharing: </a:t>
            </a:r>
            <a:r>
              <a:rPr lang="en-US" dirty="0">
                <a:hlinkClick r:id="rId3"/>
              </a:rPr>
              <a:t>Part 1</a:t>
            </a:r>
            <a:r>
              <a:rPr lang="en-US" dirty="0"/>
              <a:t> and </a:t>
            </a:r>
            <a:r>
              <a:rPr lang="en-US" dirty="0">
                <a:hlinkClick r:id="rId4"/>
              </a:rPr>
              <a:t>Part 2</a:t>
            </a:r>
            <a:endParaRPr lang="en-US" dirty="0"/>
          </a:p>
        </p:txBody>
      </p:sp>
    </p:spTree>
    <p:extLst>
      <p:ext uri="{BB962C8B-B14F-4D97-AF65-F5344CB8AC3E}">
        <p14:creationId xmlns:p14="http://schemas.microsoft.com/office/powerpoint/2010/main" val="4082211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3C207-4563-F8EC-65C4-D4A284A051CD}"/>
              </a:ext>
            </a:extLst>
          </p:cNvPr>
          <p:cNvSpPr>
            <a:spLocks noGrp="1"/>
          </p:cNvSpPr>
          <p:nvPr>
            <p:ph type="title"/>
          </p:nvPr>
        </p:nvSpPr>
        <p:spPr/>
        <p:txBody>
          <a:bodyPr/>
          <a:lstStyle/>
          <a:p>
            <a:r>
              <a:rPr lang="en-US" dirty="0"/>
              <a:t>Finding and Sharing Research Data</a:t>
            </a:r>
          </a:p>
        </p:txBody>
      </p:sp>
      <p:sp>
        <p:nvSpPr>
          <p:cNvPr id="3" name="Content Placeholder 2">
            <a:extLst>
              <a:ext uri="{FF2B5EF4-FFF2-40B4-BE49-F238E27FC236}">
                <a16:creationId xmlns:a16="http://schemas.microsoft.com/office/drawing/2014/main" id="{E846D715-D1DC-0EA0-3BDA-DB68BA4F2AFE}"/>
              </a:ext>
            </a:extLst>
          </p:cNvPr>
          <p:cNvSpPr>
            <a:spLocks noGrp="1"/>
          </p:cNvSpPr>
          <p:nvPr>
            <p:ph idx="1"/>
          </p:nvPr>
        </p:nvSpPr>
        <p:spPr/>
        <p:txBody>
          <a:bodyPr vert="horz" lIns="91440" tIns="45720" rIns="91440" bIns="45720" rtlCol="0" anchor="t">
            <a:normAutofit/>
          </a:bodyPr>
          <a:lstStyle/>
          <a:p>
            <a:r>
              <a:rPr lang="en-US" dirty="0"/>
              <a:t>Overview of resources for locating research datasets, data repositories, and data publications for data sharing and re-use</a:t>
            </a:r>
          </a:p>
          <a:p>
            <a:r>
              <a:rPr lang="en-US" dirty="0">
                <a:latin typeface="Arial"/>
                <a:cs typeface="Arial"/>
              </a:rPr>
              <a:t>Overview of key issues to consider when re-using datasets or when locating a data repository for sharing and preservation purposes will be discussed</a:t>
            </a:r>
          </a:p>
          <a:p>
            <a:r>
              <a:rPr lang="en-US" b="1" dirty="0">
                <a:latin typeface="Arial"/>
                <a:cs typeface="Arial"/>
              </a:rPr>
              <a:t>See: </a:t>
            </a:r>
            <a:r>
              <a:rPr lang="en-US" dirty="0">
                <a:latin typeface="Arial"/>
                <a:cs typeface="Arial"/>
                <a:hlinkClick r:id="rId3"/>
              </a:rPr>
              <a:t>Resources for Finding and Sharing Research Data</a:t>
            </a:r>
            <a:endParaRPr lang="en-US" dirty="0">
              <a:latin typeface="Arial"/>
              <a:cs typeface="Arial"/>
            </a:endParaRPr>
          </a:p>
          <a:p>
            <a:r>
              <a:rPr lang="en-US" b="1" dirty="0">
                <a:latin typeface="Arial"/>
                <a:cs typeface="Arial"/>
              </a:rPr>
              <a:t>Related Subject Guide: </a:t>
            </a:r>
            <a:r>
              <a:rPr lang="en-US" dirty="0">
                <a:latin typeface="Arial"/>
                <a:cs typeface="Arial"/>
                <a:hlinkClick r:id="rId4"/>
              </a:rPr>
              <a:t>Finding Datasets, Data Repositories, and Data Standards</a:t>
            </a:r>
            <a:endParaRPr lang="en-US" dirty="0">
              <a:latin typeface="Arial"/>
              <a:cs typeface="Arial"/>
            </a:endParaRPr>
          </a:p>
          <a:p>
            <a:pPr marL="0" indent="0">
              <a:buNone/>
            </a:pPr>
            <a:endParaRPr lang="en-US" dirty="0">
              <a:latin typeface="Arial"/>
              <a:cs typeface="Arial"/>
            </a:endParaRPr>
          </a:p>
          <a:p>
            <a:pPr marL="0" indent="0">
              <a:buNone/>
            </a:pPr>
            <a:endParaRPr lang="en-US" dirty="0">
              <a:latin typeface="Arial"/>
              <a:cs typeface="Arial"/>
            </a:endParaRPr>
          </a:p>
        </p:txBody>
      </p:sp>
    </p:spTree>
    <p:extLst>
      <p:ext uri="{BB962C8B-B14F-4D97-AF65-F5344CB8AC3E}">
        <p14:creationId xmlns:p14="http://schemas.microsoft.com/office/powerpoint/2010/main" val="1026678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63E70-0B3A-0C92-B559-E5363A07CC62}"/>
              </a:ext>
            </a:extLst>
          </p:cNvPr>
          <p:cNvSpPr>
            <a:spLocks noGrp="1"/>
          </p:cNvSpPr>
          <p:nvPr>
            <p:ph type="title"/>
          </p:nvPr>
        </p:nvSpPr>
        <p:spPr>
          <a:xfrm>
            <a:off x="609600" y="164592"/>
            <a:ext cx="8416189" cy="457200"/>
          </a:xfrm>
        </p:spPr>
        <p:txBody>
          <a:bodyPr/>
          <a:lstStyle/>
          <a:p>
            <a:r>
              <a:rPr lang="en-US" dirty="0"/>
              <a:t>How to Cite Data </a:t>
            </a:r>
          </a:p>
        </p:txBody>
      </p:sp>
      <p:sp>
        <p:nvSpPr>
          <p:cNvPr id="3" name="Content Placeholder 2">
            <a:extLst>
              <a:ext uri="{FF2B5EF4-FFF2-40B4-BE49-F238E27FC236}">
                <a16:creationId xmlns:a16="http://schemas.microsoft.com/office/drawing/2014/main" id="{C6BC0BD1-C799-D0FE-B291-3BC63561BB31}"/>
              </a:ext>
            </a:extLst>
          </p:cNvPr>
          <p:cNvSpPr>
            <a:spLocks noGrp="1"/>
          </p:cNvSpPr>
          <p:nvPr>
            <p:ph idx="1"/>
          </p:nvPr>
        </p:nvSpPr>
        <p:spPr>
          <a:xfrm>
            <a:off x="609600" y="1142999"/>
            <a:ext cx="10972800" cy="4892040"/>
          </a:xfrm>
        </p:spPr>
        <p:txBody>
          <a:bodyPr>
            <a:normAutofit/>
          </a:bodyPr>
          <a:lstStyle/>
          <a:p>
            <a:r>
              <a:rPr lang="en-US" dirty="0"/>
              <a:t>30-minute lunch &amp; learn</a:t>
            </a:r>
          </a:p>
          <a:p>
            <a:r>
              <a:rPr lang="en-US" dirty="0"/>
              <a:t>Learning objectives</a:t>
            </a:r>
          </a:p>
          <a:p>
            <a:pPr lvl="1"/>
            <a:r>
              <a:rPr lang="en-US" dirty="0"/>
              <a:t>Discuss the importance of data citation</a:t>
            </a:r>
          </a:p>
          <a:p>
            <a:pPr lvl="1"/>
            <a:r>
              <a:rPr lang="en-US" dirty="0"/>
              <a:t>Identify key components of a data citation</a:t>
            </a:r>
          </a:p>
          <a:p>
            <a:pPr lvl="1"/>
            <a:r>
              <a:rPr lang="en-US" dirty="0"/>
              <a:t>Locate style guidelines for data citation</a:t>
            </a:r>
          </a:p>
          <a:p>
            <a:r>
              <a:rPr lang="en-US" dirty="0"/>
              <a:t>Attendees are strongly encouraged to bring a data set to cite as a working example for this training</a:t>
            </a:r>
          </a:p>
          <a:p>
            <a:r>
              <a:rPr lang="en-US" dirty="0"/>
              <a:t>Please contact </a:t>
            </a:r>
            <a:r>
              <a:rPr lang="en-US" dirty="0">
                <a:hlinkClick r:id="rId2"/>
              </a:rPr>
              <a:t>Stacy.brody@nih.gov</a:t>
            </a:r>
            <a:r>
              <a:rPr lang="en-US" dirty="0"/>
              <a:t> for more information </a:t>
            </a:r>
          </a:p>
        </p:txBody>
      </p:sp>
    </p:spTree>
    <p:extLst>
      <p:ext uri="{BB962C8B-B14F-4D97-AF65-F5344CB8AC3E}">
        <p14:creationId xmlns:p14="http://schemas.microsoft.com/office/powerpoint/2010/main" val="1698952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3C207-4563-F8EC-65C4-D4A284A051CD}"/>
              </a:ext>
            </a:extLst>
          </p:cNvPr>
          <p:cNvSpPr>
            <a:spLocks noGrp="1"/>
          </p:cNvSpPr>
          <p:nvPr>
            <p:ph type="title"/>
          </p:nvPr>
        </p:nvSpPr>
        <p:spPr>
          <a:xfrm>
            <a:off x="609600" y="164592"/>
            <a:ext cx="8416189" cy="457200"/>
          </a:xfrm>
        </p:spPr>
        <p:txBody>
          <a:bodyPr/>
          <a:lstStyle/>
          <a:p>
            <a:r>
              <a:rPr lang="en-US" dirty="0"/>
              <a:t>Managing Data in Excel Series</a:t>
            </a:r>
          </a:p>
        </p:txBody>
      </p:sp>
      <p:sp>
        <p:nvSpPr>
          <p:cNvPr id="3" name="Content Placeholder 2">
            <a:extLst>
              <a:ext uri="{FF2B5EF4-FFF2-40B4-BE49-F238E27FC236}">
                <a16:creationId xmlns:a16="http://schemas.microsoft.com/office/drawing/2014/main" id="{E846D715-D1DC-0EA0-3BDA-DB68BA4F2AFE}"/>
              </a:ext>
            </a:extLst>
          </p:cNvPr>
          <p:cNvSpPr>
            <a:spLocks noGrp="1"/>
          </p:cNvSpPr>
          <p:nvPr>
            <p:ph idx="1"/>
          </p:nvPr>
        </p:nvSpPr>
        <p:spPr>
          <a:xfrm>
            <a:off x="609600" y="1142999"/>
            <a:ext cx="10972800" cy="4892040"/>
          </a:xfrm>
        </p:spPr>
        <p:txBody>
          <a:bodyPr vert="horz" lIns="91440" tIns="45720" rIns="91440" bIns="45720" rtlCol="0" anchor="t">
            <a:normAutofit/>
          </a:bodyPr>
          <a:lstStyle/>
          <a:p>
            <a:r>
              <a:rPr lang="en-US" dirty="0">
                <a:hlinkClick r:id="rId3"/>
              </a:rPr>
              <a:t>Managing Data in Excel</a:t>
            </a:r>
            <a:r>
              <a:rPr lang="en-US" dirty="0"/>
              <a:t>: Introductory training for those who need to quickly learn basic Excel data management features and for those who are interested in a refresher </a:t>
            </a:r>
          </a:p>
          <a:p>
            <a:r>
              <a:rPr lang="en-US" dirty="0">
                <a:hlinkClick r:id="rId4"/>
              </a:rPr>
              <a:t>Creating Pivot Tables in Excel</a:t>
            </a:r>
            <a:r>
              <a:rPr lang="en-US" dirty="0"/>
              <a:t>: How to create and manipulate pivot tables in Excel</a:t>
            </a:r>
          </a:p>
          <a:p>
            <a:r>
              <a:rPr lang="en-US" dirty="0">
                <a:hlinkClick r:id="rId5"/>
              </a:rPr>
              <a:t>Creating Charts in Excel</a:t>
            </a:r>
            <a:r>
              <a:rPr lang="en-US" dirty="0"/>
              <a:t>: Participants will review and select chart types, layout, and styles, and explore colors and format options </a:t>
            </a:r>
          </a:p>
          <a:p>
            <a:endParaRPr lang="en-US" dirty="0"/>
          </a:p>
        </p:txBody>
      </p:sp>
    </p:spTree>
    <p:extLst>
      <p:ext uri="{BB962C8B-B14F-4D97-AF65-F5344CB8AC3E}">
        <p14:creationId xmlns:p14="http://schemas.microsoft.com/office/powerpoint/2010/main" val="587935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title">
            <a:extLst>
              <a:ext uri="{FF2B5EF4-FFF2-40B4-BE49-F238E27FC236}">
                <a16:creationId xmlns:a16="http://schemas.microsoft.com/office/drawing/2014/main" id="{505B3F92-1348-4D94-BE6E-E0D2CDC79D04}"/>
              </a:ext>
            </a:extLst>
          </p:cNvPr>
          <p:cNvSpPr>
            <a:spLocks noGrp="1"/>
          </p:cNvSpPr>
          <p:nvPr>
            <p:ph type="title"/>
          </p:nvPr>
        </p:nvSpPr>
        <p:spPr>
          <a:xfrm>
            <a:off x="555811" y="32012"/>
            <a:ext cx="8686800" cy="731520"/>
          </a:xfrm>
        </p:spPr>
        <p:txBody>
          <a:bodyPr/>
          <a:lstStyle/>
          <a:p>
            <a:r>
              <a:rPr lang="en-US" dirty="0"/>
              <a:t>Research Analytics Branch</a:t>
            </a:r>
          </a:p>
        </p:txBody>
      </p:sp>
      <p:pic>
        <p:nvPicPr>
          <p:cNvPr id="18" name="raisa-data">
            <a:extLst>
              <a:ext uri="{FF2B5EF4-FFF2-40B4-BE49-F238E27FC236}">
                <a16:creationId xmlns:a16="http://schemas.microsoft.com/office/drawing/2014/main" id="{2B39A419-2D63-078F-4801-C6FC2097ED9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3564" y="1229620"/>
            <a:ext cx="1645920" cy="1645920"/>
          </a:xfrm>
          <a:prstGeom prst="rect">
            <a:avLst/>
          </a:prstGeom>
        </p:spPr>
      </p:pic>
      <p:pic>
        <p:nvPicPr>
          <p:cNvPr id="20" name="joelle-bib">
            <a:extLst>
              <a:ext uri="{FF2B5EF4-FFF2-40B4-BE49-F238E27FC236}">
                <a16:creationId xmlns:a16="http://schemas.microsoft.com/office/drawing/2014/main" id="{771BD248-0ACA-EE38-6DB8-69889AE4DC6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708664" y="3684925"/>
            <a:ext cx="1645920" cy="1645920"/>
          </a:xfrm>
          <a:prstGeom prst="rect">
            <a:avLst/>
          </a:prstGeom>
        </p:spPr>
      </p:pic>
      <p:pic>
        <p:nvPicPr>
          <p:cNvPr id="22" name="cindy-data" descr="A person smiling for the camera&#10;&#10;Description automatically generated with low confidence">
            <a:extLst>
              <a:ext uri="{FF2B5EF4-FFF2-40B4-BE49-F238E27FC236}">
                <a16:creationId xmlns:a16="http://schemas.microsoft.com/office/drawing/2014/main" id="{FD9D8C0E-8986-8594-8DE2-DA08BAAC909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701098" y="1229620"/>
            <a:ext cx="1645920" cy="1645920"/>
          </a:xfrm>
          <a:prstGeom prst="rect">
            <a:avLst/>
          </a:prstGeom>
        </p:spPr>
      </p:pic>
      <p:pic>
        <p:nvPicPr>
          <p:cNvPr id="24" name="gergana-bib">
            <a:extLst>
              <a:ext uri="{FF2B5EF4-FFF2-40B4-BE49-F238E27FC236}">
                <a16:creationId xmlns:a16="http://schemas.microsoft.com/office/drawing/2014/main" id="{B03E076B-98E4-4EFD-CCBB-FB5847CF11E0}"/>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33564" y="3684925"/>
            <a:ext cx="1645920" cy="1645920"/>
          </a:xfrm>
          <a:prstGeom prst="rect">
            <a:avLst/>
          </a:prstGeom>
        </p:spPr>
      </p:pic>
      <p:pic>
        <p:nvPicPr>
          <p:cNvPr id="26" name="stacy-bib">
            <a:extLst>
              <a:ext uri="{FF2B5EF4-FFF2-40B4-BE49-F238E27FC236}">
                <a16:creationId xmlns:a16="http://schemas.microsoft.com/office/drawing/2014/main" id="{EBC23B55-FD0D-61BE-3652-7B4E6D122819}"/>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827860" y="3664202"/>
            <a:ext cx="1645920" cy="1645920"/>
          </a:xfrm>
          <a:prstGeom prst="rect">
            <a:avLst/>
          </a:prstGeom>
        </p:spPr>
      </p:pic>
      <p:pic>
        <p:nvPicPr>
          <p:cNvPr id="28" name="doug-rab">
            <a:extLst>
              <a:ext uri="{FF2B5EF4-FFF2-40B4-BE49-F238E27FC236}">
                <a16:creationId xmlns:a16="http://schemas.microsoft.com/office/drawing/2014/main" id="{6C1D17E8-BF2F-0EA4-E84C-84E0D28FD849}"/>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954097" y="3684925"/>
            <a:ext cx="1645920" cy="1645920"/>
          </a:xfrm>
          <a:prstGeom prst="rect">
            <a:avLst/>
          </a:prstGeom>
        </p:spPr>
      </p:pic>
      <p:pic>
        <p:nvPicPr>
          <p:cNvPr id="5" name="pam-stats" descr="A person with glasses smiling&#10;&#10;Description automatically generated">
            <a:extLst>
              <a:ext uri="{FF2B5EF4-FFF2-40B4-BE49-F238E27FC236}">
                <a16:creationId xmlns:a16="http://schemas.microsoft.com/office/drawing/2014/main" id="{29C9A217-2592-0D50-7EFD-2A8EE1056EF7}"/>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723475" y="1229620"/>
            <a:ext cx="1622294" cy="1645920"/>
          </a:xfrm>
          <a:prstGeom prst="rect">
            <a:avLst/>
          </a:prstGeom>
        </p:spPr>
      </p:pic>
      <p:pic>
        <p:nvPicPr>
          <p:cNvPr id="6" name="doug-bio">
            <a:extLst>
              <a:ext uri="{FF2B5EF4-FFF2-40B4-BE49-F238E27FC236}">
                <a16:creationId xmlns:a16="http://schemas.microsoft.com/office/drawing/2014/main" id="{448FE5E7-B05E-A35B-AD51-74FE2D69DA2E}"/>
              </a:ext>
            </a:extLst>
          </p:cNvPr>
          <p:cNvPicPr>
            <a:picLocks noChangeAspect="1"/>
          </p:cNvPicPr>
          <p:nvPr/>
        </p:nvPicPr>
        <p:blipFill>
          <a:blip r:embed="rId10" cstate="print">
            <a:extLst>
              <a:ext uri="{28A0092B-C50C-407E-A947-70E740481C1C}">
                <a14:useLocalDpi xmlns:a14="http://schemas.microsoft.com/office/drawing/2010/main"/>
              </a:ext>
            </a:extLst>
          </a:blip>
          <a:srcRect/>
          <a:stretch/>
        </p:blipFill>
        <p:spPr>
          <a:xfrm>
            <a:off x="6895394" y="1247457"/>
            <a:ext cx="1645920" cy="1645920"/>
          </a:xfrm>
          <a:prstGeom prst="rect">
            <a:avLst/>
          </a:prstGeom>
        </p:spPr>
      </p:pic>
      <p:pic>
        <p:nvPicPr>
          <p:cNvPr id="7" name="doug-bio">
            <a:extLst>
              <a:ext uri="{FF2B5EF4-FFF2-40B4-BE49-F238E27FC236}">
                <a16:creationId xmlns:a16="http://schemas.microsoft.com/office/drawing/2014/main" id="{F10B1330-E908-4589-3129-C2AAECDC4758}"/>
              </a:ext>
            </a:extLst>
          </p:cNvPr>
          <p:cNvPicPr>
            <a:picLocks noChangeAspect="1"/>
          </p:cNvPicPr>
          <p:nvPr/>
        </p:nvPicPr>
        <p:blipFill>
          <a:blip r:embed="rId11" cstate="print">
            <a:extLst>
              <a:ext uri="{28A0092B-C50C-407E-A947-70E740481C1C}">
                <a14:useLocalDpi xmlns:a14="http://schemas.microsoft.com/office/drawing/2010/main"/>
              </a:ext>
            </a:extLst>
          </a:blip>
          <a:srcRect/>
          <a:stretch/>
        </p:blipFill>
        <p:spPr>
          <a:xfrm>
            <a:off x="9045823" y="1226734"/>
            <a:ext cx="1645920" cy="1645920"/>
          </a:xfrm>
          <a:prstGeom prst="rect">
            <a:avLst/>
          </a:prstGeom>
        </p:spPr>
      </p:pic>
      <p:sp>
        <p:nvSpPr>
          <p:cNvPr id="8" name="TextBox 7">
            <a:extLst>
              <a:ext uri="{FF2B5EF4-FFF2-40B4-BE49-F238E27FC236}">
                <a16:creationId xmlns:a16="http://schemas.microsoft.com/office/drawing/2014/main" id="{71F652E2-2CC5-36F4-3DEE-654B76AD18E1}"/>
              </a:ext>
            </a:extLst>
          </p:cNvPr>
          <p:cNvSpPr txBox="1"/>
          <p:nvPr/>
        </p:nvSpPr>
        <p:spPr>
          <a:xfrm>
            <a:off x="676050" y="2988409"/>
            <a:ext cx="1436996" cy="369332"/>
          </a:xfrm>
          <a:prstGeom prst="rect">
            <a:avLst/>
          </a:prstGeom>
          <a:noFill/>
        </p:spPr>
        <p:txBody>
          <a:bodyPr wrap="none" rtlCol="0">
            <a:spAutoFit/>
          </a:bodyPr>
          <a:lstStyle/>
          <a:p>
            <a:r>
              <a:rPr lang="en-US" dirty="0"/>
              <a:t>Data Services</a:t>
            </a:r>
          </a:p>
        </p:txBody>
      </p:sp>
      <p:sp>
        <p:nvSpPr>
          <p:cNvPr id="9" name="TextBox 8">
            <a:extLst>
              <a:ext uri="{FF2B5EF4-FFF2-40B4-BE49-F238E27FC236}">
                <a16:creationId xmlns:a16="http://schemas.microsoft.com/office/drawing/2014/main" id="{1A65FA8C-955D-3167-170A-55B4AE57D156}"/>
              </a:ext>
            </a:extLst>
          </p:cNvPr>
          <p:cNvSpPr txBox="1"/>
          <p:nvPr/>
        </p:nvSpPr>
        <p:spPr>
          <a:xfrm>
            <a:off x="2708664" y="2988409"/>
            <a:ext cx="1436996" cy="369332"/>
          </a:xfrm>
          <a:prstGeom prst="rect">
            <a:avLst/>
          </a:prstGeom>
          <a:noFill/>
        </p:spPr>
        <p:txBody>
          <a:bodyPr wrap="none" rtlCol="0">
            <a:spAutoFit/>
          </a:bodyPr>
          <a:lstStyle/>
          <a:p>
            <a:r>
              <a:rPr lang="en-US" dirty="0"/>
              <a:t>Data Services</a:t>
            </a:r>
          </a:p>
        </p:txBody>
      </p:sp>
      <p:sp>
        <p:nvSpPr>
          <p:cNvPr id="10" name="TextBox 9">
            <a:extLst>
              <a:ext uri="{FF2B5EF4-FFF2-40B4-BE49-F238E27FC236}">
                <a16:creationId xmlns:a16="http://schemas.microsoft.com/office/drawing/2014/main" id="{422BB193-A10C-8AAD-34FB-B5FB6BCB9FA5}"/>
              </a:ext>
            </a:extLst>
          </p:cNvPr>
          <p:cNvSpPr txBox="1"/>
          <p:nvPr/>
        </p:nvSpPr>
        <p:spPr>
          <a:xfrm>
            <a:off x="4807314" y="3009132"/>
            <a:ext cx="1288686" cy="369332"/>
          </a:xfrm>
          <a:prstGeom prst="rect">
            <a:avLst/>
          </a:prstGeom>
          <a:noFill/>
        </p:spPr>
        <p:txBody>
          <a:bodyPr wrap="none" rtlCol="0">
            <a:spAutoFit/>
          </a:bodyPr>
          <a:lstStyle/>
          <a:p>
            <a:r>
              <a:rPr lang="en-US" dirty="0"/>
              <a:t>Biostatistics</a:t>
            </a:r>
          </a:p>
        </p:txBody>
      </p:sp>
      <p:sp>
        <p:nvSpPr>
          <p:cNvPr id="11" name="TextBox 10">
            <a:extLst>
              <a:ext uri="{FF2B5EF4-FFF2-40B4-BE49-F238E27FC236}">
                <a16:creationId xmlns:a16="http://schemas.microsoft.com/office/drawing/2014/main" id="{E7C13FC4-4EA5-41F8-E271-A33ECAAAA3D7}"/>
              </a:ext>
            </a:extLst>
          </p:cNvPr>
          <p:cNvSpPr txBox="1"/>
          <p:nvPr/>
        </p:nvSpPr>
        <p:spPr>
          <a:xfrm>
            <a:off x="738026" y="5385639"/>
            <a:ext cx="1408142" cy="369332"/>
          </a:xfrm>
          <a:prstGeom prst="rect">
            <a:avLst/>
          </a:prstGeom>
          <a:noFill/>
        </p:spPr>
        <p:txBody>
          <a:bodyPr wrap="none" rtlCol="0">
            <a:spAutoFit/>
          </a:bodyPr>
          <a:lstStyle/>
          <a:p>
            <a:r>
              <a:rPr lang="en-US" dirty="0"/>
              <a:t>Bibliometrics</a:t>
            </a:r>
          </a:p>
        </p:txBody>
      </p:sp>
      <p:sp>
        <p:nvSpPr>
          <p:cNvPr id="12" name="TextBox 11">
            <a:extLst>
              <a:ext uri="{FF2B5EF4-FFF2-40B4-BE49-F238E27FC236}">
                <a16:creationId xmlns:a16="http://schemas.microsoft.com/office/drawing/2014/main" id="{36B3BA57-DABA-ED2A-A02F-1B855664CA69}"/>
              </a:ext>
            </a:extLst>
          </p:cNvPr>
          <p:cNvSpPr txBox="1"/>
          <p:nvPr/>
        </p:nvSpPr>
        <p:spPr>
          <a:xfrm>
            <a:off x="2615204" y="5385639"/>
            <a:ext cx="1933799" cy="369332"/>
          </a:xfrm>
          <a:prstGeom prst="rect">
            <a:avLst/>
          </a:prstGeom>
          <a:noFill/>
        </p:spPr>
        <p:txBody>
          <a:bodyPr wrap="none" rtlCol="0">
            <a:spAutoFit/>
          </a:bodyPr>
          <a:lstStyle/>
          <a:p>
            <a:r>
              <a:rPr lang="en-US" dirty="0"/>
              <a:t>Bibliometrics/Data</a:t>
            </a:r>
          </a:p>
        </p:txBody>
      </p:sp>
      <p:sp>
        <p:nvSpPr>
          <p:cNvPr id="13" name="TextBox 12">
            <a:extLst>
              <a:ext uri="{FF2B5EF4-FFF2-40B4-BE49-F238E27FC236}">
                <a16:creationId xmlns:a16="http://schemas.microsoft.com/office/drawing/2014/main" id="{D3E7EDDA-60DE-BFE7-DA59-B8AA589945AD}"/>
              </a:ext>
            </a:extLst>
          </p:cNvPr>
          <p:cNvSpPr txBox="1"/>
          <p:nvPr/>
        </p:nvSpPr>
        <p:spPr>
          <a:xfrm>
            <a:off x="4937627" y="5385639"/>
            <a:ext cx="1408142" cy="369332"/>
          </a:xfrm>
          <a:prstGeom prst="rect">
            <a:avLst/>
          </a:prstGeom>
          <a:noFill/>
        </p:spPr>
        <p:txBody>
          <a:bodyPr wrap="none" rtlCol="0">
            <a:spAutoFit/>
          </a:bodyPr>
          <a:lstStyle/>
          <a:p>
            <a:r>
              <a:rPr lang="en-US" dirty="0"/>
              <a:t>Bibliometrics</a:t>
            </a:r>
          </a:p>
        </p:txBody>
      </p:sp>
      <p:sp>
        <p:nvSpPr>
          <p:cNvPr id="14" name="TextBox 13">
            <a:extLst>
              <a:ext uri="{FF2B5EF4-FFF2-40B4-BE49-F238E27FC236}">
                <a16:creationId xmlns:a16="http://schemas.microsoft.com/office/drawing/2014/main" id="{4792E300-F37C-3EB4-198D-46BE1167821F}"/>
              </a:ext>
            </a:extLst>
          </p:cNvPr>
          <p:cNvSpPr txBox="1"/>
          <p:nvPr/>
        </p:nvSpPr>
        <p:spPr>
          <a:xfrm>
            <a:off x="7072986" y="5385639"/>
            <a:ext cx="1372107" cy="369332"/>
          </a:xfrm>
          <a:prstGeom prst="rect">
            <a:avLst/>
          </a:prstGeom>
          <a:noFill/>
        </p:spPr>
        <p:txBody>
          <a:bodyPr wrap="none" rtlCol="0">
            <a:spAutoFit/>
          </a:bodyPr>
          <a:lstStyle/>
          <a:p>
            <a:r>
              <a:rPr lang="en-US" dirty="0"/>
              <a:t>Branch Chief</a:t>
            </a:r>
          </a:p>
        </p:txBody>
      </p:sp>
      <p:sp>
        <p:nvSpPr>
          <p:cNvPr id="15" name="TextBox 14">
            <a:extLst>
              <a:ext uri="{FF2B5EF4-FFF2-40B4-BE49-F238E27FC236}">
                <a16:creationId xmlns:a16="http://schemas.microsoft.com/office/drawing/2014/main" id="{EE3318A3-2E44-5274-E668-4C949F2176D1}"/>
              </a:ext>
            </a:extLst>
          </p:cNvPr>
          <p:cNvSpPr txBox="1"/>
          <p:nvPr/>
        </p:nvSpPr>
        <p:spPr>
          <a:xfrm>
            <a:off x="6667172" y="3009132"/>
            <a:ext cx="2010359" cy="369332"/>
          </a:xfrm>
          <a:prstGeom prst="rect">
            <a:avLst/>
          </a:prstGeom>
          <a:noFill/>
        </p:spPr>
        <p:txBody>
          <a:bodyPr wrap="none" rtlCol="0">
            <a:spAutoFit/>
          </a:bodyPr>
          <a:lstStyle/>
          <a:p>
            <a:r>
              <a:rPr lang="en-US" dirty="0"/>
              <a:t>Data Scientist: Data</a:t>
            </a:r>
          </a:p>
        </p:txBody>
      </p:sp>
      <p:sp>
        <p:nvSpPr>
          <p:cNvPr id="16" name="TextBox 15">
            <a:extLst>
              <a:ext uri="{FF2B5EF4-FFF2-40B4-BE49-F238E27FC236}">
                <a16:creationId xmlns:a16="http://schemas.microsoft.com/office/drawing/2014/main" id="{56115F87-36A7-20C2-D515-9AD876EB148A}"/>
              </a:ext>
            </a:extLst>
          </p:cNvPr>
          <p:cNvSpPr txBox="1"/>
          <p:nvPr/>
        </p:nvSpPr>
        <p:spPr>
          <a:xfrm>
            <a:off x="8995016" y="3013466"/>
            <a:ext cx="1874231" cy="369332"/>
          </a:xfrm>
          <a:prstGeom prst="rect">
            <a:avLst/>
          </a:prstGeom>
          <a:noFill/>
        </p:spPr>
        <p:txBody>
          <a:bodyPr wrap="none" rtlCol="0">
            <a:spAutoFit/>
          </a:bodyPr>
          <a:lstStyle/>
          <a:p>
            <a:r>
              <a:rPr lang="en-US" dirty="0"/>
              <a:t>Data Scientist: Bio</a:t>
            </a:r>
          </a:p>
        </p:txBody>
      </p:sp>
      <p:sp>
        <p:nvSpPr>
          <p:cNvPr id="17" name="TextBox 16">
            <a:extLst>
              <a:ext uri="{FF2B5EF4-FFF2-40B4-BE49-F238E27FC236}">
                <a16:creationId xmlns:a16="http://schemas.microsoft.com/office/drawing/2014/main" id="{4A87BEA4-2CE8-A988-5D0E-FBC8BA929EBF}"/>
              </a:ext>
            </a:extLst>
          </p:cNvPr>
          <p:cNvSpPr txBox="1"/>
          <p:nvPr/>
        </p:nvSpPr>
        <p:spPr>
          <a:xfrm>
            <a:off x="8937791" y="5647068"/>
            <a:ext cx="3108348" cy="400110"/>
          </a:xfrm>
          <a:prstGeom prst="rect">
            <a:avLst/>
          </a:prstGeom>
          <a:noFill/>
        </p:spPr>
        <p:txBody>
          <a:bodyPr wrap="square">
            <a:spAutoFit/>
          </a:bodyPr>
          <a:lstStyle/>
          <a:p>
            <a:r>
              <a:rPr lang="it-IT" sz="1000" dirty="0"/>
              <a:t>OpenAI. (2024). </a:t>
            </a:r>
            <a:r>
              <a:rPr lang="it-IT" sz="1000" i="1" dirty="0"/>
              <a:t>DALL-E [AI Image Generator]</a:t>
            </a:r>
            <a:r>
              <a:rPr lang="it-IT" sz="1000" dirty="0"/>
              <a:t>. </a:t>
            </a:r>
            <a:r>
              <a:rPr lang="it-IT" sz="1000" dirty="0">
                <a:hlinkClick r:id="rId12"/>
              </a:rPr>
              <a:t>https://openai.com/dall-e</a:t>
            </a:r>
            <a:endParaRPr lang="en-US" sz="1000" dirty="0"/>
          </a:p>
        </p:txBody>
      </p:sp>
    </p:spTree>
    <p:extLst>
      <p:ext uri="{BB962C8B-B14F-4D97-AF65-F5344CB8AC3E}">
        <p14:creationId xmlns:p14="http://schemas.microsoft.com/office/powerpoint/2010/main" val="1446249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37875-A028-1B52-1301-AC5643E75B99}"/>
              </a:ext>
            </a:extLst>
          </p:cNvPr>
          <p:cNvSpPr>
            <a:spLocks noGrp="1"/>
          </p:cNvSpPr>
          <p:nvPr>
            <p:ph type="title"/>
          </p:nvPr>
        </p:nvSpPr>
        <p:spPr/>
        <p:txBody>
          <a:bodyPr/>
          <a:lstStyle/>
          <a:p>
            <a:r>
              <a:rPr lang="en-US" dirty="0"/>
              <a:t>Introduction to R and RStudio</a:t>
            </a:r>
          </a:p>
        </p:txBody>
      </p:sp>
      <p:sp>
        <p:nvSpPr>
          <p:cNvPr id="3" name="Content Placeholder 2">
            <a:extLst>
              <a:ext uri="{FF2B5EF4-FFF2-40B4-BE49-F238E27FC236}">
                <a16:creationId xmlns:a16="http://schemas.microsoft.com/office/drawing/2014/main" id="{A152AF2B-08F5-CD98-D68A-841269F4148F}"/>
              </a:ext>
            </a:extLst>
          </p:cNvPr>
          <p:cNvSpPr>
            <a:spLocks noGrp="1"/>
          </p:cNvSpPr>
          <p:nvPr>
            <p:ph idx="1"/>
          </p:nvPr>
        </p:nvSpPr>
        <p:spPr/>
        <p:txBody>
          <a:bodyPr vert="horz" lIns="91440" tIns="45720" rIns="91440" bIns="45720" rtlCol="0" anchor="t">
            <a:normAutofit/>
          </a:bodyPr>
          <a:lstStyle/>
          <a:p>
            <a:r>
              <a:rPr lang="en-US" dirty="0">
                <a:solidFill>
                  <a:schemeClr val="tx1">
                    <a:lumMod val="65000"/>
                    <a:lumOff val="35000"/>
                  </a:schemeClr>
                </a:solidFill>
                <a:latin typeface="Arial"/>
                <a:cs typeface="Arial"/>
              </a:rPr>
              <a:t>Basic overview of the functionality of </a:t>
            </a:r>
            <a:r>
              <a:rPr lang="en-US" dirty="0">
                <a:solidFill>
                  <a:schemeClr val="tx1">
                    <a:lumMod val="65000"/>
                    <a:lumOff val="35000"/>
                  </a:schemeClr>
                </a:solidFill>
                <a:latin typeface="Arial"/>
                <a:cs typeface="Arial"/>
                <a:hlinkClick r:id="rId2"/>
              </a:rPr>
              <a:t>R programming language</a:t>
            </a:r>
            <a:r>
              <a:rPr lang="en-US" dirty="0">
                <a:solidFill>
                  <a:schemeClr val="tx1">
                    <a:lumMod val="65000"/>
                    <a:lumOff val="35000"/>
                  </a:schemeClr>
                </a:solidFill>
                <a:latin typeface="Arial"/>
                <a:cs typeface="Arial"/>
              </a:rPr>
              <a:t> and </a:t>
            </a:r>
            <a:r>
              <a:rPr lang="en-US" dirty="0">
                <a:solidFill>
                  <a:srgbClr val="3B3BFF"/>
                </a:solidFill>
                <a:latin typeface="Arial"/>
                <a:cs typeface="Arial"/>
                <a:hlinkClick r:id="rId3">
                  <a:extLst>
                    <a:ext uri="{A12FA001-AC4F-418D-AE19-62706E023703}">
                      <ahyp:hlinkClr xmlns:ahyp="http://schemas.microsoft.com/office/drawing/2018/hyperlinkcolor" val="tx"/>
                    </a:ext>
                  </a:extLst>
                </a:hlinkClick>
              </a:rPr>
              <a:t>RStudio</a:t>
            </a:r>
            <a:endParaRPr lang="en-US" dirty="0">
              <a:solidFill>
                <a:srgbClr val="3B3BFF"/>
              </a:solidFill>
              <a:hlinkClick r:id="rId3">
                <a:extLst>
                  <a:ext uri="{A12FA001-AC4F-418D-AE19-62706E023703}">
                    <ahyp:hlinkClr xmlns:ahyp="http://schemas.microsoft.com/office/drawing/2018/hyperlinkcolor" val="tx"/>
                  </a:ext>
                </a:extLst>
              </a:hlinkClick>
            </a:endParaRPr>
          </a:p>
          <a:p>
            <a:r>
              <a:rPr lang="en-US" dirty="0">
                <a:solidFill>
                  <a:schemeClr val="tx1">
                    <a:lumMod val="65000"/>
                    <a:lumOff val="35000"/>
                  </a:schemeClr>
                </a:solidFill>
              </a:rPr>
              <a:t>Lists reasons for using R</a:t>
            </a:r>
          </a:p>
          <a:p>
            <a:r>
              <a:rPr lang="en-US" dirty="0">
                <a:solidFill>
                  <a:schemeClr val="tx1">
                    <a:lumMod val="65000"/>
                    <a:lumOff val="35000"/>
                  </a:schemeClr>
                </a:solidFill>
              </a:rPr>
              <a:t>Describes the purpose of the scripts</a:t>
            </a:r>
          </a:p>
          <a:p>
            <a:r>
              <a:rPr lang="en-US" dirty="0">
                <a:solidFill>
                  <a:schemeClr val="tx1">
                    <a:lumMod val="65000"/>
                    <a:lumOff val="35000"/>
                  </a:schemeClr>
                </a:solidFill>
              </a:rPr>
              <a:t>Describes methods for finding help on R and Rstudio</a:t>
            </a:r>
          </a:p>
          <a:p>
            <a:r>
              <a:rPr lang="en-US" dirty="0">
                <a:solidFill>
                  <a:schemeClr val="tx1">
                    <a:lumMod val="65000"/>
                    <a:lumOff val="35000"/>
                  </a:schemeClr>
                </a:solidFill>
              </a:rPr>
              <a:t>Describes how to organize files and directories for a set of analyses as an R Project</a:t>
            </a:r>
          </a:p>
          <a:p>
            <a:r>
              <a:rPr lang="en-US" b="1" dirty="0">
                <a:latin typeface="Arial"/>
                <a:cs typeface="Arial"/>
              </a:rPr>
              <a:t>See: </a:t>
            </a:r>
            <a:r>
              <a:rPr lang="en-US" dirty="0">
                <a:solidFill>
                  <a:schemeClr val="tx1">
                    <a:lumMod val="65000"/>
                    <a:lumOff val="35000"/>
                  </a:schemeClr>
                </a:solidFill>
                <a:hlinkClick r:id="rId4"/>
              </a:rPr>
              <a:t>Introduction to R and RStudio</a:t>
            </a:r>
            <a:endParaRPr lang="en-US" dirty="0">
              <a:solidFill>
                <a:schemeClr val="tx1">
                  <a:lumMod val="65000"/>
                  <a:lumOff val="35000"/>
                </a:schemeClr>
              </a:solidFill>
            </a:endParaRPr>
          </a:p>
        </p:txBody>
      </p:sp>
    </p:spTree>
    <p:extLst>
      <p:ext uri="{BB962C8B-B14F-4D97-AF65-F5344CB8AC3E}">
        <p14:creationId xmlns:p14="http://schemas.microsoft.com/office/powerpoint/2010/main" val="1912794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3EF36-82DF-C19D-E5FB-B1D396FC4ED8}"/>
              </a:ext>
            </a:extLst>
          </p:cNvPr>
          <p:cNvSpPr>
            <a:spLocks noGrp="1"/>
          </p:cNvSpPr>
          <p:nvPr>
            <p:ph type="title"/>
          </p:nvPr>
        </p:nvSpPr>
        <p:spPr/>
        <p:txBody>
          <a:bodyPr/>
          <a:lstStyle/>
          <a:p>
            <a:r>
              <a:rPr lang="en-US" dirty="0"/>
              <a:t>Data Wrangling in R</a:t>
            </a:r>
          </a:p>
        </p:txBody>
      </p:sp>
      <p:sp>
        <p:nvSpPr>
          <p:cNvPr id="3" name="Content Placeholder 2">
            <a:extLst>
              <a:ext uri="{FF2B5EF4-FFF2-40B4-BE49-F238E27FC236}">
                <a16:creationId xmlns:a16="http://schemas.microsoft.com/office/drawing/2014/main" id="{65A11DCA-D2E2-52B8-E567-1C2F71A1F6F1}"/>
              </a:ext>
            </a:extLst>
          </p:cNvPr>
          <p:cNvSpPr>
            <a:spLocks noGrp="1"/>
          </p:cNvSpPr>
          <p:nvPr>
            <p:ph idx="1"/>
          </p:nvPr>
        </p:nvSpPr>
        <p:spPr/>
        <p:txBody>
          <a:bodyPr/>
          <a:lstStyle/>
          <a:p>
            <a:r>
              <a:rPr lang="en-US" dirty="0"/>
              <a:t>Focus on data wrangling using tidy data principles</a:t>
            </a:r>
          </a:p>
          <a:p>
            <a:r>
              <a:rPr lang="en-US" dirty="0"/>
              <a:t>Discussion of what makes data "tidy," and methods for reshaping data using dplyr and tidyr functions</a:t>
            </a:r>
          </a:p>
          <a:p>
            <a:r>
              <a:rPr lang="en-US" b="1" dirty="0"/>
              <a:t>See: </a:t>
            </a:r>
            <a:r>
              <a:rPr lang="en-US" dirty="0">
                <a:hlinkClick r:id="rId2"/>
              </a:rPr>
              <a:t>Data Wrangling Workshop</a:t>
            </a:r>
            <a:endParaRPr lang="en-US" dirty="0"/>
          </a:p>
        </p:txBody>
      </p:sp>
    </p:spTree>
    <p:extLst>
      <p:ext uri="{BB962C8B-B14F-4D97-AF65-F5344CB8AC3E}">
        <p14:creationId xmlns:p14="http://schemas.microsoft.com/office/powerpoint/2010/main" val="465023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41856-E32E-585D-B1F8-E6C082526ABB}"/>
              </a:ext>
            </a:extLst>
          </p:cNvPr>
          <p:cNvSpPr>
            <a:spLocks noGrp="1"/>
          </p:cNvSpPr>
          <p:nvPr>
            <p:ph type="title"/>
          </p:nvPr>
        </p:nvSpPr>
        <p:spPr/>
        <p:txBody>
          <a:bodyPr/>
          <a:lstStyle/>
          <a:p>
            <a:r>
              <a:rPr lang="en-US" dirty="0"/>
              <a:t>Data Visualization in R: ggplot</a:t>
            </a:r>
          </a:p>
        </p:txBody>
      </p:sp>
      <p:sp>
        <p:nvSpPr>
          <p:cNvPr id="3" name="Content Placeholder 2">
            <a:extLst>
              <a:ext uri="{FF2B5EF4-FFF2-40B4-BE49-F238E27FC236}">
                <a16:creationId xmlns:a16="http://schemas.microsoft.com/office/drawing/2014/main" id="{815F406E-3B9E-A89F-AEA2-DD8C6BCB6466}"/>
              </a:ext>
            </a:extLst>
          </p:cNvPr>
          <p:cNvSpPr>
            <a:spLocks noGrp="1"/>
          </p:cNvSpPr>
          <p:nvPr>
            <p:ph idx="1"/>
          </p:nvPr>
        </p:nvSpPr>
        <p:spPr/>
        <p:txBody>
          <a:bodyPr/>
          <a:lstStyle/>
          <a:p>
            <a:r>
              <a:rPr lang="en-US" dirty="0"/>
              <a:t>Describe how perception and cognition inform visualizations</a:t>
            </a:r>
          </a:p>
          <a:p>
            <a:r>
              <a:rPr lang="en-US" dirty="0"/>
              <a:t>Discuss the visual properties that “pop-out," and how these inform visualizations</a:t>
            </a:r>
          </a:p>
          <a:p>
            <a:r>
              <a:rPr lang="en-US" dirty="0"/>
              <a:t>Distinguish between aesthetic mappings and geometric objects, the fundamental building blocks of ggplot</a:t>
            </a:r>
          </a:p>
          <a:p>
            <a:r>
              <a:rPr lang="en-US" dirty="0"/>
              <a:t>Create a simple scatterplot</a:t>
            </a:r>
          </a:p>
          <a:p>
            <a:r>
              <a:rPr lang="en-US" dirty="0"/>
              <a:t>Create a plot and save it in a high-resolution format</a:t>
            </a:r>
          </a:p>
          <a:p>
            <a:r>
              <a:rPr lang="en-US" dirty="0"/>
              <a:t>See: </a:t>
            </a:r>
            <a:r>
              <a:rPr lang="en-US" dirty="0">
                <a:hlinkClick r:id="rId2"/>
              </a:rPr>
              <a:t>Introduction to Data Visualization in R: ggplot</a:t>
            </a:r>
            <a:endParaRPr lang="en-US" dirty="0"/>
          </a:p>
        </p:txBody>
      </p:sp>
    </p:spTree>
    <p:extLst>
      <p:ext uri="{BB962C8B-B14F-4D97-AF65-F5344CB8AC3E}">
        <p14:creationId xmlns:p14="http://schemas.microsoft.com/office/powerpoint/2010/main" val="1029000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6070E-D179-8931-0914-CFDB489B7653}"/>
              </a:ext>
            </a:extLst>
          </p:cNvPr>
          <p:cNvSpPr>
            <a:spLocks noGrp="1"/>
          </p:cNvSpPr>
          <p:nvPr>
            <p:ph type="title"/>
          </p:nvPr>
        </p:nvSpPr>
        <p:spPr/>
        <p:txBody>
          <a:bodyPr/>
          <a:lstStyle/>
          <a:p>
            <a:r>
              <a:rPr lang="en-US" dirty="0"/>
              <a:t>Data Visualization in R: Customization</a:t>
            </a:r>
          </a:p>
        </p:txBody>
      </p:sp>
      <p:sp>
        <p:nvSpPr>
          <p:cNvPr id="3" name="Content Placeholder 2">
            <a:extLst>
              <a:ext uri="{FF2B5EF4-FFF2-40B4-BE49-F238E27FC236}">
                <a16:creationId xmlns:a16="http://schemas.microsoft.com/office/drawing/2014/main" id="{7ED470D7-286F-777B-A3F1-D50F9C25AEE2}"/>
              </a:ext>
            </a:extLst>
          </p:cNvPr>
          <p:cNvSpPr>
            <a:spLocks noGrp="1"/>
          </p:cNvSpPr>
          <p:nvPr>
            <p:ph idx="1"/>
          </p:nvPr>
        </p:nvSpPr>
        <p:spPr/>
        <p:txBody>
          <a:bodyPr/>
          <a:lstStyle/>
          <a:p>
            <a:r>
              <a:rPr lang="en-US" dirty="0"/>
              <a:t>Overview of options for customizing a ggplot graph</a:t>
            </a:r>
          </a:p>
          <a:p>
            <a:r>
              <a:rPr lang="en-US" dirty="0"/>
              <a:t>Methods for creating small multiples</a:t>
            </a:r>
          </a:p>
          <a:p>
            <a:r>
              <a:rPr lang="en-US" dirty="0"/>
              <a:t>Options for customizing a graphs</a:t>
            </a:r>
          </a:p>
          <a:p>
            <a:r>
              <a:rPr lang="en-US" dirty="0"/>
              <a:t>Applying ggplot themes</a:t>
            </a:r>
          </a:p>
          <a:p>
            <a:r>
              <a:rPr lang="en-US" b="1" dirty="0"/>
              <a:t>See: </a:t>
            </a:r>
            <a:r>
              <a:rPr lang="en-US" dirty="0">
                <a:hlinkClick r:id="rId2"/>
              </a:rPr>
              <a:t>Data Visualization in </a:t>
            </a:r>
            <a:r>
              <a:rPr lang="en-US" dirty="0" err="1">
                <a:hlinkClick r:id="rId2"/>
              </a:rPr>
              <a:t>ggplot</a:t>
            </a:r>
            <a:r>
              <a:rPr lang="en-US" dirty="0">
                <a:hlinkClick r:id="rId2"/>
              </a:rPr>
              <a:t>: Customizations</a:t>
            </a:r>
            <a:endParaRPr lang="en-US" dirty="0"/>
          </a:p>
        </p:txBody>
      </p:sp>
    </p:spTree>
    <p:extLst>
      <p:ext uri="{BB962C8B-B14F-4D97-AF65-F5344CB8AC3E}">
        <p14:creationId xmlns:p14="http://schemas.microsoft.com/office/powerpoint/2010/main" val="3239688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BB298-7C3E-B191-F8E0-E5BC3B4D2F54}"/>
              </a:ext>
            </a:extLst>
          </p:cNvPr>
          <p:cNvSpPr>
            <a:spLocks noGrp="1"/>
          </p:cNvSpPr>
          <p:nvPr>
            <p:ph type="title"/>
          </p:nvPr>
        </p:nvSpPr>
        <p:spPr/>
        <p:txBody>
          <a:bodyPr/>
          <a:lstStyle/>
          <a:p>
            <a:r>
              <a:rPr lang="en-US" dirty="0"/>
              <a:t>Git in RStudio </a:t>
            </a:r>
          </a:p>
        </p:txBody>
      </p:sp>
      <p:sp>
        <p:nvSpPr>
          <p:cNvPr id="3" name="Content Placeholder 2">
            <a:extLst>
              <a:ext uri="{FF2B5EF4-FFF2-40B4-BE49-F238E27FC236}">
                <a16:creationId xmlns:a16="http://schemas.microsoft.com/office/drawing/2014/main" id="{CDC0B01D-6F13-4CDE-5A8B-2A851B73E6DC}"/>
              </a:ext>
            </a:extLst>
          </p:cNvPr>
          <p:cNvSpPr>
            <a:spLocks noGrp="1"/>
          </p:cNvSpPr>
          <p:nvPr>
            <p:ph idx="1"/>
          </p:nvPr>
        </p:nvSpPr>
        <p:spPr/>
        <p:txBody>
          <a:bodyPr/>
          <a:lstStyle/>
          <a:p>
            <a:r>
              <a:rPr lang="en-US" dirty="0"/>
              <a:t>Focuses on using Git and </a:t>
            </a:r>
            <a:r>
              <a:rPr lang="en-US" dirty="0">
                <a:hlinkClick r:id="rId2"/>
              </a:rPr>
              <a:t>GitHub</a:t>
            </a:r>
            <a:r>
              <a:rPr lang="en-US" dirty="0"/>
              <a:t>, with Rstudio</a:t>
            </a:r>
          </a:p>
          <a:p>
            <a:r>
              <a:rPr lang="en-US" dirty="0"/>
              <a:t>Participants will have a chance to experiment with this integration and understand its advantages for collaboration and version control</a:t>
            </a:r>
          </a:p>
          <a:p>
            <a:r>
              <a:rPr lang="en-US" b="1" dirty="0"/>
              <a:t>See: </a:t>
            </a:r>
            <a:r>
              <a:rPr lang="en-US" dirty="0">
                <a:hlinkClick r:id="rId3"/>
              </a:rPr>
              <a:t>Git in RStudio</a:t>
            </a:r>
            <a:endParaRPr lang="en-US" dirty="0"/>
          </a:p>
        </p:txBody>
      </p:sp>
    </p:spTree>
    <p:extLst>
      <p:ext uri="{BB962C8B-B14F-4D97-AF65-F5344CB8AC3E}">
        <p14:creationId xmlns:p14="http://schemas.microsoft.com/office/powerpoint/2010/main" val="2281825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4836E-3AB6-869E-E429-A16CA93CE9A7}"/>
              </a:ext>
            </a:extLst>
          </p:cNvPr>
          <p:cNvSpPr>
            <a:spLocks noGrp="1"/>
          </p:cNvSpPr>
          <p:nvPr>
            <p:ph type="title"/>
          </p:nvPr>
        </p:nvSpPr>
        <p:spPr/>
        <p:txBody>
          <a:bodyPr/>
          <a:lstStyle/>
          <a:p>
            <a:r>
              <a:rPr lang="en-US" dirty="0"/>
              <a:t>Version Control and GitHub </a:t>
            </a:r>
          </a:p>
        </p:txBody>
      </p:sp>
      <p:sp>
        <p:nvSpPr>
          <p:cNvPr id="3" name="Content Placeholder 2">
            <a:extLst>
              <a:ext uri="{FF2B5EF4-FFF2-40B4-BE49-F238E27FC236}">
                <a16:creationId xmlns:a16="http://schemas.microsoft.com/office/drawing/2014/main" id="{DB79555D-1431-96B5-AE83-B803FA94548A}"/>
              </a:ext>
            </a:extLst>
          </p:cNvPr>
          <p:cNvSpPr>
            <a:spLocks noGrp="1"/>
          </p:cNvSpPr>
          <p:nvPr>
            <p:ph idx="1"/>
          </p:nvPr>
        </p:nvSpPr>
        <p:spPr/>
        <p:txBody>
          <a:bodyPr/>
          <a:lstStyle/>
          <a:p>
            <a:r>
              <a:rPr lang="en-US" dirty="0"/>
              <a:t>Introduces version control and using </a:t>
            </a:r>
            <a:r>
              <a:rPr lang="en-US" dirty="0">
                <a:hlinkClick r:id="rId2"/>
              </a:rPr>
              <a:t>GitHub</a:t>
            </a:r>
            <a:r>
              <a:rPr lang="en-US" dirty="0"/>
              <a:t> for project versioning</a:t>
            </a:r>
          </a:p>
          <a:p>
            <a:r>
              <a:rPr lang="en-US" dirty="0"/>
              <a:t>Participants will have a better understanding of version control and its advantages for collaboration and version control</a:t>
            </a:r>
          </a:p>
          <a:p>
            <a:r>
              <a:rPr lang="en-US" b="1" dirty="0"/>
              <a:t>See: </a:t>
            </a:r>
            <a:r>
              <a:rPr lang="en-US" dirty="0">
                <a:hlinkClick r:id="rId3"/>
              </a:rPr>
              <a:t>Version Control and GitHub</a:t>
            </a:r>
            <a:endParaRPr lang="en-US" dirty="0"/>
          </a:p>
        </p:txBody>
      </p:sp>
    </p:spTree>
    <p:extLst>
      <p:ext uri="{BB962C8B-B14F-4D97-AF65-F5344CB8AC3E}">
        <p14:creationId xmlns:p14="http://schemas.microsoft.com/office/powerpoint/2010/main" val="1766365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C5170-3DDD-F05D-1635-69E8C4569AFC}"/>
              </a:ext>
            </a:extLst>
          </p:cNvPr>
          <p:cNvSpPr>
            <a:spLocks noGrp="1"/>
          </p:cNvSpPr>
          <p:nvPr>
            <p:ph type="title"/>
          </p:nvPr>
        </p:nvSpPr>
        <p:spPr/>
        <p:txBody>
          <a:bodyPr/>
          <a:lstStyle/>
          <a:p>
            <a:r>
              <a:rPr lang="en-US" dirty="0"/>
              <a:t>Project Management in RStudio</a:t>
            </a:r>
          </a:p>
        </p:txBody>
      </p:sp>
      <p:sp>
        <p:nvSpPr>
          <p:cNvPr id="3" name="Content Placeholder 2">
            <a:extLst>
              <a:ext uri="{FF2B5EF4-FFF2-40B4-BE49-F238E27FC236}">
                <a16:creationId xmlns:a16="http://schemas.microsoft.com/office/drawing/2014/main" id="{D893F9C6-39B9-66B5-F61C-58F039A5A6C2}"/>
              </a:ext>
            </a:extLst>
          </p:cNvPr>
          <p:cNvSpPr>
            <a:spLocks noGrp="1"/>
          </p:cNvSpPr>
          <p:nvPr>
            <p:ph idx="1"/>
          </p:nvPr>
        </p:nvSpPr>
        <p:spPr/>
        <p:txBody>
          <a:bodyPr/>
          <a:lstStyle/>
          <a:p>
            <a:r>
              <a:rPr lang="en-US" dirty="0"/>
              <a:t>Data and project management using R and RStudio</a:t>
            </a:r>
          </a:p>
          <a:p>
            <a:r>
              <a:rPr lang="en-US" dirty="0"/>
              <a:t>Best practices for setting up RStudio for projects</a:t>
            </a:r>
          </a:p>
          <a:p>
            <a:r>
              <a:rPr lang="en-US" dirty="0"/>
              <a:t>Create a new RStudio Project</a:t>
            </a:r>
          </a:p>
          <a:p>
            <a:r>
              <a:rPr lang="en-US" dirty="0"/>
              <a:t>Discuss best practices for organizing data in an RStudio project</a:t>
            </a:r>
          </a:p>
          <a:p>
            <a:r>
              <a:rPr lang="en-US" dirty="0"/>
              <a:t>Designed to be relevant to students from different disciplines</a:t>
            </a:r>
          </a:p>
          <a:p>
            <a:r>
              <a:rPr lang="en-US" b="1" dirty="0"/>
              <a:t>See</a:t>
            </a:r>
            <a:r>
              <a:rPr lang="en-US" dirty="0"/>
              <a:t>: </a:t>
            </a:r>
            <a:r>
              <a:rPr lang="en-US" dirty="0">
                <a:hlinkClick r:id="rId2"/>
              </a:rPr>
              <a:t>Project Management in RStudio</a:t>
            </a:r>
            <a:endParaRPr lang="en-US" dirty="0"/>
          </a:p>
        </p:txBody>
      </p:sp>
    </p:spTree>
    <p:extLst>
      <p:ext uri="{BB962C8B-B14F-4D97-AF65-F5344CB8AC3E}">
        <p14:creationId xmlns:p14="http://schemas.microsoft.com/office/powerpoint/2010/main" val="2126136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4C766-D3EB-EB2B-D6D3-F02708718209}"/>
              </a:ext>
            </a:extLst>
          </p:cNvPr>
          <p:cNvSpPr>
            <a:spLocks noGrp="1"/>
          </p:cNvSpPr>
          <p:nvPr>
            <p:ph type="title"/>
          </p:nvPr>
        </p:nvSpPr>
        <p:spPr/>
        <p:txBody>
          <a:bodyPr/>
          <a:lstStyle/>
          <a:p>
            <a:r>
              <a:rPr lang="en-US" dirty="0"/>
              <a:t>Python for Data Science</a:t>
            </a:r>
          </a:p>
        </p:txBody>
      </p:sp>
      <p:sp>
        <p:nvSpPr>
          <p:cNvPr id="3" name="Content Placeholder 2">
            <a:extLst>
              <a:ext uri="{FF2B5EF4-FFF2-40B4-BE49-F238E27FC236}">
                <a16:creationId xmlns:a16="http://schemas.microsoft.com/office/drawing/2014/main" id="{9CD4C84A-B390-BC34-08EC-4AB2D721DBB2}"/>
              </a:ext>
            </a:extLst>
          </p:cNvPr>
          <p:cNvSpPr>
            <a:spLocks noGrp="1"/>
          </p:cNvSpPr>
          <p:nvPr>
            <p:ph idx="1"/>
          </p:nvPr>
        </p:nvSpPr>
        <p:spPr/>
        <p:txBody>
          <a:bodyPr/>
          <a:lstStyle/>
          <a:p>
            <a:r>
              <a:rPr lang="en-US" dirty="0"/>
              <a:t>Non-programming class that demonstrate integrated development and learning (IDE) platforms for learning Python</a:t>
            </a:r>
          </a:p>
          <a:p>
            <a:r>
              <a:rPr lang="en-US" dirty="0"/>
              <a:t>Overview of the fundamentals of Python coding</a:t>
            </a:r>
          </a:p>
          <a:p>
            <a:r>
              <a:rPr lang="en-US" dirty="0"/>
              <a:t>Why it is advantageous to develop these skills</a:t>
            </a:r>
          </a:p>
          <a:p>
            <a:r>
              <a:rPr lang="en-US" b="1" dirty="0"/>
              <a:t>See: </a:t>
            </a:r>
            <a:r>
              <a:rPr lang="en-US" dirty="0">
                <a:hlinkClick r:id="rId2"/>
              </a:rPr>
              <a:t>Python for Data Science</a:t>
            </a:r>
            <a:endParaRPr lang="en-US" dirty="0"/>
          </a:p>
        </p:txBody>
      </p:sp>
    </p:spTree>
    <p:extLst>
      <p:ext uri="{BB962C8B-B14F-4D97-AF65-F5344CB8AC3E}">
        <p14:creationId xmlns:p14="http://schemas.microsoft.com/office/powerpoint/2010/main" val="11604030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2FB8C-DF27-0CF2-A8C2-CCE60F340E28}"/>
              </a:ext>
            </a:extLst>
          </p:cNvPr>
          <p:cNvSpPr>
            <a:spLocks noGrp="1"/>
          </p:cNvSpPr>
          <p:nvPr>
            <p:ph type="title"/>
          </p:nvPr>
        </p:nvSpPr>
        <p:spPr/>
        <p:txBody>
          <a:bodyPr/>
          <a:lstStyle/>
          <a:p>
            <a:r>
              <a:rPr lang="en-US" dirty="0"/>
              <a:t>Quarto for Scholarly Publishing</a:t>
            </a:r>
          </a:p>
        </p:txBody>
      </p:sp>
      <p:sp>
        <p:nvSpPr>
          <p:cNvPr id="3" name="Content Placeholder 2">
            <a:extLst>
              <a:ext uri="{FF2B5EF4-FFF2-40B4-BE49-F238E27FC236}">
                <a16:creationId xmlns:a16="http://schemas.microsoft.com/office/drawing/2014/main" id="{9282F648-8AD0-73E2-0904-798C341D6EB6}"/>
              </a:ext>
            </a:extLst>
          </p:cNvPr>
          <p:cNvSpPr>
            <a:spLocks noGrp="1"/>
          </p:cNvSpPr>
          <p:nvPr>
            <p:ph idx="1"/>
          </p:nvPr>
        </p:nvSpPr>
        <p:spPr/>
        <p:txBody>
          <a:bodyPr/>
          <a:lstStyle/>
          <a:p>
            <a:r>
              <a:rPr lang="en-US" dirty="0"/>
              <a:t>Quarto is an open-source scientific and technical publishing system that offers multilingual programming language support</a:t>
            </a:r>
          </a:p>
          <a:p>
            <a:r>
              <a:rPr lang="en-US" dirty="0"/>
              <a:t>Three classes that covers the basics of R Markdown and apply those skills in </a:t>
            </a:r>
            <a:r>
              <a:rPr lang="en-US" dirty="0">
                <a:hlinkClick r:id="rId2"/>
              </a:rPr>
              <a:t>Quarto</a:t>
            </a:r>
            <a:r>
              <a:rPr lang="en-US" dirty="0"/>
              <a:t>:</a:t>
            </a:r>
          </a:p>
          <a:p>
            <a:pPr lvl="1"/>
            <a:r>
              <a:rPr lang="en-US" dirty="0">
                <a:hlinkClick r:id="rId3"/>
              </a:rPr>
              <a:t>Introduction to Quarto for Scholarly Publishing</a:t>
            </a:r>
            <a:endParaRPr lang="en-US" dirty="0"/>
          </a:p>
          <a:p>
            <a:pPr lvl="1"/>
            <a:r>
              <a:rPr lang="en-US" dirty="0">
                <a:hlinkClick r:id="rId4"/>
              </a:rPr>
              <a:t>Quarto for Scholarly Publishing: Advanced Formatting</a:t>
            </a:r>
            <a:endParaRPr lang="en-US" dirty="0"/>
          </a:p>
          <a:p>
            <a:pPr lvl="1"/>
            <a:r>
              <a:rPr lang="en-US" dirty="0">
                <a:hlinkClick r:id="rId5"/>
              </a:rPr>
              <a:t>Quarto for Scholarly Publishing: Working with Citations </a:t>
            </a:r>
            <a:endParaRPr lang="en-US" dirty="0"/>
          </a:p>
        </p:txBody>
      </p:sp>
    </p:spTree>
    <p:extLst>
      <p:ext uri="{BB962C8B-B14F-4D97-AF65-F5344CB8AC3E}">
        <p14:creationId xmlns:p14="http://schemas.microsoft.com/office/powerpoint/2010/main" val="28515999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92C81-E856-068A-590C-180390F86B6B}"/>
              </a:ext>
            </a:extLst>
          </p:cNvPr>
          <p:cNvSpPr>
            <a:spLocks noGrp="1"/>
          </p:cNvSpPr>
          <p:nvPr>
            <p:ph type="title"/>
          </p:nvPr>
        </p:nvSpPr>
        <p:spPr/>
        <p:txBody>
          <a:bodyPr/>
          <a:lstStyle/>
          <a:p>
            <a:r>
              <a:rPr lang="en-US" dirty="0">
                <a:latin typeface="Arial"/>
                <a:cs typeface="Arial"/>
              </a:rPr>
              <a:t>Data Science Training (Vendor-Led)</a:t>
            </a:r>
            <a:endParaRPr lang="en-US" dirty="0"/>
          </a:p>
        </p:txBody>
      </p:sp>
      <p:pic>
        <p:nvPicPr>
          <p:cNvPr id="3" name="Picture 3">
            <a:extLst>
              <a:ext uri="{FF2B5EF4-FFF2-40B4-BE49-F238E27FC236}">
                <a16:creationId xmlns:a16="http://schemas.microsoft.com/office/drawing/2014/main" id="{F403C9AB-93D6-4EA0-17CA-08F8679E57F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985667" y="3175"/>
            <a:ext cx="4142281" cy="4164644"/>
          </a:xfrm>
          <a:prstGeom prst="rect">
            <a:avLst/>
          </a:prstGeom>
        </p:spPr>
      </p:pic>
    </p:spTree>
    <p:extLst>
      <p:ext uri="{BB962C8B-B14F-4D97-AF65-F5344CB8AC3E}">
        <p14:creationId xmlns:p14="http://schemas.microsoft.com/office/powerpoint/2010/main" val="4114768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17C96F7-047C-17B0-7C0C-CDB79B743F91}"/>
              </a:ext>
            </a:extLst>
          </p:cNvPr>
          <p:cNvSpPr>
            <a:spLocks noGrp="1"/>
          </p:cNvSpPr>
          <p:nvPr>
            <p:ph type="title"/>
          </p:nvPr>
        </p:nvSpPr>
        <p:spPr>
          <a:xfrm>
            <a:off x="609599" y="21514"/>
            <a:ext cx="8686800" cy="731520"/>
          </a:xfrm>
        </p:spPr>
        <p:txBody>
          <a:bodyPr/>
          <a:lstStyle/>
          <a:p>
            <a:r>
              <a:rPr lang="en-US" dirty="0"/>
              <a:t>What We Do</a:t>
            </a:r>
          </a:p>
        </p:txBody>
      </p:sp>
      <p:sp>
        <p:nvSpPr>
          <p:cNvPr id="8" name="Content Placeholder 7">
            <a:extLst>
              <a:ext uri="{FF2B5EF4-FFF2-40B4-BE49-F238E27FC236}">
                <a16:creationId xmlns:a16="http://schemas.microsoft.com/office/drawing/2014/main" id="{E64EB07A-4584-02DC-91FA-3B0DD61BD5BA}"/>
              </a:ext>
            </a:extLst>
          </p:cNvPr>
          <p:cNvSpPr>
            <a:spLocks noGrp="1"/>
          </p:cNvSpPr>
          <p:nvPr>
            <p:ph idx="1"/>
          </p:nvPr>
        </p:nvSpPr>
        <p:spPr/>
        <p:txBody>
          <a:bodyPr/>
          <a:lstStyle/>
          <a:p>
            <a:r>
              <a:rPr lang="en-US" dirty="0"/>
              <a:t>Provides comprehensive support to NIH staff at every stage of the data life-cycle, from data generation and collection to analysis, interpretation, and sharing</a:t>
            </a:r>
          </a:p>
          <a:p>
            <a:r>
              <a:rPr lang="en-US" dirty="0"/>
              <a:t>Two primary drivers of our service model</a:t>
            </a:r>
          </a:p>
          <a:p>
            <a:pPr lvl="1"/>
            <a:r>
              <a:rPr lang="en-US" dirty="0"/>
              <a:t>Leveraging NIH Library tools and expertise to support data analytics, data visualization, and bioinformatics</a:t>
            </a:r>
          </a:p>
          <a:p>
            <a:pPr lvl="1"/>
            <a:r>
              <a:rPr lang="en-US" dirty="0"/>
              <a:t>Supporting mission-critical efforts to sustain advances in the sciences, medicine, and public health </a:t>
            </a:r>
          </a:p>
        </p:txBody>
      </p:sp>
    </p:spTree>
    <p:extLst>
      <p:ext uri="{BB962C8B-B14F-4D97-AF65-F5344CB8AC3E}">
        <p14:creationId xmlns:p14="http://schemas.microsoft.com/office/powerpoint/2010/main" val="23167276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3C207-4563-F8EC-65C4-D4A284A051CD}"/>
              </a:ext>
            </a:extLst>
          </p:cNvPr>
          <p:cNvSpPr>
            <a:spLocks noGrp="1"/>
          </p:cNvSpPr>
          <p:nvPr>
            <p:ph type="title"/>
          </p:nvPr>
        </p:nvSpPr>
        <p:spPr/>
        <p:txBody>
          <a:bodyPr/>
          <a:lstStyle/>
          <a:p>
            <a:r>
              <a:rPr lang="en-US" dirty="0">
                <a:latin typeface="Arial"/>
                <a:cs typeface="Arial"/>
              </a:rPr>
              <a:t>Generalist Repositories Ecosystem</a:t>
            </a:r>
            <a:endParaRPr lang="en-US" dirty="0"/>
          </a:p>
        </p:txBody>
      </p:sp>
      <p:sp>
        <p:nvSpPr>
          <p:cNvPr id="3" name="Content Placeholder 2">
            <a:extLst>
              <a:ext uri="{FF2B5EF4-FFF2-40B4-BE49-F238E27FC236}">
                <a16:creationId xmlns:a16="http://schemas.microsoft.com/office/drawing/2014/main" id="{E846D715-D1DC-0EA0-3BDA-DB68BA4F2AFE}"/>
              </a:ext>
            </a:extLst>
          </p:cNvPr>
          <p:cNvSpPr>
            <a:spLocks noGrp="1"/>
          </p:cNvSpPr>
          <p:nvPr>
            <p:ph idx="1"/>
          </p:nvPr>
        </p:nvSpPr>
        <p:spPr/>
        <p:txBody>
          <a:bodyPr vert="horz" lIns="91440" tIns="45720" rIns="91440" bIns="45720" rtlCol="0" anchor="t">
            <a:normAutofit fontScale="92500" lnSpcReduction="10000"/>
          </a:bodyPr>
          <a:lstStyle/>
          <a:p>
            <a:r>
              <a:rPr lang="en-US" dirty="0"/>
              <a:t>Learn about generalist repositories, including key repository features and how generalist repositories fit into the NIH data sharing landscape</a:t>
            </a:r>
          </a:p>
          <a:p>
            <a:r>
              <a:rPr lang="en-US" dirty="0"/>
              <a:t>Repositories participating in the NIH Generalist Repository Ecosystem Initiative:</a:t>
            </a:r>
          </a:p>
          <a:p>
            <a:pPr lvl="1"/>
            <a:r>
              <a:rPr lang="en-US" dirty="0"/>
              <a:t>Dataverse</a:t>
            </a:r>
          </a:p>
          <a:p>
            <a:pPr lvl="1"/>
            <a:r>
              <a:rPr lang="en-US" dirty="0"/>
              <a:t>Dryad</a:t>
            </a:r>
          </a:p>
          <a:p>
            <a:pPr lvl="1"/>
            <a:r>
              <a:rPr lang="en-US" dirty="0"/>
              <a:t>Figshare</a:t>
            </a:r>
          </a:p>
          <a:p>
            <a:pPr lvl="1"/>
            <a:r>
              <a:rPr lang="en-US" dirty="0"/>
              <a:t>Mendeley Data</a:t>
            </a:r>
          </a:p>
          <a:p>
            <a:pPr lvl="1"/>
            <a:r>
              <a:rPr lang="en-US" dirty="0"/>
              <a:t>Open Science Framework</a:t>
            </a:r>
          </a:p>
          <a:p>
            <a:pPr lvl="1"/>
            <a:r>
              <a:rPr lang="en-US" dirty="0"/>
              <a:t>Vivli</a:t>
            </a:r>
          </a:p>
          <a:p>
            <a:pPr lvl="1"/>
            <a:r>
              <a:rPr lang="en-US" dirty="0"/>
              <a:t>Zenodo</a:t>
            </a:r>
          </a:p>
          <a:p>
            <a:r>
              <a:rPr lang="en-US" b="1" dirty="0"/>
              <a:t>See: </a:t>
            </a:r>
            <a:r>
              <a:rPr lang="en-US" dirty="0">
                <a:hlinkClick r:id="rId3"/>
              </a:rPr>
              <a:t>Data Sharing: Generalist Repositories Ecosystem Initiative</a:t>
            </a:r>
            <a:endParaRPr lang="en-US" dirty="0"/>
          </a:p>
        </p:txBody>
      </p:sp>
    </p:spTree>
    <p:extLst>
      <p:ext uri="{BB962C8B-B14F-4D97-AF65-F5344CB8AC3E}">
        <p14:creationId xmlns:p14="http://schemas.microsoft.com/office/powerpoint/2010/main" val="10626550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5DC84-3634-22B7-08DF-9928299BD6D8}"/>
              </a:ext>
            </a:extLst>
          </p:cNvPr>
          <p:cNvSpPr>
            <a:spLocks noGrp="1"/>
          </p:cNvSpPr>
          <p:nvPr>
            <p:ph type="title"/>
          </p:nvPr>
        </p:nvSpPr>
        <p:spPr/>
        <p:txBody>
          <a:bodyPr/>
          <a:lstStyle/>
          <a:p>
            <a:r>
              <a:rPr lang="en-US" dirty="0"/>
              <a:t>Vendor Lead Training: MATLAB</a:t>
            </a:r>
          </a:p>
        </p:txBody>
      </p:sp>
      <p:sp>
        <p:nvSpPr>
          <p:cNvPr id="3" name="Content Placeholder 2">
            <a:extLst>
              <a:ext uri="{FF2B5EF4-FFF2-40B4-BE49-F238E27FC236}">
                <a16:creationId xmlns:a16="http://schemas.microsoft.com/office/drawing/2014/main" id="{84B5DAC6-5B55-746D-8987-F56500559CB0}"/>
              </a:ext>
            </a:extLst>
          </p:cNvPr>
          <p:cNvSpPr>
            <a:spLocks noGrp="1"/>
          </p:cNvSpPr>
          <p:nvPr>
            <p:ph sz="half" idx="1"/>
          </p:nvPr>
        </p:nvSpPr>
        <p:spPr/>
        <p:txBody>
          <a:bodyPr>
            <a:normAutofit/>
          </a:bodyPr>
          <a:lstStyle/>
          <a:p>
            <a:r>
              <a:rPr lang="en-US" dirty="0"/>
              <a:t>Coding</a:t>
            </a:r>
          </a:p>
          <a:p>
            <a:pPr lvl="1"/>
            <a:r>
              <a:rPr lang="en-US" dirty="0">
                <a:hlinkClick r:id="rId3"/>
              </a:rPr>
              <a:t>Optimizing MATLAB and Accelerating Code</a:t>
            </a:r>
            <a:endParaRPr lang="en-US" dirty="0"/>
          </a:p>
          <a:p>
            <a:pPr lvl="1"/>
            <a:r>
              <a:rPr lang="en-US" dirty="0">
                <a:hlinkClick r:id="rId4"/>
              </a:rPr>
              <a:t>MATLAB Automated Labeling and Iterative Learning</a:t>
            </a:r>
            <a:endParaRPr lang="en-US" dirty="0"/>
          </a:p>
          <a:p>
            <a:r>
              <a:rPr lang="en-US" dirty="0"/>
              <a:t>Data Tools</a:t>
            </a:r>
          </a:p>
          <a:p>
            <a:pPr lvl="1"/>
            <a:r>
              <a:rPr lang="en-US" dirty="0">
                <a:hlinkClick r:id="rId5"/>
              </a:rPr>
              <a:t>MATLAB for Excel Users</a:t>
            </a:r>
            <a:endParaRPr lang="en-US" dirty="0"/>
          </a:p>
          <a:p>
            <a:pPr lvl="1"/>
            <a:r>
              <a:rPr lang="en-US" dirty="0">
                <a:hlinkClick r:id="rId6"/>
              </a:rPr>
              <a:t>Using MATLAB on Biowulf</a:t>
            </a:r>
            <a:endParaRPr lang="en-US" dirty="0"/>
          </a:p>
          <a:p>
            <a:pPr lvl="1"/>
            <a:r>
              <a:rPr lang="en-US" dirty="0">
                <a:hlinkClick r:id="rId7"/>
              </a:rPr>
              <a:t>MATLAB with Python</a:t>
            </a:r>
            <a:endParaRPr lang="en-US" dirty="0"/>
          </a:p>
          <a:p>
            <a:pPr lvl="1"/>
            <a:r>
              <a:rPr lang="en-US" dirty="0">
                <a:hlinkClick r:id="rId8"/>
              </a:rPr>
              <a:t>MATLAB for Open Science</a:t>
            </a:r>
            <a:endParaRPr lang="en-US" dirty="0"/>
          </a:p>
          <a:p>
            <a:endParaRPr lang="en-US" dirty="0"/>
          </a:p>
          <a:p>
            <a:endParaRPr lang="en-US" dirty="0"/>
          </a:p>
        </p:txBody>
      </p:sp>
      <p:pic>
        <p:nvPicPr>
          <p:cNvPr id="11" name="Content Placeholder 14" descr="MATLAB logo">
            <a:extLst>
              <a:ext uri="{FF2B5EF4-FFF2-40B4-BE49-F238E27FC236}">
                <a16:creationId xmlns:a16="http://schemas.microsoft.com/office/drawing/2014/main" id="{45FEC282-5AD7-5700-D9B4-C2BAED791148}"/>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197600" y="1895833"/>
            <a:ext cx="5384800" cy="3387009"/>
          </a:xfrm>
          <a:prstGeom prst="rect">
            <a:avLst/>
          </a:prstGeom>
        </p:spPr>
      </p:pic>
    </p:spTree>
    <p:extLst>
      <p:ext uri="{BB962C8B-B14F-4D97-AF65-F5344CB8AC3E}">
        <p14:creationId xmlns:p14="http://schemas.microsoft.com/office/powerpoint/2010/main" val="32366483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5DC84-3634-22B7-08DF-9928299BD6D8}"/>
              </a:ext>
            </a:extLst>
          </p:cNvPr>
          <p:cNvSpPr>
            <a:spLocks noGrp="1"/>
          </p:cNvSpPr>
          <p:nvPr>
            <p:ph type="title"/>
          </p:nvPr>
        </p:nvSpPr>
        <p:spPr/>
        <p:txBody>
          <a:bodyPr/>
          <a:lstStyle/>
          <a:p>
            <a:r>
              <a:rPr lang="en-US" dirty="0"/>
              <a:t>Vendor Lead Training: MATLAB</a:t>
            </a:r>
          </a:p>
        </p:txBody>
      </p:sp>
      <p:sp>
        <p:nvSpPr>
          <p:cNvPr id="3" name="Content Placeholder 2">
            <a:extLst>
              <a:ext uri="{FF2B5EF4-FFF2-40B4-BE49-F238E27FC236}">
                <a16:creationId xmlns:a16="http://schemas.microsoft.com/office/drawing/2014/main" id="{84B5DAC6-5B55-746D-8987-F56500559CB0}"/>
              </a:ext>
            </a:extLst>
          </p:cNvPr>
          <p:cNvSpPr>
            <a:spLocks noGrp="1"/>
          </p:cNvSpPr>
          <p:nvPr>
            <p:ph sz="half" idx="1"/>
          </p:nvPr>
        </p:nvSpPr>
        <p:spPr/>
        <p:txBody>
          <a:bodyPr/>
          <a:lstStyle/>
          <a:p>
            <a:r>
              <a:rPr lang="en-US" dirty="0"/>
              <a:t>Deep Learning</a:t>
            </a:r>
          </a:p>
          <a:p>
            <a:pPr lvl="1"/>
            <a:r>
              <a:rPr lang="en-US" dirty="0">
                <a:hlinkClick r:id="rId3"/>
              </a:rPr>
              <a:t>Hands-On Virtual Lab</a:t>
            </a:r>
            <a:endParaRPr lang="en-US" dirty="0"/>
          </a:p>
          <a:p>
            <a:r>
              <a:rPr lang="en-US" dirty="0"/>
              <a:t>Image Analysis</a:t>
            </a:r>
          </a:p>
          <a:p>
            <a:pPr lvl="1"/>
            <a:r>
              <a:rPr lang="en-US" dirty="0">
                <a:hlinkClick r:id="rId4"/>
              </a:rPr>
              <a:t>Medical Image Analysis and AI with MATLAB</a:t>
            </a:r>
            <a:endParaRPr lang="en-US" dirty="0"/>
          </a:p>
          <a:p>
            <a:pPr lvl="1"/>
            <a:r>
              <a:rPr lang="en-US" dirty="0">
                <a:hlinkClick r:id="rId5"/>
              </a:rPr>
              <a:t>Medical Imaging Datasets Using MATLAB</a:t>
            </a:r>
            <a:endParaRPr lang="en-US" dirty="0"/>
          </a:p>
          <a:p>
            <a:pPr lvl="1"/>
            <a:r>
              <a:rPr lang="en-US" dirty="0">
                <a:hlinkClick r:id="rId6"/>
              </a:rPr>
              <a:t>Signals and Time Series Datasets Using MATLAB</a:t>
            </a:r>
            <a:endParaRPr lang="en-US" dirty="0"/>
          </a:p>
          <a:p>
            <a:endParaRPr lang="en-US" dirty="0"/>
          </a:p>
          <a:p>
            <a:endParaRPr lang="en-US" dirty="0"/>
          </a:p>
          <a:p>
            <a:endParaRPr lang="en-US" dirty="0"/>
          </a:p>
        </p:txBody>
      </p:sp>
      <p:pic>
        <p:nvPicPr>
          <p:cNvPr id="13" name="Content Placeholder 12" descr="MATLAB logo">
            <a:extLst>
              <a:ext uri="{FF2B5EF4-FFF2-40B4-BE49-F238E27FC236}">
                <a16:creationId xmlns:a16="http://schemas.microsoft.com/office/drawing/2014/main" id="{2C78A2FC-FB84-190F-0DB6-68F40AE46F99}"/>
              </a:ext>
            </a:extLst>
          </p:cNvPr>
          <p:cNvPicPr>
            <a:picLocks noGrp="1" noChangeAspect="1"/>
          </p:cNvPicPr>
          <p:nvPr>
            <p:ph sz="half" idx="2"/>
          </p:nvPr>
        </p:nvPicPr>
        <p:blipFill>
          <a:blip r:embed="rId7" cstate="print">
            <a:extLst>
              <a:ext uri="{28A0092B-C50C-407E-A947-70E740481C1C}">
                <a14:useLocalDpi xmlns:a14="http://schemas.microsoft.com/office/drawing/2010/main"/>
              </a:ext>
            </a:extLst>
          </a:blip>
          <a:stretch>
            <a:fillRect/>
          </a:stretch>
        </p:blipFill>
        <p:spPr>
          <a:xfrm>
            <a:off x="6197600" y="1895833"/>
            <a:ext cx="5384800" cy="3387009"/>
          </a:xfrm>
        </p:spPr>
      </p:pic>
    </p:spTree>
    <p:extLst>
      <p:ext uri="{BB962C8B-B14F-4D97-AF65-F5344CB8AC3E}">
        <p14:creationId xmlns:p14="http://schemas.microsoft.com/office/powerpoint/2010/main" val="28242952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5DC84-3634-22B7-08DF-9928299BD6D8}"/>
              </a:ext>
            </a:extLst>
          </p:cNvPr>
          <p:cNvSpPr>
            <a:spLocks noGrp="1"/>
          </p:cNvSpPr>
          <p:nvPr>
            <p:ph type="title"/>
          </p:nvPr>
        </p:nvSpPr>
        <p:spPr/>
        <p:txBody>
          <a:bodyPr/>
          <a:lstStyle/>
          <a:p>
            <a:r>
              <a:rPr lang="en-US" dirty="0"/>
              <a:t>Vendor Lead Training: SAS</a:t>
            </a:r>
          </a:p>
        </p:txBody>
      </p:sp>
      <p:sp>
        <p:nvSpPr>
          <p:cNvPr id="3" name="Content Placeholder 2">
            <a:extLst>
              <a:ext uri="{FF2B5EF4-FFF2-40B4-BE49-F238E27FC236}">
                <a16:creationId xmlns:a16="http://schemas.microsoft.com/office/drawing/2014/main" id="{84B5DAC6-5B55-746D-8987-F56500559CB0}"/>
              </a:ext>
            </a:extLst>
          </p:cNvPr>
          <p:cNvSpPr>
            <a:spLocks noGrp="1"/>
          </p:cNvSpPr>
          <p:nvPr>
            <p:ph sz="half" idx="1"/>
          </p:nvPr>
        </p:nvSpPr>
        <p:spPr/>
        <p:txBody>
          <a:bodyPr/>
          <a:lstStyle/>
          <a:p>
            <a:r>
              <a:rPr lang="en-US" dirty="0">
                <a:hlinkClick r:id="rId3"/>
              </a:rPr>
              <a:t>Tips for Getting Started with SAS Training</a:t>
            </a:r>
            <a:endParaRPr lang="en-US" dirty="0"/>
          </a:p>
          <a:p>
            <a:r>
              <a:rPr lang="en-US" dirty="0">
                <a:hlinkClick r:id="rId4"/>
              </a:rPr>
              <a:t>Coding Macros in SAS</a:t>
            </a:r>
            <a:endParaRPr lang="en-US" dirty="0"/>
          </a:p>
          <a:p>
            <a:r>
              <a:rPr lang="en-US" dirty="0">
                <a:hlinkClick r:id="rId5"/>
              </a:rPr>
              <a:t>Advanced Coding Macros in SAS</a:t>
            </a:r>
            <a:endParaRPr lang="en-US" dirty="0"/>
          </a:p>
          <a:p>
            <a:r>
              <a:rPr lang="en-US" dirty="0">
                <a:hlinkClick r:id="rId6"/>
              </a:rPr>
              <a:t>Integration of SAS with Open-Source Tools</a:t>
            </a:r>
            <a:endParaRPr lang="en-US" dirty="0"/>
          </a:p>
        </p:txBody>
      </p:sp>
      <p:pic>
        <p:nvPicPr>
          <p:cNvPr id="19" name="Content Placeholder 18" descr="SAS logo">
            <a:extLst>
              <a:ext uri="{FF2B5EF4-FFF2-40B4-BE49-F238E27FC236}">
                <a16:creationId xmlns:a16="http://schemas.microsoft.com/office/drawing/2014/main" id="{4D856C6B-D8ED-FCCD-86AE-6344BD616E8C}"/>
              </a:ext>
            </a:extLst>
          </p:cNvPr>
          <p:cNvPicPr>
            <a:picLocks noGrp="1" noChangeAspect="1"/>
          </p:cNvPicPr>
          <p:nvPr>
            <p:ph sz="half" idx="2"/>
          </p:nvPr>
        </p:nvPicPr>
        <p:blipFill>
          <a:blip r:embed="rId7" cstate="print">
            <a:extLst>
              <a:ext uri="{28A0092B-C50C-407E-A947-70E740481C1C}">
                <a14:useLocalDpi xmlns:a14="http://schemas.microsoft.com/office/drawing/2010/main"/>
              </a:ext>
            </a:extLst>
          </a:blip>
          <a:stretch>
            <a:fillRect/>
          </a:stretch>
        </p:blipFill>
        <p:spPr>
          <a:xfrm>
            <a:off x="6197600" y="2484332"/>
            <a:ext cx="5384800" cy="2210011"/>
          </a:xfrm>
        </p:spPr>
      </p:pic>
    </p:spTree>
    <p:extLst>
      <p:ext uri="{BB962C8B-B14F-4D97-AF65-F5344CB8AC3E}">
        <p14:creationId xmlns:p14="http://schemas.microsoft.com/office/powerpoint/2010/main" val="11473931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5DC84-3634-22B7-08DF-9928299BD6D8}"/>
              </a:ext>
            </a:extLst>
          </p:cNvPr>
          <p:cNvSpPr>
            <a:spLocks noGrp="1"/>
          </p:cNvSpPr>
          <p:nvPr>
            <p:ph type="title"/>
          </p:nvPr>
        </p:nvSpPr>
        <p:spPr/>
        <p:txBody>
          <a:bodyPr/>
          <a:lstStyle/>
          <a:p>
            <a:r>
              <a:rPr lang="en-US" dirty="0"/>
              <a:t>Vendor Lead Training: SAS</a:t>
            </a:r>
          </a:p>
        </p:txBody>
      </p:sp>
      <p:sp>
        <p:nvSpPr>
          <p:cNvPr id="3" name="Content Placeholder 2">
            <a:extLst>
              <a:ext uri="{FF2B5EF4-FFF2-40B4-BE49-F238E27FC236}">
                <a16:creationId xmlns:a16="http://schemas.microsoft.com/office/drawing/2014/main" id="{84B5DAC6-5B55-746D-8987-F56500559CB0}"/>
              </a:ext>
            </a:extLst>
          </p:cNvPr>
          <p:cNvSpPr>
            <a:spLocks noGrp="1"/>
          </p:cNvSpPr>
          <p:nvPr>
            <p:ph sz="half" idx="1"/>
          </p:nvPr>
        </p:nvSpPr>
        <p:spPr/>
        <p:txBody>
          <a:bodyPr/>
          <a:lstStyle/>
          <a:p>
            <a:r>
              <a:rPr lang="en-US" dirty="0">
                <a:hlinkClick r:id="rId3"/>
              </a:rPr>
              <a:t>Working with Large Datasets in SAS</a:t>
            </a:r>
            <a:endParaRPr lang="en-US" dirty="0"/>
          </a:p>
          <a:p>
            <a:r>
              <a:rPr lang="en-US" dirty="0">
                <a:hlinkClick r:id="rId4"/>
              </a:rPr>
              <a:t>Using SAS/STAT®</a:t>
            </a:r>
            <a:endParaRPr lang="en-US" dirty="0"/>
          </a:p>
          <a:p>
            <a:r>
              <a:rPr lang="en-US" dirty="0"/>
              <a:t>Slides from past trainings </a:t>
            </a:r>
            <a:r>
              <a:rPr lang="en-US" dirty="0">
                <a:hlinkClick r:id="rId5"/>
              </a:rPr>
              <a:t>on Teams</a:t>
            </a:r>
            <a:endParaRPr lang="en-US" dirty="0"/>
          </a:p>
          <a:p>
            <a:endParaRPr lang="en-US" dirty="0"/>
          </a:p>
        </p:txBody>
      </p:sp>
      <p:pic>
        <p:nvPicPr>
          <p:cNvPr id="19" name="Content Placeholder 18" descr="SAS logo">
            <a:extLst>
              <a:ext uri="{FF2B5EF4-FFF2-40B4-BE49-F238E27FC236}">
                <a16:creationId xmlns:a16="http://schemas.microsoft.com/office/drawing/2014/main" id="{4D856C6B-D8ED-FCCD-86AE-6344BD616E8C}"/>
              </a:ext>
            </a:extLst>
          </p:cNvPr>
          <p:cNvPicPr>
            <a:picLocks noGrp="1" noChangeAspect="1"/>
          </p:cNvPicPr>
          <p:nvPr>
            <p:ph sz="half" idx="2"/>
          </p:nvPr>
        </p:nvPicPr>
        <p:blipFill>
          <a:blip r:embed="rId6" cstate="print">
            <a:extLst>
              <a:ext uri="{28A0092B-C50C-407E-A947-70E740481C1C}">
                <a14:useLocalDpi xmlns:a14="http://schemas.microsoft.com/office/drawing/2010/main"/>
              </a:ext>
            </a:extLst>
          </a:blip>
          <a:stretch>
            <a:fillRect/>
          </a:stretch>
        </p:blipFill>
        <p:spPr>
          <a:xfrm>
            <a:off x="6197600" y="2484332"/>
            <a:ext cx="5384800" cy="2210011"/>
          </a:xfrm>
        </p:spPr>
      </p:pic>
    </p:spTree>
    <p:extLst>
      <p:ext uri="{BB962C8B-B14F-4D97-AF65-F5344CB8AC3E}">
        <p14:creationId xmlns:p14="http://schemas.microsoft.com/office/powerpoint/2010/main" val="41324595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5DC84-3634-22B7-08DF-9928299BD6D8}"/>
              </a:ext>
            </a:extLst>
          </p:cNvPr>
          <p:cNvSpPr>
            <a:spLocks noGrp="1"/>
          </p:cNvSpPr>
          <p:nvPr>
            <p:ph type="title"/>
          </p:nvPr>
        </p:nvSpPr>
        <p:spPr/>
        <p:txBody>
          <a:bodyPr/>
          <a:lstStyle/>
          <a:p>
            <a:r>
              <a:rPr lang="en-US" dirty="0"/>
              <a:t>Vendor Lead Training: LLM Expert AMA</a:t>
            </a:r>
          </a:p>
        </p:txBody>
      </p:sp>
      <p:sp>
        <p:nvSpPr>
          <p:cNvPr id="3" name="Content Placeholder 2">
            <a:extLst>
              <a:ext uri="{FF2B5EF4-FFF2-40B4-BE49-F238E27FC236}">
                <a16:creationId xmlns:a16="http://schemas.microsoft.com/office/drawing/2014/main" id="{84B5DAC6-5B55-746D-8987-F56500559CB0}"/>
              </a:ext>
            </a:extLst>
          </p:cNvPr>
          <p:cNvSpPr>
            <a:spLocks noGrp="1"/>
          </p:cNvSpPr>
          <p:nvPr>
            <p:ph sz="half" idx="1"/>
          </p:nvPr>
        </p:nvSpPr>
        <p:spPr>
          <a:xfrm>
            <a:off x="609599" y="1143000"/>
            <a:ext cx="10626811" cy="4892040"/>
          </a:xfrm>
        </p:spPr>
        <p:txBody>
          <a:bodyPr>
            <a:normAutofit/>
          </a:bodyPr>
          <a:lstStyle/>
          <a:p>
            <a:r>
              <a:rPr lang="en-US" b="0" i="0" dirty="0">
                <a:solidFill>
                  <a:srgbClr val="1B1B1B"/>
                </a:solidFill>
                <a:effectLst/>
                <a:highlight>
                  <a:srgbClr val="FFFFFF"/>
                </a:highlight>
              </a:rPr>
              <a:t>Presented by speakers from </a:t>
            </a:r>
            <a:r>
              <a:rPr lang="en-US" b="0" i="0" u="none" strike="noStrike" dirty="0">
                <a:solidFill>
                  <a:srgbClr val="168092"/>
                </a:solidFill>
                <a:effectLst/>
                <a:highlight>
                  <a:srgbClr val="FFFFFF"/>
                </a:highlight>
                <a:hlinkClick r:id="rId3"/>
              </a:rPr>
              <a:t>NIH Cloud Lab</a:t>
            </a:r>
            <a:endParaRPr lang="en-US" b="0" i="0" u="none" strike="noStrike" dirty="0">
              <a:solidFill>
                <a:srgbClr val="168092"/>
              </a:solidFill>
              <a:effectLst/>
              <a:highlight>
                <a:srgbClr val="FFFFFF"/>
              </a:highlight>
            </a:endParaRPr>
          </a:p>
          <a:p>
            <a:r>
              <a:rPr lang="en-US" b="0" i="0" dirty="0">
                <a:solidFill>
                  <a:srgbClr val="1B1B1B"/>
                </a:solidFill>
                <a:effectLst/>
                <a:highlight>
                  <a:srgbClr val="FFFFFF"/>
                </a:highlight>
              </a:rPr>
              <a:t>Provides an overview of the generative artificial intelligence (AI) services across three major cloud service providers (CSPs), including Amazon Web Services (AWS), Microsoft Azure, and Google Cloud</a:t>
            </a:r>
          </a:p>
          <a:p>
            <a:r>
              <a:rPr lang="en-US" b="0" i="0" dirty="0">
                <a:solidFill>
                  <a:srgbClr val="1B1B1B"/>
                </a:solidFill>
                <a:effectLst/>
                <a:highlight>
                  <a:srgbClr val="FFFFFF"/>
                </a:highlight>
              </a:rPr>
              <a:t>Steps to follow for setting up AI chatbots in cloud environments</a:t>
            </a:r>
          </a:p>
          <a:p>
            <a:r>
              <a:rPr lang="en-US" u="none" strike="noStrike" dirty="0">
                <a:solidFill>
                  <a:srgbClr val="1B1B1B"/>
                </a:solidFill>
                <a:highlight>
                  <a:srgbClr val="FFFFFF"/>
                </a:highlight>
              </a:rPr>
              <a:t>Q&amp;A session</a:t>
            </a:r>
            <a:endParaRPr lang="en-US" b="0" i="0" u="none" strike="noStrike" dirty="0">
              <a:solidFill>
                <a:srgbClr val="168092"/>
              </a:solidFill>
              <a:effectLst/>
              <a:highlight>
                <a:srgbClr val="FFFFFF"/>
              </a:highlight>
            </a:endParaRPr>
          </a:p>
          <a:p>
            <a:r>
              <a:rPr lang="en-US" dirty="0">
                <a:hlinkClick r:id="rId4"/>
              </a:rPr>
              <a:t>AI Large Language Model Experts: Ask Me Anything Discussion</a:t>
            </a:r>
            <a:endParaRPr lang="en-US" dirty="0"/>
          </a:p>
          <a:p>
            <a:endParaRPr lang="en-US" dirty="0"/>
          </a:p>
          <a:p>
            <a:endParaRPr lang="en-US" dirty="0"/>
          </a:p>
        </p:txBody>
      </p:sp>
    </p:spTree>
    <p:extLst>
      <p:ext uri="{BB962C8B-B14F-4D97-AF65-F5344CB8AC3E}">
        <p14:creationId xmlns:p14="http://schemas.microsoft.com/office/powerpoint/2010/main" val="15274306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Arial"/>
                <a:cs typeface="Arial"/>
              </a:rPr>
              <a:t>Peer-to-Peer Training</a:t>
            </a:r>
            <a:endParaRPr lang="en-US" dirty="0"/>
          </a:p>
        </p:txBody>
      </p:sp>
    </p:spTree>
    <p:extLst>
      <p:ext uri="{BB962C8B-B14F-4D97-AF65-F5344CB8AC3E}">
        <p14:creationId xmlns:p14="http://schemas.microsoft.com/office/powerpoint/2010/main" val="19579357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D0037-A18F-F7B8-4FE6-D7A6E4B514AB}"/>
              </a:ext>
            </a:extLst>
          </p:cNvPr>
          <p:cNvSpPr>
            <a:spLocks noGrp="1"/>
          </p:cNvSpPr>
          <p:nvPr>
            <p:ph type="title"/>
          </p:nvPr>
        </p:nvSpPr>
        <p:spPr/>
        <p:txBody>
          <a:bodyPr/>
          <a:lstStyle/>
          <a:p>
            <a:r>
              <a:rPr lang="en-US" dirty="0"/>
              <a:t>Peer-to-Peer Training</a:t>
            </a:r>
          </a:p>
        </p:txBody>
      </p:sp>
      <p:sp>
        <p:nvSpPr>
          <p:cNvPr id="3" name="Content Placeholder 2">
            <a:extLst>
              <a:ext uri="{FF2B5EF4-FFF2-40B4-BE49-F238E27FC236}">
                <a16:creationId xmlns:a16="http://schemas.microsoft.com/office/drawing/2014/main" id="{98556395-335A-1798-88F0-1F1E8010AD98}"/>
              </a:ext>
            </a:extLst>
          </p:cNvPr>
          <p:cNvSpPr>
            <a:spLocks noGrp="1"/>
          </p:cNvSpPr>
          <p:nvPr>
            <p:ph sz="half" idx="1"/>
          </p:nvPr>
        </p:nvSpPr>
        <p:spPr/>
        <p:txBody>
          <a:bodyPr/>
          <a:lstStyle/>
          <a:p>
            <a:r>
              <a:rPr lang="en-US" dirty="0"/>
              <a:t>NIH Library has a history of partnering with subject-matter experts (SME)</a:t>
            </a:r>
          </a:p>
          <a:p>
            <a:r>
              <a:rPr lang="en-US" dirty="0"/>
              <a:t>We help with scheduling, marketing, and student engagement</a:t>
            </a:r>
          </a:p>
          <a:p>
            <a:r>
              <a:rPr lang="en-US" dirty="0"/>
              <a:t>Reach out to us to collaborate on training</a:t>
            </a:r>
          </a:p>
        </p:txBody>
      </p:sp>
      <p:pic>
        <p:nvPicPr>
          <p:cNvPr id="6" name="Content Placeholder 5" descr="Woman instructing others in classroom.">
            <a:extLst>
              <a:ext uri="{FF2B5EF4-FFF2-40B4-BE49-F238E27FC236}">
                <a16:creationId xmlns:a16="http://schemas.microsoft.com/office/drawing/2014/main" id="{9CB1903C-0CA6-7EEF-9837-510AAB1FEF79}"/>
              </a:ext>
            </a:extLst>
          </p:cNvPr>
          <p:cNvPicPr>
            <a:picLocks noGrp="1" noChangeAspect="1"/>
          </p:cNvPicPr>
          <p:nvPr>
            <p:ph sz="half" idx="2"/>
          </p:nvPr>
        </p:nvPicPr>
        <p:blipFill>
          <a:blip r:embed="rId2" cstate="print">
            <a:extLst>
              <a:ext uri="{28A0092B-C50C-407E-A947-70E740481C1C}">
                <a14:useLocalDpi xmlns:a14="http://schemas.microsoft.com/office/drawing/2010/main"/>
              </a:ext>
            </a:extLst>
          </a:blip>
          <a:stretch>
            <a:fillRect/>
          </a:stretch>
        </p:blipFill>
        <p:spPr>
          <a:xfrm>
            <a:off x="6442355" y="1143000"/>
            <a:ext cx="4895289" cy="4892675"/>
          </a:xfrm>
        </p:spPr>
      </p:pic>
    </p:spTree>
    <p:extLst>
      <p:ext uri="{BB962C8B-B14F-4D97-AF65-F5344CB8AC3E}">
        <p14:creationId xmlns:p14="http://schemas.microsoft.com/office/powerpoint/2010/main" val="38701196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191B8-8A34-E09A-F76D-5B08AA5A668A}"/>
              </a:ext>
            </a:extLst>
          </p:cNvPr>
          <p:cNvSpPr>
            <a:spLocks noGrp="1"/>
          </p:cNvSpPr>
          <p:nvPr>
            <p:ph type="title"/>
          </p:nvPr>
        </p:nvSpPr>
        <p:spPr/>
        <p:txBody>
          <a:bodyPr/>
          <a:lstStyle/>
          <a:p>
            <a:r>
              <a:rPr lang="en-US" dirty="0">
                <a:latin typeface="Arial"/>
                <a:cs typeface="Arial"/>
              </a:rPr>
              <a:t>Peer Training: Stats and Epidemiology</a:t>
            </a:r>
            <a:endParaRPr lang="en-US" dirty="0"/>
          </a:p>
        </p:txBody>
      </p:sp>
      <p:sp>
        <p:nvSpPr>
          <p:cNvPr id="3" name="Content Placeholder 2">
            <a:extLst>
              <a:ext uri="{FF2B5EF4-FFF2-40B4-BE49-F238E27FC236}">
                <a16:creationId xmlns:a16="http://schemas.microsoft.com/office/drawing/2014/main" id="{F69DEA3F-7FD5-849F-52D1-C4EE7830F1B5}"/>
              </a:ext>
            </a:extLst>
          </p:cNvPr>
          <p:cNvSpPr>
            <a:spLocks noGrp="1"/>
          </p:cNvSpPr>
          <p:nvPr>
            <p:ph idx="1"/>
          </p:nvPr>
        </p:nvSpPr>
        <p:spPr/>
        <p:txBody>
          <a:bodyPr vert="horz" lIns="91440" tIns="45720" rIns="91440" bIns="45720" rtlCol="0" anchor="t">
            <a:normAutofit/>
          </a:bodyPr>
          <a:lstStyle/>
          <a:p>
            <a:r>
              <a:rPr lang="en-US" dirty="0">
                <a:solidFill>
                  <a:schemeClr val="tx1">
                    <a:lumMod val="65000"/>
                    <a:lumOff val="35000"/>
                  </a:schemeClr>
                </a:solidFill>
                <a:latin typeface="Arial"/>
                <a:cs typeface="Arial"/>
              </a:rPr>
              <a:t>Clinical Center's Biostatistics and Clinical Epidemiology Service (BCES)</a:t>
            </a:r>
          </a:p>
          <a:p>
            <a:r>
              <a:rPr lang="en-US" dirty="0">
                <a:solidFill>
                  <a:schemeClr val="tx1">
                    <a:lumMod val="65000"/>
                    <a:lumOff val="35000"/>
                  </a:schemeClr>
                </a:solidFill>
                <a:latin typeface="Arial"/>
                <a:cs typeface="Arial"/>
              </a:rPr>
              <a:t>"Statistics and Epidemiology Class Series": (March 2023)</a:t>
            </a:r>
          </a:p>
          <a:p>
            <a:pPr lvl="1"/>
            <a:r>
              <a:rPr lang="en-US" dirty="0">
                <a:solidFill>
                  <a:schemeClr val="tx1">
                    <a:lumMod val="65000"/>
                    <a:lumOff val="35000"/>
                  </a:schemeClr>
                </a:solidFill>
                <a:latin typeface="Arial"/>
                <a:cs typeface="Arial"/>
              </a:rPr>
              <a:t>Overview of Statistical Concepts   </a:t>
            </a:r>
            <a:endParaRPr lang="en-US" dirty="0">
              <a:solidFill>
                <a:schemeClr val="tx1">
                  <a:lumMod val="65000"/>
                  <a:lumOff val="35000"/>
                </a:schemeClr>
              </a:solidFill>
            </a:endParaRPr>
          </a:p>
          <a:p>
            <a:pPr lvl="1"/>
            <a:r>
              <a:rPr lang="en-US" dirty="0">
                <a:solidFill>
                  <a:schemeClr val="tx1">
                    <a:lumMod val="65000"/>
                    <a:lumOff val="35000"/>
                  </a:schemeClr>
                </a:solidFill>
                <a:latin typeface="Arial"/>
                <a:cs typeface="Arial"/>
              </a:rPr>
              <a:t>Overview of Study Design</a:t>
            </a:r>
          </a:p>
          <a:p>
            <a:pPr lvl="1"/>
            <a:r>
              <a:rPr lang="en-US" dirty="0">
                <a:solidFill>
                  <a:schemeClr val="tx1">
                    <a:lumMod val="65000"/>
                    <a:lumOff val="35000"/>
                  </a:schemeClr>
                </a:solidFill>
                <a:latin typeface="Arial"/>
                <a:cs typeface="Arial"/>
              </a:rPr>
              <a:t>Overview of Common Statistical Tests</a:t>
            </a:r>
          </a:p>
          <a:p>
            <a:pPr lvl="1"/>
            <a:r>
              <a:rPr lang="en-US" dirty="0">
                <a:solidFill>
                  <a:schemeClr val="tx1">
                    <a:lumMod val="65000"/>
                    <a:lumOff val="35000"/>
                  </a:schemeClr>
                </a:solidFill>
                <a:latin typeface="Arial"/>
                <a:cs typeface="Arial"/>
              </a:rPr>
              <a:t>Review of Epidemiology Concepts and Statistics</a:t>
            </a:r>
          </a:p>
          <a:p>
            <a:pPr lvl="1"/>
            <a:r>
              <a:rPr lang="en-US" dirty="0">
                <a:solidFill>
                  <a:schemeClr val="tx1">
                    <a:lumMod val="65000"/>
                    <a:lumOff val="35000"/>
                  </a:schemeClr>
                </a:solidFill>
                <a:latin typeface="Arial"/>
                <a:cs typeface="Arial"/>
              </a:rPr>
              <a:t>Meta-Analysis: Quantifying a Systematic Review</a:t>
            </a:r>
          </a:p>
        </p:txBody>
      </p:sp>
    </p:spTree>
    <p:extLst>
      <p:ext uri="{BB962C8B-B14F-4D97-AF65-F5344CB8AC3E}">
        <p14:creationId xmlns:p14="http://schemas.microsoft.com/office/powerpoint/2010/main" val="19873920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191B8-8A34-E09A-F76D-5B08AA5A668A}"/>
              </a:ext>
            </a:extLst>
          </p:cNvPr>
          <p:cNvSpPr>
            <a:spLocks noGrp="1"/>
          </p:cNvSpPr>
          <p:nvPr>
            <p:ph type="title"/>
          </p:nvPr>
        </p:nvSpPr>
        <p:spPr/>
        <p:txBody>
          <a:bodyPr/>
          <a:lstStyle/>
          <a:p>
            <a:r>
              <a:rPr lang="en-US" dirty="0">
                <a:latin typeface="Arial"/>
                <a:cs typeface="Arial"/>
              </a:rPr>
              <a:t>Peer to Peer Training: Bioinformatics</a:t>
            </a:r>
            <a:endParaRPr lang="en-US" dirty="0"/>
          </a:p>
        </p:txBody>
      </p:sp>
      <p:sp>
        <p:nvSpPr>
          <p:cNvPr id="3" name="Content Placeholder 2">
            <a:extLst>
              <a:ext uri="{FF2B5EF4-FFF2-40B4-BE49-F238E27FC236}">
                <a16:creationId xmlns:a16="http://schemas.microsoft.com/office/drawing/2014/main" id="{F69DEA3F-7FD5-849F-52D1-C4EE7830F1B5}"/>
              </a:ext>
            </a:extLst>
          </p:cNvPr>
          <p:cNvSpPr>
            <a:spLocks noGrp="1"/>
          </p:cNvSpPr>
          <p:nvPr>
            <p:ph idx="1"/>
          </p:nvPr>
        </p:nvSpPr>
        <p:spPr/>
        <p:txBody>
          <a:bodyPr vert="horz" lIns="91440" tIns="45720" rIns="91440" bIns="45720" rtlCol="0" anchor="t">
            <a:normAutofit/>
          </a:bodyPr>
          <a:lstStyle/>
          <a:p>
            <a:r>
              <a:rPr lang="en-US" dirty="0">
                <a:solidFill>
                  <a:schemeClr val="tx1">
                    <a:lumMod val="65000"/>
                    <a:lumOff val="35000"/>
                  </a:schemeClr>
                </a:solidFill>
                <a:latin typeface="Arial"/>
                <a:cs typeface="Arial"/>
              </a:rPr>
              <a:t>NCI Computational Genomics and Bioinformatics Branch (CGBB)</a:t>
            </a:r>
          </a:p>
          <a:p>
            <a:r>
              <a:rPr lang="en-US" dirty="0">
                <a:solidFill>
                  <a:schemeClr val="tx1">
                    <a:lumMod val="65000"/>
                    <a:lumOff val="35000"/>
                  </a:schemeClr>
                </a:solidFill>
                <a:latin typeface="Arial"/>
                <a:cs typeface="Arial"/>
              </a:rPr>
              <a:t>Series of Galaxy Bioinformatics Classes:</a:t>
            </a:r>
          </a:p>
          <a:p>
            <a:pPr lvl="1"/>
            <a:r>
              <a:rPr lang="en-US" dirty="0">
                <a:solidFill>
                  <a:schemeClr val="tx1">
                    <a:lumMod val="65000"/>
                    <a:lumOff val="35000"/>
                  </a:schemeClr>
                </a:solidFill>
                <a:latin typeface="Arial"/>
                <a:cs typeface="Arial"/>
                <a:hlinkClick r:id="rId3"/>
              </a:rPr>
              <a:t>Exome Sequencing Data Analysis</a:t>
            </a:r>
            <a:endParaRPr lang="en-US" dirty="0">
              <a:solidFill>
                <a:schemeClr val="tx1">
                  <a:lumMod val="65000"/>
                  <a:lumOff val="35000"/>
                </a:schemeClr>
              </a:solidFill>
              <a:latin typeface="Arial"/>
              <a:cs typeface="Arial"/>
              <a:hlinkClick r:id="rId4"/>
            </a:endParaRPr>
          </a:p>
          <a:p>
            <a:pPr lvl="1"/>
            <a:r>
              <a:rPr lang="en-US" dirty="0">
                <a:solidFill>
                  <a:schemeClr val="tx1">
                    <a:lumMod val="65000"/>
                    <a:lumOff val="35000"/>
                  </a:schemeClr>
                </a:solidFill>
                <a:latin typeface="Arial"/>
                <a:cs typeface="Arial"/>
                <a:hlinkClick r:id="rId4"/>
              </a:rPr>
              <a:t>RNA-Sequence Analysis</a:t>
            </a:r>
            <a:endParaRPr lang="en-US" dirty="0">
              <a:solidFill>
                <a:schemeClr val="tx1">
                  <a:lumMod val="65000"/>
                  <a:lumOff val="35000"/>
                </a:schemeClr>
              </a:solidFill>
              <a:latin typeface="Arial"/>
              <a:cs typeface="Arial"/>
            </a:endParaRPr>
          </a:p>
          <a:p>
            <a:pPr lvl="1"/>
            <a:r>
              <a:rPr lang="en-US" dirty="0">
                <a:solidFill>
                  <a:schemeClr val="tx1">
                    <a:lumMod val="65000"/>
                    <a:lumOff val="35000"/>
                  </a:schemeClr>
                </a:solidFill>
                <a:latin typeface="Arial"/>
                <a:cs typeface="Arial"/>
                <a:hlinkClick r:id="rId5"/>
              </a:rPr>
              <a:t>ChIP Sequencing Data Analysis</a:t>
            </a:r>
            <a:endParaRPr lang="en-US" dirty="0">
              <a:solidFill>
                <a:schemeClr val="tx1">
                  <a:lumMod val="65000"/>
                  <a:lumOff val="35000"/>
                </a:schemeClr>
              </a:solidFill>
              <a:latin typeface="Arial"/>
              <a:cs typeface="Arial"/>
            </a:endParaRPr>
          </a:p>
          <a:p>
            <a:pPr lvl="1"/>
            <a:r>
              <a:rPr lang="en-US" dirty="0">
                <a:solidFill>
                  <a:schemeClr val="tx1">
                    <a:lumMod val="65000"/>
                    <a:lumOff val="35000"/>
                  </a:schemeClr>
                </a:solidFill>
                <a:latin typeface="Arial"/>
                <a:cs typeface="Arial"/>
                <a:hlinkClick r:id="rId6"/>
              </a:rPr>
              <a:t>Pathway Analysis</a:t>
            </a:r>
            <a:endParaRPr lang="en-US" dirty="0">
              <a:solidFill>
                <a:schemeClr val="tx1">
                  <a:lumMod val="65000"/>
                  <a:lumOff val="35000"/>
                </a:schemeClr>
              </a:solidFill>
              <a:latin typeface="Arial"/>
              <a:cs typeface="Arial"/>
            </a:endParaRPr>
          </a:p>
          <a:p>
            <a:pPr lvl="1"/>
            <a:r>
              <a:rPr lang="en-US" dirty="0">
                <a:solidFill>
                  <a:schemeClr val="tx1">
                    <a:lumMod val="65000"/>
                    <a:lumOff val="35000"/>
                  </a:schemeClr>
                </a:solidFill>
                <a:latin typeface="Arial"/>
                <a:cs typeface="Arial"/>
                <a:hlinkClick r:id="rId7"/>
              </a:rPr>
              <a:t>NGS Visualization Tool</a:t>
            </a:r>
            <a:endParaRPr lang="en-US" dirty="0">
              <a:solidFill>
                <a:schemeClr val="tx1">
                  <a:lumMod val="65000"/>
                  <a:lumOff val="35000"/>
                </a:schemeClr>
              </a:solidFill>
              <a:latin typeface="Arial"/>
              <a:cs typeface="Arial"/>
            </a:endParaRPr>
          </a:p>
        </p:txBody>
      </p:sp>
    </p:spTree>
    <p:extLst>
      <p:ext uri="{BB962C8B-B14F-4D97-AF65-F5344CB8AC3E}">
        <p14:creationId xmlns:p14="http://schemas.microsoft.com/office/powerpoint/2010/main" val="684294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Bioinformatics</a:t>
            </a:r>
          </a:p>
        </p:txBody>
      </p:sp>
      <p:sp>
        <p:nvSpPr>
          <p:cNvPr id="15" name="Text Placeholder 6">
            <a:extLst>
              <a:ext uri="{FF2B5EF4-FFF2-40B4-BE49-F238E27FC236}">
                <a16:creationId xmlns:a16="http://schemas.microsoft.com/office/drawing/2014/main" id="{CD52C35D-5E05-D30D-3876-6A23A994535C}"/>
              </a:ext>
            </a:extLst>
          </p:cNvPr>
          <p:cNvSpPr txBox="1">
            <a:spLocks/>
          </p:cNvSpPr>
          <p:nvPr/>
        </p:nvSpPr>
        <p:spPr>
          <a:xfrm>
            <a:off x="4114802" y="930349"/>
            <a:ext cx="7782519" cy="457200"/>
          </a:xfrm>
          <a:prstGeom prst="roundRect">
            <a:avLst/>
          </a:prstGeom>
          <a:solidFill>
            <a:srgbClr val="20558A"/>
          </a:solidFill>
          <a:ln w="9525">
            <a:solidFill>
              <a:srgbClr val="005595"/>
            </a:solidFill>
            <a:miter lim="800000"/>
            <a:headEnd/>
            <a:tailEnd/>
          </a:ln>
          <a:effectLst>
            <a:outerShdw blurRad="40000" dist="23000" dir="5400000" rotWithShape="0">
              <a:srgbClr val="000000">
                <a:alpha val="34998"/>
              </a:srgbClr>
            </a:outerShdw>
          </a:effectLst>
        </p:spPr>
        <p:txBody>
          <a:bodyPr vert="horz" lIns="91440" tIns="45720" rIns="91440" bIns="45720" rtlCol="0" anchor="ctr">
            <a:noAutofit/>
          </a:bodyPr>
          <a:lstStyle>
            <a:lvl1pPr marL="0" indent="0" algn="l" defTabSz="914400" rtl="0" eaLnBrk="1" latinLnBrk="0" hangingPunct="1">
              <a:spcBef>
                <a:spcPct val="20000"/>
              </a:spcBef>
              <a:buFont typeface="Wingdings" panose="05000000000000000000" pitchFamily="2" charset="2"/>
              <a:buNone/>
              <a:defRPr lang="en-US" sz="2000" kern="1200" dirty="0">
                <a:solidFill>
                  <a:srgbClr val="FFFFFF"/>
                </a:solidFill>
                <a:latin typeface="+mj-lt"/>
                <a:ea typeface="ＭＳ Ｐゴシック" charset="-128"/>
                <a:cs typeface="ＭＳ Ｐゴシック" charset="-128"/>
              </a:defRPr>
            </a:lvl1pPr>
            <a:lvl2pPr marL="742950" indent="-285750" algn="l" defTabSz="914400" rtl="0" eaLnBrk="1" latinLnBrk="0" hangingPunct="1">
              <a:spcBef>
                <a:spcPct val="20000"/>
              </a:spcBef>
              <a:buFont typeface="Arial" pitchFamily="34" charset="0"/>
              <a:buChar char="–"/>
              <a:defRPr sz="2400" kern="1200">
                <a:solidFill>
                  <a:srgbClr val="616265"/>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rgbClr val="616265"/>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rgbClr val="616265"/>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rgbClr val="616265"/>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Who We Are</a:t>
            </a:r>
          </a:p>
        </p:txBody>
      </p:sp>
      <p:sp>
        <p:nvSpPr>
          <p:cNvPr id="17" name="Content Placeholder 7">
            <a:extLst>
              <a:ext uri="{FF2B5EF4-FFF2-40B4-BE49-F238E27FC236}">
                <a16:creationId xmlns:a16="http://schemas.microsoft.com/office/drawing/2014/main" id="{F993A86A-0136-8946-7A12-D7D096FD7541}"/>
              </a:ext>
            </a:extLst>
          </p:cNvPr>
          <p:cNvSpPr txBox="1">
            <a:spLocks/>
          </p:cNvSpPr>
          <p:nvPr/>
        </p:nvSpPr>
        <p:spPr>
          <a:xfrm>
            <a:off x="4114801" y="1454986"/>
            <a:ext cx="7782520" cy="1828800"/>
          </a:xfrm>
          <a:prstGeom prst="roundRect">
            <a:avLst/>
          </a:prstGeom>
          <a:solidFill>
            <a:schemeClr val="bg1">
              <a:lumMod val="95000"/>
            </a:schemeClr>
          </a:solidFill>
        </p:spPr>
        <p:txBody>
          <a:bodyPr vert="horz" lIns="228600" tIns="228600" rIns="228600" bIns="228600" rtlCol="0" anchor="ctr">
            <a:noAutofit/>
          </a:bodyPr>
          <a:lstStyle>
            <a:lvl1pPr marL="342900" indent="-342900" algn="l" defTabSz="914400" rtl="0" eaLnBrk="1" latinLnBrk="0" hangingPunct="1">
              <a:spcBef>
                <a:spcPct val="20000"/>
              </a:spcBef>
              <a:buFont typeface="Wingdings" panose="05000000000000000000" pitchFamily="2" charset="2"/>
              <a:buChar char="§"/>
              <a:defRPr sz="1800" kern="1200">
                <a:solidFill>
                  <a:srgbClr val="616265"/>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600" kern="1200">
                <a:solidFill>
                  <a:srgbClr val="616265"/>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rgbClr val="616265"/>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rgbClr val="616265"/>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rgbClr val="616265"/>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lnSpc>
                <a:spcPct val="80000"/>
              </a:lnSpc>
            </a:pPr>
            <a:r>
              <a:rPr lang="en-US" sz="2200" dirty="0"/>
              <a:t>Support NIH researchers and clinicians who seek solutions for retrieving and analyzing biological data</a:t>
            </a:r>
            <a:r>
              <a:rPr lang="en-US" sz="2000" dirty="0"/>
              <a:t>	</a:t>
            </a:r>
          </a:p>
        </p:txBody>
      </p:sp>
      <p:sp>
        <p:nvSpPr>
          <p:cNvPr id="18" name="Text Placeholder 10">
            <a:extLst>
              <a:ext uri="{FF2B5EF4-FFF2-40B4-BE49-F238E27FC236}">
                <a16:creationId xmlns:a16="http://schemas.microsoft.com/office/drawing/2014/main" id="{86A68D94-EE32-110B-B205-496A7BABB95C}"/>
              </a:ext>
            </a:extLst>
          </p:cNvPr>
          <p:cNvSpPr txBox="1">
            <a:spLocks/>
          </p:cNvSpPr>
          <p:nvPr/>
        </p:nvSpPr>
        <p:spPr>
          <a:xfrm>
            <a:off x="4114801" y="3451941"/>
            <a:ext cx="7782519" cy="457200"/>
          </a:xfrm>
          <a:prstGeom prst="roundRect">
            <a:avLst/>
          </a:prstGeom>
          <a:solidFill>
            <a:srgbClr val="20558A"/>
          </a:solidFill>
          <a:ln w="9525">
            <a:solidFill>
              <a:srgbClr val="005595"/>
            </a:solidFill>
            <a:miter lim="800000"/>
            <a:headEnd/>
            <a:tailEnd/>
          </a:ln>
          <a:effectLst>
            <a:outerShdw blurRad="40000" dist="23000" dir="5400000" rotWithShape="0">
              <a:srgbClr val="000000">
                <a:alpha val="34998"/>
              </a:srgbClr>
            </a:outerShdw>
          </a:effectLst>
        </p:spPr>
        <p:txBody>
          <a:bodyPr vert="horz" wrap="square" lIns="91440" tIns="45720" rIns="91440" bIns="45720" rtlCol="0" anchor="ctr">
            <a:noAutofit/>
          </a:bodyPr>
          <a:lstStyle>
            <a:lvl1pPr marL="0" indent="0" algn="l" defTabSz="914400" rtl="0" eaLnBrk="1" latinLnBrk="0" hangingPunct="1">
              <a:spcBef>
                <a:spcPct val="20000"/>
              </a:spcBef>
              <a:buFont typeface="Wingdings" panose="05000000000000000000" pitchFamily="2" charset="2"/>
              <a:buNone/>
              <a:defRPr lang="en-US" sz="2000" kern="1200" dirty="0">
                <a:solidFill>
                  <a:srgbClr val="FFFFFF"/>
                </a:solidFill>
                <a:latin typeface="+mj-lt"/>
                <a:ea typeface="ＭＳ Ｐゴシック" charset="-128"/>
                <a:cs typeface="ＭＳ Ｐゴシック" charset="-128"/>
              </a:defRPr>
            </a:lvl1pPr>
            <a:lvl2pPr marL="742950" indent="-285750" algn="l" defTabSz="914400" rtl="0" eaLnBrk="1" latinLnBrk="0" hangingPunct="1">
              <a:spcBef>
                <a:spcPct val="20000"/>
              </a:spcBef>
              <a:buFont typeface="Arial" pitchFamily="34" charset="0"/>
              <a:buChar char="–"/>
              <a:defRPr sz="2400" kern="1200">
                <a:solidFill>
                  <a:srgbClr val="616265"/>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rgbClr val="616265"/>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rgbClr val="616265"/>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rgbClr val="616265"/>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What We Provide</a:t>
            </a:r>
          </a:p>
        </p:txBody>
      </p:sp>
      <p:sp>
        <p:nvSpPr>
          <p:cNvPr id="19" name="Content Placeholder 11">
            <a:extLst>
              <a:ext uri="{FF2B5EF4-FFF2-40B4-BE49-F238E27FC236}">
                <a16:creationId xmlns:a16="http://schemas.microsoft.com/office/drawing/2014/main" id="{A3DA969D-78F2-1F90-2E7A-AB8CEC409BB0}"/>
              </a:ext>
            </a:extLst>
          </p:cNvPr>
          <p:cNvSpPr txBox="1">
            <a:spLocks/>
          </p:cNvSpPr>
          <p:nvPr/>
        </p:nvSpPr>
        <p:spPr>
          <a:xfrm>
            <a:off x="4112682" y="3976577"/>
            <a:ext cx="7782520" cy="2032825"/>
          </a:xfrm>
          <a:prstGeom prst="roundRect">
            <a:avLst/>
          </a:prstGeom>
          <a:solidFill>
            <a:schemeClr val="bg1">
              <a:lumMod val="95000"/>
            </a:schemeClr>
          </a:solidFill>
        </p:spPr>
        <p:txBody>
          <a:bodyPr vert="horz" wrap="square" lIns="228600" tIns="228600" rIns="228600" bIns="228600" rtlCol="0" anchor="ctr">
            <a:noAutofit/>
          </a:bodyPr>
          <a:lstStyle>
            <a:lvl1pPr marL="342900" indent="-342900" algn="l" defTabSz="914400" rtl="0" eaLnBrk="1" latinLnBrk="0" hangingPunct="1">
              <a:spcBef>
                <a:spcPct val="20000"/>
              </a:spcBef>
              <a:buFont typeface="Wingdings" panose="05000000000000000000" pitchFamily="2" charset="2"/>
              <a:buChar char="§"/>
              <a:defRPr sz="1800" kern="1200">
                <a:solidFill>
                  <a:srgbClr val="616265"/>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600" kern="1200">
                <a:solidFill>
                  <a:srgbClr val="616265"/>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rgbClr val="616265"/>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rgbClr val="616265"/>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rgbClr val="616265"/>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en-US" sz="2000" dirty="0"/>
              <a:t>Software for data analysis and interpretation</a:t>
            </a:r>
          </a:p>
          <a:p>
            <a:r>
              <a:rPr lang="en-US" sz="2000" dirty="0"/>
              <a:t>Access to high-performance workstations</a:t>
            </a:r>
          </a:p>
          <a:p>
            <a:r>
              <a:rPr lang="en-US" sz="2000" dirty="0"/>
              <a:t>Resources to support data and pathway analysis</a:t>
            </a:r>
          </a:p>
        </p:txBody>
      </p:sp>
      <p:pic>
        <p:nvPicPr>
          <p:cNvPr id="4" name="Picture 3" descr="A picture containing background pattern&#10;&#10;Description automatically generated">
            <a:extLst>
              <a:ext uri="{FF2B5EF4-FFF2-40B4-BE49-F238E27FC236}">
                <a16:creationId xmlns:a16="http://schemas.microsoft.com/office/drawing/2014/main" id="{0C23D16A-B8E8-CBBF-A84D-036507AD93D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1843" y="1933636"/>
            <a:ext cx="3108348" cy="3108348"/>
          </a:xfrm>
          <a:prstGeom prst="rect">
            <a:avLst/>
          </a:prstGeom>
        </p:spPr>
      </p:pic>
      <p:sp>
        <p:nvSpPr>
          <p:cNvPr id="6" name="TextBox 5">
            <a:extLst>
              <a:ext uri="{FF2B5EF4-FFF2-40B4-BE49-F238E27FC236}">
                <a16:creationId xmlns:a16="http://schemas.microsoft.com/office/drawing/2014/main" id="{ACC43BD7-798F-786E-46E2-C79CA670F573}"/>
              </a:ext>
            </a:extLst>
          </p:cNvPr>
          <p:cNvSpPr txBox="1"/>
          <p:nvPr/>
        </p:nvSpPr>
        <p:spPr>
          <a:xfrm>
            <a:off x="521843" y="5085051"/>
            <a:ext cx="3108348" cy="400110"/>
          </a:xfrm>
          <a:prstGeom prst="rect">
            <a:avLst/>
          </a:prstGeom>
          <a:noFill/>
        </p:spPr>
        <p:txBody>
          <a:bodyPr wrap="square">
            <a:spAutoFit/>
          </a:bodyPr>
          <a:lstStyle/>
          <a:p>
            <a:r>
              <a:rPr lang="it-IT" sz="1000" dirty="0"/>
              <a:t>OpenAI. (2024). </a:t>
            </a:r>
            <a:r>
              <a:rPr lang="it-IT" sz="1000" i="1" dirty="0"/>
              <a:t>DALL-E [AI Image Generator]</a:t>
            </a:r>
            <a:r>
              <a:rPr lang="it-IT" sz="1000" dirty="0"/>
              <a:t>. </a:t>
            </a:r>
            <a:r>
              <a:rPr lang="it-IT" sz="1000" dirty="0">
                <a:hlinkClick r:id="rId4"/>
              </a:rPr>
              <a:t>https://openai.com/dall-e</a:t>
            </a:r>
            <a:endParaRPr lang="en-US" sz="1000" dirty="0"/>
          </a:p>
        </p:txBody>
      </p:sp>
    </p:spTree>
    <p:extLst>
      <p:ext uri="{BB962C8B-B14F-4D97-AF65-F5344CB8AC3E}">
        <p14:creationId xmlns:p14="http://schemas.microsoft.com/office/powerpoint/2010/main" val="19939136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C7250-BC75-5A19-A35B-FBC03D0A9DBB}"/>
              </a:ext>
            </a:extLst>
          </p:cNvPr>
          <p:cNvSpPr>
            <a:spLocks noGrp="1"/>
          </p:cNvSpPr>
          <p:nvPr>
            <p:ph type="title"/>
          </p:nvPr>
        </p:nvSpPr>
        <p:spPr/>
        <p:txBody>
          <a:bodyPr/>
          <a:lstStyle/>
          <a:p>
            <a:r>
              <a:rPr lang="en-US" dirty="0"/>
              <a:t>Please Contact Us for Support</a:t>
            </a:r>
          </a:p>
        </p:txBody>
      </p:sp>
      <p:pic>
        <p:nvPicPr>
          <p:cNvPr id="8" name="Content Placeholder 7" descr="Graphical user interface, text, application, email&#10;&#10;Description automatically generated">
            <a:extLst>
              <a:ext uri="{FF2B5EF4-FFF2-40B4-BE49-F238E27FC236}">
                <a16:creationId xmlns:a16="http://schemas.microsoft.com/office/drawing/2014/main" id="{5F17130A-D420-6AD5-7C52-910105DCFD10}"/>
              </a:ext>
            </a:extLst>
          </p:cNvPr>
          <p:cNvPicPr>
            <a:picLocks noGrp="1" noChangeAspect="1"/>
          </p:cNvPicPr>
          <p:nvPr>
            <p:ph sz="half" idx="1"/>
          </p:nvPr>
        </p:nvPicPr>
        <p:blipFill>
          <a:blip r:embed="rId2" cstate="print">
            <a:extLst>
              <a:ext uri="{28A0092B-C50C-407E-A947-70E740481C1C}">
                <a14:useLocalDpi xmlns:a14="http://schemas.microsoft.com/office/drawing/2010/main"/>
              </a:ext>
            </a:extLst>
          </a:blip>
          <a:stretch>
            <a:fillRect/>
          </a:stretch>
        </p:blipFill>
        <p:spPr>
          <a:xfrm>
            <a:off x="609600" y="2023245"/>
            <a:ext cx="5384800" cy="3132185"/>
          </a:xfrm>
        </p:spPr>
      </p:pic>
      <p:sp>
        <p:nvSpPr>
          <p:cNvPr id="5" name="Content Placeholder 4">
            <a:extLst>
              <a:ext uri="{FF2B5EF4-FFF2-40B4-BE49-F238E27FC236}">
                <a16:creationId xmlns:a16="http://schemas.microsoft.com/office/drawing/2014/main" id="{5F72A1F9-16BB-4074-DDB0-EB2C36D25691}"/>
              </a:ext>
            </a:extLst>
          </p:cNvPr>
          <p:cNvSpPr>
            <a:spLocks noGrp="1"/>
          </p:cNvSpPr>
          <p:nvPr>
            <p:ph sz="half" idx="2"/>
          </p:nvPr>
        </p:nvSpPr>
        <p:spPr>
          <a:xfrm>
            <a:off x="6197602" y="2061595"/>
            <a:ext cx="5601516" cy="2955022"/>
          </a:xfrm>
        </p:spPr>
        <p:txBody>
          <a:bodyPr/>
          <a:lstStyle/>
          <a:p>
            <a:pPr marL="0" marR="0" indent="0" fontAlgn="base">
              <a:spcBef>
                <a:spcPts val="0"/>
              </a:spcBef>
              <a:spcAft>
                <a:spcPts val="0"/>
              </a:spcAft>
              <a:buNone/>
            </a:pPr>
            <a:r>
              <a:rPr lang="en-US" sz="1800"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Douglas Joubert, MS, MLIS</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fontAlgn="base">
              <a:spcBef>
                <a:spcPts val="0"/>
              </a:spcBef>
              <a:spcAft>
                <a:spcPts val="0"/>
              </a:spcAft>
              <a:buNone/>
            </a:pPr>
            <a:r>
              <a:rPr lang="en-US" sz="1800"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he/him</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fontAlgn="base">
              <a:spcBef>
                <a:spcPts val="0"/>
              </a:spcBef>
              <a:spcAft>
                <a:spcPts val="0"/>
              </a:spcAft>
              <a:buNone/>
            </a:pPr>
            <a:r>
              <a:rPr lang="en-US" sz="1800"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Chief, Research Analytics Branch</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fontAlgn="base">
              <a:spcBef>
                <a:spcPts val="0"/>
              </a:spcBef>
              <a:spcAft>
                <a:spcPts val="0"/>
              </a:spcAft>
              <a:buNone/>
            </a:pPr>
            <a:r>
              <a:rPr lang="en-US" sz="1800"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National Institutes of Health Library | ORS Division of Library Services</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fontAlgn="base">
              <a:spcBef>
                <a:spcPts val="0"/>
              </a:spcBef>
              <a:spcAft>
                <a:spcPts val="0"/>
              </a:spcAft>
              <a:buNone/>
            </a:pPr>
            <a:r>
              <a:rPr lang="en-US" sz="1800"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NIHBC 10 – Clinical Center 1L13A</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fontAlgn="base">
              <a:spcBef>
                <a:spcPts val="0"/>
              </a:spcBef>
              <a:spcAft>
                <a:spcPts val="0"/>
              </a:spcAft>
              <a:buNone/>
            </a:pPr>
            <a:r>
              <a:rPr lang="en-US" sz="1800"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Contact: </a:t>
            </a:r>
            <a:r>
              <a:rPr lang="en-US" sz="1800" u="sng" kern="100" dirty="0">
                <a:solidFill>
                  <a:srgbClr val="03386D"/>
                </a:solidFill>
                <a:effectLst/>
                <a:latin typeface="Calibri" panose="020F0502020204030204" pitchFamily="34" charset="0"/>
                <a:ea typeface="Times New Roman" panose="02020603050405020304" pitchFamily="18" charset="0"/>
                <a:cs typeface="Times New Roman" panose="02020603050405020304" pitchFamily="18" charset="0"/>
                <a:hlinkClick r:id="rId3" tooltip="mailto:douglas.joubert@nih.gov"/>
              </a:rPr>
              <a:t>douglas.joubert@nih.gov</a:t>
            </a:r>
            <a:r>
              <a:rPr lang="en-US" sz="1800"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301-827-3829</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fontAlgn="base">
              <a:spcBef>
                <a:spcPts val="0"/>
              </a:spcBef>
              <a:spcAft>
                <a:spcPts val="0"/>
              </a:spcAft>
              <a:buNone/>
            </a:pPr>
            <a:r>
              <a:rPr lang="en-US" sz="1800"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NIH Library: </a:t>
            </a:r>
            <a:r>
              <a:rPr lang="en-US" sz="1800" u="sng" kern="100" dirty="0">
                <a:solidFill>
                  <a:srgbClr val="03386D"/>
                </a:solidFill>
                <a:effectLst/>
                <a:latin typeface="Calibri" panose="020F0502020204030204" pitchFamily="34" charset="0"/>
                <a:ea typeface="Times New Roman" panose="02020603050405020304" pitchFamily="18" charset="0"/>
                <a:cs typeface="Times New Roman" panose="02020603050405020304" pitchFamily="18" charset="0"/>
                <a:hlinkClick r:id="rId4" tooltip="https://www.nihlibrary.nih.gov/"/>
              </a:rPr>
              <a:t>Website</a:t>
            </a:r>
            <a:r>
              <a:rPr lang="en-US" sz="1800"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a:t>
            </a:r>
            <a:r>
              <a:rPr lang="en-US" sz="1800" u="sng" kern="100" dirty="0">
                <a:solidFill>
                  <a:srgbClr val="03386D"/>
                </a:solidFill>
                <a:effectLst/>
                <a:latin typeface="Calibri" panose="020F0502020204030204" pitchFamily="34" charset="0"/>
                <a:ea typeface="Times New Roman" panose="02020603050405020304" pitchFamily="18" charset="0"/>
                <a:cs typeface="Times New Roman" panose="02020603050405020304" pitchFamily="18" charset="0"/>
                <a:hlinkClick r:id="rId5" tooltip="https://custserv.nihlibrary.ors.nih.gov/ask-a-question/"/>
              </a:rPr>
              <a:t>Ask a Question</a:t>
            </a:r>
            <a:r>
              <a:rPr lang="en-US" sz="1800"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a:t>
            </a:r>
            <a:r>
              <a:rPr lang="en-US" sz="1800" u="sng" kern="100" dirty="0">
                <a:solidFill>
                  <a:srgbClr val="03386D"/>
                </a:solidFill>
                <a:effectLst/>
                <a:latin typeface="Calibri" panose="020F0502020204030204" pitchFamily="34" charset="0"/>
                <a:ea typeface="Times New Roman" panose="02020603050405020304" pitchFamily="18" charset="0"/>
                <a:cs typeface="Times New Roman" panose="02020603050405020304" pitchFamily="18" charset="0"/>
                <a:hlinkClick r:id="rId6" tooltip="https://list.nih.gov/cgi-bin/wa.exe?SUBED1=NIHLIB-L&amp;A=1"/>
              </a:rPr>
              <a:t>News via Email</a:t>
            </a:r>
            <a:r>
              <a:rPr lang="en-US" sz="1800"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fontAlgn="base">
              <a:spcBef>
                <a:spcPts val="0"/>
              </a:spcBef>
              <a:spcAft>
                <a:spcPts val="0"/>
              </a:spcAft>
              <a:buNone/>
            </a:pPr>
            <a:r>
              <a:rPr lang="en-US" sz="1800"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ORCID ID: </a:t>
            </a:r>
            <a:r>
              <a:rPr lang="en-US" sz="1800" u="sng" kern="100" dirty="0">
                <a:solidFill>
                  <a:srgbClr val="044A91"/>
                </a:solidFill>
                <a:effectLst/>
                <a:latin typeface="Calibri" panose="020F0502020204030204" pitchFamily="34" charset="0"/>
                <a:ea typeface="Times New Roman" panose="02020603050405020304" pitchFamily="18" charset="0"/>
                <a:cs typeface="Times New Roman" panose="02020603050405020304" pitchFamily="18" charset="0"/>
                <a:hlinkClick r:id="rId7" tooltip="https://gcc02.safelinks.protection.outlook.com/?url=https%3A%2F%2Forcid.org%2F0000-0003-4090-5587&amp;data=05%7C01%7Cdouglas.joubert%40nih.gov%7C35c1e45218884c5f943c08db9cd4419f%7C14b77578977342d58507251ca2dc2b06%7C0%7C0%7C638276207667030061%7CUnknown%7CTWFpb"/>
              </a:rPr>
              <a:t>https://orcid.org/0000-0003-4090-5587</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fontAlgn="base">
              <a:spcBef>
                <a:spcPts val="0"/>
              </a:spcBef>
              <a:spcAft>
                <a:spcPts val="0"/>
              </a:spcAft>
              <a:buNone/>
            </a:pPr>
            <a:r>
              <a:rPr lang="en-US" sz="1800" i="1"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We want to hear from you—</a:t>
            </a:r>
            <a:r>
              <a:rPr lang="en-US" sz="1800" i="1" u="sng" kern="100" dirty="0">
                <a:solidFill>
                  <a:srgbClr val="044A91"/>
                </a:solidFill>
                <a:effectLst/>
                <a:latin typeface="Calibri" panose="020F0502020204030204" pitchFamily="34" charset="0"/>
                <a:ea typeface="Times New Roman" panose="02020603050405020304" pitchFamily="18" charset="0"/>
                <a:cs typeface="Times New Roman" panose="02020603050405020304" pitchFamily="18" charset="0"/>
                <a:hlinkClick r:id="rId8" tooltip="https://gcc02.safelinks.protection.outlook.com/?url=https%3A%2F%2Fforms.office.com%2Fg%2FmPps926JuT&amp;data=05%7C01%7Cdouglas.joubert%40nih.gov%7C35c1e45218884c5f943c08db9cd4419f%7C14b77578977342d58507251ca2dc2b06%7C0%7C0%7C638276207667030061%7CUnknown%7CTWF"/>
              </a:rPr>
              <a:t>tell us</a:t>
            </a:r>
            <a:r>
              <a:rPr lang="en-US" sz="1800"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i="1"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how we’re doing!</a:t>
            </a:r>
            <a:r>
              <a:rPr lang="en-US" sz="1800"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7037236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4509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81008-1955-4057-B27B-CC088344ED14}"/>
              </a:ext>
            </a:extLst>
          </p:cNvPr>
          <p:cNvSpPr>
            <a:spLocks noGrp="1"/>
          </p:cNvSpPr>
          <p:nvPr>
            <p:ph type="title"/>
          </p:nvPr>
        </p:nvSpPr>
        <p:spPr/>
        <p:txBody>
          <a:bodyPr/>
          <a:lstStyle/>
          <a:p>
            <a:r>
              <a:rPr lang="en-US"/>
              <a:t>Bioinformatics Workstations</a:t>
            </a:r>
          </a:p>
        </p:txBody>
      </p:sp>
      <p:sp>
        <p:nvSpPr>
          <p:cNvPr id="3" name="Content Placeholder 2">
            <a:extLst>
              <a:ext uri="{FF2B5EF4-FFF2-40B4-BE49-F238E27FC236}">
                <a16:creationId xmlns:a16="http://schemas.microsoft.com/office/drawing/2014/main" id="{4109E83E-8D74-4D5C-9B82-00776F83B6C0}"/>
              </a:ext>
            </a:extLst>
          </p:cNvPr>
          <p:cNvSpPr>
            <a:spLocks noGrp="1"/>
          </p:cNvSpPr>
          <p:nvPr>
            <p:ph sz="half" idx="1"/>
          </p:nvPr>
        </p:nvSpPr>
        <p:spPr>
          <a:xfrm>
            <a:off x="340635" y="1475490"/>
            <a:ext cx="3940393" cy="3672885"/>
          </a:xfrm>
        </p:spPr>
        <p:txBody>
          <a:bodyPr>
            <a:normAutofit/>
          </a:bodyPr>
          <a:lstStyle/>
          <a:p>
            <a:pPr marL="0" indent="0">
              <a:buNone/>
            </a:pPr>
            <a:r>
              <a:rPr lang="en-US" sz="2000" b="1" dirty="0"/>
              <a:t>Bioinformatics 1</a:t>
            </a:r>
          </a:p>
          <a:p>
            <a:pPr marL="457200" indent="-457200"/>
            <a:r>
              <a:rPr lang="en-US" sz="2000" dirty="0"/>
              <a:t>JMP (statistics software)</a:t>
            </a:r>
          </a:p>
          <a:p>
            <a:pPr marL="457200" indent="-457200"/>
            <a:r>
              <a:rPr lang="en-US" sz="2000" dirty="0" err="1"/>
              <a:t>Partek</a:t>
            </a:r>
            <a:r>
              <a:rPr lang="en-US" sz="2000" dirty="0"/>
              <a:t> Flow</a:t>
            </a:r>
          </a:p>
          <a:p>
            <a:pPr marL="457200" indent="-457200"/>
            <a:r>
              <a:rPr lang="en-US" sz="2000" dirty="0" err="1"/>
              <a:t>Partek</a:t>
            </a:r>
            <a:r>
              <a:rPr lang="en-US" sz="2000" dirty="0"/>
              <a:t> Genomics Suite</a:t>
            </a:r>
          </a:p>
          <a:p>
            <a:pPr marL="457200" indent="-457200"/>
            <a:r>
              <a:rPr lang="en-US" sz="2000" dirty="0" err="1"/>
              <a:t>Partek</a:t>
            </a:r>
            <a:r>
              <a:rPr lang="en-US" sz="2000" dirty="0"/>
              <a:t> Pathway</a:t>
            </a:r>
          </a:p>
          <a:p>
            <a:pPr marL="0" indent="0">
              <a:buNone/>
            </a:pPr>
            <a:endParaRPr lang="en-US" sz="1800" dirty="0"/>
          </a:p>
          <a:p>
            <a:endParaRPr lang="en-US" sz="1800" dirty="0"/>
          </a:p>
        </p:txBody>
      </p:sp>
      <p:sp>
        <p:nvSpPr>
          <p:cNvPr id="5" name="TextBox 4">
            <a:extLst>
              <a:ext uri="{FF2B5EF4-FFF2-40B4-BE49-F238E27FC236}">
                <a16:creationId xmlns:a16="http://schemas.microsoft.com/office/drawing/2014/main" id="{812F7FC3-E8CE-C6F7-2B8D-70AEB46A4042}"/>
              </a:ext>
            </a:extLst>
          </p:cNvPr>
          <p:cNvSpPr txBox="1"/>
          <p:nvPr/>
        </p:nvSpPr>
        <p:spPr>
          <a:xfrm>
            <a:off x="692160" y="5382510"/>
            <a:ext cx="4125534" cy="400110"/>
          </a:xfrm>
          <a:prstGeom prst="rect">
            <a:avLst/>
          </a:prstGeom>
          <a:noFill/>
        </p:spPr>
        <p:txBody>
          <a:bodyPr wrap="square">
            <a:spAutoFit/>
          </a:bodyPr>
          <a:lstStyle/>
          <a:p>
            <a:r>
              <a:rPr lang="en-US" sz="2000" b="1" dirty="0">
                <a:solidFill>
                  <a:srgbClr val="5F5F5F"/>
                </a:solidFill>
                <a:latin typeface="Arial" panose="020B0604020202020204" pitchFamily="34" charset="0"/>
                <a:cs typeface="Arial" panose="020B0604020202020204" pitchFamily="34" charset="0"/>
              </a:rPr>
              <a:t>Go to: </a:t>
            </a:r>
            <a:r>
              <a:rPr lang="en-US" sz="2000" dirty="0">
                <a:solidFill>
                  <a:srgbClr val="5F5F5F"/>
                </a:solidFill>
                <a:latin typeface="Arial" panose="020B0604020202020204" pitchFamily="34" charset="0"/>
                <a:cs typeface="Arial" panose="020B0604020202020204" pitchFamily="34" charset="0"/>
              </a:rPr>
              <a:t> </a:t>
            </a:r>
            <a:r>
              <a:rPr lang="en-US" sz="2000" dirty="0">
                <a:solidFill>
                  <a:srgbClr val="5F5F5F"/>
                </a:solidFill>
                <a:latin typeface="Arial" panose="020B0604020202020204" pitchFamily="34" charset="0"/>
                <a:cs typeface="Arial" panose="020B0604020202020204" pitchFamily="34" charset="0"/>
                <a:hlinkClick r:id="rId3"/>
              </a:rPr>
              <a:t>Workspaces Reservation</a:t>
            </a:r>
            <a:endParaRPr lang="en-US" sz="2000" dirty="0"/>
          </a:p>
        </p:txBody>
      </p:sp>
      <p:pic>
        <p:nvPicPr>
          <p:cNvPr id="11" name="Picture 10">
            <a:extLst>
              <a:ext uri="{FF2B5EF4-FFF2-40B4-BE49-F238E27FC236}">
                <a16:creationId xmlns:a16="http://schemas.microsoft.com/office/drawing/2014/main" id="{71174B3A-6CB8-7CC7-B4F8-D4A01C02D3C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922669" y="1325880"/>
            <a:ext cx="4206240" cy="4206240"/>
          </a:xfrm>
          <a:prstGeom prst="rect">
            <a:avLst/>
          </a:prstGeom>
        </p:spPr>
      </p:pic>
      <p:sp>
        <p:nvSpPr>
          <p:cNvPr id="12" name="TextBox 11">
            <a:extLst>
              <a:ext uri="{FF2B5EF4-FFF2-40B4-BE49-F238E27FC236}">
                <a16:creationId xmlns:a16="http://schemas.microsoft.com/office/drawing/2014/main" id="{CB89DAF1-3199-00F7-4A94-B93EF62A7CA7}"/>
              </a:ext>
            </a:extLst>
          </p:cNvPr>
          <p:cNvSpPr txBox="1"/>
          <p:nvPr/>
        </p:nvSpPr>
        <p:spPr>
          <a:xfrm>
            <a:off x="6844637" y="5618089"/>
            <a:ext cx="3108348" cy="400110"/>
          </a:xfrm>
          <a:prstGeom prst="rect">
            <a:avLst/>
          </a:prstGeom>
          <a:noFill/>
        </p:spPr>
        <p:txBody>
          <a:bodyPr wrap="square">
            <a:spAutoFit/>
          </a:bodyPr>
          <a:lstStyle/>
          <a:p>
            <a:r>
              <a:rPr lang="it-IT" sz="1000" dirty="0"/>
              <a:t>OpenAI. (2024). </a:t>
            </a:r>
            <a:r>
              <a:rPr lang="it-IT" sz="1000" i="1" dirty="0"/>
              <a:t>DALL-E [AI Image Generator]</a:t>
            </a:r>
            <a:r>
              <a:rPr lang="it-IT" sz="1000" dirty="0"/>
              <a:t>. </a:t>
            </a:r>
            <a:r>
              <a:rPr lang="it-IT" sz="1000" dirty="0">
                <a:hlinkClick r:id="rId5"/>
              </a:rPr>
              <a:t>https://openai.com/dall-e</a:t>
            </a:r>
            <a:endParaRPr lang="en-US" sz="1000" dirty="0"/>
          </a:p>
        </p:txBody>
      </p:sp>
    </p:spTree>
    <p:extLst>
      <p:ext uri="{BB962C8B-B14F-4D97-AF65-F5344CB8AC3E}">
        <p14:creationId xmlns:p14="http://schemas.microsoft.com/office/powerpoint/2010/main" val="447577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81008-1955-4057-B27B-CC088344ED14}"/>
              </a:ext>
            </a:extLst>
          </p:cNvPr>
          <p:cNvSpPr>
            <a:spLocks noGrp="1"/>
          </p:cNvSpPr>
          <p:nvPr>
            <p:ph type="title"/>
          </p:nvPr>
        </p:nvSpPr>
        <p:spPr/>
        <p:txBody>
          <a:bodyPr/>
          <a:lstStyle/>
          <a:p>
            <a:r>
              <a:rPr lang="en-US"/>
              <a:t>Bioinformatics Workstations</a:t>
            </a:r>
          </a:p>
        </p:txBody>
      </p:sp>
      <p:sp>
        <p:nvSpPr>
          <p:cNvPr id="4" name="Content Placeholder 3">
            <a:extLst>
              <a:ext uri="{FF2B5EF4-FFF2-40B4-BE49-F238E27FC236}">
                <a16:creationId xmlns:a16="http://schemas.microsoft.com/office/drawing/2014/main" id="{8DF99E74-C1E0-48A0-A50F-1B0039EFC329}"/>
              </a:ext>
            </a:extLst>
          </p:cNvPr>
          <p:cNvSpPr>
            <a:spLocks noGrp="1"/>
          </p:cNvSpPr>
          <p:nvPr>
            <p:ph sz="half" idx="2"/>
          </p:nvPr>
        </p:nvSpPr>
        <p:spPr>
          <a:xfrm>
            <a:off x="351538" y="1475490"/>
            <a:ext cx="4063851" cy="3763892"/>
          </a:xfrm>
        </p:spPr>
        <p:txBody>
          <a:bodyPr>
            <a:normAutofit/>
          </a:bodyPr>
          <a:lstStyle/>
          <a:p>
            <a:pPr marL="0" indent="0">
              <a:buNone/>
            </a:pPr>
            <a:r>
              <a:rPr lang="en-US" sz="2000" b="1" dirty="0"/>
              <a:t>Bioinformatics 2</a:t>
            </a:r>
          </a:p>
          <a:p>
            <a:pPr marL="457200" indent="-457200"/>
            <a:r>
              <a:rPr lang="en-US" sz="2000" dirty="0"/>
              <a:t>CLC Genomics Workbench</a:t>
            </a:r>
          </a:p>
          <a:p>
            <a:pPr marL="457200" indent="-457200"/>
            <a:r>
              <a:rPr lang="en-US" sz="2000" dirty="0"/>
              <a:t>JMP (statistics software)</a:t>
            </a:r>
            <a:endParaRPr lang="en-US" sz="2000" dirty="0">
              <a:solidFill>
                <a:srgbClr val="616265"/>
              </a:solidFill>
              <a:latin typeface="Arial" panose="020B0604020202020204" pitchFamily="34" charset="0"/>
              <a:cs typeface="Arial" pitchFamily="34" charset="0"/>
            </a:endParaRPr>
          </a:p>
          <a:p>
            <a:pPr marL="457200" indent="-457200"/>
            <a:r>
              <a:rPr lang="en-US" sz="2000" dirty="0"/>
              <a:t>MATLAB (Bioinformatics Toolbox)</a:t>
            </a:r>
          </a:p>
          <a:p>
            <a:pPr marL="457200" indent="-457200"/>
            <a:endParaRPr lang="en-US" sz="2000" dirty="0"/>
          </a:p>
          <a:p>
            <a:endParaRPr lang="en-US" sz="1800" dirty="0"/>
          </a:p>
        </p:txBody>
      </p:sp>
      <p:sp>
        <p:nvSpPr>
          <p:cNvPr id="5" name="TextBox 4">
            <a:extLst>
              <a:ext uri="{FF2B5EF4-FFF2-40B4-BE49-F238E27FC236}">
                <a16:creationId xmlns:a16="http://schemas.microsoft.com/office/drawing/2014/main" id="{812F7FC3-E8CE-C6F7-2B8D-70AEB46A4042}"/>
              </a:ext>
            </a:extLst>
          </p:cNvPr>
          <p:cNvSpPr txBox="1"/>
          <p:nvPr/>
        </p:nvSpPr>
        <p:spPr>
          <a:xfrm>
            <a:off x="692160" y="5382510"/>
            <a:ext cx="4125534" cy="400110"/>
          </a:xfrm>
          <a:prstGeom prst="rect">
            <a:avLst/>
          </a:prstGeom>
          <a:noFill/>
        </p:spPr>
        <p:txBody>
          <a:bodyPr wrap="square">
            <a:spAutoFit/>
          </a:bodyPr>
          <a:lstStyle/>
          <a:p>
            <a:r>
              <a:rPr lang="en-US" sz="2000" b="1" dirty="0">
                <a:solidFill>
                  <a:srgbClr val="5F5F5F"/>
                </a:solidFill>
                <a:latin typeface="Arial" panose="020B0604020202020204" pitchFamily="34" charset="0"/>
                <a:cs typeface="Arial" panose="020B0604020202020204" pitchFamily="34" charset="0"/>
              </a:rPr>
              <a:t>Go to: </a:t>
            </a:r>
            <a:r>
              <a:rPr lang="en-US" sz="2000" dirty="0">
                <a:solidFill>
                  <a:srgbClr val="5F5F5F"/>
                </a:solidFill>
                <a:latin typeface="Arial" panose="020B0604020202020204" pitchFamily="34" charset="0"/>
                <a:cs typeface="Arial" panose="020B0604020202020204" pitchFamily="34" charset="0"/>
              </a:rPr>
              <a:t> </a:t>
            </a:r>
            <a:r>
              <a:rPr lang="en-US" sz="2000" dirty="0">
                <a:solidFill>
                  <a:srgbClr val="5F5F5F"/>
                </a:solidFill>
                <a:latin typeface="Arial" panose="020B0604020202020204" pitchFamily="34" charset="0"/>
                <a:cs typeface="Arial" panose="020B0604020202020204" pitchFamily="34" charset="0"/>
                <a:hlinkClick r:id="rId3"/>
              </a:rPr>
              <a:t>Workspaces Reservation</a:t>
            </a:r>
            <a:endParaRPr lang="en-US" sz="2000" dirty="0"/>
          </a:p>
        </p:txBody>
      </p:sp>
      <p:pic>
        <p:nvPicPr>
          <p:cNvPr id="8" name="Picture 7">
            <a:extLst>
              <a:ext uri="{FF2B5EF4-FFF2-40B4-BE49-F238E27FC236}">
                <a16:creationId xmlns:a16="http://schemas.microsoft.com/office/drawing/2014/main" id="{12C0963B-4892-58E2-EB3B-79D938B8D44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922669" y="1325880"/>
            <a:ext cx="4206240" cy="4206240"/>
          </a:xfrm>
          <a:prstGeom prst="rect">
            <a:avLst/>
          </a:prstGeom>
        </p:spPr>
      </p:pic>
      <p:sp>
        <p:nvSpPr>
          <p:cNvPr id="9" name="TextBox 8">
            <a:extLst>
              <a:ext uri="{FF2B5EF4-FFF2-40B4-BE49-F238E27FC236}">
                <a16:creationId xmlns:a16="http://schemas.microsoft.com/office/drawing/2014/main" id="{99F846E9-219B-6985-00F9-A6B9590EAAA0}"/>
              </a:ext>
            </a:extLst>
          </p:cNvPr>
          <p:cNvSpPr txBox="1"/>
          <p:nvPr/>
        </p:nvSpPr>
        <p:spPr>
          <a:xfrm>
            <a:off x="6848972" y="5582565"/>
            <a:ext cx="3108348" cy="400110"/>
          </a:xfrm>
          <a:prstGeom prst="rect">
            <a:avLst/>
          </a:prstGeom>
          <a:noFill/>
        </p:spPr>
        <p:txBody>
          <a:bodyPr wrap="square">
            <a:spAutoFit/>
          </a:bodyPr>
          <a:lstStyle/>
          <a:p>
            <a:r>
              <a:rPr lang="it-IT" sz="1000" dirty="0"/>
              <a:t>OpenAI. (2024). </a:t>
            </a:r>
            <a:r>
              <a:rPr lang="it-IT" sz="1000" i="1" dirty="0"/>
              <a:t>DALL-E [AI Image Generator]</a:t>
            </a:r>
            <a:r>
              <a:rPr lang="it-IT" sz="1000" dirty="0"/>
              <a:t>. </a:t>
            </a:r>
            <a:r>
              <a:rPr lang="it-IT" sz="1000" dirty="0">
                <a:hlinkClick r:id="rId5"/>
              </a:rPr>
              <a:t>https://openai.com/dall-e</a:t>
            </a:r>
            <a:endParaRPr lang="en-US" sz="1000" dirty="0"/>
          </a:p>
        </p:txBody>
      </p:sp>
    </p:spTree>
    <p:extLst>
      <p:ext uri="{BB962C8B-B14F-4D97-AF65-F5344CB8AC3E}">
        <p14:creationId xmlns:p14="http://schemas.microsoft.com/office/powerpoint/2010/main" val="2323818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60D9A-E3B6-23CC-D957-F20E8538A19C}"/>
              </a:ext>
            </a:extLst>
          </p:cNvPr>
          <p:cNvSpPr>
            <a:spLocks noGrp="1"/>
          </p:cNvSpPr>
          <p:nvPr>
            <p:ph type="title"/>
          </p:nvPr>
        </p:nvSpPr>
        <p:spPr/>
        <p:txBody>
          <a:bodyPr/>
          <a:lstStyle/>
          <a:p>
            <a:r>
              <a:rPr lang="en-US" dirty="0"/>
              <a:t>Bioinformatics Licensed Resources</a:t>
            </a:r>
          </a:p>
        </p:txBody>
      </p:sp>
    </p:spTree>
    <p:extLst>
      <p:ext uri="{BB962C8B-B14F-4D97-AF65-F5344CB8AC3E}">
        <p14:creationId xmlns:p14="http://schemas.microsoft.com/office/powerpoint/2010/main" val="1590428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609E5-BBCC-F27A-E223-E5A5E6754B6A}"/>
              </a:ext>
            </a:extLst>
          </p:cNvPr>
          <p:cNvSpPr>
            <a:spLocks noGrp="1"/>
          </p:cNvSpPr>
          <p:nvPr>
            <p:ph type="title"/>
          </p:nvPr>
        </p:nvSpPr>
        <p:spPr>
          <a:xfrm>
            <a:off x="609600" y="164592"/>
            <a:ext cx="8416189" cy="457200"/>
          </a:xfrm>
        </p:spPr>
        <p:txBody>
          <a:bodyPr/>
          <a:lstStyle/>
          <a:p>
            <a:r>
              <a:rPr lang="en-US" dirty="0"/>
              <a:t>Bioinformatics: Resources </a:t>
            </a:r>
          </a:p>
        </p:txBody>
      </p:sp>
      <p:sp>
        <p:nvSpPr>
          <p:cNvPr id="8" name="Content Placeholder 7">
            <a:extLst>
              <a:ext uri="{FF2B5EF4-FFF2-40B4-BE49-F238E27FC236}">
                <a16:creationId xmlns:a16="http://schemas.microsoft.com/office/drawing/2014/main" id="{CE3608AD-C3BC-C464-2BA5-B7E4CCCA5299}"/>
              </a:ext>
            </a:extLst>
          </p:cNvPr>
          <p:cNvSpPr>
            <a:spLocks noGrp="1"/>
          </p:cNvSpPr>
          <p:nvPr>
            <p:ph sz="half" idx="1"/>
          </p:nvPr>
        </p:nvSpPr>
        <p:spPr>
          <a:xfrm>
            <a:off x="609600" y="1143000"/>
            <a:ext cx="5384800" cy="4892040"/>
          </a:xfrm>
        </p:spPr>
        <p:txBody>
          <a:bodyPr>
            <a:normAutofit/>
          </a:bodyPr>
          <a:lstStyle/>
          <a:p>
            <a:r>
              <a:rPr lang="en-US" dirty="0"/>
              <a:t>Access to licensed bioinformatics analysis</a:t>
            </a:r>
          </a:p>
          <a:p>
            <a:r>
              <a:rPr lang="en-US" dirty="0"/>
              <a:t>Access to two high-performance bioinformatics workstations optimized for bioinformatics</a:t>
            </a:r>
          </a:p>
        </p:txBody>
      </p:sp>
      <p:pic>
        <p:nvPicPr>
          <p:cNvPr id="4" name="Content Placeholder 3" descr="A blue computer screen with a picture on it&#10;&#10;Description automatically generated">
            <a:extLst>
              <a:ext uri="{FF2B5EF4-FFF2-40B4-BE49-F238E27FC236}">
                <a16:creationId xmlns:a16="http://schemas.microsoft.com/office/drawing/2014/main" id="{7AFF5D20-FD8A-5B24-78C1-4CBEC0ED98E3}"/>
              </a:ext>
            </a:extLst>
          </p:cNvPr>
          <p:cNvPicPr>
            <a:picLocks noGrp="1" noChangeAspect="1"/>
          </p:cNvPicPr>
          <p:nvPr>
            <p:ph sz="half" idx="2"/>
          </p:nvPr>
        </p:nvPicPr>
        <p:blipFill>
          <a:blip r:embed="rId2" cstate="print">
            <a:extLst>
              <a:ext uri="{28A0092B-C50C-407E-A947-70E740481C1C}">
                <a14:useLocalDpi xmlns:a14="http://schemas.microsoft.com/office/drawing/2010/main"/>
              </a:ext>
            </a:extLst>
          </a:blip>
          <a:stretch>
            <a:fillRect/>
          </a:stretch>
        </p:blipFill>
        <p:spPr>
          <a:xfrm>
            <a:off x="6443662" y="1143000"/>
            <a:ext cx="4892675" cy="4892675"/>
          </a:xfrm>
        </p:spPr>
      </p:pic>
    </p:spTree>
    <p:extLst>
      <p:ext uri="{BB962C8B-B14F-4D97-AF65-F5344CB8AC3E}">
        <p14:creationId xmlns:p14="http://schemas.microsoft.com/office/powerpoint/2010/main" val="3015792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609E5-BBCC-F27A-E223-E5A5E6754B6A}"/>
              </a:ext>
            </a:extLst>
          </p:cNvPr>
          <p:cNvSpPr>
            <a:spLocks noGrp="1"/>
          </p:cNvSpPr>
          <p:nvPr>
            <p:ph type="title"/>
          </p:nvPr>
        </p:nvSpPr>
        <p:spPr/>
        <p:txBody>
          <a:bodyPr/>
          <a:lstStyle/>
          <a:p>
            <a:r>
              <a:rPr lang="en-US" dirty="0"/>
              <a:t>Bioinformatics: Genomics Suite </a:t>
            </a:r>
          </a:p>
        </p:txBody>
      </p:sp>
      <p:sp>
        <p:nvSpPr>
          <p:cNvPr id="4" name="Content Placeholder 3">
            <a:extLst>
              <a:ext uri="{FF2B5EF4-FFF2-40B4-BE49-F238E27FC236}">
                <a16:creationId xmlns:a16="http://schemas.microsoft.com/office/drawing/2014/main" id="{5FECA7D6-6CD9-FDA5-95A8-600F572D5864}"/>
              </a:ext>
            </a:extLst>
          </p:cNvPr>
          <p:cNvSpPr>
            <a:spLocks noGrp="1"/>
          </p:cNvSpPr>
          <p:nvPr>
            <p:ph sz="half" idx="1"/>
          </p:nvPr>
        </p:nvSpPr>
        <p:spPr>
          <a:xfrm>
            <a:off x="609600" y="1143000"/>
            <a:ext cx="5209309" cy="4892040"/>
          </a:xfrm>
        </p:spPr>
        <p:txBody>
          <a:bodyPr>
            <a:normAutofit/>
          </a:bodyPr>
          <a:lstStyle/>
          <a:p>
            <a:r>
              <a:rPr lang="en-US" dirty="0"/>
              <a:t>Vendor: Partek</a:t>
            </a:r>
          </a:p>
          <a:p>
            <a:r>
              <a:rPr lang="en-US" dirty="0"/>
              <a:t>Advanced statistics and interactive data tool designed to reliably extract biological signals for user data:</a:t>
            </a:r>
          </a:p>
          <a:p>
            <a:pPr lvl="1"/>
            <a:r>
              <a:rPr lang="en-US" dirty="0"/>
              <a:t>Annotation</a:t>
            </a:r>
          </a:p>
          <a:p>
            <a:pPr lvl="1"/>
            <a:r>
              <a:rPr lang="en-US" dirty="0"/>
              <a:t>Hierarchical Clustering Analysis</a:t>
            </a:r>
          </a:p>
          <a:p>
            <a:pPr lvl="1"/>
            <a:r>
              <a:rPr lang="en-US" dirty="0"/>
              <a:t>Gene Ontology ANOVA</a:t>
            </a:r>
          </a:p>
          <a:p>
            <a:pPr lvl="1"/>
            <a:r>
              <a:rPr lang="en-US" dirty="0"/>
              <a:t>Visualizations</a:t>
            </a:r>
          </a:p>
        </p:txBody>
      </p:sp>
      <p:pic>
        <p:nvPicPr>
          <p:cNvPr id="7" name="Content Placeholder 6">
            <a:extLst>
              <a:ext uri="{FF2B5EF4-FFF2-40B4-BE49-F238E27FC236}">
                <a16:creationId xmlns:a16="http://schemas.microsoft.com/office/drawing/2014/main" id="{8097C628-22EB-F90D-8DB1-CC8FA947C5F3}"/>
              </a:ext>
            </a:extLst>
          </p:cNvPr>
          <p:cNvPicPr>
            <a:picLocks noGrp="1" noChangeAspect="1"/>
          </p:cNvPicPr>
          <p:nvPr>
            <p:ph sz="half" idx="2"/>
          </p:nvPr>
        </p:nvPicPr>
        <p:blipFill>
          <a:blip r:embed="rId2" cstate="print">
            <a:extLst>
              <a:ext uri="{28A0092B-C50C-407E-A947-70E740481C1C}">
                <a14:useLocalDpi xmlns:a14="http://schemas.microsoft.com/office/drawing/2010/main"/>
              </a:ext>
            </a:extLst>
          </a:blip>
          <a:srcRect/>
          <a:stretch/>
        </p:blipFill>
        <p:spPr>
          <a:xfrm>
            <a:off x="5969974" y="1517795"/>
            <a:ext cx="5943600" cy="3408462"/>
          </a:xfrm>
        </p:spPr>
      </p:pic>
    </p:spTree>
    <p:extLst>
      <p:ext uri="{BB962C8B-B14F-4D97-AF65-F5344CB8AC3E}">
        <p14:creationId xmlns:p14="http://schemas.microsoft.com/office/powerpoint/2010/main" val="4244509673"/>
      </p:ext>
    </p:extLst>
  </p:cSld>
  <p:clrMapOvr>
    <a:masterClrMapping/>
  </p:clrMapOvr>
</p:sld>
</file>

<file path=ppt/theme/theme1.xml><?xml version="1.0" encoding="utf-8"?>
<a:theme xmlns:a="http://schemas.openxmlformats.org/drawingml/2006/main" name="NIHL-Template-2014-PPT_asof201403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ibrary PPT Template" id="{7D8759F7-36AE-4004-B43F-65ECA9626719}" vid="{625DB23C-26C5-45E5-8FF8-34DBB400A7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CF7180703C7A4488DD1993184B0D7D" ma:contentTypeVersion="16" ma:contentTypeDescription="Create a new document." ma:contentTypeScope="" ma:versionID="c4f0a1b55c0f99a976a9d1926e23cfb2">
  <xsd:schema xmlns:xsd="http://www.w3.org/2001/XMLSchema" xmlns:xs="http://www.w3.org/2001/XMLSchema" xmlns:p="http://schemas.microsoft.com/office/2006/metadata/properties" xmlns:ns2="b4a40430-959d-424a-978b-d868a90e61ac" xmlns:ns3="4aae6841-32d9-425b-8541-f9f698492036" targetNamespace="http://schemas.microsoft.com/office/2006/metadata/properties" ma:root="true" ma:fieldsID="801c4aa8950912271cf584df7f0babc5" ns2:_="" ns3:_="">
    <xsd:import namespace="b4a40430-959d-424a-978b-d868a90e61ac"/>
    <xsd:import namespace="4aae6841-32d9-425b-8541-f9f69849203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a40430-959d-424a-978b-d868a90e61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8ce9f98e-9ad5-43de-b59a-72d7e946aa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aae6841-32d9-425b-8541-f9f69849203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e7e7119c-1061-4fa4-a39b-7870e596b845}" ma:internalName="TaxCatchAll" ma:showField="CatchAllData" ma:web="4aae6841-32d9-425b-8541-f9f6984920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aae6841-32d9-425b-8541-f9f698492036" xsi:nil="true"/>
    <lcf76f155ced4ddcb4097134ff3c332f xmlns="b4a40430-959d-424a-978b-d868a90e61a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047078A-8A3A-4B54-9DD8-65236E5928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a40430-959d-424a-978b-d868a90e61ac"/>
    <ds:schemaRef ds:uri="4aae6841-32d9-425b-8541-f9f6984920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83BE2A7-01CC-4356-91C3-E94B66C11BE7}">
  <ds:schemaRefs>
    <ds:schemaRef ds:uri="http://schemas.microsoft.com/sharepoint/v3/contenttype/forms"/>
  </ds:schemaRefs>
</ds:datastoreItem>
</file>

<file path=customXml/itemProps3.xml><?xml version="1.0" encoding="utf-8"?>
<ds:datastoreItem xmlns:ds="http://schemas.openxmlformats.org/officeDocument/2006/customXml" ds:itemID="{98CF911E-D0CD-41D6-BD25-0371AE9439AA}">
  <ds:schemaRefs>
    <ds:schemaRef ds:uri="http://schemas.microsoft.com/office/2006/documentManagement/types"/>
    <ds:schemaRef ds:uri="b4a40430-959d-424a-978b-d868a90e61ac"/>
    <ds:schemaRef ds:uri="http://purl.org/dc/dcmitype/"/>
    <ds:schemaRef ds:uri="http://www.w3.org/XML/1998/namespace"/>
    <ds:schemaRef ds:uri="4aae6841-32d9-425b-8541-f9f698492036"/>
    <ds:schemaRef ds:uri="http://purl.org/dc/elements/1.1/"/>
    <ds:schemaRef ds:uri="http://schemas.openxmlformats.org/package/2006/metadata/core-properties"/>
    <ds:schemaRef ds:uri="http://schemas.microsoft.com/office/infopath/2007/PartnerControls"/>
    <ds:schemaRef ds:uri="http://schemas.microsoft.com/office/2006/metadata/properties"/>
    <ds:schemaRef ds:uri="http://purl.org/dc/terms/"/>
  </ds:schemaRefs>
</ds:datastoreItem>
</file>

<file path=docMetadata/LabelInfo.xml><?xml version="1.0" encoding="utf-8"?>
<clbl:labelList xmlns:clbl="http://schemas.microsoft.com/office/2020/mipLabelMetadata">
  <clbl:label id="{14b77578-9773-42d5-8507-251ca2dc2b06}" enabled="0" method="" siteId="{14b77578-9773-42d5-8507-251ca2dc2b06}" removed="1"/>
</clbl:labelList>
</file>

<file path=docProps/app.xml><?xml version="1.0" encoding="utf-8"?>
<Properties xmlns="http://schemas.openxmlformats.org/officeDocument/2006/extended-properties" xmlns:vt="http://schemas.openxmlformats.org/officeDocument/2006/docPropsVTypes">
  <Template/>
  <TotalTime>11287</TotalTime>
  <Words>2042</Words>
  <Application>Microsoft Office PowerPoint</Application>
  <PresentationFormat>Widescreen</PresentationFormat>
  <Paragraphs>275</Paragraphs>
  <Slides>41</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41</vt:i4>
      </vt:variant>
    </vt:vector>
  </HeadingPairs>
  <TitlesOfParts>
    <vt:vector size="44" baseType="lpstr">
      <vt:lpstr>Arial</vt:lpstr>
      <vt:lpstr>Calibri</vt:lpstr>
      <vt:lpstr>NIHL-Template-2014-PPT_asof20140318</vt:lpstr>
      <vt:lpstr>Data and Bioinformatics Resources from the NIH Library</vt:lpstr>
      <vt:lpstr>Research Analytics Branch</vt:lpstr>
      <vt:lpstr>What We Do</vt:lpstr>
      <vt:lpstr>Bioinformatics</vt:lpstr>
      <vt:lpstr>Bioinformatics Workstations</vt:lpstr>
      <vt:lpstr>Bioinformatics Workstations</vt:lpstr>
      <vt:lpstr>Bioinformatics Licensed Resources</vt:lpstr>
      <vt:lpstr>Bioinformatics: Resources </vt:lpstr>
      <vt:lpstr>Bioinformatics: Genomics Suite </vt:lpstr>
      <vt:lpstr>Bioinformatics: Partek Flow </vt:lpstr>
      <vt:lpstr>Bioinformatics: IPA </vt:lpstr>
      <vt:lpstr>Bioinformatics: QCI Interpret Translational  </vt:lpstr>
      <vt:lpstr>Bioinformatics: Human Mutation Database </vt:lpstr>
      <vt:lpstr>Data Science Training</vt:lpstr>
      <vt:lpstr>Training Through Publication Life Cycle</vt:lpstr>
      <vt:lpstr>Data Management and Sharing </vt:lpstr>
      <vt:lpstr>Finding and Sharing Research Data</vt:lpstr>
      <vt:lpstr>How to Cite Data </vt:lpstr>
      <vt:lpstr>Managing Data in Excel Series</vt:lpstr>
      <vt:lpstr>Introduction to R and RStudio</vt:lpstr>
      <vt:lpstr>Data Wrangling in R</vt:lpstr>
      <vt:lpstr>Data Visualization in R: ggplot</vt:lpstr>
      <vt:lpstr>Data Visualization in R: Customization</vt:lpstr>
      <vt:lpstr>Git in RStudio </vt:lpstr>
      <vt:lpstr>Version Control and GitHub </vt:lpstr>
      <vt:lpstr>Project Management in RStudio</vt:lpstr>
      <vt:lpstr>Python for Data Science</vt:lpstr>
      <vt:lpstr>Quarto for Scholarly Publishing</vt:lpstr>
      <vt:lpstr>Data Science Training (Vendor-Led)</vt:lpstr>
      <vt:lpstr>Generalist Repositories Ecosystem</vt:lpstr>
      <vt:lpstr>Vendor Lead Training: MATLAB</vt:lpstr>
      <vt:lpstr>Vendor Lead Training: MATLAB</vt:lpstr>
      <vt:lpstr>Vendor Lead Training: SAS</vt:lpstr>
      <vt:lpstr>Vendor Lead Training: SAS</vt:lpstr>
      <vt:lpstr>Vendor Lead Training: LLM Expert AMA</vt:lpstr>
      <vt:lpstr>Peer-to-Peer Training</vt:lpstr>
      <vt:lpstr>Peer-to-Peer Training</vt:lpstr>
      <vt:lpstr>Peer Training: Stats and Epidemiology</vt:lpstr>
      <vt:lpstr>Peer to Peer Training: Bioinformatics</vt:lpstr>
      <vt:lpstr>Please Contact Us for Support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Fortney, Christopher (NIH/OD/ORS) [C]</dc:creator>
  <cp:lastModifiedBy>Joubert, Douglas (NIH/OD/ORS) [E]</cp:lastModifiedBy>
  <cp:revision>346</cp:revision>
  <cp:lastPrinted>2019-09-26T16:57:48Z</cp:lastPrinted>
  <dcterms:created xsi:type="dcterms:W3CDTF">2018-03-19T16:25:17Z</dcterms:created>
  <dcterms:modified xsi:type="dcterms:W3CDTF">2024-09-23T12:47:24Z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0x010100DECF7180703C7A4488DD1993184B0D7D</vt:lpwstr>
  </property>
  <property fmtid="{D5CDD505-2E9C-101B-9397-08002B2CF9AE}" pid="3" name="MediaServiceImageTags">
    <vt:lpwstr/>
  </property>
</Properties>
</file>