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Lato"/>
      <p:regular r:id="rId45"/>
      <p:bold r:id="rId46"/>
      <p:italic r:id="rId47"/>
      <p:boldItalic r:id="rId48"/>
    </p:embeddedFont>
    <p:embeddedFont>
      <p:font typeface="DM Sans"/>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DM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aleway-regular.fntdata"/><Relationship Id="rId36" Type="http://schemas.openxmlformats.org/officeDocument/2006/relationships/slide" Target="slides/slide31.xml"/><Relationship Id="rId39" Type="http://schemas.openxmlformats.org/officeDocument/2006/relationships/font" Target="fonts/Raleway-italic.fntdata"/><Relationship Id="rId38" Type="http://schemas.openxmlformats.org/officeDocument/2006/relationships/font" Target="fonts/Raleway-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DM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2fc23627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2fc23627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33027928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33027928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33027928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033027928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330279288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330279288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LLMs have learned to understand the relationships between tokens by studying huge amounts of text. When you give the model a sentence, it predicts the next token based on a very large probability distribution learned from its training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LLMs don’t “know” the right answer — they guess the most likely token based on patterns they’ve seen in similar sentences.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0330279288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033027928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330279288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330279288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200000"/>
              </a:lnSpc>
              <a:spcBef>
                <a:spcPts val="0"/>
              </a:spcBef>
              <a:spcAft>
                <a:spcPts val="0"/>
              </a:spcAft>
              <a:buClr>
                <a:srgbClr val="595959"/>
              </a:buClr>
              <a:buSzPts val="1000"/>
              <a:buFont typeface="Lato"/>
              <a:buChar char="●"/>
            </a:pPr>
            <a:r>
              <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LLMs are built on neural networks, like other deep learning models.</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They use vast amounts of data to learn patterns in text</a:t>
            </a:r>
            <a:endParaRPr b="1" sz="1000">
              <a:solidFill>
                <a:srgbClr val="595959"/>
              </a:solidFill>
              <a:latin typeface="Lato"/>
              <a:ea typeface="Lato"/>
              <a:cs typeface="Lato"/>
              <a:sym typeface="Lato"/>
            </a:endParaRPr>
          </a:p>
          <a:p>
            <a:pPr indent="-292100" lvl="0" marL="457200" rtl="0" algn="l">
              <a:lnSpc>
                <a:spcPct val="200000"/>
              </a:lnSpc>
              <a:spcBef>
                <a:spcPts val="0"/>
              </a:spcBef>
              <a:spcAft>
                <a:spcPts val="0"/>
              </a:spcAft>
              <a:buClr>
                <a:srgbClr val="595959"/>
              </a:buClr>
              <a:buSzPts val="1000"/>
              <a:buFont typeface="Lato"/>
              <a:buChar char="●"/>
            </a:pPr>
            <a:r>
              <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Transformers revolutionized NLP by efficiently processing large amounts of text.</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Self-Attention Mechanism: Transformers look at the entire input sequence to understand relationships between all words (tokens) at once.</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Unlike older models (e.g., RNNs), transformers capture long-range dependencies in text without losing context.</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t/>
            </a:r>
            <a:endParaRPr b="1" sz="1000">
              <a:solidFill>
                <a:srgbClr val="595959"/>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330279288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330279288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200000"/>
              </a:lnSpc>
              <a:spcBef>
                <a:spcPts val="0"/>
              </a:spcBef>
              <a:spcAft>
                <a:spcPts val="0"/>
              </a:spcAft>
              <a:buClr>
                <a:srgbClr val="595959"/>
              </a:buClr>
              <a:buSzPts val="1000"/>
              <a:buFont typeface="Lato"/>
              <a:buChar char="●"/>
            </a:pPr>
            <a:r>
              <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LLMs like GPT-3 and GPT-4 have billions of parameters, making them powerful predictors of text.</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The combination of larger models and larger datasets has significantly improved performance across NLP tasks.</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More data and bigger models allow LLMs to perform better at understanding nuanced language and making accurate predictions.</a:t>
            </a:r>
            <a:endParaRPr b="1" sz="1000">
              <a:solidFill>
                <a:srgbClr val="595959"/>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330279288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330279288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200000"/>
              </a:lnSpc>
              <a:spcBef>
                <a:spcPts val="0"/>
              </a:spcBef>
              <a:spcAft>
                <a:spcPts val="0"/>
              </a:spcAft>
              <a:buClr>
                <a:srgbClr val="595959"/>
              </a:buClr>
              <a:buSzPts val="1000"/>
              <a:buFont typeface="Lato"/>
              <a:buChar char="●"/>
            </a:pPr>
            <a:r>
              <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LLMs like GPT-3 and GPT-4 have billions of parameters, making them powerful predictors of text.</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The combination of larger models and larger datasets has significantly improved performance across NLP tasks.</a:t>
            </a:r>
            <a:endParaRPr b="1" sz="1000">
              <a:solidFill>
                <a:srgbClr val="595959"/>
              </a:solidFill>
              <a:latin typeface="Lato"/>
              <a:ea typeface="Lato"/>
              <a:cs typeface="Lato"/>
              <a:sym typeface="Lato"/>
            </a:endParaRPr>
          </a:p>
          <a:p>
            <a:pPr indent="-292100" lvl="1" marL="914400" rtl="0" algn="l">
              <a:lnSpc>
                <a:spcPct val="200000"/>
              </a:lnSpc>
              <a:spcBef>
                <a:spcPts val="0"/>
              </a:spcBef>
              <a:spcAft>
                <a:spcPts val="0"/>
              </a:spcAft>
              <a:buClr>
                <a:srgbClr val="595959"/>
              </a:buClr>
              <a:buSzPts val="1000"/>
              <a:buFont typeface="Lato"/>
              <a:buChar char="○"/>
            </a:pPr>
            <a:r>
              <a:rPr b="1" lang="en" sz="1000">
                <a:solidFill>
                  <a:srgbClr val="595959"/>
                </a:solidFill>
                <a:latin typeface="Lato"/>
                <a:ea typeface="Lato"/>
                <a:cs typeface="Lato"/>
                <a:sym typeface="Lato"/>
              </a:rPr>
              <a:t>More data and bigger models allow LLMs to perform better at understanding nuanced language and making accurate predictions.</a:t>
            </a:r>
            <a:endParaRPr b="1" sz="1000">
              <a:solidFill>
                <a:srgbClr val="595959"/>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356118f2c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d356118f2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3d17f510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3d17f510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of the most powerful applications of LLMs in biomedical research is their ability to assist with literature reviews. These models can analyze vast amounts of scientific literature and provide researchers with quick, relevant insights. LLMs like GPT-4 and PubMedBERT can summarize papers, highlight key findings, and even generate review articles. Instead of manually going through hundreds of publications, researchers can use these models to get the essential information they need in a fraction of the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3d17f510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3d17f510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Streamlines the workflow for bioinformatics researchers, allowing them to focus on data interpretation rather than tedious coding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2fc23627a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2fc23627a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3d17f510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3d17f510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LLMs can act as intelligent search engines for biomedical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beyond keyword-based searches, providing results based on the context and relationships between drugs, genes, and diseases</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356118f2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356118f2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Biomedical Semantics</a:t>
            </a:r>
            <a:endParaRPr sz="1300">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Issues with domain-specific jargon or incorrect usage of biomedical terminology.</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Example: Confusing similar terms like "cytokine" and "cyclin" or misunderstanding complex biochemical pathways.</a:t>
            </a:r>
            <a:endParaRPr>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Hallucinations and Factual Errors</a:t>
            </a:r>
            <a:endParaRPr sz="1300">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LLMs sometimes generate plausible-sounding but factually incorrect information.</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Example: Providing inaccurate literature citations or generating incorrect gene-disease associations.</a:t>
            </a:r>
            <a:endParaRPr>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Lack of Contextual Understanding</a:t>
            </a:r>
            <a:endParaRPr sz="1300">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Failing to consider the context of a biomedical study, leading to misinterpretation of experimental results.</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Example: Misinterpreting clinical trial outcomes or mechanistic studies.</a:t>
            </a:r>
            <a:endParaRPr>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Trustworthiness of Generated Content</a:t>
            </a:r>
            <a:endParaRPr sz="1300">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Errors are hard to detect, especially when models confidently present false or misleading information.</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Example: Misreporting the efficacy of a drug or suggesting incorrect experimental methods.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d356118f2c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d356118f2c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d356118f2c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d356118f2c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Reasoning-type tasks</a:t>
            </a:r>
            <a:endParaRPr/>
          </a:p>
          <a:p>
            <a:pPr indent="-298450" lvl="0" marL="457200" rtl="0" algn="l">
              <a:spcBef>
                <a:spcPts val="0"/>
              </a:spcBef>
              <a:spcAft>
                <a:spcPts val="0"/>
              </a:spcAft>
              <a:buSzPts val="1100"/>
              <a:buChar char="●"/>
            </a:pPr>
            <a:r>
              <a:rPr lang="en"/>
              <a:t>Bio-specific tasks</a:t>
            </a:r>
            <a:endParaRPr/>
          </a:p>
          <a:p>
            <a:pPr indent="-298450" lvl="0" marL="457200" rtl="0" algn="l">
              <a:spcBef>
                <a:spcPts val="0"/>
              </a:spcBef>
              <a:spcAft>
                <a:spcPts val="0"/>
              </a:spcAft>
              <a:buSzPts val="1100"/>
              <a:buChar char="●"/>
            </a:pPr>
            <a:r>
              <a:rPr lang="en" sz="1050">
                <a:solidFill>
                  <a:srgbClr val="212121"/>
                </a:solidFill>
                <a:highlight>
                  <a:srgbClr val="FFFFFF"/>
                </a:highlight>
                <a:latin typeface="Roboto"/>
                <a:ea typeface="Roboto"/>
                <a:cs typeface="Roboto"/>
                <a:sym typeface="Roboto"/>
              </a:rPr>
              <a:t>2019 International Parkinson and Movement Disorder Society.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d356118f2c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d356118f2c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Static models are frozen after training is done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356118f2c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d356118f2c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356118f2c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d356118f2c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d356118f2c_3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d356118f2c_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d356118f2c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d356118f2c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d356118f2c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d356118f2c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LLMs integrated into systems capable of interpreting complex biological datasets (e.g., genomics, proteomics) for new insights.</a:t>
            </a:r>
            <a:endParaRPr sz="1600">
              <a:solidFill>
                <a:srgbClr val="595959"/>
              </a:solidFill>
              <a:latin typeface="Lato"/>
              <a:ea typeface="Lato"/>
              <a:cs typeface="Lato"/>
              <a:sym typeface="Lato"/>
            </a:endParaRPr>
          </a:p>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Role in accelerating drug discovery by synthesizing large datasets, understanding novel pathways, and suggesting therapeutic candidates.</a:t>
            </a:r>
            <a:endParaRPr sz="1600">
              <a:solidFill>
                <a:srgbClr val="595959"/>
              </a:solidFill>
              <a:latin typeface="Lato"/>
              <a:ea typeface="Lato"/>
              <a:cs typeface="Lato"/>
              <a:sym typeface="Lato"/>
            </a:endParaRPr>
          </a:p>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LLMs as part of AI systems in automated labs, driving experiments, and interpreting data to improve reproducibility.</a:t>
            </a:r>
            <a:endParaRPr sz="160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d356118f2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d356118f2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d356118f2c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d356118f2c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AI is a very powerful tool</a:t>
            </a:r>
            <a:endParaRPr/>
          </a:p>
          <a:p>
            <a:pPr indent="-298450" lvl="1" marL="914400" rtl="0" algn="l">
              <a:spcBef>
                <a:spcPts val="0"/>
              </a:spcBef>
              <a:spcAft>
                <a:spcPts val="0"/>
              </a:spcAft>
              <a:buSzPts val="1100"/>
              <a:buChar char="○"/>
            </a:pPr>
            <a:r>
              <a:rPr lang="en"/>
              <a:t>Need to learn how to use it</a:t>
            </a:r>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30af95d3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030af95d3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30af95d30_3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30af95d30_3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330279288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0330279288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30af95d30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30af95d30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chemeClr val="dk1"/>
              </a:buClr>
              <a:buSzPts val="1500"/>
              <a:buChar char="●"/>
            </a:pPr>
            <a:r>
              <a:rPr lang="en" sz="1500">
                <a:solidFill>
                  <a:schemeClr val="dk1"/>
                </a:solidFill>
              </a:rPr>
              <a:t>Almost all human knowledge is stored and communicated via text.</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By computationally understanding and modeling language, we gain insights into human thought, culture, and knowledge. NLP allows machines to "read" and extract meaning from vast amounts of written information.</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Scientific papers, clinical trial reports, and research data are encoded in text. NLP can help researchers quickly sift through millions of articles, understand biological relationships, generate hypotheses, and assist in drug discovery.</a:t>
            </a:r>
            <a:endParaRPr sz="1500">
              <a:solidFill>
                <a:schemeClr val="dk1"/>
              </a:solidFill>
            </a:endParaRPr>
          </a:p>
          <a:p>
            <a:pPr indent="0" lvl="0" marL="0" rtl="0" algn="l">
              <a:lnSpc>
                <a:spcPct val="115000"/>
              </a:lnSpc>
              <a:spcBef>
                <a:spcPts val="1200"/>
              </a:spcBef>
              <a:spcAft>
                <a:spcPts val="1200"/>
              </a:spcAft>
              <a:buNone/>
            </a:pPr>
            <a:r>
              <a:t/>
            </a:r>
            <a:endParaRPr sz="15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30af95d30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30af95d30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33027928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33027928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33027928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33027928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sz="15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20" Type="http://schemas.openxmlformats.org/officeDocument/2006/relationships/hyperlink" Target="https://www.vecteezy.com/vector-art/10873996-human-and-robot-shaking-hand-concept-illustration" TargetMode="External"/><Relationship Id="rId11" Type="http://schemas.openxmlformats.org/officeDocument/2006/relationships/hyperlink" Target="https://www.linkedin.com/pulse/guide-large-language-models-how-work-yugank-aman-g1wif" TargetMode="External"/><Relationship Id="rId10" Type="http://schemas.openxmlformats.org/officeDocument/2006/relationships/hyperlink" Target="https://arxiv.org/abs/1706.03762" TargetMode="External"/><Relationship Id="rId21" Type="http://schemas.openxmlformats.org/officeDocument/2006/relationships/hyperlink" Target="https://mytechdecisions.com/compliance/ai-integration-how-to-integrate-ai-with-existing-systems-for-maximum-benefits/" TargetMode="External"/><Relationship Id="rId13" Type="http://schemas.openxmlformats.org/officeDocument/2006/relationships/hyperlink" Target="https://www.chatpdf.com/" TargetMode="External"/><Relationship Id="rId12" Type="http://schemas.openxmlformats.org/officeDocument/2006/relationships/hyperlink" Target="https://arxiv.org/abs/2001.08361"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vecteezy.com/vector-art/518290-ai-artificial-intelligence-technology-robot-cartoon-001" TargetMode="External"/><Relationship Id="rId4" Type="http://schemas.openxmlformats.org/officeDocument/2006/relationships/hyperlink" Target="https://www.istockphoto.com/illustrations/unlock-knowledge" TargetMode="External"/><Relationship Id="rId9" Type="http://schemas.openxmlformats.org/officeDocument/2006/relationships/hyperlink" Target="https://www.linkedin.com/pulse/how-do-language-modelsllm-work-we-call-chatgpt-mishra-fdqsc/" TargetMode="External"/><Relationship Id="rId15" Type="http://schemas.openxmlformats.org/officeDocument/2006/relationships/hyperlink" Target="https://stock.adobe.com/search?k=mad+scientist+cartoon" TargetMode="External"/><Relationship Id="rId14" Type="http://schemas.openxmlformats.org/officeDocument/2006/relationships/hyperlink" Target="https://pubmed.ncbi.nlm.nih.gov/31701892/" TargetMode="External"/><Relationship Id="rId17" Type="http://schemas.openxmlformats.org/officeDocument/2006/relationships/hyperlink" Target="https://www.ncbi.nlm.nih.gov/snp/rs63750847" TargetMode="External"/><Relationship Id="rId16" Type="http://schemas.openxmlformats.org/officeDocument/2006/relationships/hyperlink" Target="https://nlpcloud.com/nlp-semantic-search-api.html" TargetMode="External"/><Relationship Id="rId5" Type="http://schemas.openxmlformats.org/officeDocument/2006/relationships/hyperlink" Target="https://medium.com/@jeevanchiru17/the-evolution-of-natural-language-processing-ad214cb9f6ca" TargetMode="External"/><Relationship Id="rId19" Type="http://schemas.openxmlformats.org/officeDocument/2006/relationships/hyperlink" Target="https://www.iconfinder.com/icons/7627606/technology_robot_robotic_maintenance_upgrade_screwdriver_icon" TargetMode="External"/><Relationship Id="rId6" Type="http://schemas.openxmlformats.org/officeDocument/2006/relationships/hyperlink" Target="https://en.wikipedia.org/wiki/ELIZA#/media/File:ELIZA_conversation.png" TargetMode="External"/><Relationship Id="rId18" Type="http://schemas.openxmlformats.org/officeDocument/2006/relationships/hyperlink" Target="https://spectrum.ieee.org/ai-failures" TargetMode="External"/><Relationship Id="rId7" Type="http://schemas.openxmlformats.org/officeDocument/2006/relationships/hyperlink" Target="https://huggingface.co/openai-community/gpt2" TargetMode="External"/><Relationship Id="rId8" Type="http://schemas.openxmlformats.org/officeDocument/2006/relationships/hyperlink" Target="https://platform.openai.com/tokeniz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s://medium.com/@jeevanchiru17/the-evolution-of-natural-language-processing-ad214cb9f6c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nvSpPr>
        <p:spPr>
          <a:xfrm>
            <a:off x="655125" y="313725"/>
            <a:ext cx="5314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87" name="Google Shape;87;p13"/>
          <p:cNvSpPr txBox="1"/>
          <p:nvPr>
            <p:ph type="ctrTitle"/>
          </p:nvPr>
        </p:nvSpPr>
        <p:spPr>
          <a:xfrm>
            <a:off x="729450" y="1322450"/>
            <a:ext cx="82854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Exploring Large Language Models: Capabilities and Limitations in Biomedical Research</a:t>
            </a:r>
            <a:endParaRPr/>
          </a:p>
        </p:txBody>
      </p:sp>
      <p:sp>
        <p:nvSpPr>
          <p:cNvPr id="88" name="Google Shape;88;p13"/>
          <p:cNvSpPr txBox="1"/>
          <p:nvPr>
            <p:ph idx="1" type="subTitle"/>
          </p:nvPr>
        </p:nvSpPr>
        <p:spPr>
          <a:xfrm>
            <a:off x="0" y="4341200"/>
            <a:ext cx="9144000" cy="11730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None/>
            </a:pPr>
            <a:r>
              <a:rPr lang="en"/>
              <a:t>Owen Bianchi   &amp;   Maya Willey</a:t>
            </a:r>
            <a:br>
              <a:rPr lang="en"/>
            </a:br>
            <a:r>
              <a:rPr lang="en"/>
              <a:t> CARD, DataTecnica, LLC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Large language models are…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sp>
        <p:nvSpPr>
          <p:cNvPr id="158" name="Google Shape;158;p22"/>
          <p:cNvSpPr txBox="1"/>
          <p:nvPr>
            <p:ph idx="1" type="body"/>
          </p:nvPr>
        </p:nvSpPr>
        <p:spPr>
          <a:xfrm>
            <a:off x="76200" y="1393075"/>
            <a:ext cx="9144000" cy="38265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800"/>
              <a:t>The latest step in NLP history</a:t>
            </a:r>
            <a:endParaRPr sz="1800"/>
          </a:p>
          <a:p>
            <a:pPr indent="-342900" lvl="0" marL="457200" rtl="0" algn="l">
              <a:lnSpc>
                <a:spcPct val="200000"/>
              </a:lnSpc>
              <a:spcBef>
                <a:spcPts val="0"/>
              </a:spcBef>
              <a:spcAft>
                <a:spcPts val="0"/>
              </a:spcAft>
              <a:buSzPts val="1800"/>
              <a:buChar char="●"/>
            </a:pPr>
            <a:r>
              <a:rPr b="1" lang="en" sz="1800"/>
              <a:t>Next token predictors</a:t>
            </a:r>
            <a:endParaRPr b="1" sz="1800"/>
          </a:p>
          <a:p>
            <a:pPr indent="-342900" lvl="0" marL="457200" rtl="0" algn="l">
              <a:lnSpc>
                <a:spcPct val="200000"/>
              </a:lnSpc>
              <a:spcBef>
                <a:spcPts val="0"/>
              </a:spcBef>
              <a:spcAft>
                <a:spcPts val="0"/>
              </a:spcAft>
              <a:buSzPts val="1800"/>
              <a:buChar char="●"/>
            </a:pPr>
            <a:r>
              <a:rPr lang="en" sz="1800"/>
              <a:t>Deep learning models </a:t>
            </a:r>
            <a:endParaRPr sz="1800"/>
          </a:p>
        </p:txBody>
      </p:sp>
      <p:pic>
        <p:nvPicPr>
          <p:cNvPr id="159" name="Google Shape;159;p22"/>
          <p:cNvPicPr preferRelativeResize="0"/>
          <p:nvPr/>
        </p:nvPicPr>
        <p:blipFill rotWithShape="1">
          <a:blip r:embed="rId3">
            <a:alphaModFix/>
          </a:blip>
          <a:srcRect b="0" l="17767" r="14955" t="13322"/>
          <a:stretch/>
        </p:blipFill>
        <p:spPr>
          <a:xfrm>
            <a:off x="5541800" y="561950"/>
            <a:ext cx="3485300" cy="449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40"/>
              <a:t>What Are Tokens?</a:t>
            </a:r>
            <a:endParaRPr sz="22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sp>
        <p:nvSpPr>
          <p:cNvPr id="165" name="Google Shape;165;p23"/>
          <p:cNvSpPr txBox="1"/>
          <p:nvPr>
            <p:ph idx="1" type="body"/>
          </p:nvPr>
        </p:nvSpPr>
        <p:spPr>
          <a:xfrm>
            <a:off x="76200" y="1240675"/>
            <a:ext cx="9144000" cy="38265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1200"/>
              </a:spcAft>
              <a:buNone/>
            </a:pPr>
            <a:r>
              <a:rPr lang="en" sz="1800"/>
              <a:t>Tokens are chunks of words or parts of words (sub-words, whole words, or characters). LLMs don’t “see” whole sentences like we do — they break text into these smaller pieces.</a:t>
            </a:r>
            <a:endParaRPr sz="1800"/>
          </a:p>
        </p:txBody>
      </p:sp>
      <p:pic>
        <p:nvPicPr>
          <p:cNvPr id="166" name="Google Shape;166;p23"/>
          <p:cNvPicPr preferRelativeResize="0"/>
          <p:nvPr/>
        </p:nvPicPr>
        <p:blipFill>
          <a:blip r:embed="rId3">
            <a:alphaModFix/>
          </a:blip>
          <a:stretch>
            <a:fillRect/>
          </a:stretch>
        </p:blipFill>
        <p:spPr>
          <a:xfrm>
            <a:off x="0" y="2784800"/>
            <a:ext cx="9143999" cy="235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40"/>
              <a:t>How do LLMs Generate Text?</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pic>
        <p:nvPicPr>
          <p:cNvPr id="172" name="Google Shape;172;p24"/>
          <p:cNvPicPr preferRelativeResize="0"/>
          <p:nvPr/>
        </p:nvPicPr>
        <p:blipFill rotWithShape="1">
          <a:blip r:embed="rId3">
            <a:alphaModFix/>
          </a:blip>
          <a:srcRect b="0" l="0" r="0" t="4770"/>
          <a:stretch/>
        </p:blipFill>
        <p:spPr>
          <a:xfrm>
            <a:off x="213587" y="1266873"/>
            <a:ext cx="8716824" cy="38766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Large language models are…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sp>
        <p:nvSpPr>
          <p:cNvPr id="178" name="Google Shape;178;p25"/>
          <p:cNvSpPr txBox="1"/>
          <p:nvPr>
            <p:ph idx="1" type="body"/>
          </p:nvPr>
        </p:nvSpPr>
        <p:spPr>
          <a:xfrm>
            <a:off x="76200" y="1393075"/>
            <a:ext cx="9144000" cy="38265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800"/>
              <a:t>The latest step in NLP history</a:t>
            </a:r>
            <a:endParaRPr sz="1800"/>
          </a:p>
          <a:p>
            <a:pPr indent="-342900" lvl="0" marL="457200" rtl="0" algn="l">
              <a:lnSpc>
                <a:spcPct val="200000"/>
              </a:lnSpc>
              <a:spcBef>
                <a:spcPts val="0"/>
              </a:spcBef>
              <a:spcAft>
                <a:spcPts val="0"/>
              </a:spcAft>
              <a:buSzPts val="1800"/>
              <a:buChar char="●"/>
            </a:pPr>
            <a:r>
              <a:rPr lang="en" sz="1800"/>
              <a:t>Next token predictors</a:t>
            </a:r>
            <a:endParaRPr sz="1800"/>
          </a:p>
          <a:p>
            <a:pPr indent="-342900" lvl="0" marL="457200" rtl="0" algn="l">
              <a:lnSpc>
                <a:spcPct val="200000"/>
              </a:lnSpc>
              <a:spcBef>
                <a:spcPts val="0"/>
              </a:spcBef>
              <a:spcAft>
                <a:spcPts val="0"/>
              </a:spcAft>
              <a:buSzPts val="1800"/>
              <a:buChar char="●"/>
            </a:pPr>
            <a:r>
              <a:rPr b="1" lang="en" sz="1800"/>
              <a:t>Deep learning models </a:t>
            </a:r>
            <a:endParaRPr b="1" sz="1800"/>
          </a:p>
        </p:txBody>
      </p:sp>
      <p:pic>
        <p:nvPicPr>
          <p:cNvPr id="179" name="Google Shape;179;p25"/>
          <p:cNvPicPr preferRelativeResize="0"/>
          <p:nvPr/>
        </p:nvPicPr>
        <p:blipFill rotWithShape="1">
          <a:blip r:embed="rId3">
            <a:alphaModFix/>
          </a:blip>
          <a:srcRect b="0" l="17767" r="14955" t="13322"/>
          <a:stretch/>
        </p:blipFill>
        <p:spPr>
          <a:xfrm>
            <a:off x="5541800" y="561950"/>
            <a:ext cx="3485300" cy="4490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The Transformer</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pic>
        <p:nvPicPr>
          <p:cNvPr id="185" name="Google Shape;185;p26"/>
          <p:cNvPicPr preferRelativeResize="0"/>
          <p:nvPr/>
        </p:nvPicPr>
        <p:blipFill>
          <a:blip r:embed="rId3">
            <a:alphaModFix/>
          </a:blip>
          <a:stretch>
            <a:fillRect/>
          </a:stretch>
        </p:blipFill>
        <p:spPr>
          <a:xfrm>
            <a:off x="5723146" y="480450"/>
            <a:ext cx="3420856" cy="4663050"/>
          </a:xfrm>
          <a:prstGeom prst="rect">
            <a:avLst/>
          </a:prstGeom>
          <a:noFill/>
          <a:ln>
            <a:noFill/>
          </a:ln>
        </p:spPr>
      </p:pic>
      <p:sp>
        <p:nvSpPr>
          <p:cNvPr id="186" name="Google Shape;186;p26"/>
          <p:cNvSpPr txBox="1"/>
          <p:nvPr/>
        </p:nvSpPr>
        <p:spPr>
          <a:xfrm>
            <a:off x="119850" y="1396275"/>
            <a:ext cx="5603400" cy="21240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Deep learning models</a:t>
            </a:r>
            <a:endParaRPr sz="1800">
              <a:solidFill>
                <a:schemeClr val="accent1"/>
              </a:solidFill>
              <a:latin typeface="Lato"/>
              <a:ea typeface="Lato"/>
              <a:cs typeface="Lato"/>
              <a:sym typeface="Lato"/>
            </a:endParaRPr>
          </a:p>
          <a:p>
            <a:pPr indent="-342900" lvl="0" marL="4572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Multi-head attention</a:t>
            </a:r>
            <a:endParaRPr sz="1800">
              <a:solidFill>
                <a:schemeClr val="accent1"/>
              </a:solidFill>
              <a:latin typeface="Lato"/>
              <a:ea typeface="Lato"/>
              <a:cs typeface="Lato"/>
              <a:sym typeface="Lato"/>
            </a:endParaRPr>
          </a:p>
          <a:p>
            <a:pPr indent="-342900" lvl="1" marL="9144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Captures long-range dependencies</a:t>
            </a:r>
            <a:endParaRPr sz="1800">
              <a:solidFill>
                <a:schemeClr val="accent1"/>
              </a:solidFill>
              <a:latin typeface="Lato"/>
              <a:ea typeface="Lato"/>
              <a:cs typeface="Lato"/>
              <a:sym typeface="Lato"/>
            </a:endParaRPr>
          </a:p>
          <a:p>
            <a:pPr indent="-342900" lvl="1" marL="9144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Enables parallel processing</a:t>
            </a:r>
            <a:endParaRPr sz="1800">
              <a:solidFill>
                <a:schemeClr val="accen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Scale-driven Performance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pic>
        <p:nvPicPr>
          <p:cNvPr id="192" name="Google Shape;192;p27"/>
          <p:cNvPicPr preferRelativeResize="0"/>
          <p:nvPr/>
        </p:nvPicPr>
        <p:blipFill rotWithShape="1">
          <a:blip r:embed="rId3">
            <a:alphaModFix/>
          </a:blip>
          <a:srcRect b="4564" l="0" r="0" t="11061"/>
          <a:stretch/>
        </p:blipFill>
        <p:spPr>
          <a:xfrm>
            <a:off x="119850" y="1310100"/>
            <a:ext cx="4718426" cy="3761550"/>
          </a:xfrm>
          <a:prstGeom prst="rect">
            <a:avLst/>
          </a:prstGeom>
          <a:noFill/>
          <a:ln>
            <a:noFill/>
          </a:ln>
        </p:spPr>
      </p:pic>
      <p:sp>
        <p:nvSpPr>
          <p:cNvPr id="193" name="Google Shape;193;p27"/>
          <p:cNvSpPr txBox="1"/>
          <p:nvPr/>
        </p:nvSpPr>
        <p:spPr>
          <a:xfrm>
            <a:off x="5703750" y="1527025"/>
            <a:ext cx="3084900" cy="28035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Bigger </a:t>
            </a:r>
            <a:r>
              <a:rPr lang="en" sz="1800">
                <a:solidFill>
                  <a:schemeClr val="accent1"/>
                </a:solidFill>
                <a:latin typeface="Lato"/>
                <a:ea typeface="Lato"/>
                <a:cs typeface="Lato"/>
                <a:sym typeface="Lato"/>
              </a:rPr>
              <a:t>models.</a:t>
            </a:r>
            <a:endParaRPr sz="1800">
              <a:solidFill>
                <a:schemeClr val="accent1"/>
              </a:solidFill>
              <a:latin typeface="Lato"/>
              <a:ea typeface="Lato"/>
              <a:cs typeface="Lato"/>
              <a:sym typeface="Lato"/>
            </a:endParaRPr>
          </a:p>
          <a:p>
            <a:pPr indent="-342900" lvl="0" marL="4572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More data.</a:t>
            </a:r>
            <a:endParaRPr sz="1800">
              <a:solidFill>
                <a:schemeClr val="accent1"/>
              </a:solidFill>
              <a:latin typeface="Lato"/>
              <a:ea typeface="Lato"/>
              <a:cs typeface="Lato"/>
              <a:sym typeface="Lato"/>
            </a:endParaRPr>
          </a:p>
          <a:p>
            <a:pPr indent="-342900" lvl="0" marL="457200" rtl="0" algn="l">
              <a:lnSpc>
                <a:spcPct val="200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Increased training time.</a:t>
            </a:r>
            <a:endParaRPr sz="18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Scale-driven Performance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pic>
        <p:nvPicPr>
          <p:cNvPr id="199" name="Google Shape;199;p28"/>
          <p:cNvPicPr preferRelativeResize="0"/>
          <p:nvPr/>
        </p:nvPicPr>
        <p:blipFill>
          <a:blip r:embed="rId3">
            <a:alphaModFix/>
          </a:blip>
          <a:stretch>
            <a:fillRect/>
          </a:stretch>
        </p:blipFill>
        <p:spPr>
          <a:xfrm>
            <a:off x="0" y="918225"/>
            <a:ext cx="9144000" cy="41550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730000" y="1318650"/>
            <a:ext cx="3295800" cy="297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Capabilities of LLMs in Biomedical Research</a:t>
            </a:r>
            <a:endParaRPr sz="3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Streamlining </a:t>
            </a:r>
            <a:r>
              <a:rPr lang="en"/>
              <a:t>Literature Review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0" name="Google Shape;210;p30"/>
          <p:cNvSpPr txBox="1"/>
          <p:nvPr>
            <p:ph idx="1" type="body"/>
          </p:nvPr>
        </p:nvSpPr>
        <p:spPr>
          <a:xfrm>
            <a:off x="729450" y="2078875"/>
            <a:ext cx="4795500" cy="22611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sz="1400"/>
              <a:t>Rapidly summarizing and extracting insights from dense literature</a:t>
            </a:r>
            <a:endParaRPr sz="1400"/>
          </a:p>
          <a:p>
            <a:pPr indent="-317500" lvl="0" marL="457200" rtl="0" algn="l">
              <a:lnSpc>
                <a:spcPct val="150000"/>
              </a:lnSpc>
              <a:spcBef>
                <a:spcPts val="0"/>
              </a:spcBef>
              <a:spcAft>
                <a:spcPts val="0"/>
              </a:spcAft>
              <a:buSzPts val="1400"/>
              <a:buChar char="●"/>
            </a:pPr>
            <a:r>
              <a:rPr lang="en" sz="1400"/>
              <a:t>Process large databases of biomedical research, such as PubMed, providing quick access to relevant papers</a:t>
            </a:r>
            <a:endParaRPr sz="1400"/>
          </a:p>
        </p:txBody>
      </p:sp>
      <p:pic>
        <p:nvPicPr>
          <p:cNvPr id="211" name="Google Shape;211;p30"/>
          <p:cNvPicPr preferRelativeResize="0"/>
          <p:nvPr/>
        </p:nvPicPr>
        <p:blipFill>
          <a:blip r:embed="rId3">
            <a:alphaModFix/>
          </a:blip>
          <a:stretch>
            <a:fillRect/>
          </a:stretch>
        </p:blipFill>
        <p:spPr>
          <a:xfrm>
            <a:off x="5673450" y="1085925"/>
            <a:ext cx="3382525" cy="3382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4837150" y="939175"/>
            <a:ext cx="4224600" cy="91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 Generation and </a:t>
            </a:r>
            <a:r>
              <a:rPr lang="en"/>
              <a:t>Automating Bioinformatics Workflows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p31"/>
          <p:cNvSpPr txBox="1"/>
          <p:nvPr>
            <p:ph idx="1" type="body"/>
          </p:nvPr>
        </p:nvSpPr>
        <p:spPr>
          <a:xfrm>
            <a:off x="4837150" y="2152250"/>
            <a:ext cx="4151100" cy="2261100"/>
          </a:xfrm>
          <a:prstGeom prst="rect">
            <a:avLst/>
          </a:prstGeom>
        </p:spPr>
        <p:txBody>
          <a:bodyPr anchorCtr="0" anchor="t" bIns="91425" lIns="91425" spcFirstLastPara="1" rIns="91425" wrap="square" tIns="91425">
            <a:normAutofit/>
          </a:bodyPr>
          <a:lstStyle/>
          <a:p>
            <a:pPr indent="-333679" lvl="0" marL="457200" rtl="0" algn="l">
              <a:lnSpc>
                <a:spcPct val="130000"/>
              </a:lnSpc>
              <a:spcBef>
                <a:spcPts val="0"/>
              </a:spcBef>
              <a:spcAft>
                <a:spcPts val="0"/>
              </a:spcAft>
              <a:buSzPts val="1655"/>
              <a:buChar char="●"/>
            </a:pPr>
            <a:r>
              <a:rPr lang="en" sz="1654"/>
              <a:t>Assists in c</a:t>
            </a:r>
            <a:r>
              <a:rPr lang="en" sz="1654"/>
              <a:t>ode generation for:</a:t>
            </a:r>
            <a:endParaRPr sz="1654"/>
          </a:p>
          <a:p>
            <a:pPr indent="-320979" lvl="1" marL="914400" rtl="0" algn="l">
              <a:lnSpc>
                <a:spcPct val="130000"/>
              </a:lnSpc>
              <a:spcBef>
                <a:spcPts val="0"/>
              </a:spcBef>
              <a:spcAft>
                <a:spcPts val="0"/>
              </a:spcAft>
              <a:buSzPts val="1455"/>
              <a:buChar char="○"/>
            </a:pPr>
            <a:r>
              <a:rPr lang="en" sz="1454"/>
              <a:t>Bioinformatics pipelines</a:t>
            </a:r>
            <a:endParaRPr sz="1454"/>
          </a:p>
          <a:p>
            <a:pPr indent="-320979" lvl="1" marL="914400" rtl="0" algn="l">
              <a:lnSpc>
                <a:spcPct val="130000"/>
              </a:lnSpc>
              <a:spcBef>
                <a:spcPts val="0"/>
              </a:spcBef>
              <a:spcAft>
                <a:spcPts val="0"/>
              </a:spcAft>
              <a:buSzPts val="1455"/>
              <a:buChar char="○"/>
            </a:pPr>
            <a:r>
              <a:rPr lang="en" sz="1454"/>
              <a:t>Data visualization</a:t>
            </a:r>
            <a:endParaRPr sz="1454"/>
          </a:p>
          <a:p>
            <a:pPr indent="-320979" lvl="1" marL="914400" rtl="0" algn="l">
              <a:lnSpc>
                <a:spcPct val="130000"/>
              </a:lnSpc>
              <a:spcBef>
                <a:spcPts val="0"/>
              </a:spcBef>
              <a:spcAft>
                <a:spcPts val="0"/>
              </a:spcAft>
              <a:buSzPts val="1455"/>
              <a:buChar char="○"/>
            </a:pPr>
            <a:r>
              <a:rPr lang="en" sz="1454"/>
              <a:t>Automating tedious tasks </a:t>
            </a:r>
            <a:endParaRPr sz="1454"/>
          </a:p>
          <a:p>
            <a:pPr indent="-333679" lvl="0" marL="457200" rtl="0" algn="l">
              <a:lnSpc>
                <a:spcPct val="130000"/>
              </a:lnSpc>
              <a:spcBef>
                <a:spcPts val="0"/>
              </a:spcBef>
              <a:spcAft>
                <a:spcPts val="0"/>
              </a:spcAft>
              <a:buSzPts val="1655"/>
              <a:buChar char="●"/>
            </a:pPr>
            <a:r>
              <a:rPr lang="en" sz="1654"/>
              <a:t>Allows non-expert coders to perform coding tasks efficiently</a:t>
            </a:r>
            <a:endParaRPr sz="1654"/>
          </a:p>
        </p:txBody>
      </p:sp>
      <p:pic>
        <p:nvPicPr>
          <p:cNvPr id="218" name="Google Shape;218;p31"/>
          <p:cNvPicPr preferRelativeResize="0"/>
          <p:nvPr/>
        </p:nvPicPr>
        <p:blipFill rotWithShape="1">
          <a:blip r:embed="rId3">
            <a:alphaModFix/>
          </a:blip>
          <a:srcRect b="0" l="3660" r="0" t="0"/>
          <a:stretch/>
        </p:blipFill>
        <p:spPr>
          <a:xfrm>
            <a:off x="211350" y="560640"/>
            <a:ext cx="4224602" cy="44921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88775" y="338150"/>
            <a:ext cx="7163700" cy="70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340"/>
              <a:t>TABLE OF CONTENTS</a:t>
            </a:r>
            <a:endParaRPr sz="3340"/>
          </a:p>
        </p:txBody>
      </p:sp>
      <p:sp>
        <p:nvSpPr>
          <p:cNvPr id="94" name="Google Shape;94;p14"/>
          <p:cNvSpPr txBox="1"/>
          <p:nvPr/>
        </p:nvSpPr>
        <p:spPr>
          <a:xfrm>
            <a:off x="746180" y="1420972"/>
            <a:ext cx="969300" cy="50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 sz="3300" u="none" cap="none" strike="noStrike">
                <a:solidFill>
                  <a:schemeClr val="accent6"/>
                </a:solidFill>
                <a:latin typeface="DM Sans"/>
                <a:ea typeface="DM Sans"/>
                <a:cs typeface="DM Sans"/>
                <a:sym typeface="DM Sans"/>
              </a:rPr>
              <a:t>01.</a:t>
            </a:r>
            <a:endParaRPr sz="500">
              <a:solidFill>
                <a:schemeClr val="accent6"/>
              </a:solidFill>
            </a:endParaRPr>
          </a:p>
        </p:txBody>
      </p:sp>
      <p:sp>
        <p:nvSpPr>
          <p:cNvPr id="95" name="Google Shape;95;p14"/>
          <p:cNvSpPr txBox="1"/>
          <p:nvPr/>
        </p:nvSpPr>
        <p:spPr>
          <a:xfrm>
            <a:off x="746180" y="2181966"/>
            <a:ext cx="969300" cy="50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 sz="3300" u="none" cap="none" strike="noStrike">
                <a:solidFill>
                  <a:schemeClr val="accent6"/>
                </a:solidFill>
                <a:latin typeface="DM Sans"/>
                <a:ea typeface="DM Sans"/>
                <a:cs typeface="DM Sans"/>
                <a:sym typeface="DM Sans"/>
              </a:rPr>
              <a:t>02.</a:t>
            </a:r>
            <a:endParaRPr sz="500">
              <a:solidFill>
                <a:schemeClr val="accent6"/>
              </a:solidFill>
            </a:endParaRPr>
          </a:p>
        </p:txBody>
      </p:sp>
      <p:sp>
        <p:nvSpPr>
          <p:cNvPr id="96" name="Google Shape;96;p14"/>
          <p:cNvSpPr txBox="1"/>
          <p:nvPr/>
        </p:nvSpPr>
        <p:spPr>
          <a:xfrm>
            <a:off x="1715383" y="1501150"/>
            <a:ext cx="6999900" cy="36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 sz="2400">
                <a:solidFill>
                  <a:schemeClr val="lt1"/>
                </a:solidFill>
                <a:latin typeface="DM Sans"/>
                <a:ea typeface="DM Sans"/>
                <a:cs typeface="DM Sans"/>
                <a:sym typeface="DM Sans"/>
              </a:rPr>
              <a:t>Introduction to LLMs</a:t>
            </a:r>
            <a:endParaRPr sz="1300">
              <a:solidFill>
                <a:schemeClr val="lt1"/>
              </a:solidFill>
            </a:endParaRPr>
          </a:p>
        </p:txBody>
      </p:sp>
      <p:sp>
        <p:nvSpPr>
          <p:cNvPr id="97" name="Google Shape;97;p14"/>
          <p:cNvSpPr txBox="1"/>
          <p:nvPr/>
        </p:nvSpPr>
        <p:spPr>
          <a:xfrm>
            <a:off x="1715383" y="2262127"/>
            <a:ext cx="7475100" cy="36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 sz="2400">
                <a:solidFill>
                  <a:schemeClr val="lt1"/>
                </a:solidFill>
                <a:latin typeface="DM Sans"/>
                <a:ea typeface="DM Sans"/>
                <a:cs typeface="DM Sans"/>
                <a:sym typeface="DM Sans"/>
              </a:rPr>
              <a:t>Capabilities in Biomedical Research</a:t>
            </a:r>
            <a:endParaRPr sz="1300">
              <a:solidFill>
                <a:schemeClr val="lt1"/>
              </a:solidFill>
            </a:endParaRPr>
          </a:p>
        </p:txBody>
      </p:sp>
      <p:sp>
        <p:nvSpPr>
          <p:cNvPr id="98" name="Google Shape;98;p14"/>
          <p:cNvSpPr txBox="1"/>
          <p:nvPr/>
        </p:nvSpPr>
        <p:spPr>
          <a:xfrm>
            <a:off x="746180" y="2942959"/>
            <a:ext cx="969300" cy="50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 sz="3300" u="none" cap="none" strike="noStrike">
                <a:solidFill>
                  <a:schemeClr val="accent6"/>
                </a:solidFill>
                <a:latin typeface="DM Sans"/>
                <a:ea typeface="DM Sans"/>
                <a:cs typeface="DM Sans"/>
                <a:sym typeface="DM Sans"/>
              </a:rPr>
              <a:t>03.</a:t>
            </a:r>
            <a:endParaRPr sz="500">
              <a:solidFill>
                <a:schemeClr val="accent6"/>
              </a:solidFill>
            </a:endParaRPr>
          </a:p>
        </p:txBody>
      </p:sp>
      <p:sp>
        <p:nvSpPr>
          <p:cNvPr id="99" name="Google Shape;99;p14"/>
          <p:cNvSpPr txBox="1"/>
          <p:nvPr/>
        </p:nvSpPr>
        <p:spPr>
          <a:xfrm>
            <a:off x="1715375" y="3023129"/>
            <a:ext cx="7092900" cy="7758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 sz="2400">
                <a:solidFill>
                  <a:schemeClr val="lt1"/>
                </a:solidFill>
                <a:latin typeface="DM Sans"/>
                <a:ea typeface="DM Sans"/>
                <a:cs typeface="DM Sans"/>
                <a:sym typeface="DM Sans"/>
              </a:rPr>
              <a:t>Limitations in Biomedical Research</a:t>
            </a:r>
            <a:endParaRPr sz="1300">
              <a:solidFill>
                <a:schemeClr val="lt1"/>
              </a:solidFill>
            </a:endParaRPr>
          </a:p>
          <a:p>
            <a:pPr indent="0" lvl="0" marL="0" marR="0" rtl="0" algn="l">
              <a:lnSpc>
                <a:spcPct val="110000"/>
              </a:lnSpc>
              <a:spcBef>
                <a:spcPts val="0"/>
              </a:spcBef>
              <a:spcAft>
                <a:spcPts val="0"/>
              </a:spcAft>
              <a:buNone/>
            </a:pPr>
            <a:r>
              <a:t/>
            </a:r>
            <a:endParaRPr b="1" sz="2400">
              <a:solidFill>
                <a:schemeClr val="lt1"/>
              </a:solidFill>
              <a:latin typeface="DM Sans"/>
              <a:ea typeface="DM Sans"/>
              <a:cs typeface="DM Sans"/>
              <a:sym typeface="DM Sans"/>
            </a:endParaRPr>
          </a:p>
        </p:txBody>
      </p:sp>
      <p:sp>
        <p:nvSpPr>
          <p:cNvPr id="100" name="Google Shape;100;p14"/>
          <p:cNvSpPr txBox="1"/>
          <p:nvPr/>
        </p:nvSpPr>
        <p:spPr>
          <a:xfrm>
            <a:off x="746180" y="3703952"/>
            <a:ext cx="969300" cy="50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 sz="3300" u="none" cap="none" strike="noStrike">
                <a:solidFill>
                  <a:schemeClr val="accent6"/>
                </a:solidFill>
                <a:latin typeface="DM Sans"/>
                <a:ea typeface="DM Sans"/>
                <a:cs typeface="DM Sans"/>
                <a:sym typeface="DM Sans"/>
              </a:rPr>
              <a:t>04.</a:t>
            </a:r>
            <a:endParaRPr sz="500">
              <a:solidFill>
                <a:schemeClr val="accent6"/>
              </a:solidFill>
            </a:endParaRPr>
          </a:p>
        </p:txBody>
      </p:sp>
      <p:sp>
        <p:nvSpPr>
          <p:cNvPr id="101" name="Google Shape;101;p14"/>
          <p:cNvSpPr txBox="1"/>
          <p:nvPr/>
        </p:nvSpPr>
        <p:spPr>
          <a:xfrm>
            <a:off x="1742846" y="3784125"/>
            <a:ext cx="4845900" cy="36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 sz="2400">
                <a:solidFill>
                  <a:schemeClr val="lt1"/>
                </a:solidFill>
                <a:latin typeface="DM Sans"/>
                <a:ea typeface="DM Sans"/>
                <a:cs typeface="DM Sans"/>
                <a:sym typeface="DM Sans"/>
              </a:rPr>
              <a:t>Future Directions for LLMs </a:t>
            </a:r>
            <a:endParaRPr sz="1300">
              <a:solidFill>
                <a:schemeClr val="lt1"/>
              </a:solidFill>
            </a:endParaRPr>
          </a:p>
        </p:txBody>
      </p:sp>
      <p:sp>
        <p:nvSpPr>
          <p:cNvPr id="102" name="Google Shape;102;p14"/>
          <p:cNvSpPr txBox="1"/>
          <p:nvPr/>
        </p:nvSpPr>
        <p:spPr>
          <a:xfrm>
            <a:off x="746180" y="4465952"/>
            <a:ext cx="969300" cy="50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 sz="3300" u="none" cap="none" strike="noStrike">
                <a:solidFill>
                  <a:schemeClr val="accent6"/>
                </a:solidFill>
                <a:latin typeface="DM Sans"/>
                <a:ea typeface="DM Sans"/>
                <a:cs typeface="DM Sans"/>
                <a:sym typeface="DM Sans"/>
              </a:rPr>
              <a:t>0</a:t>
            </a:r>
            <a:r>
              <a:rPr b="1" lang="en" sz="3300">
                <a:solidFill>
                  <a:schemeClr val="accent6"/>
                </a:solidFill>
                <a:latin typeface="DM Sans"/>
                <a:ea typeface="DM Sans"/>
                <a:cs typeface="DM Sans"/>
                <a:sym typeface="DM Sans"/>
              </a:rPr>
              <a:t>5</a:t>
            </a:r>
            <a:r>
              <a:rPr b="1" i="0" lang="en" sz="3300" u="none" cap="none" strike="noStrike">
                <a:solidFill>
                  <a:schemeClr val="accent6"/>
                </a:solidFill>
                <a:latin typeface="DM Sans"/>
                <a:ea typeface="DM Sans"/>
                <a:cs typeface="DM Sans"/>
                <a:sym typeface="DM Sans"/>
              </a:rPr>
              <a:t>.</a:t>
            </a:r>
            <a:endParaRPr sz="500">
              <a:solidFill>
                <a:schemeClr val="accent6"/>
              </a:solidFill>
            </a:endParaRPr>
          </a:p>
        </p:txBody>
      </p:sp>
      <p:sp>
        <p:nvSpPr>
          <p:cNvPr id="103" name="Google Shape;103;p14"/>
          <p:cNvSpPr txBox="1"/>
          <p:nvPr/>
        </p:nvSpPr>
        <p:spPr>
          <a:xfrm>
            <a:off x="1742846" y="4546125"/>
            <a:ext cx="4845900" cy="369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 sz="2400">
                <a:solidFill>
                  <a:schemeClr val="lt1"/>
                </a:solidFill>
                <a:latin typeface="DM Sans"/>
                <a:ea typeface="DM Sans"/>
                <a:cs typeface="DM Sans"/>
                <a:sym typeface="DM Sans"/>
              </a:rPr>
              <a:t>Key Takeaways</a:t>
            </a:r>
            <a:endParaRPr sz="13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Knowledge Lookup and Semantic Search</a:t>
            </a:r>
            <a:endParaRPr/>
          </a:p>
        </p:txBody>
      </p:sp>
      <p:sp>
        <p:nvSpPr>
          <p:cNvPr id="224" name="Google Shape;224;p32"/>
          <p:cNvSpPr txBox="1"/>
          <p:nvPr>
            <p:ph idx="1" type="body"/>
          </p:nvPr>
        </p:nvSpPr>
        <p:spPr>
          <a:xfrm>
            <a:off x="579650" y="2078875"/>
            <a:ext cx="4893900" cy="2261100"/>
          </a:xfrm>
          <a:prstGeom prst="rect">
            <a:avLst/>
          </a:prstGeom>
        </p:spPr>
        <p:txBody>
          <a:bodyPr anchorCtr="0" anchor="t" bIns="91425" lIns="91425" spcFirstLastPara="1" rIns="91425" wrap="square" tIns="91425">
            <a:noAutofit/>
          </a:bodyPr>
          <a:lstStyle/>
          <a:p>
            <a:pPr indent="-307022" lvl="0" marL="457200" rtl="0" algn="l">
              <a:lnSpc>
                <a:spcPct val="150000"/>
              </a:lnSpc>
              <a:spcBef>
                <a:spcPts val="1200"/>
              </a:spcBef>
              <a:spcAft>
                <a:spcPts val="0"/>
              </a:spcAft>
              <a:buClr>
                <a:srgbClr val="595959"/>
              </a:buClr>
              <a:buSzPts val="1235"/>
              <a:buFont typeface="Arial"/>
              <a:buChar char="●"/>
            </a:pPr>
            <a:r>
              <a:rPr lang="en" sz="1405">
                <a:solidFill>
                  <a:srgbClr val="595959"/>
                </a:solidFill>
              </a:rPr>
              <a:t>Contextual answers from complex databases</a:t>
            </a:r>
            <a:endParaRPr sz="1405">
              <a:solidFill>
                <a:srgbClr val="595959"/>
              </a:solidFill>
            </a:endParaRPr>
          </a:p>
          <a:p>
            <a:pPr indent="-307022" lvl="0" marL="457200" rtl="0" algn="l">
              <a:lnSpc>
                <a:spcPct val="150000"/>
              </a:lnSpc>
              <a:spcBef>
                <a:spcPts val="0"/>
              </a:spcBef>
              <a:spcAft>
                <a:spcPts val="0"/>
              </a:spcAft>
              <a:buClr>
                <a:srgbClr val="595959"/>
              </a:buClr>
              <a:buSzPts val="1235"/>
              <a:buFont typeface="Arial"/>
              <a:buChar char="●"/>
            </a:pPr>
            <a:r>
              <a:rPr lang="en" sz="1405">
                <a:solidFill>
                  <a:srgbClr val="595959"/>
                </a:solidFill>
              </a:rPr>
              <a:t>Query biomedical knowledge graphs</a:t>
            </a:r>
            <a:endParaRPr sz="1405">
              <a:solidFill>
                <a:srgbClr val="595959"/>
              </a:solidFill>
            </a:endParaRPr>
          </a:p>
          <a:p>
            <a:pPr indent="0" lvl="0" marL="457200" rtl="0" algn="l">
              <a:lnSpc>
                <a:spcPct val="150000"/>
              </a:lnSpc>
              <a:spcBef>
                <a:spcPts val="1200"/>
              </a:spcBef>
              <a:spcAft>
                <a:spcPts val="0"/>
              </a:spcAft>
              <a:buNone/>
            </a:pPr>
            <a:r>
              <a:rPr lang="en" sz="1405">
                <a:solidFill>
                  <a:srgbClr val="595959"/>
                </a:solidFill>
              </a:rPr>
              <a:t>Use cases: </a:t>
            </a:r>
            <a:endParaRPr sz="1405">
              <a:solidFill>
                <a:srgbClr val="595959"/>
              </a:solidFill>
            </a:endParaRPr>
          </a:p>
          <a:p>
            <a:pPr indent="-317817" lvl="0" marL="457200" rtl="0" algn="l">
              <a:lnSpc>
                <a:spcPct val="150000"/>
              </a:lnSpc>
              <a:spcBef>
                <a:spcPts val="1200"/>
              </a:spcBef>
              <a:spcAft>
                <a:spcPts val="0"/>
              </a:spcAft>
              <a:buClr>
                <a:srgbClr val="595959"/>
              </a:buClr>
              <a:buSzPts val="1405"/>
              <a:buChar char="●"/>
            </a:pPr>
            <a:r>
              <a:rPr lang="en" sz="1405">
                <a:solidFill>
                  <a:srgbClr val="595959"/>
                </a:solidFill>
              </a:rPr>
              <a:t>A researcher can use LLMs to retrieve and analyze gene-drug interactions in </a:t>
            </a:r>
            <a:r>
              <a:rPr lang="en" sz="1405">
                <a:solidFill>
                  <a:srgbClr val="595959"/>
                </a:solidFill>
              </a:rPr>
              <a:t>Parkinson's</a:t>
            </a:r>
            <a:r>
              <a:rPr lang="en" sz="1405">
                <a:solidFill>
                  <a:srgbClr val="595959"/>
                </a:solidFill>
              </a:rPr>
              <a:t> treatments, summarizing information about pathways and mutations involved</a:t>
            </a:r>
            <a:endParaRPr sz="1405">
              <a:solidFill>
                <a:srgbClr val="595959"/>
              </a:solidFill>
            </a:endParaRPr>
          </a:p>
        </p:txBody>
      </p:sp>
      <p:pic>
        <p:nvPicPr>
          <p:cNvPr id="225" name="Google Shape;225;p32"/>
          <p:cNvPicPr preferRelativeResize="0"/>
          <p:nvPr/>
        </p:nvPicPr>
        <p:blipFill>
          <a:blip r:embed="rId3">
            <a:alphaModFix/>
          </a:blip>
          <a:stretch>
            <a:fillRect/>
          </a:stretch>
        </p:blipFill>
        <p:spPr>
          <a:xfrm>
            <a:off x="5653098" y="1790725"/>
            <a:ext cx="3386551" cy="307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730000" y="1318650"/>
            <a:ext cx="3295800" cy="31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Limitations</a:t>
            </a:r>
            <a:r>
              <a:rPr lang="en" sz="3500"/>
              <a:t> of LLMs in Biomedical Research</a:t>
            </a:r>
            <a:endParaRPr sz="3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Confident Hallucinations &amp; </a:t>
            </a:r>
            <a:r>
              <a:rPr lang="en" sz="2440"/>
              <a:t>Untrustworthy</a:t>
            </a:r>
            <a:endParaRPr sz="2440"/>
          </a:p>
        </p:txBody>
      </p:sp>
      <p:sp>
        <p:nvSpPr>
          <p:cNvPr id="236" name="Google Shape;236;p34"/>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237" name="Google Shape;237;p34"/>
          <p:cNvSpPr txBox="1"/>
          <p:nvPr/>
        </p:nvSpPr>
        <p:spPr>
          <a:xfrm>
            <a:off x="119850" y="1358100"/>
            <a:ext cx="2655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1"/>
                </a:solidFill>
                <a:latin typeface="Lato"/>
                <a:ea typeface="Lato"/>
                <a:cs typeface="Lato"/>
                <a:sym typeface="Lato"/>
              </a:rPr>
              <a:t>An LLM </a:t>
            </a:r>
            <a:r>
              <a:rPr b="1" lang="en" sz="1600">
                <a:solidFill>
                  <a:schemeClr val="accent1"/>
                </a:solidFill>
                <a:latin typeface="Lato"/>
                <a:ea typeface="Lato"/>
                <a:cs typeface="Lato"/>
                <a:sym typeface="Lato"/>
              </a:rPr>
              <a:t>hallucination</a:t>
            </a:r>
            <a:r>
              <a:rPr lang="en" sz="1600">
                <a:solidFill>
                  <a:schemeClr val="accent1"/>
                </a:solidFill>
                <a:latin typeface="Lato"/>
                <a:ea typeface="Lato"/>
                <a:cs typeface="Lato"/>
                <a:sym typeface="Lato"/>
              </a:rPr>
              <a:t> is when a model generates false or fabricated information.</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a:p>
            <a:pPr indent="0" lvl="0" marL="0" rtl="0" algn="l">
              <a:spcBef>
                <a:spcPts val="0"/>
              </a:spcBef>
              <a:spcAft>
                <a:spcPts val="0"/>
              </a:spcAft>
              <a:buNone/>
            </a:pPr>
            <a:r>
              <a:rPr lang="en" sz="1600">
                <a:solidFill>
                  <a:schemeClr val="accent1"/>
                </a:solidFill>
                <a:latin typeface="Lato"/>
                <a:ea typeface="Lato"/>
                <a:cs typeface="Lato"/>
                <a:sym typeface="Lato"/>
              </a:rPr>
              <a:t>GPT-4o very confidently, but  </a:t>
            </a:r>
            <a:r>
              <a:rPr b="1" lang="en" sz="1600">
                <a:solidFill>
                  <a:schemeClr val="accent1"/>
                </a:solidFill>
                <a:latin typeface="Lato"/>
                <a:ea typeface="Lato"/>
                <a:cs typeface="Lato"/>
                <a:sym typeface="Lato"/>
              </a:rPr>
              <a:t>incorrectly</a:t>
            </a:r>
            <a:r>
              <a:rPr lang="en" sz="1600">
                <a:solidFill>
                  <a:schemeClr val="accent1"/>
                </a:solidFill>
                <a:latin typeface="Lato"/>
                <a:ea typeface="Lato"/>
                <a:cs typeface="Lato"/>
                <a:sym typeface="Lato"/>
              </a:rPr>
              <a:t>, responds to the user query</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b="1" sz="1600">
              <a:solidFill>
                <a:schemeClr val="accent1"/>
              </a:solidFill>
              <a:latin typeface="Lato"/>
              <a:ea typeface="Lato"/>
              <a:cs typeface="Lato"/>
              <a:sym typeface="Lato"/>
            </a:endParaRPr>
          </a:p>
          <a:p>
            <a:pPr indent="0" lvl="0" marL="0" rtl="0" algn="l">
              <a:spcBef>
                <a:spcPts val="0"/>
              </a:spcBef>
              <a:spcAft>
                <a:spcPts val="0"/>
              </a:spcAft>
              <a:buNone/>
            </a:pPr>
            <a:r>
              <a:rPr lang="en" sz="1600">
                <a:solidFill>
                  <a:schemeClr val="accent1"/>
                </a:solidFill>
                <a:latin typeface="Lato"/>
                <a:ea typeface="Lato"/>
                <a:cs typeface="Lato"/>
                <a:sym typeface="Lato"/>
              </a:rPr>
              <a:t>According to information found on NCBI, the genomic location of SNP rs63750847 is at chr21:25897620</a:t>
            </a:r>
            <a:endParaRPr sz="1600">
              <a:solidFill>
                <a:schemeClr val="accent1"/>
              </a:solidFill>
              <a:latin typeface="Lato"/>
              <a:ea typeface="Lato"/>
              <a:cs typeface="Lato"/>
              <a:sym typeface="Lato"/>
            </a:endParaRPr>
          </a:p>
        </p:txBody>
      </p:sp>
      <p:grpSp>
        <p:nvGrpSpPr>
          <p:cNvPr id="238" name="Google Shape;238;p34"/>
          <p:cNvGrpSpPr/>
          <p:nvPr/>
        </p:nvGrpSpPr>
        <p:grpSpPr>
          <a:xfrm>
            <a:off x="3710199" y="1403495"/>
            <a:ext cx="5367483" cy="1405220"/>
            <a:chOff x="3903500" y="1403474"/>
            <a:chExt cx="5174475" cy="1389518"/>
          </a:xfrm>
        </p:grpSpPr>
        <p:pic>
          <p:nvPicPr>
            <p:cNvPr id="239" name="Google Shape;239;p34"/>
            <p:cNvPicPr preferRelativeResize="0"/>
            <p:nvPr/>
          </p:nvPicPr>
          <p:blipFill>
            <a:blip r:embed="rId3">
              <a:alphaModFix/>
            </a:blip>
            <a:stretch>
              <a:fillRect/>
            </a:stretch>
          </p:blipFill>
          <p:spPr>
            <a:xfrm>
              <a:off x="3903500" y="1403474"/>
              <a:ext cx="5174475" cy="1389518"/>
            </a:xfrm>
            <a:prstGeom prst="rect">
              <a:avLst/>
            </a:prstGeom>
            <a:noFill/>
            <a:ln>
              <a:noFill/>
            </a:ln>
          </p:spPr>
        </p:pic>
        <p:sp>
          <p:nvSpPr>
            <p:cNvPr id="240" name="Google Shape;240;p34"/>
            <p:cNvSpPr/>
            <p:nvPr/>
          </p:nvSpPr>
          <p:spPr>
            <a:xfrm>
              <a:off x="6090025" y="2245250"/>
              <a:ext cx="767100" cy="219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1" name="Google Shape;241;p34"/>
            <p:cNvSpPr/>
            <p:nvPr/>
          </p:nvSpPr>
          <p:spPr>
            <a:xfrm>
              <a:off x="7407000" y="2245250"/>
              <a:ext cx="579600" cy="219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grpSp>
        <p:nvGrpSpPr>
          <p:cNvPr id="242" name="Google Shape;242;p34"/>
          <p:cNvGrpSpPr/>
          <p:nvPr/>
        </p:nvGrpSpPr>
        <p:grpSpPr>
          <a:xfrm>
            <a:off x="4363150" y="2981549"/>
            <a:ext cx="4061592" cy="1570630"/>
            <a:chOff x="4881523" y="3180822"/>
            <a:chExt cx="3499562" cy="1304402"/>
          </a:xfrm>
        </p:grpSpPr>
        <p:pic>
          <p:nvPicPr>
            <p:cNvPr id="243" name="Google Shape;243;p34"/>
            <p:cNvPicPr preferRelativeResize="0"/>
            <p:nvPr/>
          </p:nvPicPr>
          <p:blipFill>
            <a:blip r:embed="rId4">
              <a:alphaModFix/>
            </a:blip>
            <a:stretch>
              <a:fillRect/>
            </a:stretch>
          </p:blipFill>
          <p:spPr>
            <a:xfrm>
              <a:off x="4881523" y="3180822"/>
              <a:ext cx="3499562" cy="1304402"/>
            </a:xfrm>
            <a:prstGeom prst="rect">
              <a:avLst/>
            </a:prstGeom>
            <a:noFill/>
            <a:ln>
              <a:noFill/>
            </a:ln>
          </p:spPr>
        </p:pic>
        <p:sp>
          <p:nvSpPr>
            <p:cNvPr id="244" name="Google Shape;244;p34"/>
            <p:cNvSpPr/>
            <p:nvPr/>
          </p:nvSpPr>
          <p:spPr>
            <a:xfrm>
              <a:off x="6446300" y="4326325"/>
              <a:ext cx="852000" cy="219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p:nvPr/>
        </p:nvSpPr>
        <p:spPr>
          <a:xfrm rot="5399552">
            <a:off x="7134807" y="2097950"/>
            <a:ext cx="2301900" cy="2004600"/>
          </a:xfrm>
          <a:prstGeom prst="uturnArrow">
            <a:avLst>
              <a:gd fmla="val 25000" name="adj1"/>
              <a:gd fmla="val 25000" name="adj2"/>
              <a:gd fmla="val 25000" name="adj3"/>
              <a:gd fmla="val 43750" name="adj4"/>
              <a:gd fmla="val 100000" name="adj5"/>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0" name="Google Shape;250;p35"/>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Underwhelming Performance at Difficult Tasks</a:t>
            </a:r>
            <a:endParaRPr sz="2440"/>
          </a:p>
        </p:txBody>
      </p:sp>
      <p:sp>
        <p:nvSpPr>
          <p:cNvPr id="251" name="Google Shape;251;p35"/>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pic>
        <p:nvPicPr>
          <p:cNvPr id="252" name="Google Shape;252;p35"/>
          <p:cNvPicPr preferRelativeResize="0"/>
          <p:nvPr/>
        </p:nvPicPr>
        <p:blipFill>
          <a:blip r:embed="rId3">
            <a:alphaModFix/>
          </a:blip>
          <a:stretch>
            <a:fillRect/>
          </a:stretch>
        </p:blipFill>
        <p:spPr>
          <a:xfrm>
            <a:off x="119850" y="1282238"/>
            <a:ext cx="4156000" cy="1605475"/>
          </a:xfrm>
          <a:prstGeom prst="rect">
            <a:avLst/>
          </a:prstGeom>
          <a:noFill/>
          <a:ln>
            <a:noFill/>
          </a:ln>
        </p:spPr>
      </p:pic>
      <p:pic>
        <p:nvPicPr>
          <p:cNvPr id="253" name="Google Shape;253;p35"/>
          <p:cNvPicPr preferRelativeResize="0"/>
          <p:nvPr/>
        </p:nvPicPr>
        <p:blipFill>
          <a:blip r:embed="rId4">
            <a:alphaModFix/>
          </a:blip>
          <a:stretch>
            <a:fillRect/>
          </a:stretch>
        </p:blipFill>
        <p:spPr>
          <a:xfrm>
            <a:off x="5041950" y="1243475"/>
            <a:ext cx="3660916" cy="1682999"/>
          </a:xfrm>
          <a:prstGeom prst="rect">
            <a:avLst/>
          </a:prstGeom>
          <a:noFill/>
          <a:ln>
            <a:noFill/>
          </a:ln>
        </p:spPr>
      </p:pic>
      <p:pic>
        <p:nvPicPr>
          <p:cNvPr id="254" name="Google Shape;254;p35"/>
          <p:cNvPicPr preferRelativeResize="0"/>
          <p:nvPr/>
        </p:nvPicPr>
        <p:blipFill>
          <a:blip r:embed="rId5">
            <a:alphaModFix/>
          </a:blip>
          <a:stretch>
            <a:fillRect/>
          </a:stretch>
        </p:blipFill>
        <p:spPr>
          <a:xfrm>
            <a:off x="1663931" y="3154275"/>
            <a:ext cx="5619367" cy="1989225"/>
          </a:xfrm>
          <a:prstGeom prst="rect">
            <a:avLst/>
          </a:prstGeom>
          <a:noFill/>
          <a:ln>
            <a:noFill/>
          </a:ln>
        </p:spPr>
      </p:pic>
      <p:sp>
        <p:nvSpPr>
          <p:cNvPr id="255" name="Google Shape;255;p35"/>
          <p:cNvSpPr/>
          <p:nvPr/>
        </p:nvSpPr>
        <p:spPr>
          <a:xfrm>
            <a:off x="4419150" y="1949300"/>
            <a:ext cx="483300" cy="2631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6" name="Google Shape;256;p35"/>
          <p:cNvSpPr/>
          <p:nvPr/>
        </p:nvSpPr>
        <p:spPr>
          <a:xfrm>
            <a:off x="2513100" y="1949300"/>
            <a:ext cx="1366800" cy="1605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7" name="Google Shape;257;p35"/>
          <p:cNvSpPr/>
          <p:nvPr/>
        </p:nvSpPr>
        <p:spPr>
          <a:xfrm>
            <a:off x="1081650" y="1949300"/>
            <a:ext cx="177600" cy="160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8" name="Google Shape;258;p35"/>
          <p:cNvSpPr/>
          <p:nvPr/>
        </p:nvSpPr>
        <p:spPr>
          <a:xfrm>
            <a:off x="5409475" y="1974275"/>
            <a:ext cx="2743200" cy="3075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9" name="Google Shape;259;p35"/>
          <p:cNvSpPr/>
          <p:nvPr/>
        </p:nvSpPr>
        <p:spPr>
          <a:xfrm>
            <a:off x="6593875" y="2352075"/>
            <a:ext cx="778500" cy="160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0" name="Google Shape;260;p35"/>
          <p:cNvSpPr/>
          <p:nvPr/>
        </p:nvSpPr>
        <p:spPr>
          <a:xfrm>
            <a:off x="1836975" y="3789600"/>
            <a:ext cx="5279700" cy="1353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Use of Out Of Date Information</a:t>
            </a:r>
            <a:endParaRPr sz="2440"/>
          </a:p>
        </p:txBody>
      </p:sp>
      <p:pic>
        <p:nvPicPr>
          <p:cNvPr id="266" name="Google Shape;266;p36"/>
          <p:cNvPicPr preferRelativeResize="0"/>
          <p:nvPr/>
        </p:nvPicPr>
        <p:blipFill rotWithShape="1">
          <a:blip r:embed="rId3">
            <a:alphaModFix/>
          </a:blip>
          <a:srcRect b="34788" l="34448" r="19100" t="17764"/>
          <a:stretch/>
        </p:blipFill>
        <p:spPr>
          <a:xfrm>
            <a:off x="2713525" y="1015650"/>
            <a:ext cx="5892224" cy="3890849"/>
          </a:xfrm>
          <a:prstGeom prst="rect">
            <a:avLst/>
          </a:prstGeom>
          <a:noFill/>
          <a:ln>
            <a:noFill/>
          </a:ln>
        </p:spPr>
      </p:pic>
      <p:sp>
        <p:nvSpPr>
          <p:cNvPr id="267" name="Google Shape;267;p36"/>
          <p:cNvSpPr/>
          <p:nvPr/>
        </p:nvSpPr>
        <p:spPr>
          <a:xfrm>
            <a:off x="4518825" y="3223000"/>
            <a:ext cx="476400" cy="1995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8" name="Google Shape;268;p36"/>
          <p:cNvSpPr/>
          <p:nvPr/>
        </p:nvSpPr>
        <p:spPr>
          <a:xfrm>
            <a:off x="4572000" y="3984550"/>
            <a:ext cx="476400" cy="1995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9" name="Google Shape;269;p36"/>
          <p:cNvSpPr txBox="1"/>
          <p:nvPr/>
        </p:nvSpPr>
        <p:spPr>
          <a:xfrm>
            <a:off x="119850" y="1358100"/>
            <a:ext cx="26550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1"/>
                </a:solidFill>
                <a:latin typeface="Lato"/>
                <a:ea typeface="Lato"/>
                <a:cs typeface="Lato"/>
                <a:sym typeface="Lato"/>
              </a:rPr>
              <a:t>Published 2009 with a cohort of ~6,000</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a:p>
            <a:pPr indent="0" lvl="0" marL="0" rtl="0" algn="l">
              <a:spcBef>
                <a:spcPts val="0"/>
              </a:spcBef>
              <a:spcAft>
                <a:spcPts val="0"/>
              </a:spcAft>
              <a:buNone/>
            </a:pPr>
            <a:r>
              <a:rPr lang="en" sz="1600">
                <a:solidFill>
                  <a:schemeClr val="accent1"/>
                </a:solidFill>
                <a:latin typeface="Lato"/>
                <a:ea typeface="Lato"/>
                <a:cs typeface="Lato"/>
                <a:sym typeface="Lato"/>
              </a:rPr>
              <a:t>Vs.</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a:p>
            <a:pPr indent="0" lvl="0" marL="0" rtl="0" algn="l">
              <a:spcBef>
                <a:spcPts val="0"/>
              </a:spcBef>
              <a:spcAft>
                <a:spcPts val="0"/>
              </a:spcAft>
              <a:buNone/>
            </a:pPr>
            <a:r>
              <a:rPr lang="en" sz="1600">
                <a:solidFill>
                  <a:schemeClr val="accent1"/>
                </a:solidFill>
                <a:latin typeface="Lato"/>
                <a:ea typeface="Lato"/>
                <a:cs typeface="Lato"/>
                <a:sym typeface="Lato"/>
              </a:rPr>
              <a:t>Nalls et al. published 2019 with almost 1.5M participants</a:t>
            </a:r>
            <a:endParaRPr sz="1600">
              <a:solidFill>
                <a:schemeClr val="accen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730000" y="1318650"/>
            <a:ext cx="3842100" cy="31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Future Directions for LLMs in Biomedical Research</a:t>
            </a:r>
            <a:endParaRPr sz="3500"/>
          </a:p>
        </p:txBody>
      </p:sp>
      <p:pic>
        <p:nvPicPr>
          <p:cNvPr id="275" name="Google Shape;275;p37"/>
          <p:cNvPicPr preferRelativeResize="0"/>
          <p:nvPr/>
        </p:nvPicPr>
        <p:blipFill>
          <a:blip r:embed="rId3">
            <a:alphaModFix/>
          </a:blip>
          <a:stretch>
            <a:fillRect/>
          </a:stretch>
        </p:blipFill>
        <p:spPr>
          <a:xfrm>
            <a:off x="4572000" y="304800"/>
            <a:ext cx="4572000" cy="457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281" name="Google Shape;281;p38"/>
          <p:cNvSpPr/>
          <p:nvPr/>
        </p:nvSpPr>
        <p:spPr>
          <a:xfrm>
            <a:off x="326850" y="493950"/>
            <a:ext cx="8493600" cy="2077800"/>
          </a:xfrm>
          <a:prstGeom prst="roundRect">
            <a:avLst>
              <a:gd fmla="val 16667" name="adj"/>
            </a:avLst>
          </a:prstGeom>
          <a:solidFill>
            <a:srgbClr val="6AA4C7"/>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2000"/>
              </a:spcBef>
              <a:spcAft>
                <a:spcPts val="0"/>
              </a:spcAft>
              <a:buNone/>
            </a:pPr>
            <a:r>
              <a:rPr b="1" lang="en" sz="2000">
                <a:latin typeface="Times"/>
                <a:ea typeface="Times"/>
                <a:cs typeface="Times"/>
                <a:sym typeface="Times"/>
              </a:rPr>
              <a:t>CARDBiomedBench: Benchmarking Large Language Model Comprehension of Neurodegenerative Disease Studies</a:t>
            </a:r>
            <a:endParaRPr b="1" sz="2000">
              <a:latin typeface="Times"/>
              <a:ea typeface="Times"/>
              <a:cs typeface="Times"/>
              <a:sym typeface="Times"/>
            </a:endParaRPr>
          </a:p>
          <a:p>
            <a:pPr indent="0" lvl="0" marL="0" rtl="0" algn="l">
              <a:lnSpc>
                <a:spcPct val="115000"/>
              </a:lnSpc>
              <a:spcBef>
                <a:spcPts val="1800"/>
              </a:spcBef>
              <a:spcAft>
                <a:spcPts val="0"/>
              </a:spcAft>
              <a:buNone/>
            </a:pPr>
            <a:r>
              <a:rPr lang="en" sz="1900">
                <a:latin typeface="Times"/>
                <a:ea typeface="Times"/>
                <a:cs typeface="Times"/>
                <a:sym typeface="Times"/>
              </a:rPr>
              <a:t>This report introduces a novel question-and-answering benchmark designed to evaluate Large Language Models' comprehension of Neurodegenerative Disease.</a:t>
            </a:r>
            <a:endParaRPr sz="1600">
              <a:solidFill>
                <a:schemeClr val="accent1"/>
              </a:solidFill>
              <a:latin typeface="Lato"/>
              <a:ea typeface="Lato"/>
              <a:cs typeface="Lato"/>
              <a:sym typeface="Lato"/>
            </a:endParaRPr>
          </a:p>
          <a:p>
            <a:pPr indent="0" lvl="0" marL="0" rtl="0" algn="ctr">
              <a:spcBef>
                <a:spcPts val="600"/>
              </a:spcBef>
              <a:spcAft>
                <a:spcPts val="0"/>
              </a:spcAft>
              <a:buNone/>
            </a:pPr>
            <a:r>
              <a:t/>
            </a:r>
            <a:endParaRPr sz="1700">
              <a:latin typeface="Lato"/>
              <a:ea typeface="Lato"/>
              <a:cs typeface="Lato"/>
              <a:sym typeface="Lato"/>
            </a:endParaRPr>
          </a:p>
        </p:txBody>
      </p:sp>
      <p:sp>
        <p:nvSpPr>
          <p:cNvPr id="282" name="Google Shape;282;p38"/>
          <p:cNvSpPr txBox="1"/>
          <p:nvPr>
            <p:ph idx="1" type="body"/>
          </p:nvPr>
        </p:nvSpPr>
        <p:spPr>
          <a:xfrm>
            <a:off x="115350" y="4753551"/>
            <a:ext cx="7697400" cy="460500"/>
          </a:xfrm>
          <a:prstGeom prst="rect">
            <a:avLst/>
          </a:prstGeom>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1018"/>
              <a:buNone/>
            </a:pPr>
            <a:r>
              <a:rPr b="1" lang="en" sz="2057">
                <a:solidFill>
                  <a:schemeClr val="dk2"/>
                </a:solidFill>
                <a:latin typeface="Raleway"/>
                <a:ea typeface="Raleway"/>
                <a:cs typeface="Raleway"/>
                <a:sym typeface="Raleway"/>
              </a:rPr>
              <a:t>Current Works</a:t>
            </a:r>
            <a:endParaRPr sz="1002"/>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288" name="Google Shape;288;p39"/>
          <p:cNvSpPr txBox="1"/>
          <p:nvPr>
            <p:ph idx="1" type="body"/>
          </p:nvPr>
        </p:nvSpPr>
        <p:spPr>
          <a:xfrm>
            <a:off x="115350" y="4753551"/>
            <a:ext cx="7697400" cy="460500"/>
          </a:xfrm>
          <a:prstGeom prst="rect">
            <a:avLst/>
          </a:prstGeom>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1018"/>
              <a:buNone/>
            </a:pPr>
            <a:r>
              <a:rPr b="1" lang="en" sz="2057">
                <a:solidFill>
                  <a:schemeClr val="dk2"/>
                </a:solidFill>
                <a:latin typeface="Raleway"/>
                <a:ea typeface="Raleway"/>
                <a:cs typeface="Raleway"/>
                <a:sym typeface="Raleway"/>
              </a:rPr>
              <a:t>Current Works</a:t>
            </a:r>
            <a:endParaRPr sz="1002"/>
          </a:p>
        </p:txBody>
      </p:sp>
      <p:pic>
        <p:nvPicPr>
          <p:cNvPr id="289" name="Google Shape;289;p39"/>
          <p:cNvPicPr preferRelativeResize="0"/>
          <p:nvPr/>
        </p:nvPicPr>
        <p:blipFill>
          <a:blip r:embed="rId3">
            <a:alphaModFix/>
          </a:blip>
          <a:stretch>
            <a:fillRect/>
          </a:stretch>
        </p:blipFill>
        <p:spPr>
          <a:xfrm>
            <a:off x="-228600" y="25050"/>
            <a:ext cx="4374099" cy="4811548"/>
          </a:xfrm>
          <a:prstGeom prst="rect">
            <a:avLst/>
          </a:prstGeom>
          <a:noFill/>
          <a:ln>
            <a:noFill/>
          </a:ln>
        </p:spPr>
      </p:pic>
      <p:pic>
        <p:nvPicPr>
          <p:cNvPr id="290" name="Google Shape;290;p39"/>
          <p:cNvPicPr preferRelativeResize="0"/>
          <p:nvPr/>
        </p:nvPicPr>
        <p:blipFill>
          <a:blip r:embed="rId4">
            <a:alphaModFix/>
          </a:blip>
          <a:stretch>
            <a:fillRect/>
          </a:stretch>
        </p:blipFill>
        <p:spPr>
          <a:xfrm>
            <a:off x="4023825" y="25125"/>
            <a:ext cx="4374099" cy="4811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Short-Term Future Works: </a:t>
            </a:r>
            <a:r>
              <a:rPr lang="en" sz="2440"/>
              <a:t>Increase Performance and Trust</a:t>
            </a:r>
            <a:endParaRPr sz="2440"/>
          </a:p>
        </p:txBody>
      </p:sp>
      <p:sp>
        <p:nvSpPr>
          <p:cNvPr id="296" name="Google Shape;296;p40"/>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297" name="Google Shape;297;p40"/>
          <p:cNvSpPr txBox="1"/>
          <p:nvPr>
            <p:ph idx="1" type="body"/>
          </p:nvPr>
        </p:nvSpPr>
        <p:spPr>
          <a:xfrm>
            <a:off x="0" y="1403325"/>
            <a:ext cx="9144000" cy="30645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SzPts val="2000"/>
              <a:buChar char="●"/>
            </a:pPr>
            <a:r>
              <a:rPr lang="en" sz="2000"/>
              <a:t>Inline </a:t>
            </a:r>
            <a:r>
              <a:rPr lang="en" sz="2000"/>
              <a:t>C</a:t>
            </a:r>
            <a:r>
              <a:rPr lang="en" sz="2000"/>
              <a:t>itations</a:t>
            </a:r>
            <a:endParaRPr sz="2000"/>
          </a:p>
          <a:p>
            <a:pPr indent="-355600" lvl="0" marL="457200" rtl="0" algn="l">
              <a:lnSpc>
                <a:spcPct val="200000"/>
              </a:lnSpc>
              <a:spcBef>
                <a:spcPts val="0"/>
              </a:spcBef>
              <a:spcAft>
                <a:spcPts val="0"/>
              </a:spcAft>
              <a:buSzPts val="2000"/>
              <a:buChar char="●"/>
            </a:pPr>
            <a:r>
              <a:rPr lang="en" sz="2000"/>
              <a:t>Access to </a:t>
            </a:r>
            <a:r>
              <a:rPr lang="en" sz="2000"/>
              <a:t>H</a:t>
            </a:r>
            <a:r>
              <a:rPr lang="en" sz="2000"/>
              <a:t>igh </a:t>
            </a:r>
            <a:r>
              <a:rPr lang="en" sz="2000"/>
              <a:t>Q</a:t>
            </a:r>
            <a:r>
              <a:rPr lang="en" sz="2000"/>
              <a:t>uality </a:t>
            </a:r>
            <a:r>
              <a:rPr lang="en" sz="2000"/>
              <a:t>D</a:t>
            </a:r>
            <a:r>
              <a:rPr lang="en" sz="2000"/>
              <a:t>ata</a:t>
            </a:r>
            <a:endParaRPr sz="2000"/>
          </a:p>
          <a:p>
            <a:pPr indent="-355600" lvl="0" marL="457200" rtl="0" algn="l">
              <a:lnSpc>
                <a:spcPct val="200000"/>
              </a:lnSpc>
              <a:spcBef>
                <a:spcPts val="0"/>
              </a:spcBef>
              <a:spcAft>
                <a:spcPts val="0"/>
              </a:spcAft>
              <a:buSzPts val="2000"/>
              <a:buChar char="●"/>
            </a:pPr>
            <a:r>
              <a:rPr lang="en" sz="2000"/>
              <a:t>Encouraging </a:t>
            </a:r>
            <a:r>
              <a:rPr lang="en" sz="2000"/>
              <a:t>A</a:t>
            </a:r>
            <a:r>
              <a:rPr lang="en" sz="2000"/>
              <a:t>bstention</a:t>
            </a:r>
            <a:endParaRPr sz="2000"/>
          </a:p>
          <a:p>
            <a:pPr indent="-355600" lvl="0" marL="457200" rtl="0" algn="l">
              <a:lnSpc>
                <a:spcPct val="200000"/>
              </a:lnSpc>
              <a:spcBef>
                <a:spcPts val="0"/>
              </a:spcBef>
              <a:spcAft>
                <a:spcPts val="0"/>
              </a:spcAft>
              <a:buSzPts val="2000"/>
              <a:buChar char="●"/>
            </a:pPr>
            <a:r>
              <a:rPr lang="en" sz="2000"/>
              <a:t>Researcher-friendly interface</a:t>
            </a:r>
            <a:endParaRPr sz="2000"/>
          </a:p>
        </p:txBody>
      </p:sp>
      <p:pic>
        <p:nvPicPr>
          <p:cNvPr id="298" name="Google Shape;298;p40"/>
          <p:cNvPicPr preferRelativeResize="0"/>
          <p:nvPr/>
        </p:nvPicPr>
        <p:blipFill>
          <a:blip r:embed="rId3">
            <a:alphaModFix/>
          </a:blip>
          <a:stretch>
            <a:fillRect/>
          </a:stretch>
        </p:blipFill>
        <p:spPr>
          <a:xfrm>
            <a:off x="3590913" y="1066800"/>
            <a:ext cx="5553075" cy="4076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1"/>
          <p:cNvSpPr txBox="1"/>
          <p:nvPr>
            <p:ph type="title"/>
          </p:nvPr>
        </p:nvSpPr>
        <p:spPr>
          <a:xfrm>
            <a:off x="119850" y="480450"/>
            <a:ext cx="9024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Long-</a:t>
            </a:r>
            <a:r>
              <a:rPr lang="en" sz="2440"/>
              <a:t>Term Future Works: Further Integration of AI</a:t>
            </a:r>
            <a:endParaRPr sz="2440"/>
          </a:p>
        </p:txBody>
      </p:sp>
      <p:sp>
        <p:nvSpPr>
          <p:cNvPr id="304" name="Google Shape;304;p41"/>
          <p:cNvSpPr txBox="1"/>
          <p:nvPr/>
        </p:nvSpPr>
        <p:spPr>
          <a:xfrm>
            <a:off x="279400" y="1663700"/>
            <a:ext cx="7315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305" name="Google Shape;305;p41"/>
          <p:cNvSpPr txBox="1"/>
          <p:nvPr>
            <p:ph idx="1" type="body"/>
          </p:nvPr>
        </p:nvSpPr>
        <p:spPr>
          <a:xfrm>
            <a:off x="0" y="1473950"/>
            <a:ext cx="9144000" cy="3669300"/>
          </a:xfrm>
          <a:prstGeom prst="rect">
            <a:avLst/>
          </a:prstGeom>
        </p:spPr>
        <p:txBody>
          <a:bodyPr anchorCtr="0" anchor="t" bIns="91425" lIns="91425" spcFirstLastPara="1" rIns="91425" wrap="square" tIns="91425">
            <a:normAutofit/>
          </a:bodyPr>
          <a:lstStyle/>
          <a:p>
            <a:pPr indent="-355600" lvl="0" marL="457200" rtl="0" algn="l">
              <a:lnSpc>
                <a:spcPct val="200000"/>
              </a:lnSpc>
              <a:spcBef>
                <a:spcPts val="0"/>
              </a:spcBef>
              <a:spcAft>
                <a:spcPts val="0"/>
              </a:spcAft>
              <a:buSzPts val="2000"/>
              <a:buChar char="●"/>
            </a:pPr>
            <a:r>
              <a:rPr lang="en" sz="2000"/>
              <a:t>Deeper Understanding of Biomedical Data</a:t>
            </a:r>
            <a:endParaRPr sz="2000"/>
          </a:p>
          <a:p>
            <a:pPr indent="-355600" lvl="0" marL="457200" rtl="0" algn="l">
              <a:lnSpc>
                <a:spcPct val="200000"/>
              </a:lnSpc>
              <a:spcBef>
                <a:spcPts val="0"/>
              </a:spcBef>
              <a:spcAft>
                <a:spcPts val="0"/>
              </a:spcAft>
              <a:buSzPts val="2000"/>
              <a:buChar char="●"/>
            </a:pPr>
            <a:r>
              <a:rPr lang="en" sz="2000"/>
              <a:t>Drug Discovery and Personalized Medicine</a:t>
            </a:r>
            <a:endParaRPr sz="2000"/>
          </a:p>
          <a:p>
            <a:pPr indent="-355600" lvl="0" marL="457200" rtl="0" algn="l">
              <a:lnSpc>
                <a:spcPct val="200000"/>
              </a:lnSpc>
              <a:spcBef>
                <a:spcPts val="0"/>
              </a:spcBef>
              <a:spcAft>
                <a:spcPts val="0"/>
              </a:spcAft>
              <a:buSzPts val="2000"/>
              <a:buChar char="●"/>
            </a:pPr>
            <a:r>
              <a:rPr lang="en" sz="2000"/>
              <a:t>Integration with AI-driven Laboratories</a:t>
            </a:r>
            <a:endParaRPr sz="2000"/>
          </a:p>
          <a:p>
            <a:pPr indent="-355600" lvl="0" marL="457200" rtl="0" algn="l">
              <a:lnSpc>
                <a:spcPct val="200000"/>
              </a:lnSpc>
              <a:spcBef>
                <a:spcPts val="0"/>
              </a:spcBef>
              <a:spcAft>
                <a:spcPts val="0"/>
              </a:spcAft>
              <a:buSzPts val="2000"/>
              <a:buChar char="●"/>
            </a:pPr>
            <a:r>
              <a:rPr lang="en" sz="2000"/>
              <a:t>And much more!!!</a:t>
            </a:r>
            <a:endParaRPr sz="2000"/>
          </a:p>
        </p:txBody>
      </p:sp>
      <p:pic>
        <p:nvPicPr>
          <p:cNvPr id="306" name="Google Shape;306;p41"/>
          <p:cNvPicPr preferRelativeResize="0"/>
          <p:nvPr/>
        </p:nvPicPr>
        <p:blipFill>
          <a:blip r:embed="rId3">
            <a:alphaModFix/>
          </a:blip>
          <a:stretch>
            <a:fillRect/>
          </a:stretch>
        </p:blipFill>
        <p:spPr>
          <a:xfrm>
            <a:off x="4572000" y="2860414"/>
            <a:ext cx="4572150" cy="22828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Introduction to LLMs</a:t>
            </a:r>
            <a:endParaRPr sz="3500"/>
          </a:p>
        </p:txBody>
      </p:sp>
      <p:pic>
        <p:nvPicPr>
          <p:cNvPr id="109" name="Google Shape;109;p15"/>
          <p:cNvPicPr preferRelativeResize="0"/>
          <p:nvPr/>
        </p:nvPicPr>
        <p:blipFill>
          <a:blip r:embed="rId3">
            <a:alphaModFix/>
          </a:blip>
          <a:stretch>
            <a:fillRect/>
          </a:stretch>
        </p:blipFill>
        <p:spPr>
          <a:xfrm>
            <a:off x="4988800" y="617275"/>
            <a:ext cx="3908950" cy="3908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730000" y="1318650"/>
            <a:ext cx="3410100" cy="312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Final Thoughts</a:t>
            </a:r>
            <a:endParaRPr sz="3500"/>
          </a:p>
        </p:txBody>
      </p:sp>
      <p:pic>
        <p:nvPicPr>
          <p:cNvPr id="312" name="Google Shape;312;p42"/>
          <p:cNvPicPr preferRelativeResize="0"/>
          <p:nvPr/>
        </p:nvPicPr>
        <p:blipFill rotWithShape="1">
          <a:blip r:embed="rId3">
            <a:alphaModFix/>
          </a:blip>
          <a:srcRect b="0" l="9321" r="9337" t="0"/>
          <a:stretch/>
        </p:blipFill>
        <p:spPr>
          <a:xfrm>
            <a:off x="4928550" y="765688"/>
            <a:ext cx="3915200" cy="3612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a:t>
            </a:r>
            <a:endParaRPr/>
          </a:p>
        </p:txBody>
      </p:sp>
      <p:sp>
        <p:nvSpPr>
          <p:cNvPr id="318" name="Google Shape;318;p43"/>
          <p:cNvSpPr txBox="1"/>
          <p:nvPr>
            <p:ph idx="1" type="body"/>
          </p:nvPr>
        </p:nvSpPr>
        <p:spPr>
          <a:xfrm>
            <a:off x="0" y="1405225"/>
            <a:ext cx="9144000" cy="37383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sz="1100"/>
              <a:t> AI Bot </a:t>
            </a:r>
            <a:r>
              <a:rPr lang="en" sz="1100"/>
              <a:t>Cartoon</a:t>
            </a:r>
            <a:r>
              <a:rPr lang="en" sz="1100"/>
              <a:t> - </a:t>
            </a:r>
            <a:r>
              <a:rPr lang="en" sz="1100" u="sng">
                <a:solidFill>
                  <a:schemeClr val="hlink"/>
                </a:solidFill>
                <a:hlinkClick r:id="rId3"/>
              </a:rPr>
              <a:t>https://www.vecteezy.com/vector-art/518290-ai-artificial-intelligence-technology-robot-cartoon-001</a:t>
            </a:r>
            <a:endParaRPr sz="1100"/>
          </a:p>
          <a:p>
            <a:pPr indent="-298450" lvl="0" marL="457200" rtl="0" algn="l">
              <a:lnSpc>
                <a:spcPct val="100000"/>
              </a:lnSpc>
              <a:spcBef>
                <a:spcPts val="0"/>
              </a:spcBef>
              <a:spcAft>
                <a:spcPts val="0"/>
              </a:spcAft>
              <a:buSzPts val="1100"/>
              <a:buAutoNum type="arabicPeriod"/>
            </a:pPr>
            <a:r>
              <a:rPr lang="en" sz="1100"/>
              <a:t>Unlock Knowledge </a:t>
            </a:r>
            <a:r>
              <a:rPr lang="en" sz="1100"/>
              <a:t>Cartoon </a:t>
            </a:r>
            <a:r>
              <a:rPr lang="en" sz="1100"/>
              <a:t>- </a:t>
            </a:r>
            <a:r>
              <a:rPr lang="en" sz="1100" u="sng">
                <a:solidFill>
                  <a:schemeClr val="hlink"/>
                </a:solidFill>
                <a:hlinkClick r:id="rId4"/>
              </a:rPr>
              <a:t>https://www.istockphoto.com/illustrations/unlock-knowledge</a:t>
            </a:r>
            <a:endParaRPr sz="1100"/>
          </a:p>
          <a:p>
            <a:pPr indent="-298450" lvl="0" marL="457200" rtl="0" algn="l">
              <a:lnSpc>
                <a:spcPct val="100000"/>
              </a:lnSpc>
              <a:spcBef>
                <a:spcPts val="0"/>
              </a:spcBef>
              <a:spcAft>
                <a:spcPts val="0"/>
              </a:spcAft>
              <a:buSzPts val="1100"/>
              <a:buAutoNum type="arabicPeriod"/>
            </a:pPr>
            <a:r>
              <a:rPr lang="en" sz="1100"/>
              <a:t>The Evolution of Natural Language Processing - </a:t>
            </a:r>
            <a:r>
              <a:rPr lang="en" sz="1100" u="sng">
                <a:solidFill>
                  <a:schemeClr val="hlink"/>
                </a:solidFill>
                <a:hlinkClick r:id="rId5"/>
              </a:rPr>
              <a:t>https://medium.com/@jeevanchiru17/the-evolution-of-natural-language-processing-ad214cb9f6ca</a:t>
            </a:r>
            <a:endParaRPr sz="1100"/>
          </a:p>
          <a:p>
            <a:pPr indent="-298450" lvl="0" marL="457200" rtl="0" algn="l">
              <a:lnSpc>
                <a:spcPct val="100000"/>
              </a:lnSpc>
              <a:spcBef>
                <a:spcPts val="0"/>
              </a:spcBef>
              <a:spcAft>
                <a:spcPts val="0"/>
              </a:spcAft>
              <a:buSzPts val="1100"/>
              <a:buAutoNum type="arabicPeriod"/>
            </a:pPr>
            <a:r>
              <a:rPr lang="en" sz="1100"/>
              <a:t>Eliza Implementation - </a:t>
            </a:r>
            <a:r>
              <a:rPr lang="en" sz="1100" u="sng">
                <a:solidFill>
                  <a:schemeClr val="hlink"/>
                </a:solidFill>
                <a:hlinkClick r:id="rId6"/>
              </a:rPr>
              <a:t>https://en.wikipedia.org/wiki/ELIZA#/media/File:ELIZA_conversation.png</a:t>
            </a:r>
            <a:endParaRPr sz="1100"/>
          </a:p>
          <a:p>
            <a:pPr indent="-298450" lvl="0" marL="457200" rtl="0" algn="l">
              <a:lnSpc>
                <a:spcPct val="100000"/>
              </a:lnSpc>
              <a:spcBef>
                <a:spcPts val="0"/>
              </a:spcBef>
              <a:spcAft>
                <a:spcPts val="0"/>
              </a:spcAft>
              <a:buSzPts val="1100"/>
              <a:buAutoNum type="arabicPeriod"/>
            </a:pPr>
            <a:r>
              <a:rPr lang="en" sz="1100"/>
              <a:t>GPT2 Demo - </a:t>
            </a:r>
            <a:r>
              <a:rPr lang="en" sz="1100" u="sng">
                <a:solidFill>
                  <a:schemeClr val="hlink"/>
                </a:solidFill>
                <a:hlinkClick r:id="rId7"/>
              </a:rPr>
              <a:t>https://huggingface.co/openai-community/gpt2</a:t>
            </a:r>
            <a:endParaRPr sz="1100"/>
          </a:p>
          <a:p>
            <a:pPr indent="-298450" lvl="0" marL="457200" rtl="0" algn="l">
              <a:lnSpc>
                <a:spcPct val="100000"/>
              </a:lnSpc>
              <a:spcBef>
                <a:spcPts val="0"/>
              </a:spcBef>
              <a:spcAft>
                <a:spcPts val="0"/>
              </a:spcAft>
              <a:buSzPts val="1100"/>
              <a:buAutoNum type="arabicPeriod"/>
            </a:pPr>
            <a:r>
              <a:rPr lang="en" sz="1100"/>
              <a:t>Tokenizer Example - </a:t>
            </a:r>
            <a:r>
              <a:rPr lang="en" sz="1100" u="sng">
                <a:solidFill>
                  <a:schemeClr val="hlink"/>
                </a:solidFill>
                <a:hlinkClick r:id="rId8"/>
              </a:rPr>
              <a:t>https://platform.openai.com/tokenizer</a:t>
            </a:r>
            <a:endParaRPr sz="1100"/>
          </a:p>
          <a:p>
            <a:pPr indent="-298450" lvl="0" marL="457200" rtl="0" algn="l">
              <a:lnSpc>
                <a:spcPct val="100000"/>
              </a:lnSpc>
              <a:spcBef>
                <a:spcPts val="0"/>
              </a:spcBef>
              <a:spcAft>
                <a:spcPts val="0"/>
              </a:spcAft>
              <a:buSzPts val="1100"/>
              <a:buAutoNum type="arabicPeriod"/>
            </a:pPr>
            <a:r>
              <a:rPr lang="en" sz="1100"/>
              <a:t>Predict Next Token Example - </a:t>
            </a:r>
            <a:r>
              <a:rPr lang="en" sz="1100" u="sng">
                <a:solidFill>
                  <a:schemeClr val="hlink"/>
                </a:solidFill>
                <a:hlinkClick r:id="rId9"/>
              </a:rPr>
              <a:t>https://www.linkedin.com/pulse/how-do-language-modelsllm-work-we-call-chatgpt-mishra-fdqsc/</a:t>
            </a:r>
            <a:endParaRPr sz="1100"/>
          </a:p>
          <a:p>
            <a:pPr indent="-298450" lvl="0" marL="457200" rtl="0" algn="l">
              <a:lnSpc>
                <a:spcPct val="100000"/>
              </a:lnSpc>
              <a:spcBef>
                <a:spcPts val="0"/>
              </a:spcBef>
              <a:spcAft>
                <a:spcPts val="0"/>
              </a:spcAft>
              <a:buSzPts val="1100"/>
              <a:buAutoNum type="arabicPeriod"/>
            </a:pPr>
            <a:r>
              <a:rPr lang="en" sz="1100"/>
              <a:t>Transformer Model - </a:t>
            </a:r>
            <a:r>
              <a:rPr lang="en" sz="1100" u="sng">
                <a:solidFill>
                  <a:schemeClr val="hlink"/>
                </a:solidFill>
                <a:hlinkClick r:id="rId10"/>
              </a:rPr>
              <a:t>https://arxiv.org/abs/1706.03762</a:t>
            </a:r>
            <a:endParaRPr sz="1100"/>
          </a:p>
          <a:p>
            <a:pPr indent="-298450" lvl="0" marL="457200" rtl="0" algn="l">
              <a:lnSpc>
                <a:spcPct val="100000"/>
              </a:lnSpc>
              <a:spcBef>
                <a:spcPts val="0"/>
              </a:spcBef>
              <a:spcAft>
                <a:spcPts val="0"/>
              </a:spcAft>
              <a:buSzPts val="1100"/>
              <a:buAutoNum type="arabicPeriod"/>
            </a:pPr>
            <a:r>
              <a:rPr lang="en" sz="1100"/>
              <a:t> LLM Parameter Count vs Time - </a:t>
            </a:r>
            <a:r>
              <a:rPr lang="en" sz="1100" u="sng">
                <a:solidFill>
                  <a:schemeClr val="hlink"/>
                </a:solidFill>
                <a:hlinkClick r:id="rId11"/>
              </a:rPr>
              <a:t>https://www.linkedin.com/pulse/guide-large-language-models-how-work-yugank-aman-g1wif</a:t>
            </a:r>
            <a:endParaRPr sz="1100"/>
          </a:p>
          <a:p>
            <a:pPr indent="-298450" lvl="0" marL="457200" rtl="0" algn="l">
              <a:lnSpc>
                <a:spcPct val="100000"/>
              </a:lnSpc>
              <a:spcBef>
                <a:spcPts val="0"/>
              </a:spcBef>
              <a:spcAft>
                <a:spcPts val="0"/>
              </a:spcAft>
              <a:buSzPts val="1100"/>
              <a:buAutoNum type="arabicPeriod"/>
            </a:pPr>
            <a:r>
              <a:rPr lang="en" sz="1100"/>
              <a:t>Kaplan Scaling Laws - </a:t>
            </a:r>
            <a:r>
              <a:rPr lang="en" sz="1100" u="sng">
                <a:solidFill>
                  <a:schemeClr val="accent5"/>
                </a:solidFill>
                <a:hlinkClick r:id="rId12">
                  <a:extLst>
                    <a:ext uri="{A12FA001-AC4F-418D-AE19-62706E023703}">
                      <ahyp:hlinkClr val="tx"/>
                    </a:ext>
                  </a:extLst>
                </a:hlinkClick>
              </a:rPr>
              <a:t>https://arxiv.org/abs/2001.08361</a:t>
            </a:r>
            <a:endParaRPr sz="1100"/>
          </a:p>
          <a:p>
            <a:pPr indent="-298450" lvl="0" marL="457200" rtl="0" algn="l">
              <a:lnSpc>
                <a:spcPct val="100000"/>
              </a:lnSpc>
              <a:spcBef>
                <a:spcPts val="0"/>
              </a:spcBef>
              <a:spcAft>
                <a:spcPts val="0"/>
              </a:spcAft>
              <a:buSzPts val="1100"/>
              <a:buAutoNum type="arabicPeriod"/>
            </a:pPr>
            <a:r>
              <a:rPr lang="en" sz="1100"/>
              <a:t>Chatpdf - </a:t>
            </a:r>
            <a:r>
              <a:rPr lang="en" sz="1100" u="sng">
                <a:solidFill>
                  <a:schemeClr val="hlink"/>
                </a:solidFill>
                <a:hlinkClick r:id="rId13"/>
              </a:rPr>
              <a:t>https://www.chatpdf.com/</a:t>
            </a:r>
            <a:endParaRPr sz="1100"/>
          </a:p>
          <a:p>
            <a:pPr indent="-298450" lvl="0" marL="457200" rtl="0" algn="l">
              <a:lnSpc>
                <a:spcPct val="100000"/>
              </a:lnSpc>
              <a:spcBef>
                <a:spcPts val="0"/>
              </a:spcBef>
              <a:spcAft>
                <a:spcPts val="0"/>
              </a:spcAft>
              <a:buSzPts val="1100"/>
              <a:buAutoNum type="arabicPeriod"/>
            </a:pPr>
            <a:r>
              <a:rPr lang="en" sz="1100"/>
              <a:t>PD GWAS - </a:t>
            </a:r>
            <a:r>
              <a:rPr lang="en" sz="1100" u="sng">
                <a:solidFill>
                  <a:schemeClr val="hlink"/>
                </a:solidFill>
                <a:hlinkClick r:id="rId14"/>
              </a:rPr>
              <a:t>https://pubmed.ncbi.nlm.nih.gov/31701892/</a:t>
            </a:r>
            <a:endParaRPr sz="1100"/>
          </a:p>
          <a:p>
            <a:pPr indent="-298450" lvl="0" marL="457200" rtl="0" algn="l">
              <a:lnSpc>
                <a:spcPct val="100000"/>
              </a:lnSpc>
              <a:spcBef>
                <a:spcPts val="0"/>
              </a:spcBef>
              <a:spcAft>
                <a:spcPts val="0"/>
              </a:spcAft>
              <a:buSzPts val="1100"/>
              <a:buAutoNum type="arabicPeriod"/>
            </a:pPr>
            <a:r>
              <a:rPr lang="en" sz="1100"/>
              <a:t>Cartoon Scientist - </a:t>
            </a:r>
            <a:r>
              <a:rPr lang="en" sz="1100" u="sng">
                <a:solidFill>
                  <a:schemeClr val="hlink"/>
                </a:solidFill>
                <a:hlinkClick r:id="rId15"/>
              </a:rPr>
              <a:t>https://stock.adobe.com/search?k=mad+scientist+cartoon</a:t>
            </a:r>
            <a:endParaRPr sz="1100"/>
          </a:p>
          <a:p>
            <a:pPr indent="-298450" lvl="0" marL="457200" rtl="0" algn="l">
              <a:lnSpc>
                <a:spcPct val="100000"/>
              </a:lnSpc>
              <a:spcBef>
                <a:spcPts val="0"/>
              </a:spcBef>
              <a:spcAft>
                <a:spcPts val="0"/>
              </a:spcAft>
              <a:buSzPts val="1100"/>
              <a:buAutoNum type="arabicPeriod"/>
            </a:pPr>
            <a:r>
              <a:rPr lang="en" sz="1100"/>
              <a:t>Semantic Search - </a:t>
            </a:r>
            <a:r>
              <a:rPr lang="en" sz="1100" u="sng">
                <a:solidFill>
                  <a:schemeClr val="hlink"/>
                </a:solidFill>
                <a:hlinkClick r:id="rId16"/>
              </a:rPr>
              <a:t>https://nlpcloud.com/nlp-semantic-search-api.html</a:t>
            </a:r>
            <a:endParaRPr sz="1100"/>
          </a:p>
          <a:p>
            <a:pPr indent="-298450" lvl="0" marL="457200" rtl="0" algn="l">
              <a:lnSpc>
                <a:spcPct val="100000"/>
              </a:lnSpc>
              <a:spcBef>
                <a:spcPts val="0"/>
              </a:spcBef>
              <a:spcAft>
                <a:spcPts val="0"/>
              </a:spcAft>
              <a:buSzPts val="1100"/>
              <a:buAutoNum type="arabicPeriod"/>
            </a:pPr>
            <a:r>
              <a:rPr lang="en" sz="1100"/>
              <a:t>NCBI rs63750847 - </a:t>
            </a:r>
            <a:r>
              <a:rPr lang="en" sz="1100" u="sng">
                <a:solidFill>
                  <a:schemeClr val="hlink"/>
                </a:solidFill>
                <a:hlinkClick r:id="rId17"/>
              </a:rPr>
              <a:t>https://www.ncbi.nlm.nih.gov/snp/rs63750847</a:t>
            </a:r>
            <a:endParaRPr sz="1100"/>
          </a:p>
          <a:p>
            <a:pPr indent="-298450" lvl="0" marL="457200" rtl="0" algn="l">
              <a:lnSpc>
                <a:spcPct val="100000"/>
              </a:lnSpc>
              <a:spcBef>
                <a:spcPts val="0"/>
              </a:spcBef>
              <a:spcAft>
                <a:spcPts val="0"/>
              </a:spcAft>
              <a:buSzPts val="1100"/>
              <a:buAutoNum type="arabicPeriod"/>
            </a:pPr>
            <a:r>
              <a:rPr lang="en" sz="1100"/>
              <a:t>Falling AI - </a:t>
            </a:r>
            <a:r>
              <a:rPr lang="en" sz="1100" u="sng">
                <a:solidFill>
                  <a:schemeClr val="hlink"/>
                </a:solidFill>
                <a:hlinkClick r:id="rId18"/>
              </a:rPr>
              <a:t>https://spectrum.ieee.org/ai-failures</a:t>
            </a:r>
            <a:endParaRPr sz="1100"/>
          </a:p>
          <a:p>
            <a:pPr indent="-298450" lvl="0" marL="457200" rtl="0" algn="l">
              <a:lnSpc>
                <a:spcPct val="100000"/>
              </a:lnSpc>
              <a:spcBef>
                <a:spcPts val="0"/>
              </a:spcBef>
              <a:spcAft>
                <a:spcPts val="0"/>
              </a:spcAft>
              <a:buSzPts val="1100"/>
              <a:buAutoNum type="arabicPeriod"/>
            </a:pPr>
            <a:r>
              <a:rPr lang="en" sz="1100"/>
              <a:t>Upgrading AI - </a:t>
            </a:r>
            <a:r>
              <a:rPr lang="en" sz="1100" u="sng">
                <a:solidFill>
                  <a:schemeClr val="hlink"/>
                </a:solidFill>
                <a:hlinkClick r:id="rId19"/>
              </a:rPr>
              <a:t>https://www.iconfinder.com/icons/7627606/technology_robot_robotic_maintenance_upgrade_screwdriver_icon</a:t>
            </a:r>
            <a:endParaRPr sz="1100"/>
          </a:p>
          <a:p>
            <a:pPr indent="-298450" lvl="0" marL="457200" rtl="0" algn="l">
              <a:lnSpc>
                <a:spcPct val="100000"/>
              </a:lnSpc>
              <a:spcBef>
                <a:spcPts val="0"/>
              </a:spcBef>
              <a:spcAft>
                <a:spcPts val="0"/>
              </a:spcAft>
              <a:buSzPts val="1100"/>
              <a:buAutoNum type="arabicPeriod"/>
            </a:pPr>
            <a:r>
              <a:rPr lang="en" sz="1100"/>
              <a:t>Robot Hand Shake - </a:t>
            </a:r>
            <a:r>
              <a:rPr lang="en" sz="1100" u="sng">
                <a:solidFill>
                  <a:schemeClr val="hlink"/>
                </a:solidFill>
                <a:hlinkClick r:id="rId20"/>
              </a:rPr>
              <a:t>https://www.vecteezy.com/vector-art/10873996-human-and-robot-shaking-hand-concept-illustration</a:t>
            </a:r>
            <a:endParaRPr sz="1100"/>
          </a:p>
          <a:p>
            <a:pPr indent="-298450" lvl="0" marL="457200" rtl="0" algn="l">
              <a:lnSpc>
                <a:spcPct val="100000"/>
              </a:lnSpc>
              <a:spcBef>
                <a:spcPts val="0"/>
              </a:spcBef>
              <a:spcAft>
                <a:spcPts val="0"/>
              </a:spcAft>
              <a:buSzPts val="1100"/>
              <a:buAutoNum type="arabicPeriod"/>
            </a:pPr>
            <a:r>
              <a:rPr lang="en" sz="1100"/>
              <a:t>AI and Human - </a:t>
            </a:r>
            <a:r>
              <a:rPr lang="en" sz="1100" u="sng">
                <a:solidFill>
                  <a:schemeClr val="hlink"/>
                </a:solidFill>
                <a:hlinkClick r:id="rId21"/>
              </a:rPr>
              <a:t>https://mytechdecisions.com/compliance/ai-integration-how-to-integrate-ai-with-existing-systems-for-maximum-benefits/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Large Language Models are…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sp>
        <p:nvSpPr>
          <p:cNvPr id="115" name="Google Shape;115;p16"/>
          <p:cNvSpPr txBox="1"/>
          <p:nvPr>
            <p:ph idx="1" type="body"/>
          </p:nvPr>
        </p:nvSpPr>
        <p:spPr>
          <a:xfrm>
            <a:off x="76200" y="1393075"/>
            <a:ext cx="9144000" cy="38265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800"/>
              <a:t>The latest step in NLP history</a:t>
            </a:r>
            <a:endParaRPr sz="1800"/>
          </a:p>
          <a:p>
            <a:pPr indent="-342900" lvl="0" marL="457200" rtl="0" algn="l">
              <a:lnSpc>
                <a:spcPct val="200000"/>
              </a:lnSpc>
              <a:spcBef>
                <a:spcPts val="0"/>
              </a:spcBef>
              <a:spcAft>
                <a:spcPts val="0"/>
              </a:spcAft>
              <a:buSzPts val="1800"/>
              <a:buChar char="●"/>
            </a:pPr>
            <a:r>
              <a:rPr lang="en" sz="1800"/>
              <a:t>Next token predictors</a:t>
            </a:r>
            <a:endParaRPr sz="1800"/>
          </a:p>
          <a:p>
            <a:pPr indent="-342900" lvl="0" marL="457200" rtl="0" algn="l">
              <a:lnSpc>
                <a:spcPct val="200000"/>
              </a:lnSpc>
              <a:spcBef>
                <a:spcPts val="0"/>
              </a:spcBef>
              <a:spcAft>
                <a:spcPts val="0"/>
              </a:spcAft>
              <a:buSzPts val="1800"/>
              <a:buChar char="●"/>
            </a:pPr>
            <a:r>
              <a:rPr lang="en" sz="1800"/>
              <a:t>Deep learning models </a:t>
            </a:r>
            <a:endParaRPr sz="1800"/>
          </a:p>
        </p:txBody>
      </p:sp>
      <p:pic>
        <p:nvPicPr>
          <p:cNvPr id="116" name="Google Shape;116;p16"/>
          <p:cNvPicPr preferRelativeResize="0"/>
          <p:nvPr/>
        </p:nvPicPr>
        <p:blipFill rotWithShape="1">
          <a:blip r:embed="rId3">
            <a:alphaModFix/>
          </a:blip>
          <a:srcRect b="0" l="17767" r="14955" t="13322"/>
          <a:stretch/>
        </p:blipFill>
        <p:spPr>
          <a:xfrm>
            <a:off x="5541800" y="561950"/>
            <a:ext cx="3485300" cy="449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1198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40"/>
              <a:t>Large Language Models are…</a:t>
            </a:r>
            <a:endParaRPr sz="2440"/>
          </a:p>
          <a:p>
            <a:pPr indent="0" lvl="0" marL="0" rtl="0" algn="l">
              <a:spcBef>
                <a:spcPts val="0"/>
              </a:spcBef>
              <a:spcAft>
                <a:spcPts val="0"/>
              </a:spcAft>
              <a:buNone/>
            </a:pPr>
            <a:r>
              <a:t/>
            </a:r>
            <a:endParaRPr sz="2440"/>
          </a:p>
          <a:p>
            <a:pPr indent="0" lvl="0" marL="0" rtl="0" algn="l">
              <a:spcBef>
                <a:spcPts val="0"/>
              </a:spcBef>
              <a:spcAft>
                <a:spcPts val="0"/>
              </a:spcAft>
              <a:buSzPts val="990"/>
              <a:buNone/>
            </a:pPr>
            <a:r>
              <a:t/>
            </a:r>
            <a:endParaRPr sz="2440"/>
          </a:p>
        </p:txBody>
      </p:sp>
      <p:sp>
        <p:nvSpPr>
          <p:cNvPr id="122" name="Google Shape;122;p17"/>
          <p:cNvSpPr txBox="1"/>
          <p:nvPr>
            <p:ph idx="1" type="body"/>
          </p:nvPr>
        </p:nvSpPr>
        <p:spPr>
          <a:xfrm>
            <a:off x="76200" y="1393075"/>
            <a:ext cx="9144000" cy="38265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b="1" lang="en" sz="1800"/>
              <a:t>The latest step in NLP history</a:t>
            </a:r>
            <a:endParaRPr sz="1800"/>
          </a:p>
          <a:p>
            <a:pPr indent="-342900" lvl="0" marL="457200" rtl="0" algn="l">
              <a:lnSpc>
                <a:spcPct val="200000"/>
              </a:lnSpc>
              <a:spcBef>
                <a:spcPts val="0"/>
              </a:spcBef>
              <a:spcAft>
                <a:spcPts val="0"/>
              </a:spcAft>
              <a:buSzPts val="1800"/>
              <a:buChar char="●"/>
            </a:pPr>
            <a:r>
              <a:rPr lang="en" sz="1800"/>
              <a:t>Next token predictors</a:t>
            </a:r>
            <a:endParaRPr sz="1800"/>
          </a:p>
          <a:p>
            <a:pPr indent="-342900" lvl="0" marL="457200" rtl="0" algn="l">
              <a:lnSpc>
                <a:spcPct val="200000"/>
              </a:lnSpc>
              <a:spcBef>
                <a:spcPts val="0"/>
              </a:spcBef>
              <a:spcAft>
                <a:spcPts val="0"/>
              </a:spcAft>
              <a:buSzPts val="1800"/>
              <a:buChar char="●"/>
            </a:pPr>
            <a:r>
              <a:rPr lang="en" sz="1800"/>
              <a:t>Deep learning models </a:t>
            </a:r>
            <a:endParaRPr sz="1800"/>
          </a:p>
        </p:txBody>
      </p:sp>
      <p:pic>
        <p:nvPicPr>
          <p:cNvPr id="123" name="Google Shape;123;p17"/>
          <p:cNvPicPr preferRelativeResize="0"/>
          <p:nvPr/>
        </p:nvPicPr>
        <p:blipFill rotWithShape="1">
          <a:blip r:embed="rId3">
            <a:alphaModFix/>
          </a:blip>
          <a:srcRect b="0" l="17767" r="14955" t="13322"/>
          <a:stretch/>
        </p:blipFill>
        <p:spPr>
          <a:xfrm>
            <a:off x="5541800" y="561950"/>
            <a:ext cx="3485300" cy="4490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1960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NLP: Unlocking Human Knowledge Through Text</a:t>
            </a:r>
            <a:endParaRPr/>
          </a:p>
        </p:txBody>
      </p:sp>
      <p:sp>
        <p:nvSpPr>
          <p:cNvPr id="129" name="Google Shape;129;p18"/>
          <p:cNvSpPr txBox="1"/>
          <p:nvPr>
            <p:ph idx="1" type="body"/>
          </p:nvPr>
        </p:nvSpPr>
        <p:spPr>
          <a:xfrm>
            <a:off x="0" y="1421200"/>
            <a:ext cx="9144000" cy="35298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1200"/>
              </a:spcBef>
              <a:spcAft>
                <a:spcPts val="0"/>
              </a:spcAft>
              <a:buClr>
                <a:schemeClr val="accent1"/>
              </a:buClr>
              <a:buSzPts val="1800"/>
              <a:buFont typeface="Arial"/>
              <a:buChar char="●"/>
            </a:pPr>
            <a:r>
              <a:rPr lang="en" sz="1800">
                <a:latin typeface="Arial"/>
                <a:ea typeface="Arial"/>
                <a:cs typeface="Arial"/>
                <a:sym typeface="Arial"/>
              </a:rPr>
              <a:t>Humans encode </a:t>
            </a:r>
            <a:r>
              <a:rPr b="1" lang="en" sz="1800">
                <a:latin typeface="Arial"/>
                <a:ea typeface="Arial"/>
                <a:cs typeface="Arial"/>
                <a:sym typeface="Arial"/>
              </a:rPr>
              <a:t>knowledge</a:t>
            </a:r>
            <a:r>
              <a:rPr lang="en" sz="1800">
                <a:latin typeface="Arial"/>
                <a:ea typeface="Arial"/>
                <a:cs typeface="Arial"/>
                <a:sym typeface="Arial"/>
              </a:rPr>
              <a:t> in </a:t>
            </a:r>
            <a:r>
              <a:rPr b="1" lang="en" sz="1800">
                <a:latin typeface="Arial"/>
                <a:ea typeface="Arial"/>
                <a:cs typeface="Arial"/>
                <a:sym typeface="Arial"/>
              </a:rPr>
              <a:t>language</a:t>
            </a:r>
            <a:r>
              <a:rPr lang="en" sz="1800">
                <a:latin typeface="Arial"/>
                <a:ea typeface="Arial"/>
                <a:cs typeface="Arial"/>
                <a:sym typeface="Arial"/>
              </a:rPr>
              <a:t>.</a:t>
            </a:r>
            <a:endParaRPr sz="1800">
              <a:latin typeface="Arial"/>
              <a:ea typeface="Arial"/>
              <a:cs typeface="Arial"/>
              <a:sym typeface="Arial"/>
            </a:endParaRPr>
          </a:p>
          <a:p>
            <a:pPr indent="-342900" lvl="0" marL="457200" rtl="0" algn="l">
              <a:lnSpc>
                <a:spcPct val="200000"/>
              </a:lnSpc>
              <a:spcBef>
                <a:spcPts val="0"/>
              </a:spcBef>
              <a:spcAft>
                <a:spcPts val="0"/>
              </a:spcAft>
              <a:buClr>
                <a:schemeClr val="accent1"/>
              </a:buClr>
              <a:buSzPts val="1800"/>
              <a:buFont typeface="Arial"/>
              <a:buChar char="●"/>
            </a:pPr>
            <a:r>
              <a:rPr i="1" lang="en" sz="1800">
                <a:latin typeface="Arial"/>
                <a:ea typeface="Arial"/>
                <a:cs typeface="Arial"/>
                <a:sym typeface="Arial"/>
              </a:rPr>
              <a:t>Why build a computational model of </a:t>
            </a:r>
            <a:r>
              <a:rPr i="1" lang="en" sz="1800">
                <a:latin typeface="Arial"/>
                <a:ea typeface="Arial"/>
                <a:cs typeface="Arial"/>
                <a:sym typeface="Arial"/>
              </a:rPr>
              <a:t>language?</a:t>
            </a:r>
            <a:endParaRPr i="1" sz="2000">
              <a:latin typeface="Arial"/>
              <a:ea typeface="Arial"/>
              <a:cs typeface="Arial"/>
              <a:sym typeface="Arial"/>
            </a:endParaRPr>
          </a:p>
          <a:p>
            <a:pPr indent="-342900" lvl="0" marL="457200" rtl="0" algn="l">
              <a:lnSpc>
                <a:spcPct val="200000"/>
              </a:lnSpc>
              <a:spcBef>
                <a:spcPts val="0"/>
              </a:spcBef>
              <a:spcAft>
                <a:spcPts val="0"/>
              </a:spcAft>
              <a:buClr>
                <a:schemeClr val="accent1"/>
              </a:buClr>
              <a:buSzPts val="1800"/>
              <a:buFont typeface="Arial"/>
              <a:buChar char="●"/>
            </a:pPr>
            <a:r>
              <a:rPr lang="en" sz="1800">
                <a:latin typeface="Arial"/>
                <a:ea typeface="Arial"/>
                <a:cs typeface="Arial"/>
                <a:sym typeface="Arial"/>
              </a:rPr>
              <a:t>NLP for </a:t>
            </a:r>
            <a:r>
              <a:rPr b="1" lang="en" sz="1800">
                <a:latin typeface="Arial"/>
                <a:ea typeface="Arial"/>
                <a:cs typeface="Arial"/>
                <a:sym typeface="Arial"/>
              </a:rPr>
              <a:t>biological knowledge</a:t>
            </a:r>
            <a:r>
              <a:rPr lang="en" sz="1800">
                <a:latin typeface="Arial"/>
                <a:ea typeface="Arial"/>
                <a:cs typeface="Arial"/>
                <a:sym typeface="Arial"/>
              </a:rPr>
              <a:t>.</a:t>
            </a:r>
            <a:endParaRPr sz="1800"/>
          </a:p>
        </p:txBody>
      </p:sp>
      <p:pic>
        <p:nvPicPr>
          <p:cNvPr id="130" name="Google Shape;130;p18"/>
          <p:cNvPicPr preferRelativeResize="0"/>
          <p:nvPr/>
        </p:nvPicPr>
        <p:blipFill>
          <a:blip r:embed="rId3">
            <a:alphaModFix/>
          </a:blip>
          <a:stretch>
            <a:fillRect/>
          </a:stretch>
        </p:blipFill>
        <p:spPr>
          <a:xfrm>
            <a:off x="4654650" y="2150600"/>
            <a:ext cx="4489350" cy="299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1960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Didn’t </a:t>
            </a:r>
            <a:r>
              <a:rPr lang="en"/>
              <a:t>LLMs P</a:t>
            </a:r>
            <a:r>
              <a:rPr lang="en"/>
              <a:t>op</a:t>
            </a:r>
            <a:r>
              <a:rPr lang="en"/>
              <a:t> Out of Nowhere?</a:t>
            </a:r>
            <a:endParaRPr/>
          </a:p>
        </p:txBody>
      </p:sp>
      <p:pic>
        <p:nvPicPr>
          <p:cNvPr id="136" name="Google Shape;136;p19"/>
          <p:cNvPicPr preferRelativeResize="0"/>
          <p:nvPr/>
        </p:nvPicPr>
        <p:blipFill rotWithShape="1">
          <a:blip r:embed="rId3">
            <a:alphaModFix/>
          </a:blip>
          <a:srcRect b="0" l="2138" r="1965" t="0"/>
          <a:stretch/>
        </p:blipFill>
        <p:spPr>
          <a:xfrm>
            <a:off x="0" y="1305554"/>
            <a:ext cx="9143998" cy="4277295"/>
          </a:xfrm>
          <a:prstGeom prst="rect">
            <a:avLst/>
          </a:prstGeom>
          <a:noFill/>
          <a:ln>
            <a:noFill/>
          </a:ln>
        </p:spPr>
      </p:pic>
      <p:sp>
        <p:nvSpPr>
          <p:cNvPr id="137" name="Google Shape;137;p19"/>
          <p:cNvSpPr txBox="1"/>
          <p:nvPr/>
        </p:nvSpPr>
        <p:spPr>
          <a:xfrm>
            <a:off x="8137800" y="4820850"/>
            <a:ext cx="10062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Image </a:t>
            </a:r>
            <a:r>
              <a:rPr lang="en" sz="1100" u="sng">
                <a:solidFill>
                  <a:schemeClr val="hlink"/>
                </a:solidFill>
                <a:latin typeface="Lato"/>
                <a:ea typeface="Lato"/>
                <a:cs typeface="Lato"/>
                <a:sym typeface="Lato"/>
                <a:hlinkClick r:id="rId4"/>
              </a:rPr>
              <a:t>[1]</a:t>
            </a:r>
            <a:endParaRPr sz="1100">
              <a:solidFill>
                <a:schemeClr val="accen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3" name="Google Shape;143;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4" name="Google Shape;144;p20"/>
          <p:cNvPicPr preferRelativeResize="0"/>
          <p:nvPr/>
        </p:nvPicPr>
        <p:blipFill>
          <a:blip r:embed="rId3">
            <a:alphaModFix/>
          </a:blip>
          <a:stretch>
            <a:fillRect/>
          </a:stretch>
        </p:blipFill>
        <p:spPr>
          <a:xfrm>
            <a:off x="609600" y="0"/>
            <a:ext cx="79317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196050" y="556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40"/>
              <a:t> NLP Has Come a Long Way</a:t>
            </a:r>
            <a:endParaRPr sz="2440"/>
          </a:p>
        </p:txBody>
      </p:sp>
      <p:sp>
        <p:nvSpPr>
          <p:cNvPr id="150" name="Google Shape;150;p21"/>
          <p:cNvSpPr txBox="1"/>
          <p:nvPr>
            <p:ph idx="1" type="body"/>
          </p:nvPr>
        </p:nvSpPr>
        <p:spPr>
          <a:xfrm>
            <a:off x="150300" y="1374625"/>
            <a:ext cx="5118900" cy="3188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600">
                <a:latin typeface="Arial"/>
                <a:ea typeface="Arial"/>
                <a:cs typeface="Arial"/>
                <a:sym typeface="Arial"/>
              </a:rPr>
              <a:t>Statistical Machine Translation (1990s)</a:t>
            </a:r>
            <a:endParaRPr b="1" sz="1600">
              <a:latin typeface="Arial"/>
              <a:ea typeface="Arial"/>
              <a:cs typeface="Arial"/>
              <a:sym typeface="Arial"/>
            </a:endParaRPr>
          </a:p>
          <a:p>
            <a:pPr indent="0" lvl="0" marL="0" rtl="0" algn="l">
              <a:spcBef>
                <a:spcPts val="1200"/>
              </a:spcBef>
              <a:spcAft>
                <a:spcPts val="0"/>
              </a:spcAft>
              <a:buNone/>
            </a:pPr>
            <a:r>
              <a:rPr lang="en" sz="1600">
                <a:latin typeface="Arial"/>
                <a:ea typeface="Arial"/>
                <a:cs typeface="Arial"/>
                <a:sym typeface="Arial"/>
              </a:rPr>
              <a:t>“Out of sight, out of mind” →  Russian  → “Invisible, insane."</a:t>
            </a:r>
            <a:endParaRPr sz="1600">
              <a:latin typeface="Arial"/>
              <a:ea typeface="Arial"/>
              <a:cs typeface="Arial"/>
              <a:sym typeface="Arial"/>
            </a:endParaRPr>
          </a:p>
          <a:p>
            <a:pPr indent="0" lvl="0" marL="0" rtl="0" algn="l">
              <a:spcBef>
                <a:spcPts val="1200"/>
              </a:spcBef>
              <a:spcAft>
                <a:spcPts val="0"/>
              </a:spcAft>
              <a:buNone/>
            </a:pPr>
            <a:r>
              <a:t/>
            </a:r>
            <a:endParaRPr sz="1600">
              <a:latin typeface="Arial"/>
              <a:ea typeface="Arial"/>
              <a:cs typeface="Arial"/>
              <a:sym typeface="Arial"/>
            </a:endParaRPr>
          </a:p>
          <a:p>
            <a:pPr indent="0" lvl="0" marL="0" rtl="0" algn="l">
              <a:spcBef>
                <a:spcPts val="1200"/>
              </a:spcBef>
              <a:spcAft>
                <a:spcPts val="0"/>
              </a:spcAft>
              <a:buNone/>
            </a:pPr>
            <a:r>
              <a:rPr b="1" lang="en" sz="1600">
                <a:latin typeface="Arial"/>
                <a:ea typeface="Arial"/>
                <a:cs typeface="Arial"/>
                <a:sym typeface="Arial"/>
              </a:rPr>
              <a:t>IBM Watson (2011)</a:t>
            </a:r>
            <a:endParaRPr b="1" sz="1600">
              <a:latin typeface="Arial"/>
              <a:ea typeface="Arial"/>
              <a:cs typeface="Arial"/>
              <a:sym typeface="Arial"/>
            </a:endParaRPr>
          </a:p>
          <a:p>
            <a:pPr indent="0" lvl="0" marL="0" rtl="0" algn="l">
              <a:spcBef>
                <a:spcPts val="1200"/>
              </a:spcBef>
              <a:spcAft>
                <a:spcPts val="0"/>
              </a:spcAft>
              <a:buNone/>
            </a:pPr>
            <a:r>
              <a:rPr lang="en" sz="1600">
                <a:latin typeface="Arial"/>
                <a:ea typeface="Arial"/>
                <a:cs typeface="Arial"/>
                <a:sym typeface="Arial"/>
              </a:rPr>
              <a:t>"Largest airport named for a WWII hero; second largest, for a WWII battle?"</a:t>
            </a:r>
            <a:endParaRPr sz="1600">
              <a:latin typeface="Arial"/>
              <a:ea typeface="Arial"/>
              <a:cs typeface="Arial"/>
              <a:sym typeface="Arial"/>
            </a:endParaRPr>
          </a:p>
          <a:p>
            <a:pPr indent="0" lvl="0" marL="0" rtl="0" algn="l">
              <a:spcBef>
                <a:spcPts val="1200"/>
              </a:spcBef>
              <a:spcAft>
                <a:spcPts val="1200"/>
              </a:spcAft>
              <a:buNone/>
            </a:pPr>
            <a:r>
              <a:rPr lang="en" sz="1600">
                <a:latin typeface="Arial"/>
                <a:ea typeface="Arial"/>
                <a:cs typeface="Arial"/>
                <a:sym typeface="Arial"/>
              </a:rPr>
              <a:t>"What is Toronto?" (Correct: Chicago)</a:t>
            </a:r>
            <a:endParaRPr sz="1600">
              <a:latin typeface="Arial"/>
              <a:ea typeface="Arial"/>
              <a:cs typeface="Arial"/>
              <a:sym typeface="Arial"/>
            </a:endParaRPr>
          </a:p>
        </p:txBody>
      </p:sp>
      <p:pic>
        <p:nvPicPr>
          <p:cNvPr id="151" name="Google Shape;151;p21"/>
          <p:cNvPicPr preferRelativeResize="0"/>
          <p:nvPr/>
        </p:nvPicPr>
        <p:blipFill rotWithShape="1">
          <a:blip r:embed="rId3">
            <a:alphaModFix/>
          </a:blip>
          <a:srcRect b="0" l="0" r="3873" t="0"/>
          <a:stretch/>
        </p:blipFill>
        <p:spPr>
          <a:xfrm>
            <a:off x="4964275" y="1810075"/>
            <a:ext cx="4179600" cy="2158000"/>
          </a:xfrm>
          <a:prstGeom prst="rect">
            <a:avLst/>
          </a:prstGeom>
          <a:noFill/>
          <a:ln>
            <a:noFill/>
          </a:ln>
        </p:spPr>
      </p:pic>
      <p:sp>
        <p:nvSpPr>
          <p:cNvPr id="152" name="Google Shape;152;p21"/>
          <p:cNvSpPr txBox="1"/>
          <p:nvPr>
            <p:ph idx="1" type="body"/>
          </p:nvPr>
        </p:nvSpPr>
        <p:spPr>
          <a:xfrm>
            <a:off x="5192875" y="1374625"/>
            <a:ext cx="3951000" cy="4389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rPr b="1" lang="en" sz="1500">
                <a:latin typeface="Arial"/>
                <a:ea typeface="Arial"/>
                <a:cs typeface="Arial"/>
                <a:sym typeface="Arial"/>
              </a:rPr>
              <a:t>OpenAI’s GPT2 (2019)</a:t>
            </a:r>
            <a:endParaRPr sz="15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