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528" r:id="rId18"/>
    <p:sldId id="529" r:id="rId19"/>
    <p:sldId id="214141181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179482-1616-9343-8D80-0530731D5651}" v="83" dt="2024-09-23T15:18:05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/>
    <p:restoredTop sz="97837"/>
  </p:normalViewPr>
  <p:slideViewPr>
    <p:cSldViewPr snapToGrid="0">
      <p:cViewPr varScale="1">
        <p:scale>
          <a:sx n="155" d="100"/>
          <a:sy n="155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C464F-B73E-494E-AA7B-5DCCA3A44487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62150-5E0B-D947-A7FC-1B0255487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1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E0E0E"/>
                </a:solidFill>
                <a:effectLst/>
                <a:latin typeface=".SF NS"/>
              </a:rPr>
              <a:t>Since I am what’s between you and lunch, let me try to keep your attention by leading with a food based analogy</a:t>
            </a:r>
          </a:p>
          <a:p>
            <a:endParaRPr lang="en-US" b="1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US" b="1" dirty="0">
                <a:solidFill>
                  <a:srgbClr val="0E0E0E"/>
                </a:solidFill>
                <a:effectLst/>
                <a:latin typeface=".SF NS"/>
              </a:rPr>
              <a:t>Fruit Smoothie (Bulk Genomics)</a:t>
            </a:r>
            <a:br>
              <a:rPr lang="en-US" dirty="0">
                <a:solidFill>
                  <a:srgbClr val="0E0E0E"/>
                </a:solidFill>
                <a:effectLst/>
                <a:latin typeface=".SF NS"/>
              </a:rPr>
            </a:br>
            <a:endParaRPr lang="en-US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In bulk genomics, all cells are mixed together, much like how different fruits are blended into a smoothie. Once blended, you can no longer distinguish individual fruits—everything is averaged together into one uniform mixture.</a:t>
            </a: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Similarly, in bulk genomic analysis, DNA, RNA, or other molecular information from all the cells in a sample is pooled and averaged. This gives you an overall picture of the entire population, but you lose the ability to see what is happening in each individual cell.</a:t>
            </a: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US" b="1" dirty="0">
                <a:solidFill>
                  <a:srgbClr val="0E0E0E"/>
                </a:solidFill>
                <a:effectLst/>
                <a:latin typeface=".SF NS"/>
              </a:rPr>
              <a:t>Example</a:t>
            </a:r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: If you blend strawberries, bananas, and blueberries into a smoothie, you know you have a mixture of these fruits, but you can’t pinpoint how much of each fruit is contributing to the flavor.</a:t>
            </a:r>
          </a:p>
          <a:p>
            <a:br>
              <a:rPr lang="en-US" dirty="0">
                <a:solidFill>
                  <a:srgbClr val="0E0E0E"/>
                </a:solidFill>
                <a:effectLst/>
                <a:latin typeface=".SF NS"/>
              </a:rPr>
            </a:br>
            <a:endParaRPr lang="en-US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US" b="1" dirty="0">
                <a:solidFill>
                  <a:srgbClr val="0E0E0E"/>
                </a:solidFill>
                <a:effectLst/>
                <a:latin typeface=".SF NS"/>
              </a:rPr>
              <a:t>Fruit Salad (Single-Cell Genomics)</a:t>
            </a:r>
            <a:br>
              <a:rPr lang="en-US" dirty="0">
                <a:solidFill>
                  <a:srgbClr val="0E0E0E"/>
                </a:solidFill>
                <a:effectLst/>
                <a:latin typeface=".SF NS"/>
              </a:rPr>
            </a:br>
            <a:endParaRPr lang="en-US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In single-cell genomics, each cell is analyzed individually, just like how each piece of fruit in a salad remains distinct. You can see exactly which fruits are in the salad, how many of each type, and their individual characteristics.</a:t>
            </a: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Similarly, single-cell genomics provides a high-resolution view, showing how each cell behaves independently. You can distinguish between different cell types and identify rare cells that might be hidden in a bulk approach.</a:t>
            </a:r>
          </a:p>
          <a:p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US" b="1" dirty="0">
                <a:solidFill>
                  <a:srgbClr val="0E0E0E"/>
                </a:solidFill>
                <a:effectLst/>
                <a:latin typeface=".SF NS"/>
              </a:rPr>
              <a:t>Example</a:t>
            </a:r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: In a fruit salad, you can count and describe the strawberries, bananas, and blueberries separately. If there are only a few blueberries, you’ll notice them, unlike in a smoothie where they’d be blended in and hard to detect.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2150-5E0B-D947-A7FC-1B0255487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3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approaches &lt;CLICK&gt; infer dynamics from quantitative measurements of </a:t>
            </a:r>
            <a:r>
              <a:rPr lang="en-US" dirty="0" err="1"/>
              <a:t>unspliced</a:t>
            </a:r>
            <a:r>
              <a:rPr lang="en-US" dirty="0"/>
              <a:t> and spliced RNA .</a:t>
            </a:r>
          </a:p>
          <a:p>
            <a:endParaRPr lang="en-US" dirty="0"/>
          </a:p>
          <a:p>
            <a:r>
              <a:rPr lang="en-US" dirty="0"/>
              <a:t>Nascent (</a:t>
            </a:r>
            <a:r>
              <a:rPr lang="en-US" dirty="0" err="1"/>
              <a:t>unspliced</a:t>
            </a:r>
            <a:r>
              <a:rPr lang="en-US" dirty="0"/>
              <a:t>) and mature (spliced) RNA have different dynamics within cells: nascent are typically short-lived, while mature are generally longer lived.</a:t>
            </a:r>
          </a:p>
          <a:p>
            <a:endParaRPr lang="en-US" dirty="0"/>
          </a:p>
          <a:p>
            <a:r>
              <a:rPr lang="en-US" dirty="0"/>
              <a:t>The ratio of </a:t>
            </a:r>
            <a:r>
              <a:rPr lang="en-US" dirty="0" err="1"/>
              <a:t>unspliced</a:t>
            </a:r>
            <a:r>
              <a:rPr lang="en-US" dirty="0"/>
              <a:t> to spliced transcripts provides information about genes that were recently turned on or off: a higher ratio of </a:t>
            </a:r>
            <a:r>
              <a:rPr lang="en-US" dirty="0" err="1"/>
              <a:t>unspliced</a:t>
            </a:r>
            <a:r>
              <a:rPr lang="en-US" dirty="0"/>
              <a:t> to spliced transcripts indicates a gene that was recently turned on – the cell’s splicing machinery needs to catch up, while a lower ratio indicates a recently turned off gene – the production of nascent </a:t>
            </a:r>
            <a:r>
              <a:rPr lang="en-US" dirty="0" err="1"/>
              <a:t>unspliced</a:t>
            </a:r>
            <a:r>
              <a:rPr lang="en-US" dirty="0"/>
              <a:t> RNA has stopped.  </a:t>
            </a:r>
          </a:p>
          <a:p>
            <a:endParaRPr lang="en-US" dirty="0"/>
          </a:p>
          <a:p>
            <a:r>
              <a:rPr lang="en-US" dirty="0"/>
              <a:t>Incorporating chromatin state dynamics adds a mechanistic description &lt;CLICK&gt; to how gene transcription is regulated.  We describe the activity of CRE though their chromatin state &lt;CLICK&gt;.  Activity of a particular CRE is indicated by a state variable e which takes values between 0 and 1 that vary over time.  The aggregate activities of neighboring CRE &lt;CLICK&gt; determine gene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AF4C-E4CD-224F-BFF7-00030F553B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0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C0F8-2BA5-6F0D-922F-109BC143A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6B025-879A-31FF-6C0D-0A03E1F22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932D3-D230-A927-D04E-B1D36454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833CE-5EF0-2B2F-E3BF-334C8FBB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0FDF7-C47F-59DA-52F4-AD12B9D8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3611-86B7-8B5E-2AC7-B140FC3B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98648-2EF4-FD3E-BD5A-E4BF646E7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70819-97F5-F9E7-5548-E2C94F7D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075F8-7109-A2C5-28B9-118A66EB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5721-24B9-40B9-2A95-810B7D60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9F7DF-6F33-FEF0-5339-640EF501F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E4F4-8E2A-FB70-0CF5-8D7AAF528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7CBB5-FD08-9B5E-DAC5-DD2636AB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E85E9-E8AC-ECA8-9690-DC5CFCF9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4BA0C-826F-7748-5F05-1C747C70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76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5817" y="251550"/>
            <a:ext cx="11496909" cy="925810"/>
          </a:xfrm>
          <a:prstGeom prst="rect">
            <a:avLst/>
          </a:prstGeom>
        </p:spPr>
        <p:txBody>
          <a:bodyPr vert="horz" lIns="91440" tIns="0" rIns="91440" bIns="45720" rtlCol="0" anchor="t">
            <a:normAutofit/>
          </a:bodyPr>
          <a:lstStyle>
            <a:lvl1pPr marL="0" indent="0">
              <a:buNone/>
              <a:defRPr lang="en-US" sz="3200" dirty="0">
                <a:solidFill>
                  <a:srgbClr val="00708B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marL="342900" marR="0" lvl="0" indent="-342900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Enter Header (Arial, 32pt)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D15EE0-311D-4225-AFA0-98892788C1D4}"/>
              </a:ext>
            </a:extLst>
          </p:cNvPr>
          <p:cNvSpPr/>
          <p:nvPr/>
        </p:nvSpPr>
        <p:spPr>
          <a:xfrm>
            <a:off x="-1730" y="6044485"/>
            <a:ext cx="12192001" cy="500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1506-0AC8-276C-F8A3-71AB42A1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C4ED6-B5ED-0432-4A1C-384DD49F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E463A-251F-4D02-3907-3EC482C3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3AB22-EB70-4A07-5B51-0D716908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8139D-1C75-350E-1CEB-5491178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5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6A400-2901-C0A2-8D91-85A5A29B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C88EA-AE49-B234-473B-71782E621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AFB24-ABDC-2167-7CC9-C598CC1D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B3842-0BBC-30C5-9A9A-7CEE3ACD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FCB3-896C-D4A7-42E2-5F84D977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E86E-005E-46A8-0571-AB481400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5A46-7887-4570-2256-1699DF46E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A2E48-E496-939A-0730-61ED84B7B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02287-8A6B-137D-0F13-8622430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4CF27-81B2-BA3A-F002-4C060891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9DC1F-9896-C238-8A12-F80CA900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429B-4982-E75F-1EDF-25BE4933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D87B-FAA7-1BFC-CA4B-8EC3CCB6F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68091-A097-79E3-833D-9122917C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389C4-4141-54DC-F295-60F75B508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1A2EB-F295-71AB-F86E-7ABDFD4EC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004DE-A6BC-2F54-7546-8486F5C5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C26F9-C6A7-4B43-DFD3-A574DDC5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9594B-1183-9E3C-90D7-35F220E2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9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6834-0F35-B332-C51C-98B18559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A0AF8C-713D-C2C3-700D-C2F745FA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A3449-7CCD-81F1-BB71-AF040231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7616C-B33C-29C3-8F4E-2AEBF0F6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E21A4-2ED6-E0C8-E8E2-E79F84D3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B74D9-485F-3044-A5E9-C8ACBBB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8F4-2DEE-17CC-A671-F01E5B36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0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3A5F-D7A0-CEF4-ECCD-26E19999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5E624-29BD-E761-AB9B-38EAA6F29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26CD0-D455-BE61-F42C-7D58EBBB0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10A39-23CE-E1A9-D1DC-640DCEBB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2F581-2D27-9E4F-126B-3B0C800F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328F1-A015-268F-1015-35EFD008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6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C35-1872-D6D3-5B70-780F977F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FB9AD-6B3E-9EC9-2507-DFBEF8BD3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95D03-422C-CBA4-31BD-89EE1FEBC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D8877-B957-5807-8003-0021511D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34E05-428E-6A71-0D20-7430A7F0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9A7F9-9D61-B157-56D4-16F63D23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8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BD78D-8685-EAB0-2D11-5075B8C1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9F40A-B4D8-6B8D-0AE9-4284C72B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678-8EDB-3EE3-70E4-7329E9039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01C34A-653B-9B4D-9625-C310D2958EAE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5C22-B5B1-9E78-13E4-391EE0084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EBB65-97B8-3301-D76C-EF0A53C39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A1409-1916-9345-88F0-76307605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2500-3360-7DA2-7961-35E331A92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2995"/>
            <a:ext cx="12191999" cy="3336968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cell and spatial genomics:</a:t>
            </a:r>
            <a:br>
              <a:rPr lang="en-US" dirty="0"/>
            </a:br>
            <a:r>
              <a:rPr lang="en-US" dirty="0"/>
              <a:t>An overview of the tools to study</a:t>
            </a:r>
            <a:br>
              <a:rPr lang="en-US" dirty="0"/>
            </a:br>
            <a:r>
              <a:rPr lang="en-US" dirty="0"/>
              <a:t>cellular heterogeneity, dynamics and intercellular signaling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50543-64D4-7456-FD04-F8D145196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4" y="4207519"/>
            <a:ext cx="12192000" cy="945249"/>
          </a:xfrm>
        </p:spPr>
        <p:txBody>
          <a:bodyPr/>
          <a:lstStyle/>
          <a:p>
            <a:r>
              <a:rPr lang="en-US" dirty="0"/>
              <a:t>Stefan F. Cordes, M.D., Ph.D.</a:t>
            </a:r>
          </a:p>
          <a:p>
            <a:r>
              <a:rPr lang="en-US" dirty="0"/>
              <a:t>On behalf of the Single Cell and Spatial Genomics Interest Group</a:t>
            </a:r>
          </a:p>
        </p:txBody>
      </p:sp>
    </p:spTree>
    <p:extLst>
      <p:ext uri="{BB962C8B-B14F-4D97-AF65-F5344CB8AC3E}">
        <p14:creationId xmlns:p14="http://schemas.microsoft.com/office/powerpoint/2010/main" val="147555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C3D4-BAC0-778D-71ED-CA28C66D2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6C1A-C418-DA5A-0B7E-475C8819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Sensitivity and noise in </a:t>
            </a:r>
            <a:r>
              <a:rPr lang="en-US" dirty="0" err="1">
                <a:solidFill>
                  <a:schemeClr val="bg1"/>
                </a:solidFill>
              </a:rPr>
              <a:t>scRNA</a:t>
            </a:r>
            <a:r>
              <a:rPr lang="en-US" dirty="0">
                <a:solidFill>
                  <a:schemeClr val="bg1"/>
                </a:solidFill>
              </a:rPr>
              <a:t>-seq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4A9AB-4A80-9FA3-09F6-7F9173DDDF64}"/>
              </a:ext>
            </a:extLst>
          </p:cNvPr>
          <p:cNvSpPr txBox="1"/>
          <p:nvPr/>
        </p:nvSpPr>
        <p:spPr>
          <a:xfrm>
            <a:off x="1696826" y="4546486"/>
            <a:ext cx="9030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scRNA</a:t>
            </a:r>
            <a:r>
              <a:rPr lang="en-US" b="1" dirty="0">
                <a:solidFill>
                  <a:srgbClr val="0070C0"/>
                </a:solidFill>
              </a:rPr>
              <a:t>-seq samples only a fraction of a cell’s mRNA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Typical mammalian cell contains 200k – 300k mRNA molecules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Usually 10k – 20k unique mRNA transcripts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scRNA</a:t>
            </a:r>
            <a:r>
              <a:rPr lang="en-US" dirty="0"/>
              <a:t>-seq experiments typically capture between 5% - 15% of a cell’s mRNA</a:t>
            </a:r>
          </a:p>
          <a:p>
            <a:pPr marL="285750" indent="-285750">
              <a:buFontTx/>
              <a:buChar char="-"/>
            </a:pPr>
            <a:r>
              <a:rPr lang="en-US" dirty="0"/>
              <a:t>Sampling to this degree is </a:t>
            </a:r>
            <a:r>
              <a:rPr lang="en-US" i="1" dirty="0"/>
              <a:t>inherently</a:t>
            </a:r>
            <a:r>
              <a:rPr lang="en-US" dirty="0"/>
              <a:t> noisy</a:t>
            </a:r>
          </a:p>
          <a:p>
            <a:pPr marL="285750" indent="-285750">
              <a:buFontTx/>
              <a:buChar char="-"/>
            </a:pPr>
            <a:r>
              <a:rPr lang="en-US" dirty="0"/>
              <a:t>Other factors (method, experimentalist, environmental factors) add </a:t>
            </a:r>
            <a:r>
              <a:rPr lang="en-US" i="1" dirty="0"/>
              <a:t>technical</a:t>
            </a:r>
            <a:r>
              <a:rPr lang="en-US" dirty="0"/>
              <a:t> noise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Insight after local averaging/global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EA5F4-4308-579E-4946-700A96D3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073" y="1139679"/>
            <a:ext cx="3722137" cy="2998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08683-050B-B5E3-EA18-9F126120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53" t="39884" r="14156" b="54732"/>
          <a:stretch/>
        </p:blipFill>
        <p:spPr>
          <a:xfrm>
            <a:off x="2751748" y="2001853"/>
            <a:ext cx="624381" cy="15126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77A002-7714-B8AD-F82C-ED05AFA78554}"/>
              </a:ext>
            </a:extLst>
          </p:cNvPr>
          <p:cNvCxnSpPr>
            <a:cxnSpLocks/>
          </p:cNvCxnSpPr>
          <p:nvPr/>
        </p:nvCxnSpPr>
        <p:spPr>
          <a:xfrm>
            <a:off x="3614871" y="2001853"/>
            <a:ext cx="5161660" cy="2884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CE354B-462B-366D-E98E-7558D3BD1D35}"/>
              </a:ext>
            </a:extLst>
          </p:cNvPr>
          <p:cNvCxnSpPr>
            <a:cxnSpLocks/>
          </p:cNvCxnSpPr>
          <p:nvPr/>
        </p:nvCxnSpPr>
        <p:spPr>
          <a:xfrm flipV="1">
            <a:off x="3614871" y="2563738"/>
            <a:ext cx="5161660" cy="9507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0D7412-8696-3F6E-ED38-6FD200726A5B}"/>
              </a:ext>
            </a:extLst>
          </p:cNvPr>
          <p:cNvSpPr/>
          <p:nvPr/>
        </p:nvSpPr>
        <p:spPr>
          <a:xfrm>
            <a:off x="2580829" y="1854437"/>
            <a:ext cx="931491" cy="18031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581461-9B2C-953E-B5AA-81C4CAF26A9E}"/>
              </a:ext>
            </a:extLst>
          </p:cNvPr>
          <p:cNvSpPr/>
          <p:nvPr/>
        </p:nvSpPr>
        <p:spPr>
          <a:xfrm>
            <a:off x="8888365" y="2188212"/>
            <a:ext cx="212338" cy="4902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A9A4F-EED4-55BC-E484-C98244D8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BE86-F14F-D44D-E804-D69F2669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Visualization and understanding cell 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31882-E41C-2255-CA89-C890A57F9FBC}"/>
              </a:ext>
            </a:extLst>
          </p:cNvPr>
          <p:cNvSpPr txBox="1"/>
          <p:nvPr/>
        </p:nvSpPr>
        <p:spPr>
          <a:xfrm>
            <a:off x="240607" y="3324325"/>
            <a:ext cx="117077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Cells in multi-cellular organisms share the same genome, but differentiate into different ‘cell types’</a:t>
            </a:r>
          </a:p>
          <a:p>
            <a:pPr marL="285750" indent="-285750">
              <a:buFontTx/>
              <a:buChar char="-"/>
            </a:pPr>
            <a:r>
              <a:rPr lang="en-US" dirty="0"/>
              <a:t>Variety of methods from machine learning are used to ‘cluster’ similar cells (putative cells types)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Graph-based clustering: </a:t>
            </a:r>
            <a:r>
              <a:rPr lang="en-US" b="1" dirty="0"/>
              <a:t>Louvain</a:t>
            </a:r>
            <a:r>
              <a:rPr lang="en-US" dirty="0"/>
              <a:t> or </a:t>
            </a:r>
            <a:r>
              <a:rPr lang="en-US" b="1" dirty="0"/>
              <a:t>Leiden</a:t>
            </a:r>
            <a:r>
              <a:rPr lang="en-US" dirty="0"/>
              <a:t> algorithms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Older: k-means, hierarchical, density-based, model-based, etc.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methods have (at least) one free parameter, loosely interpreted as ‘resolution’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detect populations as small as </a:t>
            </a:r>
            <a:r>
              <a:rPr lang="en-US" b="1" dirty="0"/>
              <a:t>~ 50 cells </a:t>
            </a:r>
            <a:r>
              <a:rPr lang="en-US" dirty="0"/>
              <a:t>in sample of 5k – 10k cells (0.5- 1%)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Project into low dimensional (2 or 3 dimensional) space that preserves similarity in gene expression</a:t>
            </a:r>
          </a:p>
          <a:p>
            <a:pPr marL="742950" lvl="1" indent="-285750">
              <a:buFontTx/>
              <a:buChar char="-"/>
            </a:pPr>
            <a:r>
              <a:rPr lang="en-US" b="1" dirty="0" err="1"/>
              <a:t>tSNE</a:t>
            </a:r>
            <a:r>
              <a:rPr lang="en-US" dirty="0"/>
              <a:t>: preserves local but not global relationships between cells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UMAP</a:t>
            </a:r>
            <a:r>
              <a:rPr lang="en-US" dirty="0"/>
              <a:t>: ‘preserves’ both local and global relationships</a:t>
            </a:r>
          </a:p>
          <a:p>
            <a:pPr marL="285750" indent="-285750">
              <a:buFontTx/>
              <a:buChar char="-"/>
            </a:pPr>
            <a:r>
              <a:rPr lang="en-US" dirty="0"/>
              <a:t>Machine learning methods (including knowledge transfer) can be used to </a:t>
            </a:r>
            <a:r>
              <a:rPr lang="en-US" b="1" dirty="0"/>
              <a:t>automatically annotate cells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Azimuth, </a:t>
            </a:r>
            <a:r>
              <a:rPr lang="en-US" dirty="0" err="1"/>
              <a:t>singleR</a:t>
            </a:r>
            <a:r>
              <a:rPr lang="en-US" dirty="0"/>
              <a:t>, </a:t>
            </a:r>
            <a:r>
              <a:rPr lang="en-US" dirty="0" err="1"/>
              <a:t>cellTypist</a:t>
            </a:r>
            <a:r>
              <a:rPr lang="en-US" dirty="0"/>
              <a:t>, </a:t>
            </a:r>
            <a:r>
              <a:rPr lang="en-US" dirty="0" err="1"/>
              <a:t>scANVI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: automatically annotate cell type</a:t>
            </a:r>
          </a:p>
        </p:txBody>
      </p:sp>
      <p:pic>
        <p:nvPicPr>
          <p:cNvPr id="12" name="Picture 11" descr="A close-up of a paint splatter&#10;&#10;Description automatically generated">
            <a:extLst>
              <a:ext uri="{FF2B5EF4-FFF2-40B4-BE49-F238E27FC236}">
                <a16:creationId xmlns:a16="http://schemas.microsoft.com/office/drawing/2014/main" id="{58C00D60-A3F0-53FE-8C1D-657CE741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24" y="836540"/>
            <a:ext cx="9297138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FDC56-9D84-CE7C-3972-5D3919F5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6DEE-86D1-922D-CD9C-E317A4F1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Comparisons between clusters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031D0-7B33-A25D-469F-63528E9DCAF6}"/>
              </a:ext>
            </a:extLst>
          </p:cNvPr>
          <p:cNvSpPr txBox="1"/>
          <p:nvPr/>
        </p:nvSpPr>
        <p:spPr>
          <a:xfrm>
            <a:off x="1872854" y="4432117"/>
            <a:ext cx="810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Sampling is noisy</a:t>
            </a:r>
          </a:p>
          <a:p>
            <a:pPr marL="285750" indent="-285750">
              <a:buFontTx/>
              <a:buChar char="-"/>
            </a:pPr>
            <a:r>
              <a:rPr lang="en-US" dirty="0"/>
              <a:t>Don’t compare individual cells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Compare populations of cells in different clusters (putative ‘cell types’)</a:t>
            </a:r>
          </a:p>
          <a:p>
            <a:pPr marL="285750" indent="-285750">
              <a:buFontTx/>
              <a:buChar char="-"/>
            </a:pPr>
            <a:r>
              <a:rPr lang="en-US" dirty="0"/>
              <a:t>Caution: some cells may be differentiating between different cell types</a:t>
            </a:r>
          </a:p>
        </p:txBody>
      </p:sp>
      <p:pic>
        <p:nvPicPr>
          <p:cNvPr id="7" name="Picture 6" descr="A comparison of different colored spots&#10;&#10;Description automatically generated with medium confidence">
            <a:extLst>
              <a:ext uri="{FF2B5EF4-FFF2-40B4-BE49-F238E27FC236}">
                <a16:creationId xmlns:a16="http://schemas.microsoft.com/office/drawing/2014/main" id="{99C2D298-13CE-950C-0FDC-B095AC13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645" y="1000231"/>
            <a:ext cx="9542710" cy="176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A9CE8-03FD-757A-EB4F-2E3A705DBF8D}"/>
              </a:ext>
            </a:extLst>
          </p:cNvPr>
          <p:cNvSpPr txBox="1"/>
          <p:nvPr/>
        </p:nvSpPr>
        <p:spPr>
          <a:xfrm>
            <a:off x="2828658" y="3277312"/>
            <a:ext cx="502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Expression levels of genes important to NK cells.</a:t>
            </a:r>
          </a:p>
          <a:p>
            <a:r>
              <a:rPr lang="en-US" b="1" dirty="0">
                <a:solidFill>
                  <a:srgbClr val="FF0000"/>
                </a:solidFill>
              </a:rPr>
              <a:t>Note</a:t>
            </a:r>
            <a:r>
              <a:rPr lang="en-US" dirty="0">
                <a:solidFill>
                  <a:srgbClr val="FF0000"/>
                </a:solidFill>
              </a:rPr>
              <a:t>: local variations in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54452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8540-6F12-E1C0-98CD-9A1AD8D56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9FDF-46DD-68AA-AC50-4493A41B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Comparisons between clusters</a:t>
            </a:r>
          </a:p>
        </p:txBody>
      </p:sp>
      <p:pic>
        <p:nvPicPr>
          <p:cNvPr id="4" name="Picture 3" descr="A diagram of red dots&#10;&#10;Description automatically generated">
            <a:extLst>
              <a:ext uri="{FF2B5EF4-FFF2-40B4-BE49-F238E27FC236}">
                <a16:creationId xmlns:a16="http://schemas.microsoft.com/office/drawing/2014/main" id="{B2FB6A11-3F1D-8064-9665-906D74BD8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73" b="15880"/>
          <a:stretch/>
        </p:blipFill>
        <p:spPr>
          <a:xfrm>
            <a:off x="0" y="1042584"/>
            <a:ext cx="5828233" cy="2731366"/>
          </a:xfrm>
          <a:prstGeom prst="rect">
            <a:avLst/>
          </a:prstGeom>
        </p:spPr>
      </p:pic>
      <p:pic>
        <p:nvPicPr>
          <p:cNvPr id="9" name="Picture 8" descr="A graph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14D3BE0-1BE9-9BF6-B379-C1EAB6BEE8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23"/>
          <a:stretch/>
        </p:blipFill>
        <p:spPr>
          <a:xfrm>
            <a:off x="6476742" y="1042582"/>
            <a:ext cx="5715258" cy="273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750FA2-0290-177D-A95A-7FA951DDD7CA}"/>
              </a:ext>
            </a:extLst>
          </p:cNvPr>
          <p:cNvSpPr txBox="1"/>
          <p:nvPr/>
        </p:nvSpPr>
        <p:spPr>
          <a:xfrm>
            <a:off x="1773916" y="3936461"/>
            <a:ext cx="81086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Statistically rigorous comparisons between clusters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Variety of ways to express the results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Dot plots</a:t>
            </a:r>
            <a:r>
              <a:rPr lang="en-US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Clusters label rows; selected genes label columns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Circle size: fraction of cells expressing the gene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Circle color: mean expression level </a:t>
            </a:r>
          </a:p>
          <a:p>
            <a:pPr marL="285750" indent="-285750">
              <a:buFontTx/>
              <a:buChar char="-"/>
            </a:pPr>
            <a:r>
              <a:rPr lang="en-US" dirty="0"/>
              <a:t>Violin plots: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Clusters label rows; selected genes label columns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Violin depicts distribution of expression levels in cluster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Violin color depicts median expression level in cluster</a:t>
            </a:r>
          </a:p>
        </p:txBody>
      </p:sp>
    </p:spTree>
    <p:extLst>
      <p:ext uri="{BB962C8B-B14F-4D97-AF65-F5344CB8AC3E}">
        <p14:creationId xmlns:p14="http://schemas.microsoft.com/office/powerpoint/2010/main" val="80007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27C65-9E37-708C-9AFA-71BC2E8E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8D2A-B8B6-B882-EAB8-79879B94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Finer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214AE-40FF-FA80-E87A-A1B86CAF580D}"/>
              </a:ext>
            </a:extLst>
          </p:cNvPr>
          <p:cNvSpPr txBox="1"/>
          <p:nvPr/>
        </p:nvSpPr>
        <p:spPr>
          <a:xfrm>
            <a:off x="1144656" y="4101178"/>
            <a:ext cx="9899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Technical noise (‘batch effects’) between different samples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Complicate the extraction of biological signals</a:t>
            </a:r>
          </a:p>
          <a:p>
            <a:pPr marL="285750" indent="-285750">
              <a:buFontTx/>
              <a:buChar char="-"/>
            </a:pPr>
            <a:r>
              <a:rPr lang="en-US" dirty="0"/>
              <a:t>Many different approaches developed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SCTransform</a:t>
            </a:r>
            <a:r>
              <a:rPr lang="en-US" dirty="0"/>
              <a:t> (Seurat): regresses out unwanted variation and stabilizes variance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Harmony: Works in PCA space to adjust principal components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fastMNN</a:t>
            </a:r>
            <a:r>
              <a:rPr lang="en-US" dirty="0"/>
              <a:t>: Uses mutual nearest neighbors to align cells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Deep generative approaches (</a:t>
            </a:r>
            <a:r>
              <a:rPr lang="en-US" dirty="0" err="1"/>
              <a:t>scVI</a:t>
            </a:r>
            <a:r>
              <a:rPr lang="en-US" dirty="0"/>
              <a:t>, TOTALVI): uses variational autoencoders to map cellular states into a common low-dimensional ‘latent space’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E483D-B7B9-5EC5-56C5-FA43BFE5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57" y="896237"/>
            <a:ext cx="7772400" cy="30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4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A5F3F-864F-0874-E678-242FDE72A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75FB-51CB-0725-EC5B-9D444D3A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Understanding 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8B4CC-BCB1-D673-0090-37BB91AB8AEC}"/>
              </a:ext>
            </a:extLst>
          </p:cNvPr>
          <p:cNvSpPr txBox="1"/>
          <p:nvPr/>
        </p:nvSpPr>
        <p:spPr>
          <a:xfrm>
            <a:off x="1638448" y="3809205"/>
            <a:ext cx="84810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Dynamical information can be extracted from single cell data in variety of ways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err="1"/>
              <a:t>Pseudotemporal</a:t>
            </a:r>
            <a:r>
              <a:rPr lang="en-US" b="1" dirty="0"/>
              <a:t> inference</a:t>
            </a:r>
            <a:r>
              <a:rPr lang="en-US" dirty="0"/>
              <a:t>: assigns ‘</a:t>
            </a:r>
            <a:r>
              <a:rPr lang="en-US" dirty="0" err="1"/>
              <a:t>pseudotime</a:t>
            </a:r>
            <a:r>
              <a:rPr lang="en-US" dirty="0"/>
              <a:t>’ on basis of best path through cells that captures gradual transitions in gene expression (monocle)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RNA velocity</a:t>
            </a:r>
            <a:r>
              <a:rPr lang="en-US" dirty="0"/>
              <a:t>: predicts future cell states based on the relative abundance of </a:t>
            </a:r>
            <a:r>
              <a:rPr lang="en-US" dirty="0" err="1"/>
              <a:t>unspliced</a:t>
            </a:r>
            <a:r>
              <a:rPr lang="en-US" dirty="0"/>
              <a:t> and spliced mRNA (</a:t>
            </a:r>
            <a:r>
              <a:rPr lang="en-US" dirty="0" err="1"/>
              <a:t>velocyto</a:t>
            </a:r>
            <a:r>
              <a:rPr lang="en-US" dirty="0"/>
              <a:t>, </a:t>
            </a:r>
            <a:r>
              <a:rPr lang="en-US" dirty="0" err="1"/>
              <a:t>scvelo</a:t>
            </a:r>
            <a:r>
              <a:rPr lang="en-US" dirty="0"/>
              <a:t>, dynamo and recent machine learning approaches)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Lineage tracing</a:t>
            </a:r>
            <a:r>
              <a:rPr lang="en-US" dirty="0"/>
              <a:t>: tracks lineage tracing indices that have been integrated into genomes of cells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Time-course single cell experiments</a:t>
            </a:r>
            <a:r>
              <a:rPr lang="en-US" dirty="0"/>
              <a:t>: collects cells at different time points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Many other: including </a:t>
            </a:r>
            <a:r>
              <a:rPr lang="en-US" dirty="0" err="1"/>
              <a:t>multiomics</a:t>
            </a:r>
            <a:r>
              <a:rPr lang="en-US" dirty="0"/>
              <a:t>, gene regulatory network inference, etc. </a:t>
            </a:r>
          </a:p>
        </p:txBody>
      </p:sp>
      <p:pic>
        <p:nvPicPr>
          <p:cNvPr id="5" name="Picture 4" descr="A colorful diagram of cell type&#10;&#10;Description automatically generated with medium confidence">
            <a:extLst>
              <a:ext uri="{FF2B5EF4-FFF2-40B4-BE49-F238E27FC236}">
                <a16:creationId xmlns:a16="http://schemas.microsoft.com/office/drawing/2014/main" id="{EDC56A47-7FBF-60C8-B359-031E38FE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586" y="981893"/>
            <a:ext cx="3537900" cy="2447107"/>
          </a:xfrm>
          <a:prstGeom prst="rect">
            <a:avLst/>
          </a:prstGeom>
        </p:spPr>
      </p:pic>
      <p:pic>
        <p:nvPicPr>
          <p:cNvPr id="7" name="Picture 6" descr="A close-up of a cell type&#10;&#10;Description automatically generated">
            <a:extLst>
              <a:ext uri="{FF2B5EF4-FFF2-40B4-BE49-F238E27FC236}">
                <a16:creationId xmlns:a16="http://schemas.microsoft.com/office/drawing/2014/main" id="{B0594D90-0473-D588-430C-DA4B4B51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162" y="981893"/>
            <a:ext cx="3372800" cy="2556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3CB05-3917-8AC0-764D-18644B18C870}"/>
              </a:ext>
            </a:extLst>
          </p:cNvPr>
          <p:cNvSpPr txBox="1"/>
          <p:nvPr/>
        </p:nvSpPr>
        <p:spPr>
          <a:xfrm>
            <a:off x="2009586" y="3496562"/>
            <a:ext cx="40848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NK cells after primary CMV infection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5B830-CE58-271A-C41A-E833E38F55F3}"/>
              </a:ext>
            </a:extLst>
          </p:cNvPr>
          <p:cNvSpPr txBox="1"/>
          <p:nvPr/>
        </p:nvSpPr>
        <p:spPr>
          <a:xfrm>
            <a:off x="6639040" y="3493178"/>
            <a:ext cx="35940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NK cells after CD16 depletion</a:t>
            </a:r>
          </a:p>
        </p:txBody>
      </p:sp>
    </p:spTree>
    <p:extLst>
      <p:ext uri="{BB962C8B-B14F-4D97-AF65-F5344CB8AC3E}">
        <p14:creationId xmlns:p14="http://schemas.microsoft.com/office/powerpoint/2010/main" val="276784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B7228-025F-B1A7-1A0D-3623650D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FDEB-70C0-2948-0501-7A002580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Understanding perturbations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81144-3197-FC91-A579-D4A7885EEA9C}"/>
              </a:ext>
            </a:extLst>
          </p:cNvPr>
          <p:cNvSpPr txBox="1"/>
          <p:nvPr/>
        </p:nvSpPr>
        <p:spPr>
          <a:xfrm>
            <a:off x="2059056" y="4091216"/>
            <a:ext cx="84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RNA velocity can be extended to an analytic vector field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Dynamo: </a:t>
            </a:r>
            <a:r>
              <a:rPr lang="en-US" dirty="0"/>
              <a:t>learns sparse vector field to represent vector field in analytic form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err="1"/>
              <a:t>LatentVelo</a:t>
            </a:r>
            <a:r>
              <a:rPr lang="en-US" b="1" dirty="0"/>
              <a:t>: </a:t>
            </a:r>
            <a:r>
              <a:rPr lang="en-US" dirty="0"/>
              <a:t>unsupervised learning in low-dimensional latent space to find generative model of gene expression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err="1"/>
              <a:t>MultiDynamo</a:t>
            </a:r>
            <a:r>
              <a:rPr lang="en-US" dirty="0"/>
              <a:t>: expands dynamo to </a:t>
            </a:r>
            <a:r>
              <a:rPr lang="en-US" dirty="0" err="1"/>
              <a:t>multiomic</a:t>
            </a:r>
            <a:r>
              <a:rPr lang="en-US" dirty="0"/>
              <a:t> data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Analytic vector field can be used to predict changes in cellular dynamics resulting from targeted perturbations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36B43-4D65-B96D-778B-477372751344}"/>
              </a:ext>
            </a:extLst>
          </p:cNvPr>
          <p:cNvSpPr txBox="1"/>
          <p:nvPr/>
        </p:nvSpPr>
        <p:spPr>
          <a:xfrm>
            <a:off x="2667612" y="3472908"/>
            <a:ext cx="25795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primary T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77C4C-1CC3-24CF-B606-5958B6F9C2CE}"/>
              </a:ext>
            </a:extLst>
          </p:cNvPr>
          <p:cNvSpPr txBox="1"/>
          <p:nvPr/>
        </p:nvSpPr>
        <p:spPr>
          <a:xfrm>
            <a:off x="6639039" y="3493178"/>
            <a:ext cx="46414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T cells after conditional TCF7 knock down</a:t>
            </a:r>
          </a:p>
        </p:txBody>
      </p:sp>
      <p:pic>
        <p:nvPicPr>
          <p:cNvPr id="4" name="Picture 3" descr="A map of a cell type&#10;&#10;Description automatically generated">
            <a:extLst>
              <a:ext uri="{FF2B5EF4-FFF2-40B4-BE49-F238E27FC236}">
                <a16:creationId xmlns:a16="http://schemas.microsoft.com/office/drawing/2014/main" id="{0636DFB7-3DE0-5DFE-A6EE-27E081416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072" y="870389"/>
            <a:ext cx="3837917" cy="2558611"/>
          </a:xfrm>
          <a:prstGeom prst="rect">
            <a:avLst/>
          </a:prstGeom>
        </p:spPr>
      </p:pic>
      <p:pic>
        <p:nvPicPr>
          <p:cNvPr id="9" name="Picture 8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BD3C4939-409D-DC87-9399-3DC91769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910"/>
          <a:stretch/>
        </p:blipFill>
        <p:spPr>
          <a:xfrm>
            <a:off x="6639039" y="1041651"/>
            <a:ext cx="3560748" cy="23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8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37965-9CB3-6930-DBD3-48ABF083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4/16/24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EF300-8C00-604F-E43D-C1FC7ECF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B70E1-E5EB-A241-B88B-A3447FBABDD7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EFC641-3136-B390-B930-AD4832DA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</a:rPr>
              <a:t>Chromatin-state aware RNA velocity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B6FAC5-BE12-C8BB-87FC-608CB6C49E05}"/>
              </a:ext>
            </a:extLst>
          </p:cNvPr>
          <p:cNvGrpSpPr/>
          <p:nvPr/>
        </p:nvGrpSpPr>
        <p:grpSpPr>
          <a:xfrm>
            <a:off x="376518" y="2143845"/>
            <a:ext cx="4226218" cy="380896"/>
            <a:chOff x="376518" y="2143845"/>
            <a:chExt cx="4226218" cy="3808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03505A-8141-1496-84C8-28EEFD4AEB63}"/>
                </a:ext>
              </a:extLst>
            </p:cNvPr>
            <p:cNvGrpSpPr/>
            <p:nvPr/>
          </p:nvGrpSpPr>
          <p:grpSpPr>
            <a:xfrm>
              <a:off x="1828800" y="2143845"/>
              <a:ext cx="327212" cy="339275"/>
              <a:chOff x="1828800" y="2143845"/>
              <a:chExt cx="327212" cy="339275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CECFB58-51A1-086F-F181-767ED38B3216}"/>
                  </a:ext>
                </a:extLst>
              </p:cNvPr>
              <p:cNvSpPr/>
              <p:nvPr/>
            </p:nvSpPr>
            <p:spPr>
              <a:xfrm>
                <a:off x="1828800" y="2143845"/>
                <a:ext cx="256032" cy="2560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DFFEB76-ADA4-CF10-8454-70C7AAEC729A}"/>
                  </a:ext>
                </a:extLst>
              </p:cNvPr>
              <p:cNvSpPr/>
              <p:nvPr/>
            </p:nvSpPr>
            <p:spPr>
              <a:xfrm>
                <a:off x="1899980" y="2227088"/>
                <a:ext cx="256032" cy="2560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438A574-EA0F-3452-A949-037320F7D553}"/>
                </a:ext>
              </a:extLst>
            </p:cNvPr>
            <p:cNvGrpSpPr/>
            <p:nvPr/>
          </p:nvGrpSpPr>
          <p:grpSpPr>
            <a:xfrm>
              <a:off x="2422014" y="2173888"/>
              <a:ext cx="327212" cy="339275"/>
              <a:chOff x="1828800" y="2143845"/>
              <a:chExt cx="327212" cy="33927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DD97C84-8B22-F361-82F1-A7F35BD39B24}"/>
                  </a:ext>
                </a:extLst>
              </p:cNvPr>
              <p:cNvSpPr/>
              <p:nvPr/>
            </p:nvSpPr>
            <p:spPr>
              <a:xfrm>
                <a:off x="1828800" y="2143845"/>
                <a:ext cx="256032" cy="2560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cmpd="dbl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ECB0886-FC16-1FB6-6DB0-BDE8C3B66999}"/>
                  </a:ext>
                </a:extLst>
              </p:cNvPr>
              <p:cNvSpPr/>
              <p:nvPr/>
            </p:nvSpPr>
            <p:spPr>
              <a:xfrm>
                <a:off x="1899980" y="2227088"/>
                <a:ext cx="256032" cy="2560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cmpd="dbl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242FC6-7185-4F27-1E90-3AA96322E30E}"/>
                </a:ext>
              </a:extLst>
            </p:cNvPr>
            <p:cNvGrpSpPr/>
            <p:nvPr/>
          </p:nvGrpSpPr>
          <p:grpSpPr>
            <a:xfrm>
              <a:off x="3015228" y="2185466"/>
              <a:ext cx="327212" cy="339275"/>
              <a:chOff x="1828800" y="2143845"/>
              <a:chExt cx="327212" cy="33927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AF7B081-B115-F7F5-1AA2-69FAC9838AE5}"/>
                  </a:ext>
                </a:extLst>
              </p:cNvPr>
              <p:cNvSpPr/>
              <p:nvPr/>
            </p:nvSpPr>
            <p:spPr>
              <a:xfrm>
                <a:off x="1828800" y="2143845"/>
                <a:ext cx="256032" cy="25603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F402969-F9D0-4797-E2C2-6D759DE6E7BE}"/>
                  </a:ext>
                </a:extLst>
              </p:cNvPr>
              <p:cNvSpPr/>
              <p:nvPr/>
            </p:nvSpPr>
            <p:spPr>
              <a:xfrm>
                <a:off x="1899980" y="2227088"/>
                <a:ext cx="256032" cy="2560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446090A-86F3-8E04-581A-5F84D9946A2B}"/>
                </a:ext>
              </a:extLst>
            </p:cNvPr>
            <p:cNvSpPr/>
            <p:nvPr/>
          </p:nvSpPr>
          <p:spPr>
            <a:xfrm>
              <a:off x="376518" y="2197634"/>
              <a:ext cx="1682803" cy="146342"/>
            </a:xfrm>
            <a:custGeom>
              <a:avLst/>
              <a:gdLst>
                <a:gd name="connsiteX0" fmla="*/ 0 w 1682803"/>
                <a:gd name="connsiteY0" fmla="*/ 46104 h 146342"/>
                <a:gd name="connsiteX1" fmla="*/ 699247 w 1682803"/>
                <a:gd name="connsiteY1" fmla="*/ 145996 h 146342"/>
                <a:gd name="connsiteX2" fmla="*/ 1413862 w 1682803"/>
                <a:gd name="connsiteY2" fmla="*/ 15368 h 146342"/>
                <a:gd name="connsiteX3" fmla="*/ 1682803 w 1682803"/>
                <a:gd name="connsiteY3" fmla="*/ 7684 h 14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2803" h="146342">
                  <a:moveTo>
                    <a:pt x="0" y="46104"/>
                  </a:moveTo>
                  <a:cubicBezTo>
                    <a:pt x="231801" y="98611"/>
                    <a:pt x="463603" y="151119"/>
                    <a:pt x="699247" y="145996"/>
                  </a:cubicBezTo>
                  <a:cubicBezTo>
                    <a:pt x="934891" y="140873"/>
                    <a:pt x="1249936" y="38420"/>
                    <a:pt x="1413862" y="15368"/>
                  </a:cubicBezTo>
                  <a:cubicBezTo>
                    <a:pt x="1577788" y="-7684"/>
                    <a:pt x="1630295" y="0"/>
                    <a:pt x="1682803" y="7684"/>
                  </a:cubicBezTo>
                </a:path>
              </a:pathLst>
            </a:cu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863F7A-BEAF-80EE-FB7D-2A7607E2BB05}"/>
                </a:ext>
              </a:extLst>
            </p:cNvPr>
            <p:cNvSpPr/>
            <p:nvPr/>
          </p:nvSpPr>
          <p:spPr>
            <a:xfrm>
              <a:off x="1834201" y="2216250"/>
              <a:ext cx="816791" cy="173484"/>
            </a:xfrm>
            <a:custGeom>
              <a:avLst/>
              <a:gdLst>
                <a:gd name="connsiteX0" fmla="*/ 48387 w 816791"/>
                <a:gd name="connsiteY0" fmla="*/ 173484 h 173484"/>
                <a:gd name="connsiteX1" fmla="*/ 33019 w 816791"/>
                <a:gd name="connsiteY1" fmla="*/ 50540 h 173484"/>
                <a:gd name="connsiteX2" fmla="*/ 424905 w 816791"/>
                <a:gd name="connsiteY2" fmla="*/ 4436 h 173484"/>
                <a:gd name="connsiteX3" fmla="*/ 816791 w 816791"/>
                <a:gd name="connsiteY3" fmla="*/ 4436 h 173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791" h="173484">
                  <a:moveTo>
                    <a:pt x="48387" y="173484"/>
                  </a:moveTo>
                  <a:cubicBezTo>
                    <a:pt x="9326" y="126099"/>
                    <a:pt x="-29734" y="78715"/>
                    <a:pt x="33019" y="50540"/>
                  </a:cubicBezTo>
                  <a:cubicBezTo>
                    <a:pt x="95772" y="22365"/>
                    <a:pt x="294276" y="12120"/>
                    <a:pt x="424905" y="4436"/>
                  </a:cubicBezTo>
                  <a:cubicBezTo>
                    <a:pt x="555534" y="-3248"/>
                    <a:pt x="686162" y="594"/>
                    <a:pt x="816791" y="4436"/>
                  </a:cubicBezTo>
                </a:path>
              </a:pathLst>
            </a:cu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8A9E42-7507-5FCE-6911-89A3992EA4B8}"/>
                </a:ext>
              </a:extLst>
            </p:cNvPr>
            <p:cNvSpPr/>
            <p:nvPr/>
          </p:nvSpPr>
          <p:spPr>
            <a:xfrm>
              <a:off x="2445007" y="2213002"/>
              <a:ext cx="797655" cy="184416"/>
            </a:xfrm>
            <a:custGeom>
              <a:avLst/>
              <a:gdLst>
                <a:gd name="connsiteX0" fmla="*/ 21568 w 797655"/>
                <a:gd name="connsiteY0" fmla="*/ 184416 h 184416"/>
                <a:gd name="connsiteX1" fmla="*/ 98408 w 797655"/>
                <a:gd name="connsiteY1" fmla="*/ 53788 h 184416"/>
                <a:gd name="connsiteX2" fmla="*/ 797655 w 797655"/>
                <a:gd name="connsiteY2" fmla="*/ 0 h 18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7655" h="184416">
                  <a:moveTo>
                    <a:pt x="21568" y="184416"/>
                  </a:moveTo>
                  <a:cubicBezTo>
                    <a:pt x="-4686" y="134470"/>
                    <a:pt x="-30940" y="84524"/>
                    <a:pt x="98408" y="53788"/>
                  </a:cubicBezTo>
                  <a:cubicBezTo>
                    <a:pt x="227756" y="23052"/>
                    <a:pt x="512705" y="11526"/>
                    <a:pt x="797655" y="0"/>
                  </a:cubicBezTo>
                </a:path>
              </a:pathLst>
            </a:cu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5FCB1E6-527E-81A1-D739-8FCD1BBD405A}"/>
                </a:ext>
              </a:extLst>
            </p:cNvPr>
            <p:cNvSpPr/>
            <p:nvPr/>
          </p:nvSpPr>
          <p:spPr>
            <a:xfrm>
              <a:off x="3059088" y="2236054"/>
              <a:ext cx="1543648" cy="169049"/>
            </a:xfrm>
            <a:custGeom>
              <a:avLst/>
              <a:gdLst>
                <a:gd name="connsiteX0" fmla="*/ 14525 w 1543648"/>
                <a:gd name="connsiteY0" fmla="*/ 169049 h 169049"/>
                <a:gd name="connsiteX1" fmla="*/ 60630 w 1543648"/>
                <a:gd name="connsiteY1" fmla="*/ 46104 h 169049"/>
                <a:gd name="connsiteX2" fmla="*/ 498620 w 1543648"/>
                <a:gd name="connsiteY2" fmla="*/ 30736 h 169049"/>
                <a:gd name="connsiteX3" fmla="*/ 1197867 w 1543648"/>
                <a:gd name="connsiteY3" fmla="*/ 115260 h 169049"/>
                <a:gd name="connsiteX4" fmla="*/ 1543648 w 1543648"/>
                <a:gd name="connsiteY4" fmla="*/ 0 h 16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648" h="169049">
                  <a:moveTo>
                    <a:pt x="14525" y="169049"/>
                  </a:moveTo>
                  <a:cubicBezTo>
                    <a:pt x="-2764" y="119102"/>
                    <a:pt x="-20052" y="69156"/>
                    <a:pt x="60630" y="46104"/>
                  </a:cubicBezTo>
                  <a:cubicBezTo>
                    <a:pt x="141312" y="23052"/>
                    <a:pt x="309080" y="19210"/>
                    <a:pt x="498620" y="30736"/>
                  </a:cubicBezTo>
                  <a:cubicBezTo>
                    <a:pt x="688160" y="42262"/>
                    <a:pt x="1023696" y="120383"/>
                    <a:pt x="1197867" y="115260"/>
                  </a:cubicBezTo>
                  <a:cubicBezTo>
                    <a:pt x="1372038" y="110137"/>
                    <a:pt x="1457843" y="55068"/>
                    <a:pt x="1543648" y="0"/>
                  </a:cubicBezTo>
                </a:path>
              </a:pathLst>
            </a:custGeom>
            <a:noFill/>
            <a:ln w="38100" cmpd="dbl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425D22-4294-B8A3-9CE6-3B1252A751D3}"/>
              </a:ext>
            </a:extLst>
          </p:cNvPr>
          <p:cNvGrpSpPr/>
          <p:nvPr/>
        </p:nvGrpSpPr>
        <p:grpSpPr>
          <a:xfrm>
            <a:off x="1828800" y="1201130"/>
            <a:ext cx="327212" cy="339275"/>
            <a:chOff x="1828800" y="2143845"/>
            <a:chExt cx="327212" cy="33927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EB79CDF-3632-8D97-8398-2E3D69DD5D8B}"/>
                </a:ext>
              </a:extLst>
            </p:cNvPr>
            <p:cNvSpPr/>
            <p:nvPr/>
          </p:nvSpPr>
          <p:spPr>
            <a:xfrm>
              <a:off x="1828800" y="2143845"/>
              <a:ext cx="256032" cy="256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A6826DC-669D-A9F1-2333-DD7CA5FBA3C0}"/>
                </a:ext>
              </a:extLst>
            </p:cNvPr>
            <p:cNvSpPr/>
            <p:nvPr/>
          </p:nvSpPr>
          <p:spPr>
            <a:xfrm>
              <a:off x="1899980" y="2227088"/>
              <a:ext cx="256032" cy="25603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77F5EF-98F4-0C0A-85CC-50C8092FD68D}"/>
              </a:ext>
            </a:extLst>
          </p:cNvPr>
          <p:cNvGrpSpPr/>
          <p:nvPr/>
        </p:nvGrpSpPr>
        <p:grpSpPr>
          <a:xfrm>
            <a:off x="3015228" y="1242751"/>
            <a:ext cx="327212" cy="339275"/>
            <a:chOff x="1828800" y="2143845"/>
            <a:chExt cx="327212" cy="33927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3409E38-BAEB-48C4-A2E2-7CDE8CD2A03E}"/>
                </a:ext>
              </a:extLst>
            </p:cNvPr>
            <p:cNvSpPr/>
            <p:nvPr/>
          </p:nvSpPr>
          <p:spPr>
            <a:xfrm>
              <a:off x="1828800" y="2143845"/>
              <a:ext cx="256032" cy="256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C1AB10-8CAD-73D4-1B00-2CF82628B1EC}"/>
                </a:ext>
              </a:extLst>
            </p:cNvPr>
            <p:cNvSpPr/>
            <p:nvPr/>
          </p:nvSpPr>
          <p:spPr>
            <a:xfrm>
              <a:off x="1899980" y="2227088"/>
              <a:ext cx="256032" cy="25603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8CFF7F18-AA82-B46F-C048-F7558E8164F7}"/>
              </a:ext>
            </a:extLst>
          </p:cNvPr>
          <p:cNvSpPr/>
          <p:nvPr/>
        </p:nvSpPr>
        <p:spPr>
          <a:xfrm>
            <a:off x="376518" y="1254919"/>
            <a:ext cx="1682803" cy="146342"/>
          </a:xfrm>
          <a:custGeom>
            <a:avLst/>
            <a:gdLst>
              <a:gd name="connsiteX0" fmla="*/ 0 w 1682803"/>
              <a:gd name="connsiteY0" fmla="*/ 46104 h 146342"/>
              <a:gd name="connsiteX1" fmla="*/ 699247 w 1682803"/>
              <a:gd name="connsiteY1" fmla="*/ 145996 h 146342"/>
              <a:gd name="connsiteX2" fmla="*/ 1413862 w 1682803"/>
              <a:gd name="connsiteY2" fmla="*/ 15368 h 146342"/>
              <a:gd name="connsiteX3" fmla="*/ 1682803 w 1682803"/>
              <a:gd name="connsiteY3" fmla="*/ 7684 h 14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803" h="146342">
                <a:moveTo>
                  <a:pt x="0" y="46104"/>
                </a:moveTo>
                <a:cubicBezTo>
                  <a:pt x="231801" y="98611"/>
                  <a:pt x="463603" y="151119"/>
                  <a:pt x="699247" y="145996"/>
                </a:cubicBezTo>
                <a:cubicBezTo>
                  <a:pt x="934891" y="140873"/>
                  <a:pt x="1249936" y="38420"/>
                  <a:pt x="1413862" y="15368"/>
                </a:cubicBezTo>
                <a:cubicBezTo>
                  <a:pt x="1577788" y="-7684"/>
                  <a:pt x="1630295" y="0"/>
                  <a:pt x="1682803" y="7684"/>
                </a:cubicBezTo>
              </a:path>
            </a:pathLst>
          </a:custGeom>
          <a:noFill/>
          <a:ln w="38100" cmpd="dbl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DB22224-353C-5004-3839-4F01A2DD498B}"/>
              </a:ext>
            </a:extLst>
          </p:cNvPr>
          <p:cNvSpPr/>
          <p:nvPr/>
        </p:nvSpPr>
        <p:spPr>
          <a:xfrm>
            <a:off x="3059088" y="1293339"/>
            <a:ext cx="1543648" cy="169049"/>
          </a:xfrm>
          <a:custGeom>
            <a:avLst/>
            <a:gdLst>
              <a:gd name="connsiteX0" fmla="*/ 14525 w 1543648"/>
              <a:gd name="connsiteY0" fmla="*/ 169049 h 169049"/>
              <a:gd name="connsiteX1" fmla="*/ 60630 w 1543648"/>
              <a:gd name="connsiteY1" fmla="*/ 46104 h 169049"/>
              <a:gd name="connsiteX2" fmla="*/ 498620 w 1543648"/>
              <a:gd name="connsiteY2" fmla="*/ 30736 h 169049"/>
              <a:gd name="connsiteX3" fmla="*/ 1197867 w 1543648"/>
              <a:gd name="connsiteY3" fmla="*/ 115260 h 169049"/>
              <a:gd name="connsiteX4" fmla="*/ 1543648 w 1543648"/>
              <a:gd name="connsiteY4" fmla="*/ 0 h 16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648" h="169049">
                <a:moveTo>
                  <a:pt x="14525" y="169049"/>
                </a:moveTo>
                <a:cubicBezTo>
                  <a:pt x="-2764" y="119102"/>
                  <a:pt x="-20052" y="69156"/>
                  <a:pt x="60630" y="46104"/>
                </a:cubicBezTo>
                <a:cubicBezTo>
                  <a:pt x="141312" y="23052"/>
                  <a:pt x="309080" y="19210"/>
                  <a:pt x="498620" y="30736"/>
                </a:cubicBezTo>
                <a:cubicBezTo>
                  <a:pt x="688160" y="42262"/>
                  <a:pt x="1023696" y="120383"/>
                  <a:pt x="1197867" y="115260"/>
                </a:cubicBezTo>
                <a:cubicBezTo>
                  <a:pt x="1372038" y="110137"/>
                  <a:pt x="1457843" y="55068"/>
                  <a:pt x="1543648" y="0"/>
                </a:cubicBezTo>
              </a:path>
            </a:pathLst>
          </a:custGeom>
          <a:noFill/>
          <a:ln w="38100" cmpd="dbl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2143BC0-E51C-F5BE-EF0E-A8A1B7C79FB9}"/>
              </a:ext>
            </a:extLst>
          </p:cNvPr>
          <p:cNvSpPr/>
          <p:nvPr/>
        </p:nvSpPr>
        <p:spPr>
          <a:xfrm>
            <a:off x="1865973" y="1283234"/>
            <a:ext cx="1376689" cy="153680"/>
          </a:xfrm>
          <a:custGeom>
            <a:avLst/>
            <a:gdLst>
              <a:gd name="connsiteX0" fmla="*/ 16615 w 1376689"/>
              <a:gd name="connsiteY0" fmla="*/ 153680 h 153680"/>
              <a:gd name="connsiteX1" fmla="*/ 70403 w 1376689"/>
              <a:gd name="connsiteY1" fmla="*/ 30736 h 153680"/>
              <a:gd name="connsiteX2" fmla="*/ 577550 w 1376689"/>
              <a:gd name="connsiteY2" fmla="*/ 7684 h 153680"/>
              <a:gd name="connsiteX3" fmla="*/ 1261429 w 1376689"/>
              <a:gd name="connsiteY3" fmla="*/ 0 h 153680"/>
              <a:gd name="connsiteX4" fmla="*/ 1376689 w 1376689"/>
              <a:gd name="connsiteY4" fmla="*/ 0 h 15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689" h="153680">
                <a:moveTo>
                  <a:pt x="16615" y="153680"/>
                </a:moveTo>
                <a:cubicBezTo>
                  <a:pt x="-3236" y="104374"/>
                  <a:pt x="-23086" y="55069"/>
                  <a:pt x="70403" y="30736"/>
                </a:cubicBezTo>
                <a:cubicBezTo>
                  <a:pt x="163892" y="6403"/>
                  <a:pt x="379046" y="12807"/>
                  <a:pt x="577550" y="7684"/>
                </a:cubicBezTo>
                <a:cubicBezTo>
                  <a:pt x="776054" y="2561"/>
                  <a:pt x="1261429" y="0"/>
                  <a:pt x="1261429" y="0"/>
                </a:cubicBezTo>
                <a:lnTo>
                  <a:pt x="1376689" y="0"/>
                </a:lnTo>
              </a:path>
            </a:pathLst>
          </a:custGeom>
          <a:noFill/>
          <a:ln w="38100" cmpd="dbl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916A33-1F78-6C66-195B-6D7CC4A31C7F}"/>
              </a:ext>
            </a:extLst>
          </p:cNvPr>
          <p:cNvSpPr/>
          <p:nvPr/>
        </p:nvSpPr>
        <p:spPr>
          <a:xfrm>
            <a:off x="2242596" y="1211656"/>
            <a:ext cx="683879" cy="169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BF8A45-3253-E4B0-2E00-55BA8AC2841E}"/>
              </a:ext>
            </a:extLst>
          </p:cNvPr>
          <p:cNvSpPr txBox="1"/>
          <p:nvPr/>
        </p:nvSpPr>
        <p:spPr>
          <a:xfrm>
            <a:off x="2368979" y="989790"/>
            <a:ext cx="504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8F9697-2CD8-1EB5-F64D-420D9A92AA6F}"/>
              </a:ext>
            </a:extLst>
          </p:cNvPr>
          <p:cNvSpPr/>
          <p:nvPr/>
        </p:nvSpPr>
        <p:spPr>
          <a:xfrm>
            <a:off x="3581400" y="1021976"/>
            <a:ext cx="1159649" cy="1698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5918C9-2472-6799-30E3-B7B244A24D50}"/>
              </a:ext>
            </a:extLst>
          </p:cNvPr>
          <p:cNvSpPr/>
          <p:nvPr/>
        </p:nvSpPr>
        <p:spPr>
          <a:xfrm>
            <a:off x="133944" y="996677"/>
            <a:ext cx="1452282" cy="1698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F8A75C-219D-BDD3-3A5C-B4F4CC451A88}"/>
              </a:ext>
            </a:extLst>
          </p:cNvPr>
          <p:cNvGrpSpPr/>
          <p:nvPr/>
        </p:nvGrpSpPr>
        <p:grpSpPr>
          <a:xfrm>
            <a:off x="2831103" y="2562094"/>
            <a:ext cx="681216" cy="503418"/>
            <a:chOff x="2831103" y="2562094"/>
            <a:chExt cx="681216" cy="5034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8135F3-C0F4-F28C-5266-E6794D747A2F}"/>
                </a:ext>
              </a:extLst>
            </p:cNvPr>
            <p:cNvSpPr txBox="1"/>
            <p:nvPr/>
          </p:nvSpPr>
          <p:spPr>
            <a:xfrm>
              <a:off x="2831103" y="2819291"/>
              <a:ext cx="6812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7030A0"/>
                  </a:solidFill>
                </a:rPr>
                <a:t>Histone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FB22A87-B66B-2BAC-D13D-24DD12C089DC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3171711" y="2562094"/>
              <a:ext cx="40186" cy="25719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E623FF-FCC4-B821-6134-28E0B5BA3038}"/>
              </a:ext>
            </a:extLst>
          </p:cNvPr>
          <p:cNvGrpSpPr/>
          <p:nvPr/>
        </p:nvGrpSpPr>
        <p:grpSpPr>
          <a:xfrm>
            <a:off x="912912" y="2354670"/>
            <a:ext cx="1075736" cy="568178"/>
            <a:chOff x="2998652" y="2409203"/>
            <a:chExt cx="1075736" cy="56817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052145-80F3-375C-5425-2ABF05573C23}"/>
                </a:ext>
              </a:extLst>
            </p:cNvPr>
            <p:cNvSpPr txBox="1"/>
            <p:nvPr/>
          </p:nvSpPr>
          <p:spPr>
            <a:xfrm>
              <a:off x="2998652" y="2731160"/>
              <a:ext cx="10757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7030A0"/>
                  </a:solidFill>
                </a:rPr>
                <a:t>Genomic DNA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1206A1A-BB9E-3ECE-FD99-13C7A8728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4878" y="2409203"/>
              <a:ext cx="183415" cy="32948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2B3626E-B12B-A772-2490-E80B9C8483D0}"/>
              </a:ext>
            </a:extLst>
          </p:cNvPr>
          <p:cNvCxnSpPr/>
          <p:nvPr/>
        </p:nvCxnSpPr>
        <p:spPr>
          <a:xfrm>
            <a:off x="2493194" y="1540405"/>
            <a:ext cx="0" cy="50354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D088584-0F94-E904-B74A-5976E55AD203}"/>
              </a:ext>
            </a:extLst>
          </p:cNvPr>
          <p:cNvCxnSpPr/>
          <p:nvPr/>
        </p:nvCxnSpPr>
        <p:spPr>
          <a:xfrm>
            <a:off x="2749226" y="1412389"/>
            <a:ext cx="0" cy="503548"/>
          </a:xfrm>
          <a:prstGeom prst="straightConnector1">
            <a:avLst/>
          </a:prstGeom>
          <a:ln w="3810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5EC0E5C-2C32-4BCF-E960-69931943F047}"/>
              </a:ext>
            </a:extLst>
          </p:cNvPr>
          <p:cNvSpPr txBox="1"/>
          <p:nvPr/>
        </p:nvSpPr>
        <p:spPr>
          <a:xfrm>
            <a:off x="161216" y="1137040"/>
            <a:ext cx="1029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B0F0"/>
                </a:solidFill>
              </a:rPr>
              <a:t>Open CRE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CC8EA2-814B-A5DC-B165-0DD993C2608D}"/>
              </a:ext>
            </a:extLst>
          </p:cNvPr>
          <p:cNvSpPr txBox="1"/>
          <p:nvPr/>
        </p:nvSpPr>
        <p:spPr>
          <a:xfrm>
            <a:off x="89294" y="2120182"/>
            <a:ext cx="1122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B0F0"/>
                </a:solidFill>
              </a:rPr>
              <a:t>Closed CRE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553939-7604-148B-3309-E81D283A46A9}"/>
              </a:ext>
            </a:extLst>
          </p:cNvPr>
          <p:cNvGrpSpPr/>
          <p:nvPr/>
        </p:nvGrpSpPr>
        <p:grpSpPr>
          <a:xfrm>
            <a:off x="4442574" y="1357033"/>
            <a:ext cx="3170728" cy="1121709"/>
            <a:chOff x="2555875" y="3014978"/>
            <a:chExt cx="3912567" cy="173249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05C29ED-0C5F-3FAC-34FE-8A671D8CDD66}"/>
                </a:ext>
              </a:extLst>
            </p:cNvPr>
            <p:cNvGrpSpPr/>
            <p:nvPr/>
          </p:nvGrpSpPr>
          <p:grpSpPr>
            <a:xfrm>
              <a:off x="2555875" y="3021099"/>
              <a:ext cx="3175174" cy="1617531"/>
              <a:chOff x="5168900" y="2324100"/>
              <a:chExt cx="3175174" cy="101600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F3E5F10-AA3E-74A5-393C-434F247763BE}"/>
                  </a:ext>
                </a:extLst>
              </p:cNvPr>
              <p:cNvGrpSpPr/>
              <p:nvPr/>
            </p:nvGrpSpPr>
            <p:grpSpPr>
              <a:xfrm>
                <a:off x="5168900" y="2324100"/>
                <a:ext cx="1092200" cy="1016000"/>
                <a:chOff x="5168900" y="2324100"/>
                <a:chExt cx="1092200" cy="1016000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69E0C981-9B88-453D-2D89-85BAA3419F45}"/>
                    </a:ext>
                  </a:extLst>
                </p:cNvPr>
                <p:cNvSpPr/>
                <p:nvPr/>
              </p:nvSpPr>
              <p:spPr>
                <a:xfrm>
                  <a:off x="5168900" y="2578388"/>
                  <a:ext cx="584200" cy="575687"/>
                </a:xfrm>
                <a:prstGeom prst="ellipse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94C84EC-3716-D409-CD4D-FEFEEF3381F9}"/>
                    </a:ext>
                  </a:extLst>
                </p:cNvPr>
                <p:cNvSpPr/>
                <p:nvPr/>
              </p:nvSpPr>
              <p:spPr>
                <a:xfrm>
                  <a:off x="5473700" y="2324100"/>
                  <a:ext cx="787400" cy="101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A41F512-E33D-10A2-3DD7-23C565A2CFBA}"/>
                  </a:ext>
                </a:extLst>
              </p:cNvPr>
              <p:cNvCxnSpPr/>
              <p:nvPr/>
            </p:nvCxnSpPr>
            <p:spPr>
              <a:xfrm>
                <a:off x="5473874" y="2578388"/>
                <a:ext cx="28702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0E8ED07-2740-9126-8C43-3F39F0AC09B8}"/>
                  </a:ext>
                </a:extLst>
              </p:cNvPr>
              <p:cNvCxnSpPr/>
              <p:nvPr/>
            </p:nvCxnSpPr>
            <p:spPr>
              <a:xfrm>
                <a:off x="5467611" y="3154075"/>
                <a:ext cx="28702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771E8E4-91D7-F36B-4EB5-99C127530F24}"/>
                </a:ext>
              </a:extLst>
            </p:cNvPr>
            <p:cNvGrpSpPr/>
            <p:nvPr/>
          </p:nvGrpSpPr>
          <p:grpSpPr>
            <a:xfrm>
              <a:off x="3304908" y="4241503"/>
              <a:ext cx="928083" cy="505968"/>
              <a:chOff x="6984198" y="4461418"/>
              <a:chExt cx="928083" cy="50596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31CAA6E-D5DC-276A-0C02-849809EDA38C}"/>
                  </a:ext>
                </a:extLst>
              </p:cNvPr>
              <p:cNvSpPr/>
              <p:nvPr/>
            </p:nvSpPr>
            <p:spPr>
              <a:xfrm>
                <a:off x="7073096" y="4461418"/>
                <a:ext cx="654984" cy="155613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F86FD0B-E76E-D1A0-7D65-AB12B4788662}"/>
                  </a:ext>
                </a:extLst>
              </p:cNvPr>
              <p:cNvSpPr txBox="1"/>
              <p:nvPr/>
            </p:nvSpPr>
            <p:spPr>
              <a:xfrm>
                <a:off x="6984198" y="4587095"/>
                <a:ext cx="928083" cy="380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Cambria" panose="02040503050406030204" pitchFamily="18" charset="0"/>
                  </a:rPr>
                  <a:t>Promoter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D73357A-2C0C-FB2E-2E3A-36BB578F9DD7}"/>
                </a:ext>
              </a:extLst>
            </p:cNvPr>
            <p:cNvGrpSpPr/>
            <p:nvPr/>
          </p:nvGrpSpPr>
          <p:grpSpPr>
            <a:xfrm>
              <a:off x="3708340" y="3014978"/>
              <a:ext cx="654984" cy="492705"/>
              <a:chOff x="7073096" y="4124326"/>
              <a:chExt cx="654984" cy="492705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54D8031-C23A-B96A-4639-2EC2C1F85D82}"/>
                  </a:ext>
                </a:extLst>
              </p:cNvPr>
              <p:cNvSpPr/>
              <p:nvPr/>
            </p:nvSpPr>
            <p:spPr>
              <a:xfrm>
                <a:off x="7073096" y="4461418"/>
                <a:ext cx="654984" cy="1556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51F3C61-DC1A-7636-1C1B-A4C4C6AC06BF}"/>
                  </a:ext>
                </a:extLst>
              </p:cNvPr>
              <p:cNvSpPr txBox="1"/>
              <p:nvPr/>
            </p:nvSpPr>
            <p:spPr>
              <a:xfrm>
                <a:off x="7174358" y="4124326"/>
                <a:ext cx="540241" cy="38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Cambria" panose="02040503050406030204" pitchFamily="18" charset="0"/>
                  </a:rPr>
                  <a:t>CRE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7447B67-AEFC-3D07-A7CF-9033425B6E72}"/>
                </a:ext>
              </a:extLst>
            </p:cNvPr>
            <p:cNvGrpSpPr/>
            <p:nvPr/>
          </p:nvGrpSpPr>
          <p:grpSpPr>
            <a:xfrm>
              <a:off x="4040484" y="4232189"/>
              <a:ext cx="960296" cy="513382"/>
              <a:chOff x="6926226" y="4461418"/>
              <a:chExt cx="960296" cy="513382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3D3FB0C-0B5F-E359-52E0-7DD6685D0469}"/>
                  </a:ext>
                </a:extLst>
              </p:cNvPr>
              <p:cNvSpPr/>
              <p:nvPr/>
            </p:nvSpPr>
            <p:spPr>
              <a:xfrm>
                <a:off x="7073096" y="4461418"/>
                <a:ext cx="654984" cy="155613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509FDB7-79EA-EC21-E4B4-BB973C23F30F}"/>
                  </a:ext>
                </a:extLst>
              </p:cNvPr>
              <p:cNvSpPr txBox="1"/>
              <p:nvPr/>
            </p:nvSpPr>
            <p:spPr>
              <a:xfrm>
                <a:off x="6926226" y="4594509"/>
                <a:ext cx="960296" cy="380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Cambria" panose="02040503050406030204" pitchFamily="18" charset="0"/>
                  </a:rPr>
                  <a:t>Gene Body</a:t>
                </a: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E1DD772-35F2-3D20-7D0D-68B8A9A983BB}"/>
                </a:ext>
              </a:extLst>
            </p:cNvPr>
            <p:cNvSpPr/>
            <p:nvPr/>
          </p:nvSpPr>
          <p:spPr>
            <a:xfrm>
              <a:off x="3363870" y="3858722"/>
              <a:ext cx="736600" cy="342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TF</a:t>
              </a:r>
              <a:r>
                <a:rPr lang="en-US" sz="1000" baseline="-250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i</a:t>
              </a:r>
              <a:endParaRPr lang="en-US" sz="10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4353A01-314D-9861-6C29-C69226B5D3B0}"/>
                </a:ext>
              </a:extLst>
            </p:cNvPr>
            <p:cNvGrpSpPr/>
            <p:nvPr/>
          </p:nvGrpSpPr>
          <p:grpSpPr>
            <a:xfrm>
              <a:off x="4187354" y="3580124"/>
              <a:ext cx="2281088" cy="719765"/>
              <a:chOff x="7518069" y="3542511"/>
              <a:chExt cx="2281088" cy="719765"/>
            </a:xfrm>
          </p:grpSpPr>
          <p:sp>
            <p:nvSpPr>
              <p:cNvPr id="71" name="Sequential Access Storage 70">
                <a:extLst>
                  <a:ext uri="{FF2B5EF4-FFF2-40B4-BE49-F238E27FC236}">
                    <a16:creationId xmlns:a16="http://schemas.microsoft.com/office/drawing/2014/main" id="{9A6E76FE-389C-9E1A-6F10-304C708DD224}"/>
                  </a:ext>
                </a:extLst>
              </p:cNvPr>
              <p:cNvSpPr/>
              <p:nvPr/>
            </p:nvSpPr>
            <p:spPr>
              <a:xfrm>
                <a:off x="7518069" y="3791749"/>
                <a:ext cx="753333" cy="387541"/>
              </a:xfrm>
              <a:prstGeom prst="flowChartMagneticTap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dirty="0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641452F8-D65D-7F93-9215-61F4F4713BEA}"/>
                  </a:ext>
                </a:extLst>
              </p:cNvPr>
              <p:cNvSpPr/>
              <p:nvPr/>
            </p:nvSpPr>
            <p:spPr>
              <a:xfrm>
                <a:off x="8200303" y="3542511"/>
                <a:ext cx="1346200" cy="334570"/>
              </a:xfrm>
              <a:custGeom>
                <a:avLst/>
                <a:gdLst>
                  <a:gd name="connsiteX0" fmla="*/ 0 w 1346200"/>
                  <a:gd name="connsiteY0" fmla="*/ 267269 h 334570"/>
                  <a:gd name="connsiteX1" fmla="*/ 317500 w 1346200"/>
                  <a:gd name="connsiteY1" fmla="*/ 569 h 334570"/>
                  <a:gd name="connsiteX2" fmla="*/ 838200 w 1346200"/>
                  <a:gd name="connsiteY2" fmla="*/ 330769 h 334570"/>
                  <a:gd name="connsiteX3" fmla="*/ 1079500 w 1346200"/>
                  <a:gd name="connsiteY3" fmla="*/ 178369 h 334570"/>
                  <a:gd name="connsiteX4" fmla="*/ 1346200 w 1346200"/>
                  <a:gd name="connsiteY4" fmla="*/ 152969 h 334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200" h="334570">
                    <a:moveTo>
                      <a:pt x="0" y="267269"/>
                    </a:moveTo>
                    <a:cubicBezTo>
                      <a:pt x="88900" y="128627"/>
                      <a:pt x="177800" y="-10014"/>
                      <a:pt x="317500" y="569"/>
                    </a:cubicBezTo>
                    <a:cubicBezTo>
                      <a:pt x="457200" y="11152"/>
                      <a:pt x="711200" y="301136"/>
                      <a:pt x="838200" y="330769"/>
                    </a:cubicBezTo>
                    <a:cubicBezTo>
                      <a:pt x="965200" y="360402"/>
                      <a:pt x="994833" y="208002"/>
                      <a:pt x="1079500" y="178369"/>
                    </a:cubicBezTo>
                    <a:cubicBezTo>
                      <a:pt x="1164167" y="148736"/>
                      <a:pt x="1255183" y="150852"/>
                      <a:pt x="1346200" y="15296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F185A99-7D2D-3DE0-58DF-603298F0845D}"/>
                  </a:ext>
                </a:extLst>
              </p:cNvPr>
              <p:cNvSpPr txBox="1"/>
              <p:nvPr/>
            </p:nvSpPr>
            <p:spPr>
              <a:xfrm>
                <a:off x="7649432" y="3803194"/>
                <a:ext cx="5048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RPII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420E476-33B2-8033-D049-1A5E1F0C8885}"/>
                  </a:ext>
                </a:extLst>
              </p:cNvPr>
              <p:cNvSpPr txBox="1"/>
              <p:nvPr/>
            </p:nvSpPr>
            <p:spPr>
              <a:xfrm>
                <a:off x="8352593" y="3881985"/>
                <a:ext cx="1446564" cy="380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Primary transcript</a:t>
                </a:r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0FDF06D-3FDF-FABB-C81E-A077FFA05E9F}"/>
                </a:ext>
              </a:extLst>
            </p:cNvPr>
            <p:cNvSpPr/>
            <p:nvPr/>
          </p:nvSpPr>
          <p:spPr>
            <a:xfrm>
              <a:off x="3680490" y="3529204"/>
              <a:ext cx="736600" cy="342900"/>
            </a:xfrm>
            <a:prstGeom prst="ellipse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67000">
                  <a:schemeClr val="accent4">
                    <a:lumMod val="20000"/>
                    <a:lumOff val="80000"/>
                  </a:schemeClr>
                </a:gs>
                <a:gs pos="99000">
                  <a:schemeClr val="accent5">
                    <a:lumMod val="20000"/>
                    <a:lumOff val="80000"/>
                  </a:schemeClr>
                </a:gs>
              </a:gsLst>
              <a:lin ang="0" scaled="0"/>
            </a:gra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TF</a:t>
              </a:r>
              <a:r>
                <a:rPr lang="en-US" sz="1000" baseline="-250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i</a:t>
              </a:r>
              <a:endParaRPr lang="en-US" sz="10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BAC2B2A-6D3D-7D7B-FFFA-2607F769067D}"/>
                  </a:ext>
                </a:extLst>
              </p:cNvPr>
              <p:cNvSpPr txBox="1"/>
              <p:nvPr/>
            </p:nvSpPr>
            <p:spPr>
              <a:xfrm>
                <a:off x="0" y="3296647"/>
                <a:ext cx="4534272" cy="1546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 err="1"/>
                  <a:t>e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(t) = chromatin accessibility at </a:t>
                </a:r>
                <a:r>
                  <a:rPr lang="en-US" sz="1600" dirty="0" err="1"/>
                  <a:t>i</a:t>
                </a:r>
                <a:r>
                  <a:rPr lang="en-US" sz="1600" baseline="30000" dirty="0" err="1"/>
                  <a:t>th</a:t>
                </a:r>
                <a:r>
                  <a:rPr lang="en-US" sz="1600" dirty="0"/>
                  <a:t> enhancer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= opening or closing 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= 1 for chromatin opening; 0 otherwise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BAC2B2A-6D3D-7D7B-FFFA-2607F7690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96647"/>
                <a:ext cx="4534272" cy="1546257"/>
              </a:xfrm>
              <a:prstGeom prst="rect">
                <a:avLst/>
              </a:prstGeom>
              <a:blipFill>
                <a:blip r:embed="rId3"/>
                <a:stretch>
                  <a:fillRect l="-838" b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5C136E-F09D-5BC1-A936-D1BACB30AAE8}"/>
                  </a:ext>
                </a:extLst>
              </p:cNvPr>
              <p:cNvSpPr txBox="1"/>
              <p:nvPr/>
            </p:nvSpPr>
            <p:spPr>
              <a:xfrm>
                <a:off x="4218650" y="3234313"/>
                <a:ext cx="3722084" cy="2754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𝐶𝑅𝐸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/>
                  <a:t> = [</a:t>
                </a:r>
                <a:r>
                  <a:rPr lang="en-US" sz="1600" dirty="0" err="1"/>
                  <a:t>unspliced</a:t>
                </a:r>
                <a:r>
                  <a:rPr lang="en-US" sz="1600" dirty="0"/>
                  <a:t>] primary transcript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= impact of </a:t>
                </a:r>
                <a:r>
                  <a:rPr lang="en-US" sz="1600" dirty="0" err="1"/>
                  <a:t>i</a:t>
                </a:r>
                <a:r>
                  <a:rPr lang="en-US" sz="1600" baseline="30000" dirty="0" err="1"/>
                  <a:t>th</a:t>
                </a:r>
                <a:r>
                  <a:rPr lang="en-US" sz="1600" dirty="0"/>
                  <a:t> CRE on transcription rate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= splicing rate</a:t>
                </a:r>
              </a:p>
              <a:p>
                <a:endParaRPr lang="en-US" sz="1600" dirty="0"/>
              </a:p>
              <a:p>
                <a:r>
                  <a:rPr lang="en-US" sz="1600" b="1" dirty="0"/>
                  <a:t>Note</a:t>
                </a:r>
                <a:r>
                  <a:rPr lang="en-US" sz="1600" dirty="0"/>
                  <a:t>: Presence or absence of requisite </a:t>
                </a:r>
                <a:r>
                  <a:rPr lang="en-US" sz="1600" dirty="0" err="1"/>
                  <a:t>TF</a:t>
                </a:r>
                <a:r>
                  <a:rPr lang="en-US" sz="1600" baseline="-25000" dirty="0" err="1"/>
                  <a:t>i</a:t>
                </a:r>
                <a:r>
                  <a:rPr lang="en-US" sz="1600" baseline="-25000" dirty="0"/>
                  <a:t> </a:t>
                </a:r>
                <a:r>
                  <a:rPr lang="en-US" sz="1600" dirty="0"/>
                  <a:t>is captured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5C136E-F09D-5BC1-A936-D1BACB30A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50" y="3234313"/>
                <a:ext cx="3722084" cy="2754408"/>
              </a:xfrm>
              <a:prstGeom prst="rect">
                <a:avLst/>
              </a:prstGeom>
              <a:blipFill>
                <a:blip r:embed="rId4"/>
                <a:stretch>
                  <a:fillRect l="-1020" t="-27982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CE6E03D4-8161-9FB4-4705-5E6D9E93B8AE}"/>
              </a:ext>
            </a:extLst>
          </p:cNvPr>
          <p:cNvSpPr txBox="1"/>
          <p:nvPr/>
        </p:nvSpPr>
        <p:spPr>
          <a:xfrm>
            <a:off x="2831103" y="1685835"/>
            <a:ext cx="681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Opening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E28CE0-C3B0-0E41-81D2-22B207977A15}"/>
              </a:ext>
            </a:extLst>
          </p:cNvPr>
          <p:cNvSpPr txBox="1"/>
          <p:nvPr/>
        </p:nvSpPr>
        <p:spPr>
          <a:xfrm>
            <a:off x="1771137" y="1669686"/>
            <a:ext cx="681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Closing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DF82476-DA43-C733-079B-05BD6BCB7B9C}"/>
              </a:ext>
            </a:extLst>
          </p:cNvPr>
          <p:cNvSpPr txBox="1"/>
          <p:nvPr/>
        </p:nvSpPr>
        <p:spPr>
          <a:xfrm>
            <a:off x="729164" y="692470"/>
            <a:ext cx="303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Chromatin State Dynamics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D03C8A0-617A-B9D8-55BE-A676F5115383}"/>
              </a:ext>
            </a:extLst>
          </p:cNvPr>
          <p:cNvSpPr txBox="1"/>
          <p:nvPr/>
        </p:nvSpPr>
        <p:spPr>
          <a:xfrm>
            <a:off x="4636135" y="689575"/>
            <a:ext cx="291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Transcriptional Dynamics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2076E6B-EA6F-130D-16AD-93A3F6778736}"/>
              </a:ext>
            </a:extLst>
          </p:cNvPr>
          <p:cNvCxnSpPr/>
          <p:nvPr/>
        </p:nvCxnSpPr>
        <p:spPr>
          <a:xfrm>
            <a:off x="8250858" y="1565942"/>
            <a:ext cx="0" cy="503548"/>
          </a:xfrm>
          <a:prstGeom prst="straightConnector1">
            <a:avLst/>
          </a:prstGeom>
          <a:ln w="38100">
            <a:tailEnd type="triangle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31D490C1-1F5B-8A18-67FE-5B1DC032D7DA}"/>
              </a:ext>
            </a:extLst>
          </p:cNvPr>
          <p:cNvSpPr txBox="1"/>
          <p:nvPr/>
        </p:nvSpPr>
        <p:spPr>
          <a:xfrm>
            <a:off x="8811524" y="703018"/>
            <a:ext cx="291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Splicing and Degradation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Dynamics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D7553ED-40F9-890F-E760-9B0CCC44B613}"/>
              </a:ext>
            </a:extLst>
          </p:cNvPr>
          <p:cNvSpPr/>
          <p:nvPr/>
        </p:nvSpPr>
        <p:spPr>
          <a:xfrm>
            <a:off x="7093185" y="1819423"/>
            <a:ext cx="138312" cy="103557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384587D-833B-EA70-8FF6-3CBE8CB06E33}"/>
              </a:ext>
            </a:extLst>
          </p:cNvPr>
          <p:cNvSpPr/>
          <p:nvPr/>
        </p:nvSpPr>
        <p:spPr>
          <a:xfrm>
            <a:off x="6736223" y="1771368"/>
            <a:ext cx="138312" cy="103557"/>
          </a:xfrm>
          <a:prstGeom prst="rect">
            <a:avLst/>
          </a:prstGeom>
          <a:solidFill>
            <a:schemeClr val="tx1"/>
          </a:solidFill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9D0066E-3893-D47F-ABA8-F3DAE1FBC174}"/>
              </a:ext>
            </a:extLst>
          </p:cNvPr>
          <p:cNvGrpSpPr/>
          <p:nvPr/>
        </p:nvGrpSpPr>
        <p:grpSpPr>
          <a:xfrm>
            <a:off x="6905490" y="1211656"/>
            <a:ext cx="681216" cy="498160"/>
            <a:chOff x="8610600" y="2787806"/>
            <a:chExt cx="681216" cy="49816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ABBA9E8-D255-79E5-9674-69ACC66A060C}"/>
                </a:ext>
              </a:extLst>
            </p:cNvPr>
            <p:cNvSpPr txBox="1"/>
            <p:nvPr/>
          </p:nvSpPr>
          <p:spPr>
            <a:xfrm>
              <a:off x="8610600" y="2787806"/>
              <a:ext cx="6812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7030A0"/>
                  </a:solidFill>
                </a:rPr>
                <a:t>Intron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A5A5F4D-D8F4-4957-1DCE-D45B1DBDAC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836" y="3028769"/>
              <a:ext cx="40186" cy="25719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16DE303-E82F-1F04-7337-7208B03E21CD}"/>
              </a:ext>
            </a:extLst>
          </p:cNvPr>
          <p:cNvGrpSpPr/>
          <p:nvPr/>
        </p:nvGrpSpPr>
        <p:grpSpPr>
          <a:xfrm>
            <a:off x="8798576" y="1563172"/>
            <a:ext cx="1519110" cy="632325"/>
            <a:chOff x="9068977" y="1370586"/>
            <a:chExt cx="1519110" cy="63232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D9E3B0D-2845-A94E-9FEE-50FB1FB40106}"/>
                </a:ext>
              </a:extLst>
            </p:cNvPr>
            <p:cNvGrpSpPr/>
            <p:nvPr/>
          </p:nvGrpSpPr>
          <p:grpSpPr>
            <a:xfrm>
              <a:off x="9068977" y="1466884"/>
              <a:ext cx="1082569" cy="536027"/>
              <a:chOff x="388879" y="693548"/>
              <a:chExt cx="1450431" cy="1061544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1F069B4C-771E-C77B-E076-BA6597A49941}"/>
                  </a:ext>
                </a:extLst>
              </p:cNvPr>
              <p:cNvSpPr/>
              <p:nvPr/>
            </p:nvSpPr>
            <p:spPr>
              <a:xfrm>
                <a:off x="388883" y="693548"/>
                <a:ext cx="1450427" cy="347393"/>
              </a:xfrm>
              <a:custGeom>
                <a:avLst/>
                <a:gdLst>
                  <a:gd name="connsiteX0" fmla="*/ 0 w 1450427"/>
                  <a:gd name="connsiteY0" fmla="*/ 126259 h 347393"/>
                  <a:gd name="connsiteX1" fmla="*/ 336331 w 1450427"/>
                  <a:gd name="connsiteY1" fmla="*/ 135 h 347393"/>
                  <a:gd name="connsiteX2" fmla="*/ 693683 w 1450427"/>
                  <a:gd name="connsiteY2" fmla="*/ 147280 h 347393"/>
                  <a:gd name="connsiteX3" fmla="*/ 1030014 w 1450427"/>
                  <a:gd name="connsiteY3" fmla="*/ 346976 h 347393"/>
                  <a:gd name="connsiteX4" fmla="*/ 1450427 w 1450427"/>
                  <a:gd name="connsiteY4" fmla="*/ 189321 h 34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427" h="347393">
                    <a:moveTo>
                      <a:pt x="0" y="126259"/>
                    </a:moveTo>
                    <a:cubicBezTo>
                      <a:pt x="110358" y="61445"/>
                      <a:pt x="220717" y="-3368"/>
                      <a:pt x="336331" y="135"/>
                    </a:cubicBezTo>
                    <a:cubicBezTo>
                      <a:pt x="451945" y="3638"/>
                      <a:pt x="578069" y="89473"/>
                      <a:pt x="693683" y="147280"/>
                    </a:cubicBezTo>
                    <a:cubicBezTo>
                      <a:pt x="809297" y="205087"/>
                      <a:pt x="903890" y="339969"/>
                      <a:pt x="1030014" y="346976"/>
                    </a:cubicBezTo>
                    <a:cubicBezTo>
                      <a:pt x="1156138" y="353983"/>
                      <a:pt x="1303282" y="271652"/>
                      <a:pt x="1450427" y="1893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60FDC406-8790-2EEE-ADB2-FE6520D81E72}"/>
                  </a:ext>
                </a:extLst>
              </p:cNvPr>
              <p:cNvSpPr/>
              <p:nvPr/>
            </p:nvSpPr>
            <p:spPr>
              <a:xfrm>
                <a:off x="388882" y="867244"/>
                <a:ext cx="1450427" cy="347393"/>
              </a:xfrm>
              <a:custGeom>
                <a:avLst/>
                <a:gdLst>
                  <a:gd name="connsiteX0" fmla="*/ 0 w 1450427"/>
                  <a:gd name="connsiteY0" fmla="*/ 126259 h 347393"/>
                  <a:gd name="connsiteX1" fmla="*/ 336331 w 1450427"/>
                  <a:gd name="connsiteY1" fmla="*/ 135 h 347393"/>
                  <a:gd name="connsiteX2" fmla="*/ 693683 w 1450427"/>
                  <a:gd name="connsiteY2" fmla="*/ 147280 h 347393"/>
                  <a:gd name="connsiteX3" fmla="*/ 1030014 w 1450427"/>
                  <a:gd name="connsiteY3" fmla="*/ 346976 h 347393"/>
                  <a:gd name="connsiteX4" fmla="*/ 1450427 w 1450427"/>
                  <a:gd name="connsiteY4" fmla="*/ 189321 h 34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427" h="347393">
                    <a:moveTo>
                      <a:pt x="0" y="126259"/>
                    </a:moveTo>
                    <a:cubicBezTo>
                      <a:pt x="110358" y="61445"/>
                      <a:pt x="220717" y="-3368"/>
                      <a:pt x="336331" y="135"/>
                    </a:cubicBezTo>
                    <a:cubicBezTo>
                      <a:pt x="451945" y="3638"/>
                      <a:pt x="578069" y="89473"/>
                      <a:pt x="693683" y="147280"/>
                    </a:cubicBezTo>
                    <a:cubicBezTo>
                      <a:pt x="809297" y="205087"/>
                      <a:pt x="903890" y="339969"/>
                      <a:pt x="1030014" y="346976"/>
                    </a:cubicBezTo>
                    <a:cubicBezTo>
                      <a:pt x="1156138" y="353983"/>
                      <a:pt x="1303282" y="271652"/>
                      <a:pt x="1450427" y="1893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BF9BA148-5532-0500-8063-072C26F3846F}"/>
                  </a:ext>
                </a:extLst>
              </p:cNvPr>
              <p:cNvSpPr/>
              <p:nvPr/>
            </p:nvSpPr>
            <p:spPr>
              <a:xfrm>
                <a:off x="388881" y="1040940"/>
                <a:ext cx="1450427" cy="347393"/>
              </a:xfrm>
              <a:custGeom>
                <a:avLst/>
                <a:gdLst>
                  <a:gd name="connsiteX0" fmla="*/ 0 w 1450427"/>
                  <a:gd name="connsiteY0" fmla="*/ 126259 h 347393"/>
                  <a:gd name="connsiteX1" fmla="*/ 336331 w 1450427"/>
                  <a:gd name="connsiteY1" fmla="*/ 135 h 347393"/>
                  <a:gd name="connsiteX2" fmla="*/ 693683 w 1450427"/>
                  <a:gd name="connsiteY2" fmla="*/ 147280 h 347393"/>
                  <a:gd name="connsiteX3" fmla="*/ 1030014 w 1450427"/>
                  <a:gd name="connsiteY3" fmla="*/ 346976 h 347393"/>
                  <a:gd name="connsiteX4" fmla="*/ 1450427 w 1450427"/>
                  <a:gd name="connsiteY4" fmla="*/ 189321 h 34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427" h="347393">
                    <a:moveTo>
                      <a:pt x="0" y="126259"/>
                    </a:moveTo>
                    <a:cubicBezTo>
                      <a:pt x="110358" y="61445"/>
                      <a:pt x="220717" y="-3368"/>
                      <a:pt x="336331" y="135"/>
                    </a:cubicBezTo>
                    <a:cubicBezTo>
                      <a:pt x="451945" y="3638"/>
                      <a:pt x="578069" y="89473"/>
                      <a:pt x="693683" y="147280"/>
                    </a:cubicBezTo>
                    <a:cubicBezTo>
                      <a:pt x="809297" y="205087"/>
                      <a:pt x="903890" y="339969"/>
                      <a:pt x="1030014" y="346976"/>
                    </a:cubicBezTo>
                    <a:cubicBezTo>
                      <a:pt x="1156138" y="353983"/>
                      <a:pt x="1303282" y="271652"/>
                      <a:pt x="1450427" y="1893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870D1A3D-6FC7-B730-B30F-736956144439}"/>
                  </a:ext>
                </a:extLst>
              </p:cNvPr>
              <p:cNvSpPr/>
              <p:nvPr/>
            </p:nvSpPr>
            <p:spPr>
              <a:xfrm>
                <a:off x="388880" y="1224320"/>
                <a:ext cx="1450427" cy="347393"/>
              </a:xfrm>
              <a:custGeom>
                <a:avLst/>
                <a:gdLst>
                  <a:gd name="connsiteX0" fmla="*/ 0 w 1450427"/>
                  <a:gd name="connsiteY0" fmla="*/ 126259 h 347393"/>
                  <a:gd name="connsiteX1" fmla="*/ 336331 w 1450427"/>
                  <a:gd name="connsiteY1" fmla="*/ 135 h 347393"/>
                  <a:gd name="connsiteX2" fmla="*/ 693683 w 1450427"/>
                  <a:gd name="connsiteY2" fmla="*/ 147280 h 347393"/>
                  <a:gd name="connsiteX3" fmla="*/ 1030014 w 1450427"/>
                  <a:gd name="connsiteY3" fmla="*/ 346976 h 347393"/>
                  <a:gd name="connsiteX4" fmla="*/ 1450427 w 1450427"/>
                  <a:gd name="connsiteY4" fmla="*/ 189321 h 34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427" h="347393">
                    <a:moveTo>
                      <a:pt x="0" y="126259"/>
                    </a:moveTo>
                    <a:cubicBezTo>
                      <a:pt x="110358" y="61445"/>
                      <a:pt x="220717" y="-3368"/>
                      <a:pt x="336331" y="135"/>
                    </a:cubicBezTo>
                    <a:cubicBezTo>
                      <a:pt x="451945" y="3638"/>
                      <a:pt x="578069" y="89473"/>
                      <a:pt x="693683" y="147280"/>
                    </a:cubicBezTo>
                    <a:cubicBezTo>
                      <a:pt x="809297" y="205087"/>
                      <a:pt x="903890" y="339969"/>
                      <a:pt x="1030014" y="346976"/>
                    </a:cubicBezTo>
                    <a:cubicBezTo>
                      <a:pt x="1156138" y="353983"/>
                      <a:pt x="1303282" y="271652"/>
                      <a:pt x="1450427" y="1893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CEEE9392-A0C5-3063-1F42-AB6CC841E0F8}"/>
                  </a:ext>
                </a:extLst>
              </p:cNvPr>
              <p:cNvSpPr/>
              <p:nvPr/>
            </p:nvSpPr>
            <p:spPr>
              <a:xfrm>
                <a:off x="388879" y="1407699"/>
                <a:ext cx="1450427" cy="347393"/>
              </a:xfrm>
              <a:custGeom>
                <a:avLst/>
                <a:gdLst>
                  <a:gd name="connsiteX0" fmla="*/ 0 w 1450427"/>
                  <a:gd name="connsiteY0" fmla="*/ 126259 h 347393"/>
                  <a:gd name="connsiteX1" fmla="*/ 336331 w 1450427"/>
                  <a:gd name="connsiteY1" fmla="*/ 135 h 347393"/>
                  <a:gd name="connsiteX2" fmla="*/ 693683 w 1450427"/>
                  <a:gd name="connsiteY2" fmla="*/ 147280 h 347393"/>
                  <a:gd name="connsiteX3" fmla="*/ 1030014 w 1450427"/>
                  <a:gd name="connsiteY3" fmla="*/ 346976 h 347393"/>
                  <a:gd name="connsiteX4" fmla="*/ 1450427 w 1450427"/>
                  <a:gd name="connsiteY4" fmla="*/ 189321 h 34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427" h="347393">
                    <a:moveTo>
                      <a:pt x="0" y="126259"/>
                    </a:moveTo>
                    <a:cubicBezTo>
                      <a:pt x="110358" y="61445"/>
                      <a:pt x="220717" y="-3368"/>
                      <a:pt x="336331" y="135"/>
                    </a:cubicBezTo>
                    <a:cubicBezTo>
                      <a:pt x="451945" y="3638"/>
                      <a:pt x="578069" y="89473"/>
                      <a:pt x="693683" y="147280"/>
                    </a:cubicBezTo>
                    <a:cubicBezTo>
                      <a:pt x="809297" y="205087"/>
                      <a:pt x="903890" y="339969"/>
                      <a:pt x="1030014" y="346976"/>
                    </a:cubicBezTo>
                    <a:cubicBezTo>
                      <a:pt x="1156138" y="353983"/>
                      <a:pt x="1303282" y="271652"/>
                      <a:pt x="1450427" y="1893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863171E-286A-E24A-5C2A-70DF2739C587}"/>
                </a:ext>
              </a:extLst>
            </p:cNvPr>
            <p:cNvSpPr txBox="1"/>
            <p:nvPr/>
          </p:nvSpPr>
          <p:spPr>
            <a:xfrm>
              <a:off x="10092208" y="1370586"/>
              <a:ext cx="495879" cy="21544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AAAAA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BC6A438-B7C9-C660-4679-210D13738BBE}"/>
                </a:ext>
              </a:extLst>
            </p:cNvPr>
            <p:cNvSpPr txBox="1"/>
            <p:nvPr/>
          </p:nvSpPr>
          <p:spPr>
            <a:xfrm>
              <a:off x="10090928" y="1476882"/>
              <a:ext cx="495879" cy="21544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AAAAA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DEF52C4-D9DE-4672-9D2F-51463E3EAE5F}"/>
                </a:ext>
              </a:extLst>
            </p:cNvPr>
            <p:cNvSpPr txBox="1"/>
            <p:nvPr/>
          </p:nvSpPr>
          <p:spPr>
            <a:xfrm>
              <a:off x="10089648" y="1575766"/>
              <a:ext cx="495879" cy="21544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AAAAA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BF85D28-6294-355E-9DC2-CA6CAB80BDB8}"/>
                </a:ext>
              </a:extLst>
            </p:cNvPr>
            <p:cNvSpPr txBox="1"/>
            <p:nvPr/>
          </p:nvSpPr>
          <p:spPr>
            <a:xfrm>
              <a:off x="10090927" y="1672429"/>
              <a:ext cx="495879" cy="21544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AAAAA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E25C755-62C7-D8DF-3A41-D17F43B7D6E9}"/>
                </a:ext>
              </a:extLst>
            </p:cNvPr>
            <p:cNvSpPr txBox="1"/>
            <p:nvPr/>
          </p:nvSpPr>
          <p:spPr>
            <a:xfrm>
              <a:off x="10088368" y="1769916"/>
              <a:ext cx="495879" cy="21544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AAAAA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24754B68-9E6B-DE02-681E-AB0698E2AA13}"/>
              </a:ext>
            </a:extLst>
          </p:cNvPr>
          <p:cNvSpPr txBox="1"/>
          <p:nvPr/>
        </p:nvSpPr>
        <p:spPr>
          <a:xfrm>
            <a:off x="9234992" y="2265022"/>
            <a:ext cx="582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mRNA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9F59F90-7B07-47C3-614D-33BFBFBD84CD}"/>
              </a:ext>
            </a:extLst>
          </p:cNvPr>
          <p:cNvCxnSpPr/>
          <p:nvPr/>
        </p:nvCxnSpPr>
        <p:spPr>
          <a:xfrm>
            <a:off x="10819382" y="1586369"/>
            <a:ext cx="0" cy="503548"/>
          </a:xfrm>
          <a:prstGeom prst="straightConnector1">
            <a:avLst/>
          </a:prstGeom>
          <a:ln w="38100">
            <a:tailEnd type="triangle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18326FC7-6A11-335F-A353-952134A2177F}"/>
                  </a:ext>
                </a:extLst>
              </p:cNvPr>
              <p:cNvSpPr txBox="1"/>
              <p:nvPr/>
            </p:nvSpPr>
            <p:spPr>
              <a:xfrm>
                <a:off x="8733880" y="3385661"/>
                <a:ext cx="3159932" cy="1546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b="0" dirty="0"/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/>
                  <a:t> = [spliced] mRNA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= splicing rate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= degradation rate</a:t>
                </a: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18326FC7-6A11-335F-A353-952134A21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80" y="3385661"/>
                <a:ext cx="3159932" cy="1546257"/>
              </a:xfrm>
              <a:prstGeom prst="rect">
                <a:avLst/>
              </a:prstGeom>
              <a:blipFill>
                <a:blip r:embed="rId5"/>
                <a:stretch>
                  <a:fillRect l="-1200" b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>
            <a:extLst>
              <a:ext uri="{FF2B5EF4-FFF2-40B4-BE49-F238E27FC236}">
                <a16:creationId xmlns:a16="http://schemas.microsoft.com/office/drawing/2014/main" id="{21F74CD7-2D83-6950-2A8A-752B90ED49BA}"/>
              </a:ext>
            </a:extLst>
          </p:cNvPr>
          <p:cNvSpPr txBox="1"/>
          <p:nvPr/>
        </p:nvSpPr>
        <p:spPr>
          <a:xfrm>
            <a:off x="11280161" y="1745912"/>
            <a:ext cx="2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17B8F75-C0AB-428B-0098-BFBC329B905D}"/>
              </a:ext>
            </a:extLst>
          </p:cNvPr>
          <p:cNvCxnSpPr>
            <a:cxnSpLocks/>
          </p:cNvCxnSpPr>
          <p:nvPr/>
        </p:nvCxnSpPr>
        <p:spPr>
          <a:xfrm flipV="1">
            <a:off x="11353800" y="1745912"/>
            <a:ext cx="130629" cy="3569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6FA1603-EBA2-A37B-B6AC-F9B3CF083551}"/>
              </a:ext>
            </a:extLst>
          </p:cNvPr>
          <p:cNvGrpSpPr/>
          <p:nvPr/>
        </p:nvGrpSpPr>
        <p:grpSpPr>
          <a:xfrm>
            <a:off x="4592617" y="1048686"/>
            <a:ext cx="1035870" cy="673798"/>
            <a:chOff x="8358030" y="2802692"/>
            <a:chExt cx="1035870" cy="673798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E42F60A-0C3B-2EBF-AD92-6DA38ABFA544}"/>
                </a:ext>
              </a:extLst>
            </p:cNvPr>
            <p:cNvSpPr txBox="1"/>
            <p:nvPr/>
          </p:nvSpPr>
          <p:spPr>
            <a:xfrm>
              <a:off x="8358030" y="2802692"/>
              <a:ext cx="1035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7030A0"/>
                  </a:solidFill>
                </a:rPr>
                <a:t>[Unobserved]</a:t>
              </a:r>
            </a:p>
            <a:p>
              <a:r>
                <a:rPr lang="en-US" sz="1000" b="1" dirty="0">
                  <a:solidFill>
                    <a:srgbClr val="7030A0"/>
                  </a:solidFill>
                </a:rPr>
                <a:t>Requisite TF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9E54C0F-C4FE-4DA3-AC71-B599CFFD3C9D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8875965" y="3202802"/>
              <a:ext cx="330825" cy="27368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Footer Placeholder 144">
            <a:extLst>
              <a:ext uri="{FF2B5EF4-FFF2-40B4-BE49-F238E27FC236}">
                <a16:creationId xmlns:a16="http://schemas.microsoft.com/office/drawing/2014/main" id="{EDB792E1-F299-E77F-CFC2-1D8C4C10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 Cordes. </a:t>
            </a:r>
            <a:r>
              <a:rPr lang="en-US" dirty="0" err="1"/>
              <a:t>bioRxiv</a:t>
            </a:r>
            <a:r>
              <a:rPr lang="en-US" dirty="0"/>
              <a:t> to appear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D44C70-0C38-1046-AF44-E57727314E7F}"/>
              </a:ext>
            </a:extLst>
          </p:cNvPr>
          <p:cNvSpPr/>
          <p:nvPr/>
        </p:nvSpPr>
        <p:spPr>
          <a:xfrm>
            <a:off x="4218650" y="731520"/>
            <a:ext cx="7509551" cy="5257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77E3C-B001-AF32-B57E-7DA07AAF0F70}"/>
              </a:ext>
            </a:extLst>
          </p:cNvPr>
          <p:cNvSpPr/>
          <p:nvPr/>
        </p:nvSpPr>
        <p:spPr>
          <a:xfrm>
            <a:off x="27333" y="743803"/>
            <a:ext cx="4123297" cy="5257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9AE035-5601-8798-CCB2-8EDB9BB29D28}"/>
              </a:ext>
            </a:extLst>
          </p:cNvPr>
          <p:cNvSpPr/>
          <p:nvPr/>
        </p:nvSpPr>
        <p:spPr>
          <a:xfrm>
            <a:off x="1190877" y="3234313"/>
            <a:ext cx="2151564" cy="7371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D1DE7C-224B-6DAC-B033-0BFA97B9D8A4}"/>
              </a:ext>
            </a:extLst>
          </p:cNvPr>
          <p:cNvSpPr/>
          <p:nvPr/>
        </p:nvSpPr>
        <p:spPr>
          <a:xfrm>
            <a:off x="5857190" y="3456308"/>
            <a:ext cx="734679" cy="40600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45AB96-AD69-630E-D288-3789A69776AE}"/>
              </a:ext>
            </a:extLst>
          </p:cNvPr>
          <p:cNvCxnSpPr/>
          <p:nvPr/>
        </p:nvCxnSpPr>
        <p:spPr>
          <a:xfrm>
            <a:off x="3512319" y="3603009"/>
            <a:ext cx="2252399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8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DB88-F6EA-B3B0-5B2C-727B73326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6A87-5206-04C6-925E-236FFE64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Understanding perturbations to CRE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B8F47-F481-8CFA-EDA4-38B0E78939EF}"/>
              </a:ext>
            </a:extLst>
          </p:cNvPr>
          <p:cNvSpPr txBox="1"/>
          <p:nvPr/>
        </p:nvSpPr>
        <p:spPr>
          <a:xfrm>
            <a:off x="768640" y="4450139"/>
            <a:ext cx="996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With </a:t>
            </a:r>
            <a:r>
              <a:rPr lang="en-US" b="1" dirty="0" err="1">
                <a:solidFill>
                  <a:srgbClr val="0070C0"/>
                </a:solidFill>
              </a:rPr>
              <a:t>multiomic</a:t>
            </a:r>
            <a:r>
              <a:rPr lang="en-US" b="1" dirty="0">
                <a:solidFill>
                  <a:srgbClr val="0070C0"/>
                </a:solidFill>
              </a:rPr>
              <a:t> extension can predict the effects of perturbations to regulatory elements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/>
              <a:t>Chr8:101,790,788-101,791,270 is an enhancer in the vicinity of KLF10 an important modulator balancing regulation and tolerance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>
                <a:solidFill>
                  <a:srgbClr val="FF0000"/>
                </a:solidFill>
              </a:rPr>
              <a:t>Conditional k</a:t>
            </a:r>
            <a:r>
              <a:rPr lang="en-US" sz="1800">
                <a:solidFill>
                  <a:srgbClr val="FF0000"/>
                </a:solidFill>
              </a:rPr>
              <a:t>nockdown </a:t>
            </a:r>
            <a:r>
              <a:rPr lang="en-US" sz="1800" dirty="0">
                <a:solidFill>
                  <a:srgbClr val="FF0000"/>
                </a:solidFill>
              </a:rPr>
              <a:t>of an enhancer on chr8 stabilizes naïve T </a:t>
            </a:r>
            <a:r>
              <a:rPr lang="en-US" sz="1800">
                <a:solidFill>
                  <a:srgbClr val="FF0000"/>
                </a:solidFill>
              </a:rPr>
              <a:t>cell states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Analytic vector field can be used to predict changes in cellular dynamics resulting from targeted perturbations to </a:t>
            </a:r>
            <a:r>
              <a:rPr lang="en-US" b="1" u="sng" dirty="0">
                <a:solidFill>
                  <a:srgbClr val="0070C0"/>
                </a:solidFill>
              </a:rPr>
              <a:t>both</a:t>
            </a:r>
            <a:r>
              <a:rPr lang="en-US" b="1" dirty="0">
                <a:solidFill>
                  <a:srgbClr val="0070C0"/>
                </a:solidFill>
              </a:rPr>
              <a:t> cis- and trans-acting factors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72FCA-5AB0-A146-6202-BFDD11F6530B}"/>
              </a:ext>
            </a:extLst>
          </p:cNvPr>
          <p:cNvSpPr txBox="1"/>
          <p:nvPr/>
        </p:nvSpPr>
        <p:spPr>
          <a:xfrm>
            <a:off x="2667612" y="3472908"/>
            <a:ext cx="25795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primary T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4D8BC-658B-7686-F72E-41649EB77D1F}"/>
              </a:ext>
            </a:extLst>
          </p:cNvPr>
          <p:cNvSpPr txBox="1"/>
          <p:nvPr/>
        </p:nvSpPr>
        <p:spPr>
          <a:xfrm>
            <a:off x="6639039" y="3493178"/>
            <a:ext cx="46414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</a:rPr>
              <a:t>RNA velocity in T cells after conditional TCF7 knock down</a:t>
            </a:r>
          </a:p>
        </p:txBody>
      </p:sp>
      <p:pic>
        <p:nvPicPr>
          <p:cNvPr id="3" name="Picture 2" descr="A close-up of a colorful cloud&#10;&#10;Description automatically generated">
            <a:extLst>
              <a:ext uri="{FF2B5EF4-FFF2-40B4-BE49-F238E27FC236}">
                <a16:creationId xmlns:a16="http://schemas.microsoft.com/office/drawing/2014/main" id="{1E20A06F-D576-6A25-534B-22D4D2FD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52" y="796477"/>
            <a:ext cx="10287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8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69350DD7-CF26-4DF7-8291-FAD5B67F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6" y="2153046"/>
            <a:ext cx="5486400" cy="43891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1AA7DC-62CA-4729-9357-7D126FD84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6"/>
          <a:stretch/>
        </p:blipFill>
        <p:spPr>
          <a:xfrm rot="16200000" flipH="1">
            <a:off x="-117757" y="2326701"/>
            <a:ext cx="4389120" cy="34572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4E2231-2EC2-49A4-998B-51BC2F944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r="1954"/>
          <a:stretch/>
        </p:blipFill>
        <p:spPr>
          <a:xfrm>
            <a:off x="8773873" y="1623621"/>
            <a:ext cx="2847732" cy="457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78AB8DD-F056-4B7A-87A4-8729522A21B0}"/>
              </a:ext>
            </a:extLst>
          </p:cNvPr>
          <p:cNvSpPr/>
          <p:nvPr/>
        </p:nvSpPr>
        <p:spPr>
          <a:xfrm>
            <a:off x="1569227" y="2115028"/>
            <a:ext cx="1256120" cy="1878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2C6DD-B838-69C6-9718-AD02D23723D1}"/>
              </a:ext>
            </a:extLst>
          </p:cNvPr>
          <p:cNvSpPr txBox="1"/>
          <p:nvPr/>
        </p:nvSpPr>
        <p:spPr>
          <a:xfrm>
            <a:off x="3923063" y="6355714"/>
            <a:ext cx="64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Transcriptome characterizes cell type/state (indicated by color)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044ED-E054-7C2E-032E-ECC8E281222D}"/>
              </a:ext>
            </a:extLst>
          </p:cNvPr>
          <p:cNvSpPr txBox="1"/>
          <p:nvPr/>
        </p:nvSpPr>
        <p:spPr>
          <a:xfrm>
            <a:off x="222191" y="6417892"/>
            <a:ext cx="349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Slide Credit: Chen Zhao, M.D.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11E3FF-CAC8-8A36-5D47-B75E37AFFD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8952" cy="731520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Spatial genomics example: leukemic BM </a:t>
            </a:r>
          </a:p>
        </p:txBody>
      </p:sp>
    </p:spTree>
    <p:extLst>
      <p:ext uri="{BB962C8B-B14F-4D97-AF65-F5344CB8AC3E}">
        <p14:creationId xmlns:p14="http://schemas.microsoft.com/office/powerpoint/2010/main" val="249638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1CF2-82F0-7025-29C0-B39DA8ADC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3E4F-CB5A-8DC6-386B-D620A284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Smoothies versus fruit salad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CC8DF2-BC2E-E711-E24E-3BC24003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24" y="1067703"/>
            <a:ext cx="5711843" cy="32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eansing Detox Smoothie - All Nutribullet Recipes">
            <a:extLst>
              <a:ext uri="{FF2B5EF4-FFF2-40B4-BE49-F238E27FC236}">
                <a16:creationId xmlns:a16="http://schemas.microsoft.com/office/drawing/2014/main" id="{36DC3055-901A-61D1-6B57-0944CC71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87" y="1067703"/>
            <a:ext cx="2148093" cy="32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9A0B85-E43D-2DA7-1EDF-43E4726B4114}"/>
              </a:ext>
            </a:extLst>
          </p:cNvPr>
          <p:cNvSpPr txBox="1"/>
          <p:nvPr/>
        </p:nvSpPr>
        <p:spPr>
          <a:xfrm>
            <a:off x="472781" y="4442739"/>
            <a:ext cx="11456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Fruit smoothy (bulk genomics)</a:t>
            </a:r>
            <a:r>
              <a:rPr lang="en-US" sz="2800" dirty="0"/>
              <a:t>: gives overall, blended view of populations, but masks differences between individual cells</a:t>
            </a:r>
          </a:p>
          <a:p>
            <a:r>
              <a:rPr lang="en-US" sz="2800" b="1" dirty="0"/>
              <a:t>Fruit salad (single cell genomics)</a:t>
            </a:r>
            <a:r>
              <a:rPr lang="en-US" sz="2800" dirty="0"/>
              <a:t>: allows you to see and analyze each component (cell) individually, preserving the heterogeneity and revealing details about the composition</a:t>
            </a:r>
          </a:p>
        </p:txBody>
      </p:sp>
    </p:spTree>
    <p:extLst>
      <p:ext uri="{BB962C8B-B14F-4D97-AF65-F5344CB8AC3E}">
        <p14:creationId xmlns:p14="http://schemas.microsoft.com/office/powerpoint/2010/main" val="120406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C097E-0AFD-FE43-ED40-71970357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E8EA-E025-0AB2-80C1-304DB986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CA7C9-5414-E741-5557-09D168B0AAE6}"/>
              </a:ext>
            </a:extLst>
          </p:cNvPr>
          <p:cNvSpPr txBox="1"/>
          <p:nvPr/>
        </p:nvSpPr>
        <p:spPr>
          <a:xfrm>
            <a:off x="1406446" y="1997839"/>
            <a:ext cx="97116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Experimental resources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Single Cell Analysis Facility (SCAF): Michael Kelly, Ph.D.</a:t>
            </a:r>
          </a:p>
          <a:p>
            <a:pPr marL="285750" indent="-285750">
              <a:buFontTx/>
              <a:buChar char="-"/>
            </a:pPr>
            <a:r>
              <a:rPr lang="en-US" dirty="0"/>
              <a:t>Center for Human Immunology: Jim Cherry, Ph.D.</a:t>
            </a:r>
          </a:p>
          <a:p>
            <a:pPr marL="285750" indent="-285750">
              <a:buFontTx/>
              <a:buChar char="-"/>
            </a:pPr>
            <a:r>
              <a:rPr lang="en-US" dirty="0"/>
              <a:t>NHLBI DNA sequencing core: </a:t>
            </a:r>
            <a:r>
              <a:rPr lang="en-US" dirty="0" err="1"/>
              <a:t>Yuesheng</a:t>
            </a:r>
            <a:r>
              <a:rPr lang="en-US" dirty="0"/>
              <a:t> Li, Ph.D.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Bioinformatics resources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BTEP: Amy Stonelake, </a:t>
            </a:r>
          </a:p>
          <a:p>
            <a:pPr marL="285750" indent="-285750">
              <a:buFontTx/>
              <a:buChar char="-"/>
            </a:pPr>
            <a:r>
              <a:rPr lang="en-US" dirty="0"/>
              <a:t>NIAID/Integrated Data Sciences Section: Jack Collins, Ph.D., Justin Lack, Ph.D.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Single Cell and Spatial Genomics Interest Group: Mark Cookson, Ph.D. and others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Spatial Genomics Interest Group: Chen Zhao, M.D. and </a:t>
            </a:r>
            <a:r>
              <a:rPr lang="en-US" dirty="0" err="1"/>
              <a:t>Lichun</a:t>
            </a:r>
            <a:r>
              <a:rPr lang="en-US" dirty="0"/>
              <a:t> Ma, Ph.D.</a:t>
            </a:r>
          </a:p>
          <a:p>
            <a:pPr marL="285750" indent="-285750">
              <a:buFontTx/>
              <a:buChar char="-"/>
            </a:pPr>
            <a:r>
              <a:rPr lang="en-US" dirty="0"/>
              <a:t>Systems Biology Interest Group: Gregoire </a:t>
            </a:r>
            <a:r>
              <a:rPr lang="en-US" dirty="0" err="1"/>
              <a:t>Altan</a:t>
            </a:r>
            <a:r>
              <a:rPr lang="en-US" dirty="0"/>
              <a:t>-Bonnet, Ph.D. and others</a:t>
            </a:r>
          </a:p>
        </p:txBody>
      </p:sp>
    </p:spTree>
    <p:extLst>
      <p:ext uri="{BB962C8B-B14F-4D97-AF65-F5344CB8AC3E}">
        <p14:creationId xmlns:p14="http://schemas.microsoft.com/office/powerpoint/2010/main" val="321359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AFDE-E6CD-AAD4-66E0-69EB4BFE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FC7A-00B4-0685-1147-1021AB34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Single Cell versus Bulk Genomics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A0B1C-3E8A-C015-D660-02757184D070}"/>
              </a:ext>
            </a:extLst>
          </p:cNvPr>
          <p:cNvSpPr txBox="1"/>
          <p:nvPr/>
        </p:nvSpPr>
        <p:spPr>
          <a:xfrm>
            <a:off x="147006" y="1659285"/>
            <a:ext cx="59474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Advantages of Bulk Genomics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2800" dirty="0"/>
              <a:t>Cost-effectiveness</a:t>
            </a:r>
          </a:p>
          <a:p>
            <a:pPr marL="342900" indent="-342900">
              <a:buAutoNum type="arabicPeriod"/>
            </a:pPr>
            <a:r>
              <a:rPr lang="en-US" sz="2800" dirty="0"/>
              <a:t>Simpler data analysis</a:t>
            </a:r>
          </a:p>
          <a:p>
            <a:pPr marL="342900" indent="-342900">
              <a:buAutoNum type="arabicPeriod"/>
            </a:pPr>
            <a:r>
              <a:rPr lang="en-US" sz="2800" dirty="0"/>
              <a:t>Sensitivity</a:t>
            </a:r>
          </a:p>
          <a:p>
            <a:pPr marL="342900" indent="-342900">
              <a:buAutoNum type="arabicPeriod"/>
            </a:pPr>
            <a:r>
              <a:rPr lang="en-US" sz="2800" dirty="0"/>
              <a:t>Total tissue/population overview</a:t>
            </a:r>
          </a:p>
          <a:p>
            <a:pPr marL="342900" indent="-342900">
              <a:buAutoNum type="arabicPeriod"/>
            </a:pPr>
            <a:r>
              <a:rPr lang="en-US" sz="2800" dirty="0"/>
              <a:t>Low input material</a:t>
            </a:r>
          </a:p>
          <a:p>
            <a:pPr marL="342900" indent="-342900">
              <a:buAutoNum type="arabicPeriod"/>
            </a:pPr>
            <a:r>
              <a:rPr lang="en-US" sz="2800" dirty="0"/>
              <a:t>Established protocols and benchmarks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3357D-D4DB-F2F3-5365-1FFC60FDE215}"/>
              </a:ext>
            </a:extLst>
          </p:cNvPr>
          <p:cNvSpPr txBox="1"/>
          <p:nvPr/>
        </p:nvSpPr>
        <p:spPr>
          <a:xfrm>
            <a:off x="6094475" y="1659285"/>
            <a:ext cx="59474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Advantages of Single Cell Genomics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2800" dirty="0"/>
              <a:t>Cellular heterogeneity</a:t>
            </a:r>
          </a:p>
          <a:p>
            <a:pPr marL="342900" indent="-342900">
              <a:buAutoNum type="arabicPeriod"/>
            </a:pPr>
            <a:r>
              <a:rPr lang="en-US" sz="2800" dirty="0"/>
              <a:t>Rare cell populations</a:t>
            </a:r>
          </a:p>
          <a:p>
            <a:pPr marL="342900" indent="-342900">
              <a:buAutoNum type="arabicPeriod"/>
            </a:pPr>
            <a:r>
              <a:rPr lang="en-US" sz="2800" dirty="0"/>
              <a:t>Variation in gene </a:t>
            </a:r>
            <a:r>
              <a:rPr lang="en-US" sz="2800" dirty="0" err="1"/>
              <a:t>expressopm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Developmental and differentiation pathways</a:t>
            </a:r>
          </a:p>
          <a:p>
            <a:pPr marL="342900" indent="-342900">
              <a:buAutoNum type="arabicPeriod"/>
            </a:pPr>
            <a:r>
              <a:rPr lang="en-US" sz="2800" dirty="0"/>
              <a:t>Clonal evolution</a:t>
            </a:r>
          </a:p>
          <a:p>
            <a:pPr marL="342900" indent="-342900">
              <a:buAutoNum type="arabicPeriod"/>
            </a:pPr>
            <a:r>
              <a:rPr lang="en-US" sz="2800" dirty="0"/>
              <a:t>Spatial context</a:t>
            </a:r>
          </a:p>
        </p:txBody>
      </p:sp>
    </p:spTree>
    <p:extLst>
      <p:ext uri="{BB962C8B-B14F-4D97-AF65-F5344CB8AC3E}">
        <p14:creationId xmlns:p14="http://schemas.microsoft.com/office/powerpoint/2010/main" val="14156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A752-87D9-2167-B5C7-5C8B3F50C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6118-B0F6-C448-5B19-F41A7E34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Approaches to single cell RNA-seq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AF823-D5BD-E184-CDC6-E720510D72E4}"/>
              </a:ext>
            </a:extLst>
          </p:cNvPr>
          <p:cNvSpPr txBox="1"/>
          <p:nvPr/>
        </p:nvSpPr>
        <p:spPr>
          <a:xfrm>
            <a:off x="150056" y="1241762"/>
            <a:ext cx="59474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Physical isolation of cells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2800" b="1" i="1" dirty="0"/>
              <a:t>Well-based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SMART-seq: Full length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Microwell-seq/ Seq-well : High </a:t>
            </a:r>
            <a:r>
              <a:rPr lang="en-US" sz="2800" dirty="0" err="1"/>
              <a:t>thoughput</a:t>
            </a:r>
            <a:r>
              <a:rPr lang="en-US" sz="2800" dirty="0"/>
              <a:t> with lower cost</a:t>
            </a:r>
          </a:p>
          <a:p>
            <a:pPr marL="342900" indent="-342900">
              <a:buAutoNum type="arabicPeriod"/>
            </a:pPr>
            <a:r>
              <a:rPr lang="en-US" sz="2800" b="1" i="1" dirty="0"/>
              <a:t>Droplet-based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Drop-seq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 err="1"/>
              <a:t>inDrop</a:t>
            </a:r>
            <a:endParaRPr lang="en-US" sz="2800" dirty="0"/>
          </a:p>
          <a:p>
            <a:pPr marL="971550" lvl="1" indent="-514350">
              <a:buFont typeface="+mj-lt"/>
              <a:buAutoNum type="alphaLcPeriod"/>
            </a:pPr>
            <a:r>
              <a:rPr lang="en-US" sz="2800" dirty="0"/>
              <a:t>10X Chromium: Higher throughput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17351-D73C-3585-AB4A-2D076DF103DD}"/>
              </a:ext>
            </a:extLst>
          </p:cNvPr>
          <p:cNvSpPr txBox="1"/>
          <p:nvPr/>
        </p:nvSpPr>
        <p:spPr>
          <a:xfrm>
            <a:off x="6094475" y="1241762"/>
            <a:ext cx="59474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Combinatoric Indexing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2800" dirty="0"/>
              <a:t>sci-RNA-seq</a:t>
            </a:r>
          </a:p>
          <a:p>
            <a:pPr marL="342900" indent="-342900">
              <a:buAutoNum type="arabicPeriod"/>
            </a:pPr>
            <a:r>
              <a:rPr lang="en-US" sz="2800" dirty="0" err="1"/>
              <a:t>scifi</a:t>
            </a:r>
            <a:r>
              <a:rPr lang="en-US" sz="2800" dirty="0"/>
              <a:t>-RNA-seq: Very high throughput</a:t>
            </a:r>
          </a:p>
          <a:p>
            <a:pPr marL="342900" indent="-342900">
              <a:buAutoNum type="arabicPeriod"/>
            </a:pPr>
            <a:r>
              <a:rPr lang="en-US" sz="2800" dirty="0"/>
              <a:t>SPLIT-seq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52173-B0AD-6220-9A5C-2ACE37E4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852" y="3998773"/>
            <a:ext cx="5407836" cy="1351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D8DE0-2F1D-D321-10E2-5407D882A80E}"/>
              </a:ext>
            </a:extLst>
          </p:cNvPr>
          <p:cNvSpPr txBox="1"/>
          <p:nvPr/>
        </p:nvSpPr>
        <p:spPr>
          <a:xfrm>
            <a:off x="6203852" y="5528603"/>
            <a:ext cx="5407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Microfluidic approaches</a:t>
            </a:r>
            <a:r>
              <a:rPr lang="en-US" dirty="0">
                <a:solidFill>
                  <a:srgbClr val="FF0000"/>
                </a:solidFill>
              </a:rPr>
              <a:t>: isolate single cells in droplets </a:t>
            </a:r>
            <a:r>
              <a:rPr lang="en-US" b="1" i="1" dirty="0">
                <a:solidFill>
                  <a:srgbClr val="FF0000"/>
                </a:solidFill>
              </a:rPr>
              <a:t>along with </a:t>
            </a:r>
            <a:r>
              <a:rPr lang="en-US" dirty="0">
                <a:solidFill>
                  <a:srgbClr val="FF0000"/>
                </a:solidFill>
              </a:rPr>
              <a:t>beads containing primers and reagents for reverse transcription.  </a:t>
            </a:r>
          </a:p>
        </p:txBody>
      </p:sp>
    </p:spTree>
    <p:extLst>
      <p:ext uri="{BB962C8B-B14F-4D97-AF65-F5344CB8AC3E}">
        <p14:creationId xmlns:p14="http://schemas.microsoft.com/office/powerpoint/2010/main" val="325120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6932D-A179-1593-A675-790C4FC3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7510-60FA-5487-63A0-FCE934DD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Labeling mRNA from individual cells uniquely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1ABDB-CC47-725E-E0E3-28EDB6AA007B}"/>
              </a:ext>
            </a:extLst>
          </p:cNvPr>
          <p:cNvSpPr txBox="1"/>
          <p:nvPr/>
        </p:nvSpPr>
        <p:spPr>
          <a:xfrm>
            <a:off x="150056" y="1241762"/>
            <a:ext cx="59474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Physical isolation of cells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Segregate a single cell with primers for reverse transcription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primers for a given cell contain the </a:t>
            </a:r>
            <a:r>
              <a:rPr lang="en-US" u="sng" dirty="0"/>
              <a:t>same</a:t>
            </a:r>
            <a:r>
              <a:rPr lang="en-US" dirty="0"/>
              <a:t> DNA </a:t>
            </a:r>
            <a:r>
              <a:rPr lang="en-US" u="sng" dirty="0"/>
              <a:t>cell index </a:t>
            </a:r>
            <a:r>
              <a:rPr lang="en-US" dirty="0"/>
              <a:t>(barcode)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cDNA prepared from a given cell will contain this index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Many approaches also contain an additional random sequence, </a:t>
            </a:r>
            <a:r>
              <a:rPr lang="en-US" i="1" dirty="0"/>
              <a:t>Unique Molecular Identifier (UMI) </a:t>
            </a:r>
            <a:r>
              <a:rPr lang="en-US" dirty="0"/>
              <a:t>to mitigate double counting duplicates arising from amplification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F7AF9-4F9C-211D-9976-78474D2487E7}"/>
              </a:ext>
            </a:extLst>
          </p:cNvPr>
          <p:cNvSpPr txBox="1"/>
          <p:nvPr/>
        </p:nvSpPr>
        <p:spPr>
          <a:xfrm>
            <a:off x="6094475" y="1241762"/>
            <a:ext cx="59474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Combinatoric Indexing</a:t>
            </a:r>
            <a:r>
              <a:rPr lang="en-US" dirty="0"/>
              <a:t>: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dirty="0"/>
              <a:t>Individual cells are never physically isolated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Composite index is constructed over several rounds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are partitioned into smaller groups and unique index applied to all members of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partitions into smaller  groups and unique index is added to all members if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9013D-C482-F94E-2FB1-75A2A664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r="6734"/>
          <a:stretch/>
        </p:blipFill>
        <p:spPr>
          <a:xfrm>
            <a:off x="0" y="4579287"/>
            <a:ext cx="5947470" cy="172992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4885C-4D0E-99BE-D5E1-7CF33EDE2930}"/>
              </a:ext>
            </a:extLst>
          </p:cNvPr>
          <p:cNvGrpSpPr/>
          <p:nvPr/>
        </p:nvGrpSpPr>
        <p:grpSpPr>
          <a:xfrm>
            <a:off x="6326551" y="4521993"/>
            <a:ext cx="4851812" cy="878751"/>
            <a:chOff x="6326551" y="4521993"/>
            <a:chExt cx="4851812" cy="8787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C27F94-532B-4C52-669B-3B9D717B3774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8ABC315-BF57-FE25-9D19-54B9EA4D08D2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40E8E7-8A73-833B-AB64-623BF935FF7D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4463A57-76C1-084A-230F-8579935780EF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6AC2C7D-40E5-361A-FE08-1640F71A7765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6648C18-E3F4-E869-8748-573E2E41DF8D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CD13F7-4488-F364-B73A-854A5BFC225E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9655A6E-B62E-CFC5-9B5F-E201D782F836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DA042CA-4B42-EE46-0414-16F44C9BC4EE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A7C036E-8A70-EAC1-CAEF-7D58C5D749F1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DFF1BA4-7CD2-F7C5-BD1B-7B54B7BC1B94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F7519CE-0067-F0E2-3A09-ECB1A785468A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C308F0F-578C-7719-4B65-4DAF600D01C4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EF3DE9-FF58-B133-EC4F-6D12B821CC33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2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08BA136-5403-41C9-F788-D5B514DF2FF5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CA452A7-733F-F802-F4A2-57339ED3A875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1EA0B0-17EF-718C-1B77-07AABBC35543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7D3DFE9-9F24-1644-DB53-F14268DBDF21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1565014-B0D4-D91D-1036-DB212547DB3C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4D8FDE-B6B7-82AF-D517-A09B5C857665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6DEBB87-99F5-B04B-9156-C68307369621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3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4C16F-BD19-F164-6CA5-9EB08D25E062}"/>
              </a:ext>
            </a:extLst>
          </p:cNvPr>
          <p:cNvGrpSpPr/>
          <p:nvPr/>
        </p:nvGrpSpPr>
        <p:grpSpPr>
          <a:xfrm>
            <a:off x="6333885" y="5517926"/>
            <a:ext cx="4851812" cy="878751"/>
            <a:chOff x="6326551" y="4521993"/>
            <a:chExt cx="4851812" cy="8787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0AB4D8F-5D43-BE72-228A-8D90590D1BB9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E5A087E-F61D-B09F-3E5E-9E1423410CD7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BA98164-072D-EB2E-1788-B055F63F8244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900DF24-7BA9-2495-CC02-01C7BEAD204F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42CE54E-9D70-730D-497B-914E501C6C32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FA85246-050C-2C5D-B3E3-7AAC60DCBD45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FB50BB-D3C0-AF5E-F1F6-D4223017C786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491803-0F27-6B6F-708A-B78AD39FA5FF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1A67270-3B01-C956-42E3-18EF3714C6B9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2374976-0FD1-4B87-BBA1-7BDBF4DDF519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EE2D4CE-9C91-884F-55AA-DD250AC6C3E2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562AC5B-4762-EB3B-B511-1E29BA9F8BB8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C744ACB-DA32-3DEB-7BF0-B28A964658B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BCB0569-297E-4DEE-151D-37DC43F50D6A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5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DF97C8-5AE6-2539-7806-486DDC082F4D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ABE4D55-6CF3-F3E6-3232-CC06D54EF8BA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63E5812-AC76-5F5D-2CD0-180BED4F183E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117DD7B-384E-A7A6-BD7F-9230C7939BD0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88C2553-95A0-3A4D-E6E9-D4917339E05A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D39B5BE-3BB0-D42B-67DD-BF7500B30964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DFD2BA-33C0-73C0-C61F-7275391FC2B6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6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8ACB493-DB72-FC62-2CBE-98813674FEA5}"/>
              </a:ext>
            </a:extLst>
          </p:cNvPr>
          <p:cNvSpPr txBox="1"/>
          <p:nvPr/>
        </p:nvSpPr>
        <p:spPr>
          <a:xfrm>
            <a:off x="6408057" y="6537587"/>
            <a:ext cx="46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Etc.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FE65A6-AACA-0631-5132-35E1FBABCFDE}"/>
              </a:ext>
            </a:extLst>
          </p:cNvPr>
          <p:cNvSpPr/>
          <p:nvPr/>
        </p:nvSpPr>
        <p:spPr>
          <a:xfrm>
            <a:off x="8013132" y="4449422"/>
            <a:ext cx="3235439" cy="201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411B41F-4246-6556-53F7-8D2C15A26641}"/>
              </a:ext>
            </a:extLst>
          </p:cNvPr>
          <p:cNvSpPr/>
          <p:nvPr/>
        </p:nvSpPr>
        <p:spPr>
          <a:xfrm>
            <a:off x="2073052" y="5178792"/>
            <a:ext cx="215801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53EFF0-A4F2-FE5F-368B-0B0D2339DDF8}"/>
              </a:ext>
            </a:extLst>
          </p:cNvPr>
          <p:cNvSpPr/>
          <p:nvPr/>
        </p:nvSpPr>
        <p:spPr>
          <a:xfrm>
            <a:off x="360367" y="6100141"/>
            <a:ext cx="519860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7042E-4ED0-311B-C249-3E23CC74EC73}"/>
              </a:ext>
            </a:extLst>
          </p:cNvPr>
          <p:cNvSpPr txBox="1"/>
          <p:nvPr/>
        </p:nvSpPr>
        <p:spPr>
          <a:xfrm>
            <a:off x="2837543" y="6150456"/>
            <a:ext cx="3109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Poly-dT complementary to poly-A tail on 3’ end of mature mRNA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379C7-529E-82E5-FCA8-7FA37B67FEE3}"/>
              </a:ext>
            </a:extLst>
          </p:cNvPr>
          <p:cNvSpPr txBox="1"/>
          <p:nvPr/>
        </p:nvSpPr>
        <p:spPr>
          <a:xfrm>
            <a:off x="6576439" y="4191498"/>
            <a:ext cx="45139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cDNA library elements after </a:t>
            </a:r>
            <a:r>
              <a:rPr lang="en-US" sz="1300" b="1" u="sng" dirty="0">
                <a:solidFill>
                  <a:srgbClr val="FF0000"/>
                </a:solidFill>
              </a:rPr>
              <a:t>first round</a:t>
            </a:r>
            <a:r>
              <a:rPr lang="en-US" sz="1300" b="1" dirty="0">
                <a:solidFill>
                  <a:srgbClr val="FF0000"/>
                </a:solidFill>
              </a:rPr>
              <a:t> of split/pooling:</a:t>
            </a:r>
          </a:p>
        </p:txBody>
      </p:sp>
    </p:spTree>
    <p:extLst>
      <p:ext uri="{BB962C8B-B14F-4D97-AF65-F5344CB8AC3E}">
        <p14:creationId xmlns:p14="http://schemas.microsoft.com/office/powerpoint/2010/main" val="26792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3D00-8A03-2CFF-0E98-EB82FFD9D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75A57-7B53-2400-8805-5447D0EB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Preparing the (cDNA) sequencing libraries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4F087-09DF-A3D9-3F7A-ECBDF2B136FC}"/>
              </a:ext>
            </a:extLst>
          </p:cNvPr>
          <p:cNvSpPr txBox="1"/>
          <p:nvPr/>
        </p:nvSpPr>
        <p:spPr>
          <a:xfrm>
            <a:off x="150056" y="1241762"/>
            <a:ext cx="59474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Physical isolation of cells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Segregate a single cell with primers for reverse transcription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primers for a given cell contain the </a:t>
            </a:r>
            <a:r>
              <a:rPr lang="en-US" u="sng" dirty="0"/>
              <a:t>same</a:t>
            </a:r>
            <a:r>
              <a:rPr lang="en-US" dirty="0"/>
              <a:t> DNA </a:t>
            </a:r>
            <a:r>
              <a:rPr lang="en-US" u="sng" dirty="0"/>
              <a:t>cell index </a:t>
            </a:r>
            <a:r>
              <a:rPr lang="en-US" dirty="0"/>
              <a:t>(barcode)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cDNA prepared from a given cell will contain this index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Many approaches also contain an additional random sequence, </a:t>
            </a:r>
            <a:r>
              <a:rPr lang="en-US" i="1" dirty="0"/>
              <a:t>Unique Molecular Identifier (UMI) </a:t>
            </a:r>
            <a:r>
              <a:rPr lang="en-US" dirty="0"/>
              <a:t>to mitigate double counting duplicates arising from amplification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77B1B-D732-206D-BE65-3D7F885309CD}"/>
              </a:ext>
            </a:extLst>
          </p:cNvPr>
          <p:cNvSpPr txBox="1"/>
          <p:nvPr/>
        </p:nvSpPr>
        <p:spPr>
          <a:xfrm>
            <a:off x="6094475" y="1241762"/>
            <a:ext cx="59474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Combinatoric Indexing</a:t>
            </a:r>
            <a:r>
              <a:rPr lang="en-US" dirty="0"/>
              <a:t>: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dirty="0"/>
              <a:t>Individual cells are never physically isolated</a:t>
            </a:r>
          </a:p>
          <a:p>
            <a:pPr marL="285750" indent="-285750">
              <a:buFontTx/>
              <a:buChar char="-"/>
            </a:pPr>
            <a:r>
              <a:rPr lang="en-US" u="sng" dirty="0"/>
              <a:t>Composite index </a:t>
            </a:r>
            <a:r>
              <a:rPr lang="en-US" dirty="0"/>
              <a:t>is constructed over several rounds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are partitioned into smaller groups and unique index applied to all members of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partitions into smaller  groups and unique index is added to all members if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87D6F0-C70F-ADD4-60F8-FE441A59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r="6734"/>
          <a:stretch/>
        </p:blipFill>
        <p:spPr>
          <a:xfrm>
            <a:off x="0" y="4579287"/>
            <a:ext cx="5947470" cy="172992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0C1F25B-7829-BC09-6F49-98B0B592E3B8}"/>
              </a:ext>
            </a:extLst>
          </p:cNvPr>
          <p:cNvGrpSpPr/>
          <p:nvPr/>
        </p:nvGrpSpPr>
        <p:grpSpPr>
          <a:xfrm>
            <a:off x="6326551" y="4521993"/>
            <a:ext cx="4851812" cy="878751"/>
            <a:chOff x="6326551" y="4521993"/>
            <a:chExt cx="4851812" cy="8787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4662538-871F-7EE7-97EF-8EF24B2CEDA3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1B7A29E-0EC9-0ABB-D24C-827E8F587FA1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593ED26-E160-B36D-C5DF-5250E14E53AE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5822D2B-A74F-D254-B96B-C72F854E6E3B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63AC682-9B8B-C206-6FE1-3449A1A41C94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1FD4A18-51E2-972D-8FBA-5C1A1D91F7FE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063919-01E9-CB60-CBBF-2AF187B4D937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31CB92E-7F2C-41E4-25AD-0638746BCC15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1AC49D0-2A96-B048-7B19-9B71BEB0E7C1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1EDAE1E-EC6D-6CA4-163B-BD20B316B4E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1438F31-E2F7-D8BD-7828-E3EAA33AEC5F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BDFFF6C-5E7B-8EA1-A2C4-AB66E8ED6D0E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821483A-36FB-3EDD-98AA-727B0192A940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8B5162-29B4-1ACD-D35D-F8C6FC1B780D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2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E51A57-1388-5581-BA95-FA0DD2D9D332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11926AB-290A-7AF1-9502-A6BC28A3342E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04AFD61-5BA5-CEA8-881E-758DC07D7F7B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A370DCB-C258-CF8D-D892-E3917085905E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7DD8162-544B-ED28-F0CA-DC03C635FDB7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451346D-D17F-482C-147B-537BF3D9C5A9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9727036-E1DF-F08F-2BCD-B60A31A435FE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3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22BB46-3403-2F57-CFC4-594DFA888FA5}"/>
              </a:ext>
            </a:extLst>
          </p:cNvPr>
          <p:cNvGrpSpPr/>
          <p:nvPr/>
        </p:nvGrpSpPr>
        <p:grpSpPr>
          <a:xfrm>
            <a:off x="6333885" y="5517926"/>
            <a:ext cx="4851812" cy="878751"/>
            <a:chOff x="6326551" y="4521993"/>
            <a:chExt cx="4851812" cy="8787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2DAA150-F3BB-114B-4160-D6098452357E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231D415-A811-6162-9660-514BE38448DF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A6FBA93-5913-7DC8-D6CC-CE09A355736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8EF4566-A7C4-549B-D608-6A8076A1071E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D016490-E43C-D528-E95F-CBA53CFDA8B5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A0224C0-4217-49A0-7729-66EE22A24517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78D0F5-EB28-7294-8B13-5D62E26846E7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B6305EF-D845-CB83-3DB4-B49126B2B1EF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BDB375D-BA5C-D341-13BE-1318306A55EE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5297E91-8D86-74E2-A913-A2777B1F5447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6A0B10C-6233-CDD3-6AE8-0EF4E3A5B0EA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0EB67CD-0D8B-F85A-FB11-957653798A04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9238FDE-1487-72D8-DD72-B890FC3A6615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A95F8AF-E8A9-26ED-F828-1E7921AFDCE0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5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D3D7F80-AAB1-42BC-2F78-C83C90EC438C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F786134-D9F8-22E8-A823-A974D58A47D1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E028C15-9CE1-26EE-9352-72F358A99D6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998F232-C124-21E8-0764-E8215610BB48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4982511-016B-5E44-48BA-B00819F1A795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789FF6B-FF45-5F88-4C67-5828D85F781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FD75AA6-9A04-BF69-8A9C-0826E06077D2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6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03064FF-2D38-4B49-A543-2F3063639F38}"/>
              </a:ext>
            </a:extLst>
          </p:cNvPr>
          <p:cNvSpPr txBox="1"/>
          <p:nvPr/>
        </p:nvSpPr>
        <p:spPr>
          <a:xfrm>
            <a:off x="6408057" y="6537587"/>
            <a:ext cx="46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Etc.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F0477E0-BAA7-88D5-6F56-405861C9665A}"/>
              </a:ext>
            </a:extLst>
          </p:cNvPr>
          <p:cNvSpPr/>
          <p:nvPr/>
        </p:nvSpPr>
        <p:spPr>
          <a:xfrm>
            <a:off x="9006114" y="4449422"/>
            <a:ext cx="2242457" cy="201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9682DF4-4FEF-9B5B-3C5E-D3292018E17B}"/>
              </a:ext>
            </a:extLst>
          </p:cNvPr>
          <p:cNvSpPr/>
          <p:nvPr/>
        </p:nvSpPr>
        <p:spPr>
          <a:xfrm>
            <a:off x="2073052" y="5178792"/>
            <a:ext cx="215801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479503F-22A6-6604-13C0-C06B43E349AB}"/>
              </a:ext>
            </a:extLst>
          </p:cNvPr>
          <p:cNvSpPr/>
          <p:nvPr/>
        </p:nvSpPr>
        <p:spPr>
          <a:xfrm>
            <a:off x="360367" y="6100141"/>
            <a:ext cx="519860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868912-8533-EB74-852F-D64E5BA94DE8}"/>
              </a:ext>
            </a:extLst>
          </p:cNvPr>
          <p:cNvSpPr txBox="1"/>
          <p:nvPr/>
        </p:nvSpPr>
        <p:spPr>
          <a:xfrm>
            <a:off x="6576438" y="4191498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cDNA library elements after </a:t>
            </a:r>
            <a:r>
              <a:rPr lang="en-US" sz="1300" b="1" u="sng" dirty="0">
                <a:solidFill>
                  <a:srgbClr val="FF0000"/>
                </a:solidFill>
              </a:rPr>
              <a:t>second round</a:t>
            </a:r>
            <a:r>
              <a:rPr lang="en-US" sz="1300" b="1" dirty="0">
                <a:solidFill>
                  <a:srgbClr val="FF0000"/>
                </a:solidFill>
              </a:rPr>
              <a:t> of split/pooling: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FD025C-64CA-C8E5-940A-2CECF6136AD7}"/>
              </a:ext>
            </a:extLst>
          </p:cNvPr>
          <p:cNvSpPr txBox="1"/>
          <p:nvPr/>
        </p:nvSpPr>
        <p:spPr>
          <a:xfrm>
            <a:off x="6576437" y="6505375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Diversity of index grows with each round of split/pooling</a:t>
            </a:r>
          </a:p>
        </p:txBody>
      </p:sp>
    </p:spTree>
    <p:extLst>
      <p:ext uri="{BB962C8B-B14F-4D97-AF65-F5344CB8AC3E}">
        <p14:creationId xmlns:p14="http://schemas.microsoft.com/office/powerpoint/2010/main" val="82147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9FE7-B46A-4F6D-ED87-D039F12B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A47F-E742-C9B4-E9D4-3E3185AB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Preparing the (cDNA) sequencing libraries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823D7-689D-D9BC-069B-69043669ED2E}"/>
              </a:ext>
            </a:extLst>
          </p:cNvPr>
          <p:cNvSpPr txBox="1"/>
          <p:nvPr/>
        </p:nvSpPr>
        <p:spPr>
          <a:xfrm>
            <a:off x="150056" y="1241762"/>
            <a:ext cx="59474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Physical isolation of cells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Segregate a single cell with primers for reverse transcription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primers for a given cell contain the </a:t>
            </a:r>
            <a:r>
              <a:rPr lang="en-US" u="sng" dirty="0"/>
              <a:t>same</a:t>
            </a:r>
            <a:r>
              <a:rPr lang="en-US" dirty="0"/>
              <a:t> DNA </a:t>
            </a:r>
            <a:r>
              <a:rPr lang="en-US" u="sng" dirty="0"/>
              <a:t>cell index </a:t>
            </a:r>
            <a:r>
              <a:rPr lang="en-US" dirty="0"/>
              <a:t>(barcode)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cDNA prepared from a given cell will contain this index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Many approaches also contain an additional random sequence, </a:t>
            </a:r>
            <a:r>
              <a:rPr lang="en-US" i="1" dirty="0"/>
              <a:t>Unique Molecular Identifier (UMI) </a:t>
            </a:r>
            <a:r>
              <a:rPr lang="en-US" dirty="0"/>
              <a:t>to mitigate double counting duplicates arising from amplification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5B155-6FFC-FDE9-BD76-1C18DA221EBF}"/>
              </a:ext>
            </a:extLst>
          </p:cNvPr>
          <p:cNvSpPr txBox="1"/>
          <p:nvPr/>
        </p:nvSpPr>
        <p:spPr>
          <a:xfrm>
            <a:off x="6094475" y="1241762"/>
            <a:ext cx="59474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Combinatoric Indexing</a:t>
            </a:r>
            <a:r>
              <a:rPr lang="en-US" dirty="0"/>
              <a:t>: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dirty="0"/>
              <a:t>Individual cells are never physically isolated</a:t>
            </a:r>
          </a:p>
          <a:p>
            <a:pPr marL="285750" indent="-285750">
              <a:buFontTx/>
              <a:buChar char="-"/>
            </a:pPr>
            <a:r>
              <a:rPr lang="en-US" u="sng" dirty="0"/>
              <a:t>Composite index </a:t>
            </a:r>
            <a:r>
              <a:rPr lang="en-US" dirty="0"/>
              <a:t>is constructed over several rounds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are partitioned into smaller groups and unique index applied to all members of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partitions into smaller  groups and unique index is added to all members if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9FACC-BAF4-C3D8-F2D3-742527C0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r="6734"/>
          <a:stretch/>
        </p:blipFill>
        <p:spPr>
          <a:xfrm>
            <a:off x="0" y="4579287"/>
            <a:ext cx="5947470" cy="172992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71C69B2-CB0A-77F7-C359-E7F074495D05}"/>
              </a:ext>
            </a:extLst>
          </p:cNvPr>
          <p:cNvGrpSpPr/>
          <p:nvPr/>
        </p:nvGrpSpPr>
        <p:grpSpPr>
          <a:xfrm>
            <a:off x="6326551" y="4521993"/>
            <a:ext cx="4851812" cy="878751"/>
            <a:chOff x="6326551" y="4521993"/>
            <a:chExt cx="4851812" cy="8787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AEBD6AE-3434-1F53-05C4-8EAF5418FDA2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9D3C869-1ACE-8351-33D4-23DEF9C36B59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C56136-EEAE-C114-B2FA-81BA9281D2A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F8C49B-C19B-269A-2C8C-16F74A6431C7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15695A1-A1C7-FE55-A887-BBD98D208010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2DECB5D-7C9B-3FB8-9317-A233C5C07E10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30888B-FC00-5B5B-C1AF-A300207F439D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21C486A-CEC8-F489-5C67-4BE79CEE2617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88FB898-AEAC-1FC6-7453-7AFDAE7B2B5E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A7F4955-10B1-9734-DB92-D57A9661138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0256C5E-6B53-D1F3-5E49-20964A929577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304E7B2-6115-A66C-793D-D84CB5B97AC2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A072152-BCB5-A4B0-91F5-EF4F34A09989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7C6AC3-992D-3E28-453B-9B1AAC48F296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2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469A28-92D6-A516-8081-00F7F29A0CFC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E4A22AF-2E53-BF5B-C9A6-39362453B272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E5AB9D4-F3E5-0455-28B3-5B98B6D8460F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34AE8D3-8888-F53F-2DA2-7B378F81CD24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0CB0FCE-4100-90D2-D9B5-2322ED9615B5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B703217-5692-E8FB-2DA8-EBBE667B031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9D17DB-FB2B-69D5-D84F-F0B572D7DD5B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3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E60CF5-3727-0A63-CA65-C3357DBAE435}"/>
              </a:ext>
            </a:extLst>
          </p:cNvPr>
          <p:cNvGrpSpPr/>
          <p:nvPr/>
        </p:nvGrpSpPr>
        <p:grpSpPr>
          <a:xfrm>
            <a:off x="6333885" y="5517926"/>
            <a:ext cx="4851812" cy="878751"/>
            <a:chOff x="6326551" y="4521993"/>
            <a:chExt cx="4851812" cy="8787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FA6EF4-8107-0A3B-C149-6667E7773285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DE6CF4D-3297-4B54-D492-C072801E2EB7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231A185-F832-0358-434D-57503A116194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AC94B26-4E7D-4CD3-674C-F0943636BC9F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7E9246C-C8FD-DD96-3210-ABD95C4CFFC8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8FFD66E-C8D5-5227-3ED0-F86298107AE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3C21C11-3DB7-BA61-6C26-4B97F8DC86B9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804ABEF-FF65-DED7-F34C-015426EA01C5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CBBBBAB-B5DA-B476-1370-374093E99C4C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068780D-2D19-F3D0-5CE8-35C6AD6F725A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D95CA80-DA41-0CBD-0388-FC35A60A84C0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66F7CE3-F1F1-EBA2-DC47-97E4F7E87C68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164EB85-D77C-F735-555C-4C7126EBC580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7BB970-AE91-A0F5-8E8F-BBF31503B080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5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8FE3768-F12F-D8ED-209C-CB34C3CA63C9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8A447BC-D018-5ADA-D4CA-3DC28D097B5E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3320280-94F2-DF64-5436-999BA45AE0D6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94444C2-499F-B3B6-5308-76B819E6BCE8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A84B022-F67C-B7BC-1F50-01E266080139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8C1321A-7E03-525F-3134-633F5B4C560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9D1343D-1A2D-CB80-2862-E93882885E2C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6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DF163EC-DC3D-4101-366C-9E3A5295D83B}"/>
              </a:ext>
            </a:extLst>
          </p:cNvPr>
          <p:cNvSpPr txBox="1"/>
          <p:nvPr/>
        </p:nvSpPr>
        <p:spPr>
          <a:xfrm>
            <a:off x="6408057" y="6537587"/>
            <a:ext cx="46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Etc.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9F24442-3749-C2D4-039B-BD00C057F60B}"/>
              </a:ext>
            </a:extLst>
          </p:cNvPr>
          <p:cNvSpPr/>
          <p:nvPr/>
        </p:nvSpPr>
        <p:spPr>
          <a:xfrm>
            <a:off x="10051143" y="4449422"/>
            <a:ext cx="1197428" cy="201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023018-1797-C948-8109-81B6AC45672D}"/>
              </a:ext>
            </a:extLst>
          </p:cNvPr>
          <p:cNvSpPr/>
          <p:nvPr/>
        </p:nvSpPr>
        <p:spPr>
          <a:xfrm>
            <a:off x="2073052" y="5178792"/>
            <a:ext cx="215801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2E06BDF-44BC-FCB5-EA55-993F2BDA8B97}"/>
              </a:ext>
            </a:extLst>
          </p:cNvPr>
          <p:cNvSpPr/>
          <p:nvPr/>
        </p:nvSpPr>
        <p:spPr>
          <a:xfrm>
            <a:off x="360367" y="6100141"/>
            <a:ext cx="519860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E7E02C-DAD7-E250-0F93-A48000F9AB83}"/>
              </a:ext>
            </a:extLst>
          </p:cNvPr>
          <p:cNvSpPr txBox="1"/>
          <p:nvPr/>
        </p:nvSpPr>
        <p:spPr>
          <a:xfrm>
            <a:off x="6576438" y="4191498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cDNA library elements after </a:t>
            </a:r>
            <a:r>
              <a:rPr lang="en-US" sz="1300" b="1" u="sng" dirty="0">
                <a:solidFill>
                  <a:srgbClr val="FF0000"/>
                </a:solidFill>
              </a:rPr>
              <a:t>third round</a:t>
            </a:r>
            <a:r>
              <a:rPr lang="en-US" sz="1300" b="1" dirty="0">
                <a:solidFill>
                  <a:srgbClr val="FF0000"/>
                </a:solidFill>
              </a:rPr>
              <a:t> of split/pooling: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4E3CAC-7AE0-475A-CCF4-1B85A12CB8D6}"/>
              </a:ext>
            </a:extLst>
          </p:cNvPr>
          <p:cNvSpPr txBox="1"/>
          <p:nvPr/>
        </p:nvSpPr>
        <p:spPr>
          <a:xfrm>
            <a:off x="6576437" y="6505375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Diversity of index grows with each round of split/pooling</a:t>
            </a:r>
          </a:p>
        </p:txBody>
      </p:sp>
    </p:spTree>
    <p:extLst>
      <p:ext uri="{BB962C8B-B14F-4D97-AF65-F5344CB8AC3E}">
        <p14:creationId xmlns:p14="http://schemas.microsoft.com/office/powerpoint/2010/main" val="62624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96DDC-E805-6F83-FC28-833F65E71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25BB-D509-808D-A2FA-4EFD1947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Preparing the (cDNA) sequencing libraries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FE464-D610-C102-B41F-0CCE03D9EC83}"/>
              </a:ext>
            </a:extLst>
          </p:cNvPr>
          <p:cNvSpPr txBox="1"/>
          <p:nvPr/>
        </p:nvSpPr>
        <p:spPr>
          <a:xfrm>
            <a:off x="150056" y="1241762"/>
            <a:ext cx="59474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Physical isolation of cells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Segregate a single cell with primers for reverse transcription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primers for a given cell contain the </a:t>
            </a:r>
            <a:r>
              <a:rPr lang="en-US" u="sng" dirty="0"/>
              <a:t>same</a:t>
            </a:r>
            <a:r>
              <a:rPr lang="en-US" dirty="0"/>
              <a:t> DNA </a:t>
            </a:r>
            <a:r>
              <a:rPr lang="en-US" u="sng" dirty="0"/>
              <a:t>cell index </a:t>
            </a:r>
            <a:r>
              <a:rPr lang="en-US" dirty="0"/>
              <a:t>(barcode)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All cDNA prepared from a given cell will contain this index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Many approaches also contain an additional random sequence, </a:t>
            </a:r>
            <a:r>
              <a:rPr lang="en-US" i="1" dirty="0"/>
              <a:t>Unique Molecular Identifier (UMI) </a:t>
            </a:r>
            <a:r>
              <a:rPr lang="en-US" dirty="0"/>
              <a:t>to mitigate double counting duplicates arising from amplification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7372A-6C1E-B4D9-92CD-5BFA06D3D3FE}"/>
              </a:ext>
            </a:extLst>
          </p:cNvPr>
          <p:cNvSpPr txBox="1"/>
          <p:nvPr/>
        </p:nvSpPr>
        <p:spPr>
          <a:xfrm>
            <a:off x="6094475" y="1241762"/>
            <a:ext cx="59474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Combinatoric Indexing</a:t>
            </a:r>
            <a:r>
              <a:rPr lang="en-US" dirty="0"/>
              <a:t>: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dirty="0"/>
              <a:t>Individual cells are never physically isolated</a:t>
            </a:r>
          </a:p>
          <a:p>
            <a:pPr marL="285750" indent="-285750">
              <a:buFontTx/>
              <a:buChar char="-"/>
            </a:pPr>
            <a:r>
              <a:rPr lang="en-US" u="sng" dirty="0"/>
              <a:t>Composite index </a:t>
            </a:r>
            <a:r>
              <a:rPr lang="en-US" dirty="0"/>
              <a:t>is constructed over several rounds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are partitioned into smaller groups and unique index applied to all members of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Splitting</a:t>
            </a:r>
            <a:r>
              <a:rPr lang="en-US" dirty="0"/>
              <a:t>: cells partitions into smaller  groups and unique index is added to all members if group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Pooling</a:t>
            </a:r>
            <a:r>
              <a:rPr lang="en-US" dirty="0"/>
              <a:t>: labeled cells are mixed together again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F1E10-F81D-3443-95C9-D0C6793E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r="6734"/>
          <a:stretch/>
        </p:blipFill>
        <p:spPr>
          <a:xfrm>
            <a:off x="0" y="4579287"/>
            <a:ext cx="5947470" cy="172992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4DAFF51-282B-A6E2-28AF-A136E1BCD6A5}"/>
              </a:ext>
            </a:extLst>
          </p:cNvPr>
          <p:cNvGrpSpPr/>
          <p:nvPr/>
        </p:nvGrpSpPr>
        <p:grpSpPr>
          <a:xfrm>
            <a:off x="6326551" y="4521993"/>
            <a:ext cx="4851812" cy="878751"/>
            <a:chOff x="6326551" y="4521993"/>
            <a:chExt cx="4851812" cy="8787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CE74946-13AA-30AD-0240-D4F84C275ABF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E4D71CC-91D6-70F2-EE0E-1B0EE90EEC05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4649B26-3715-06E3-8520-DE7872E168AA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7EDEE75-5CD4-3D5B-1D77-BB575BF36FE6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01E4D4F-26F0-38DA-5514-9627E491F49E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18D279A-6A2B-F15E-F7E9-2915DD91248A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2AC8C2-9A84-4065-C62F-8445D701171F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53136D9-2C3B-E5CB-3442-6979A0D77B60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2D73D97-E1D9-11A1-F259-0A3BE7ABCDD5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83DA205-7CB8-4FB3-1415-67154655B0B7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B70B731-1911-7D66-F3CE-B650EE4221EA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43A14C0-C803-504C-B876-1AB9891EE599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F04BD26-9E07-D211-F091-201549516943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1E639F-0232-3436-25E3-F007CA611B25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2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C551532-50BC-A093-AE80-40A48E04141E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B2CBC4F-3784-D771-B937-237F3C301EC8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1039925-DD79-5EE6-9DE1-91E98192C651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2984789-1640-0703-BDDC-83177B479A45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745C0E2-F553-2C4E-CF07-7562688E94E3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24D5D11-4F9A-871C-A6C5-945F151034AC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89DCBA-129D-785E-8971-FA4F1764522F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3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725BEF5-3752-ABBA-9912-966981A8836D}"/>
              </a:ext>
            </a:extLst>
          </p:cNvPr>
          <p:cNvGrpSpPr/>
          <p:nvPr/>
        </p:nvGrpSpPr>
        <p:grpSpPr>
          <a:xfrm>
            <a:off x="6333885" y="5517926"/>
            <a:ext cx="4851812" cy="878751"/>
            <a:chOff x="6326551" y="4521993"/>
            <a:chExt cx="4851812" cy="8787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A22BBEF-6A1C-DC2D-0C04-0317D1472F55}"/>
                </a:ext>
              </a:extLst>
            </p:cNvPr>
            <p:cNvGrpSpPr/>
            <p:nvPr/>
          </p:nvGrpSpPr>
          <p:grpSpPr>
            <a:xfrm>
              <a:off x="6333885" y="4521993"/>
              <a:ext cx="4844478" cy="246221"/>
              <a:chOff x="6333885" y="4521993"/>
              <a:chExt cx="4844478" cy="2462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EC88431-0EAF-67C4-2787-2A89BA6188FB}"/>
                  </a:ext>
                </a:extLst>
              </p:cNvPr>
              <p:cNvGrpSpPr/>
              <p:nvPr/>
            </p:nvGrpSpPr>
            <p:grpSpPr>
              <a:xfrm>
                <a:off x="6958055" y="4574784"/>
                <a:ext cx="4220308" cy="151961"/>
                <a:chOff x="6288258" y="4572030"/>
                <a:chExt cx="4220308" cy="15196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CAE8E57-EAD0-BE87-E003-134137300F0F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1C2BD5-02EC-53B1-BBFB-354F084E1DAA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E821D7C-09BC-CFA9-8C5F-88948606F63D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D15B63F-7E85-86E5-2ACB-B0DAE19B603F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49AA234-DE3C-9386-7C9A-D45FAECE3D4B}"/>
                  </a:ext>
                </a:extLst>
              </p:cNvPr>
              <p:cNvSpPr txBox="1"/>
              <p:nvPr/>
            </p:nvSpPr>
            <p:spPr>
              <a:xfrm>
                <a:off x="6333885" y="452199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AC041A-50E0-79B7-D6E5-913A5911E577}"/>
                </a:ext>
              </a:extLst>
            </p:cNvPr>
            <p:cNvGrpSpPr/>
            <p:nvPr/>
          </p:nvGrpSpPr>
          <p:grpSpPr>
            <a:xfrm>
              <a:off x="6326552" y="4837711"/>
              <a:ext cx="4851811" cy="246221"/>
              <a:chOff x="6326552" y="4837711"/>
              <a:chExt cx="4851811" cy="2462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379ED57-47FC-F1F3-1A00-AFDA3BBCD329}"/>
                  </a:ext>
                </a:extLst>
              </p:cNvPr>
              <p:cNvGrpSpPr/>
              <p:nvPr/>
            </p:nvGrpSpPr>
            <p:grpSpPr>
              <a:xfrm>
                <a:off x="6958055" y="4887093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F94F0A0-2C6E-B6FB-3D9C-D077445998CE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6275EE6-559C-17BA-FCA8-59373A88D882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4199829-5506-A7F0-627C-F56AACD3F3BC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F18479F-D49C-0B67-42E9-C6A4850D6938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FEA1646-1829-B8A6-DFD5-604F3AC9323B}"/>
                  </a:ext>
                </a:extLst>
              </p:cNvPr>
              <p:cNvSpPr txBox="1"/>
              <p:nvPr/>
            </p:nvSpPr>
            <p:spPr>
              <a:xfrm>
                <a:off x="6326552" y="4837711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5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BD623EF-86AF-6C14-B3A4-0AEB9DF642BA}"/>
                </a:ext>
              </a:extLst>
            </p:cNvPr>
            <p:cNvGrpSpPr/>
            <p:nvPr/>
          </p:nvGrpSpPr>
          <p:grpSpPr>
            <a:xfrm>
              <a:off x="6326551" y="5154523"/>
              <a:ext cx="4851812" cy="246221"/>
              <a:chOff x="6326551" y="5154523"/>
              <a:chExt cx="4851812" cy="24622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7D9091D-3213-E0A6-2BBC-5C54BB8AC59E}"/>
                  </a:ext>
                </a:extLst>
              </p:cNvPr>
              <p:cNvGrpSpPr/>
              <p:nvPr/>
            </p:nvGrpSpPr>
            <p:grpSpPr>
              <a:xfrm>
                <a:off x="6958055" y="5203905"/>
                <a:ext cx="4220308" cy="151961"/>
                <a:chOff x="6288258" y="4572030"/>
                <a:chExt cx="4220308" cy="15196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437ADF1-12F8-94DB-9C50-B927E0BBE2E2}"/>
                    </a:ext>
                  </a:extLst>
                </p:cNvPr>
                <p:cNvSpPr/>
                <p:nvPr/>
              </p:nvSpPr>
              <p:spPr>
                <a:xfrm>
                  <a:off x="6288258" y="4572030"/>
                  <a:ext cx="1055077" cy="14745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053EA7D-41FA-A4D9-8A70-F93DE5D676D7}"/>
                    </a:ext>
                  </a:extLst>
                </p:cNvPr>
                <p:cNvSpPr/>
                <p:nvPr/>
              </p:nvSpPr>
              <p:spPr>
                <a:xfrm>
                  <a:off x="7343335" y="4573742"/>
                  <a:ext cx="1055077" cy="1474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3390AE3-A65A-055F-9300-450228F40ACE}"/>
                    </a:ext>
                  </a:extLst>
                </p:cNvPr>
                <p:cNvSpPr/>
                <p:nvPr/>
              </p:nvSpPr>
              <p:spPr>
                <a:xfrm>
                  <a:off x="8398412" y="4576533"/>
                  <a:ext cx="1055077" cy="14745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38AE70A-3330-D3C7-7004-D7B88E23B1FE}"/>
                    </a:ext>
                  </a:extLst>
                </p:cNvPr>
                <p:cNvSpPr/>
                <p:nvPr/>
              </p:nvSpPr>
              <p:spPr>
                <a:xfrm>
                  <a:off x="9453489" y="4576533"/>
                  <a:ext cx="1055077" cy="14745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7189E7-4A1E-CE32-E593-F0995E3D2E15}"/>
                  </a:ext>
                </a:extLst>
              </p:cNvPr>
              <p:cNvSpPr txBox="1"/>
              <p:nvPr/>
            </p:nvSpPr>
            <p:spPr>
              <a:xfrm>
                <a:off x="6326551" y="5154523"/>
                <a:ext cx="5458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70C0"/>
                    </a:solidFill>
                  </a:rPr>
                  <a:t>Cell 6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1FC8A99-4BE5-6AD1-87BF-B31C48C8F749}"/>
              </a:ext>
            </a:extLst>
          </p:cNvPr>
          <p:cNvSpPr txBox="1"/>
          <p:nvPr/>
        </p:nvSpPr>
        <p:spPr>
          <a:xfrm>
            <a:off x="6408057" y="6537587"/>
            <a:ext cx="46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Etc.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D2EA53E-0D5F-A951-2D46-5539DF55F6B4}"/>
              </a:ext>
            </a:extLst>
          </p:cNvPr>
          <p:cNvSpPr/>
          <p:nvPr/>
        </p:nvSpPr>
        <p:spPr>
          <a:xfrm>
            <a:off x="2073052" y="5178792"/>
            <a:ext cx="215801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B5E72B7-57AE-7F32-28EB-263EC7FF220C}"/>
              </a:ext>
            </a:extLst>
          </p:cNvPr>
          <p:cNvSpPr/>
          <p:nvPr/>
        </p:nvSpPr>
        <p:spPr>
          <a:xfrm>
            <a:off x="360367" y="6100141"/>
            <a:ext cx="5198604" cy="43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20E97E-6EFE-59AF-C230-E1679E419E00}"/>
              </a:ext>
            </a:extLst>
          </p:cNvPr>
          <p:cNvSpPr txBox="1"/>
          <p:nvPr/>
        </p:nvSpPr>
        <p:spPr>
          <a:xfrm>
            <a:off x="6576438" y="4191498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cDNA library elements after </a:t>
            </a:r>
            <a:r>
              <a:rPr lang="en-US" sz="1300" b="1" u="sng" dirty="0">
                <a:solidFill>
                  <a:srgbClr val="FF0000"/>
                </a:solidFill>
              </a:rPr>
              <a:t>fourth round</a:t>
            </a:r>
            <a:r>
              <a:rPr lang="en-US" sz="1300" b="1" dirty="0">
                <a:solidFill>
                  <a:srgbClr val="FF0000"/>
                </a:solidFill>
              </a:rPr>
              <a:t> of split/pooling: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925269-5971-F4EA-533B-3CD3FCF4DF6B}"/>
              </a:ext>
            </a:extLst>
          </p:cNvPr>
          <p:cNvSpPr txBox="1"/>
          <p:nvPr/>
        </p:nvSpPr>
        <p:spPr>
          <a:xfrm>
            <a:off x="6576437" y="6505375"/>
            <a:ext cx="48390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</a:rPr>
              <a:t>Cells have essentially unique indices</a:t>
            </a:r>
          </a:p>
        </p:txBody>
      </p:sp>
    </p:spTree>
    <p:extLst>
      <p:ext uri="{BB962C8B-B14F-4D97-AF65-F5344CB8AC3E}">
        <p14:creationId xmlns:p14="http://schemas.microsoft.com/office/powerpoint/2010/main" val="333361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476A-3A31-56D4-729A-9B26B2D6F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93439-41FF-B7B6-F3A1-BB5B3041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73152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Embellishments to </a:t>
            </a:r>
            <a:r>
              <a:rPr lang="en-US" dirty="0" err="1">
                <a:solidFill>
                  <a:schemeClr val="bg1"/>
                </a:solidFill>
              </a:rPr>
              <a:t>scRNA</a:t>
            </a:r>
            <a:r>
              <a:rPr lang="en-US" dirty="0">
                <a:solidFill>
                  <a:schemeClr val="bg1"/>
                </a:solidFill>
              </a:rPr>
              <a:t>-seq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85BF9-45AC-7822-F4B4-7E869086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r="6734"/>
          <a:stretch/>
        </p:blipFill>
        <p:spPr>
          <a:xfrm>
            <a:off x="3120741" y="798315"/>
            <a:ext cx="5947470" cy="172992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4AB1DDA-5354-26F3-1B3A-9287C09C97F8}"/>
              </a:ext>
            </a:extLst>
          </p:cNvPr>
          <p:cNvSpPr/>
          <p:nvPr/>
        </p:nvSpPr>
        <p:spPr>
          <a:xfrm>
            <a:off x="5193793" y="1397820"/>
            <a:ext cx="2158014" cy="43744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6FCF3C-32DE-A7F0-F45E-51CB60269307}"/>
              </a:ext>
            </a:extLst>
          </p:cNvPr>
          <p:cNvSpPr/>
          <p:nvPr/>
        </p:nvSpPr>
        <p:spPr>
          <a:xfrm>
            <a:off x="3481108" y="2282884"/>
            <a:ext cx="5198604" cy="29653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D0949-5ECE-A4F9-E282-071AE9039272}"/>
              </a:ext>
            </a:extLst>
          </p:cNvPr>
          <p:cNvSpPr txBox="1"/>
          <p:nvPr/>
        </p:nvSpPr>
        <p:spPr>
          <a:xfrm>
            <a:off x="273377" y="2738258"/>
            <a:ext cx="11547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scRNA</a:t>
            </a:r>
            <a:r>
              <a:rPr lang="en-US" b="1" dirty="0">
                <a:solidFill>
                  <a:srgbClr val="0070C0"/>
                </a:solidFill>
              </a:rPr>
              <a:t>-seq may be embellished in lots of ways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T cell or B cell receptor sequencing (</a:t>
            </a:r>
            <a:r>
              <a:rPr lang="en-US" b="1" dirty="0"/>
              <a:t>TCR-seq</a:t>
            </a:r>
            <a:r>
              <a:rPr lang="en-US" dirty="0"/>
              <a:t> or </a:t>
            </a:r>
            <a:r>
              <a:rPr lang="en-US" b="1" dirty="0"/>
              <a:t>BCR-seq</a:t>
            </a:r>
            <a:r>
              <a:rPr lang="en-US" dirty="0"/>
              <a:t>): Track clonal diversity of T or B cells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Lineage tracing</a:t>
            </a:r>
            <a:r>
              <a:rPr lang="en-US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u="sng" dirty="0"/>
              <a:t>Immutable</a:t>
            </a:r>
            <a:r>
              <a:rPr lang="en-US" dirty="0"/>
              <a:t> lineage tracing indices (</a:t>
            </a:r>
            <a:r>
              <a:rPr lang="en-US" dirty="0" err="1"/>
              <a:t>lentivirally</a:t>
            </a:r>
            <a:r>
              <a:rPr lang="en-US" dirty="0"/>
              <a:t>) integrated into progenitor cells: Track clonal descendants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Lineage tracing indices that </a:t>
            </a:r>
            <a:r>
              <a:rPr lang="en-US" u="sng" dirty="0"/>
              <a:t>change over time </a:t>
            </a:r>
            <a:r>
              <a:rPr lang="en-US" dirty="0"/>
              <a:t>(‘gene scarring’): Track sub-clonal lineages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CRISPR screening</a:t>
            </a:r>
            <a:r>
              <a:rPr lang="en-US" dirty="0"/>
              <a:t>: capture sgRNA in CRISPR screening experiments to identify the effect of [d]Cas9-targeted perturbations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Metabolic labeling</a:t>
            </a:r>
            <a:r>
              <a:rPr lang="en-US" dirty="0"/>
              <a:t>: Study cellular dynamics by altering the medium in which cells are grown over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508CF2-B365-0764-FC72-009720824411}"/>
              </a:ext>
            </a:extLst>
          </p:cNvPr>
          <p:cNvSpPr txBox="1"/>
          <p:nvPr/>
        </p:nvSpPr>
        <p:spPr>
          <a:xfrm>
            <a:off x="273376" y="5221085"/>
            <a:ext cx="11547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Other aspects of cellular states can be measured (individually or simultaneously)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CITE-seq</a:t>
            </a:r>
            <a:r>
              <a:rPr lang="en-US" dirty="0"/>
              <a:t>: cell surface protein abundance</a:t>
            </a:r>
          </a:p>
          <a:p>
            <a:pPr marL="285750" indent="-285750">
              <a:buFontTx/>
              <a:buChar char="-"/>
            </a:pPr>
            <a:r>
              <a:rPr lang="en-US" b="1" dirty="0" err="1"/>
              <a:t>scATAC</a:t>
            </a:r>
            <a:r>
              <a:rPr lang="en-US" b="1" dirty="0"/>
              <a:t>-seq</a:t>
            </a:r>
            <a:r>
              <a:rPr lang="en-US" dirty="0"/>
              <a:t>: chromatin accessibility</a:t>
            </a:r>
          </a:p>
          <a:p>
            <a:pPr marL="285750" indent="-285750">
              <a:buFontTx/>
              <a:buChar char="-"/>
            </a:pPr>
            <a:r>
              <a:rPr lang="en-US" b="1" dirty="0" err="1"/>
              <a:t>scCUT&amp;RUN</a:t>
            </a:r>
            <a:r>
              <a:rPr lang="en-US" dirty="0"/>
              <a:t>: protein-gDNA interactions</a:t>
            </a:r>
          </a:p>
          <a:p>
            <a:pPr marL="285750" indent="-285750">
              <a:buFontTx/>
              <a:buChar char="-"/>
            </a:pPr>
            <a:r>
              <a:rPr lang="en-US" b="1" dirty="0" err="1"/>
              <a:t>scHi</a:t>
            </a:r>
            <a:r>
              <a:rPr lang="en-US" b="1" dirty="0"/>
              <a:t>-C</a:t>
            </a:r>
            <a:r>
              <a:rPr lang="en-US" dirty="0"/>
              <a:t>: gDNA-gDNA interactions</a:t>
            </a:r>
          </a:p>
        </p:txBody>
      </p:sp>
    </p:spTree>
    <p:extLst>
      <p:ext uri="{BB962C8B-B14F-4D97-AF65-F5344CB8AC3E}">
        <p14:creationId xmlns:p14="http://schemas.microsoft.com/office/powerpoint/2010/main" val="21075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2536</Words>
  <Application>Microsoft Macintosh PowerPoint</Application>
  <PresentationFormat>Widescreen</PresentationFormat>
  <Paragraphs>296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.SF NS</vt:lpstr>
      <vt:lpstr>Aptos</vt:lpstr>
      <vt:lpstr>Aptos Display</vt:lpstr>
      <vt:lpstr>Arial</vt:lpstr>
      <vt:lpstr>Cambria</vt:lpstr>
      <vt:lpstr>Cambria Math</vt:lpstr>
      <vt:lpstr>Wingdings</vt:lpstr>
      <vt:lpstr>Office Theme</vt:lpstr>
      <vt:lpstr>Single cell and spatial genomics: An overview of the tools to study cellular heterogeneity, dynamics and intercellular signaling</vt:lpstr>
      <vt:lpstr>Smoothies versus fruit salad</vt:lpstr>
      <vt:lpstr>Single Cell versus Bulk Genomics</vt:lpstr>
      <vt:lpstr>Approaches to single cell RNA-seq</vt:lpstr>
      <vt:lpstr>Labeling mRNA from individual cells uniquely</vt:lpstr>
      <vt:lpstr>Preparing the (cDNA) sequencing libraries</vt:lpstr>
      <vt:lpstr>Preparing the (cDNA) sequencing libraries</vt:lpstr>
      <vt:lpstr>Preparing the (cDNA) sequencing libraries</vt:lpstr>
      <vt:lpstr>Embellishments to scRNA-seq</vt:lpstr>
      <vt:lpstr>Sensitivity and noise in scRNA-seq</vt:lpstr>
      <vt:lpstr>Visualization and understanding cell type</vt:lpstr>
      <vt:lpstr>Comparisons between clusters</vt:lpstr>
      <vt:lpstr>Comparisons between clusters</vt:lpstr>
      <vt:lpstr>Finer points</vt:lpstr>
      <vt:lpstr>Understanding dynamics</vt:lpstr>
      <vt:lpstr>Understanding perturbations</vt:lpstr>
      <vt:lpstr>Chromatin-state aware RNA velocity</vt:lpstr>
      <vt:lpstr>Understanding perturbations to CRE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 F. Cordes</dc:creator>
  <cp:lastModifiedBy>Stefan F. Cordes</cp:lastModifiedBy>
  <cp:revision>3</cp:revision>
  <dcterms:created xsi:type="dcterms:W3CDTF">2024-09-16T19:34:15Z</dcterms:created>
  <dcterms:modified xsi:type="dcterms:W3CDTF">2024-09-23T15:22:13Z</dcterms:modified>
</cp:coreProperties>
</file>