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1.xml" ContentType="application/vnd.openxmlformats-officedocument.drawingml.chartshapes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2.xml" ContentType="application/vnd.openxmlformats-officedocument.drawingml.chartshapes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3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sldIdLst>
    <p:sldId id="257" r:id="rId2"/>
    <p:sldId id="284" r:id="rId3"/>
    <p:sldId id="279" r:id="rId4"/>
    <p:sldId id="280" r:id="rId5"/>
    <p:sldId id="335" r:id="rId6"/>
    <p:sldId id="307" r:id="rId7"/>
    <p:sldId id="311" r:id="rId8"/>
    <p:sldId id="313" r:id="rId9"/>
    <p:sldId id="314" r:id="rId10"/>
    <p:sldId id="338" r:id="rId11"/>
    <p:sldId id="277" r:id="rId12"/>
    <p:sldId id="393" r:id="rId13"/>
    <p:sldId id="383" r:id="rId14"/>
    <p:sldId id="336" r:id="rId15"/>
    <p:sldId id="386" r:id="rId16"/>
    <p:sldId id="309" r:id="rId17"/>
    <p:sldId id="387" r:id="rId18"/>
    <p:sldId id="388" r:id="rId19"/>
    <p:sldId id="337" r:id="rId20"/>
    <p:sldId id="321" r:id="rId21"/>
    <p:sldId id="390" r:id="rId22"/>
    <p:sldId id="341" r:id="rId23"/>
    <p:sldId id="343" r:id="rId24"/>
    <p:sldId id="342" r:id="rId25"/>
    <p:sldId id="346" r:id="rId26"/>
    <p:sldId id="347" r:id="rId27"/>
    <p:sldId id="262" r:id="rId28"/>
    <p:sldId id="265" r:id="rId29"/>
    <p:sldId id="344" r:id="rId30"/>
    <p:sldId id="267" r:id="rId31"/>
    <p:sldId id="270" r:id="rId32"/>
    <p:sldId id="345" r:id="rId33"/>
    <p:sldId id="348" r:id="rId34"/>
    <p:sldId id="349" r:id="rId35"/>
    <p:sldId id="350" r:id="rId36"/>
    <p:sldId id="378" r:id="rId37"/>
    <p:sldId id="356" r:id="rId38"/>
    <p:sldId id="288" r:id="rId39"/>
    <p:sldId id="362" r:id="rId40"/>
    <p:sldId id="317" r:id="rId41"/>
    <p:sldId id="391" r:id="rId42"/>
    <p:sldId id="395" r:id="rId43"/>
    <p:sldId id="396" r:id="rId44"/>
    <p:sldId id="392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36"/>
    <p:restoredTop sz="91813"/>
  </p:normalViewPr>
  <p:slideViewPr>
    <p:cSldViewPr snapToGrid="0" snapToObjects="1">
      <p:cViewPr varScale="1">
        <p:scale>
          <a:sx n="115" d="100"/>
          <a:sy n="115" d="100"/>
        </p:scale>
        <p:origin x="216" y="6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lackjb/Desktop/CCBR_group_stuff/nih_presentations/BTEP_Jan23_Materials/allele_frequency_dis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lackjb/Desktop/CCBR_group_stuff/nih_presentations/BTEP_Jan23_Materials/allele_frequency_dist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lackjb/Desktop/CCBR_group_stuff/nih_presentations/BTEP_Jan23_Materials/allele_frequency_dist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lackjb/Desktop/CCBR_group_stuff/nih_presentations/BTEP_Jan23_Materials/allele_frequency_dist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lackjb/Desktop/CCBR_group_stuff/nih_presentations/BTEP_Jan23_Materials/allele_frequency_dist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lackjb/Desktop/active_projects/ccbr737:738/ccbr737_variant_density.xlsx" TargetMode="Externa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1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lackjb/Desktop/active_projects/ccbr737:738/ccbr737_variant_density.xlsx" TargetMode="Externa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2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lackjb/Desktop/active_projects/ccbr737:738/ccbr737_variant_density.xlsx" TargetMode="Externa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Somatic Allele Frequencies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3470236556904797E-2"/>
          <c:y val="0.10872803957963199"/>
          <c:w val="0.91812201189512199"/>
          <c:h val="0.748836018449544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somatic_histogram1!$B$1</c:f>
              <c:strCache>
                <c:ptCount val="1"/>
                <c:pt idx="0">
                  <c:v>Frequency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somatic_histogram1!$A$2:$A$21</c:f>
              <c:numCache>
                <c:formatCode>General</c:formatCode>
                <c:ptCount val="20"/>
                <c:pt idx="0">
                  <c:v>0.05</c:v>
                </c:pt>
                <c:pt idx="1">
                  <c:v>0.1</c:v>
                </c:pt>
                <c:pt idx="2">
                  <c:v>0.15</c:v>
                </c:pt>
                <c:pt idx="3">
                  <c:v>0.2</c:v>
                </c:pt>
                <c:pt idx="4">
                  <c:v>0.25</c:v>
                </c:pt>
                <c:pt idx="5">
                  <c:v>0.3</c:v>
                </c:pt>
                <c:pt idx="6">
                  <c:v>0.35</c:v>
                </c:pt>
                <c:pt idx="7">
                  <c:v>0.4</c:v>
                </c:pt>
                <c:pt idx="8">
                  <c:v>0.45</c:v>
                </c:pt>
                <c:pt idx="9">
                  <c:v>0.5</c:v>
                </c:pt>
                <c:pt idx="10">
                  <c:v>0.55000000000000004</c:v>
                </c:pt>
                <c:pt idx="11">
                  <c:v>0.6</c:v>
                </c:pt>
                <c:pt idx="12">
                  <c:v>0.65</c:v>
                </c:pt>
                <c:pt idx="13">
                  <c:v>0.7</c:v>
                </c:pt>
                <c:pt idx="14">
                  <c:v>0.75</c:v>
                </c:pt>
                <c:pt idx="15">
                  <c:v>0.8</c:v>
                </c:pt>
                <c:pt idx="16">
                  <c:v>0.85</c:v>
                </c:pt>
                <c:pt idx="17">
                  <c:v>0.9</c:v>
                </c:pt>
                <c:pt idx="18">
                  <c:v>0.95</c:v>
                </c:pt>
                <c:pt idx="19">
                  <c:v>1</c:v>
                </c:pt>
              </c:numCache>
            </c:numRef>
          </c:cat>
          <c:val>
            <c:numRef>
              <c:f>somatic_histogram1!$B$2:$B$21</c:f>
              <c:numCache>
                <c:formatCode>General</c:formatCode>
                <c:ptCount val="20"/>
                <c:pt idx="0">
                  <c:v>1</c:v>
                </c:pt>
                <c:pt idx="1">
                  <c:v>11</c:v>
                </c:pt>
                <c:pt idx="2">
                  <c:v>28</c:v>
                </c:pt>
                <c:pt idx="3">
                  <c:v>48</c:v>
                </c:pt>
                <c:pt idx="4">
                  <c:v>69</c:v>
                </c:pt>
                <c:pt idx="5">
                  <c:v>27</c:v>
                </c:pt>
                <c:pt idx="6">
                  <c:v>15</c:v>
                </c:pt>
                <c:pt idx="7">
                  <c:v>19</c:v>
                </c:pt>
                <c:pt idx="8">
                  <c:v>26</c:v>
                </c:pt>
                <c:pt idx="9">
                  <c:v>14</c:v>
                </c:pt>
                <c:pt idx="10">
                  <c:v>3</c:v>
                </c:pt>
                <c:pt idx="11">
                  <c:v>6</c:v>
                </c:pt>
                <c:pt idx="12">
                  <c:v>1</c:v>
                </c:pt>
                <c:pt idx="13">
                  <c:v>1</c:v>
                </c:pt>
                <c:pt idx="14">
                  <c:v>3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FE-8D47-99A8-A7EA76904D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129458704"/>
        <c:axId val="-2115741440"/>
      </c:barChart>
      <c:catAx>
        <c:axId val="-2129458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15741440"/>
        <c:crosses val="autoZero"/>
        <c:auto val="1"/>
        <c:lblAlgn val="ctr"/>
        <c:lblOffset val="100"/>
        <c:noMultiLvlLbl val="0"/>
      </c:catAx>
      <c:valAx>
        <c:axId val="-211574144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29458704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somatic_hostogram2!$B$1</c:f>
              <c:strCache>
                <c:ptCount val="1"/>
                <c:pt idx="0">
                  <c:v>Frequency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somatic_hostogram2!$A$2:$A$21</c:f>
              <c:numCache>
                <c:formatCode>General</c:formatCode>
                <c:ptCount val="20"/>
                <c:pt idx="0">
                  <c:v>0.05</c:v>
                </c:pt>
                <c:pt idx="1">
                  <c:v>0.1</c:v>
                </c:pt>
                <c:pt idx="2">
                  <c:v>0.15</c:v>
                </c:pt>
                <c:pt idx="3">
                  <c:v>0.2</c:v>
                </c:pt>
                <c:pt idx="4">
                  <c:v>0.25</c:v>
                </c:pt>
                <c:pt idx="5">
                  <c:v>0.3</c:v>
                </c:pt>
                <c:pt idx="6">
                  <c:v>0.35</c:v>
                </c:pt>
                <c:pt idx="7">
                  <c:v>0.4</c:v>
                </c:pt>
                <c:pt idx="8">
                  <c:v>0.45</c:v>
                </c:pt>
                <c:pt idx="9">
                  <c:v>0.5</c:v>
                </c:pt>
                <c:pt idx="10">
                  <c:v>0.55000000000000004</c:v>
                </c:pt>
                <c:pt idx="11">
                  <c:v>0.6</c:v>
                </c:pt>
                <c:pt idx="12">
                  <c:v>0.65</c:v>
                </c:pt>
                <c:pt idx="13">
                  <c:v>0.7</c:v>
                </c:pt>
                <c:pt idx="14">
                  <c:v>0.75</c:v>
                </c:pt>
                <c:pt idx="15">
                  <c:v>0.8</c:v>
                </c:pt>
                <c:pt idx="16">
                  <c:v>0.85</c:v>
                </c:pt>
                <c:pt idx="17">
                  <c:v>0.9</c:v>
                </c:pt>
                <c:pt idx="18">
                  <c:v>0.95</c:v>
                </c:pt>
                <c:pt idx="19">
                  <c:v>1</c:v>
                </c:pt>
              </c:numCache>
            </c:numRef>
          </c:cat>
          <c:val>
            <c:numRef>
              <c:f>somatic_hostogram2!$B$2:$B$21</c:f>
              <c:numCache>
                <c:formatCode>General</c:formatCode>
                <c:ptCount val="20"/>
                <c:pt idx="0">
                  <c:v>64</c:v>
                </c:pt>
                <c:pt idx="1">
                  <c:v>107</c:v>
                </c:pt>
                <c:pt idx="2">
                  <c:v>39</c:v>
                </c:pt>
                <c:pt idx="3">
                  <c:v>21</c:v>
                </c:pt>
                <c:pt idx="4">
                  <c:v>17</c:v>
                </c:pt>
                <c:pt idx="5">
                  <c:v>11</c:v>
                </c:pt>
                <c:pt idx="6">
                  <c:v>11</c:v>
                </c:pt>
                <c:pt idx="7">
                  <c:v>8</c:v>
                </c:pt>
                <c:pt idx="8">
                  <c:v>9</c:v>
                </c:pt>
                <c:pt idx="9">
                  <c:v>2</c:v>
                </c:pt>
                <c:pt idx="10">
                  <c:v>1</c:v>
                </c:pt>
                <c:pt idx="11">
                  <c:v>1</c:v>
                </c:pt>
                <c:pt idx="12">
                  <c:v>0</c:v>
                </c:pt>
                <c:pt idx="13">
                  <c:v>3</c:v>
                </c:pt>
                <c:pt idx="14">
                  <c:v>7</c:v>
                </c:pt>
                <c:pt idx="15">
                  <c:v>6</c:v>
                </c:pt>
                <c:pt idx="16">
                  <c:v>8</c:v>
                </c:pt>
                <c:pt idx="17">
                  <c:v>0</c:v>
                </c:pt>
                <c:pt idx="18">
                  <c:v>1</c:v>
                </c:pt>
                <c:pt idx="1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FA-1C40-A3CB-B0D8E8E35B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115070880"/>
        <c:axId val="-2115067584"/>
      </c:barChart>
      <c:catAx>
        <c:axId val="-2115070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15067584"/>
        <c:crosses val="autoZero"/>
        <c:auto val="1"/>
        <c:lblAlgn val="ctr"/>
        <c:lblOffset val="100"/>
        <c:noMultiLvlLbl val="0"/>
      </c:catAx>
      <c:valAx>
        <c:axId val="-2115067584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150708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Germline Allele Frequencies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germline_histogram!$B$1</c:f>
              <c:strCache>
                <c:ptCount val="1"/>
                <c:pt idx="0">
                  <c:v>Frequency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germline_histogram!$A$2:$A$21</c:f>
              <c:numCache>
                <c:formatCode>General</c:formatCode>
                <c:ptCount val="20"/>
                <c:pt idx="0">
                  <c:v>0.05</c:v>
                </c:pt>
                <c:pt idx="1">
                  <c:v>0.1</c:v>
                </c:pt>
                <c:pt idx="2">
                  <c:v>0.15</c:v>
                </c:pt>
                <c:pt idx="3">
                  <c:v>0.2</c:v>
                </c:pt>
                <c:pt idx="4">
                  <c:v>0.25</c:v>
                </c:pt>
                <c:pt idx="5">
                  <c:v>0.3</c:v>
                </c:pt>
                <c:pt idx="6">
                  <c:v>0.35</c:v>
                </c:pt>
                <c:pt idx="7">
                  <c:v>0.4</c:v>
                </c:pt>
                <c:pt idx="8">
                  <c:v>0.45</c:v>
                </c:pt>
                <c:pt idx="9">
                  <c:v>0.5</c:v>
                </c:pt>
                <c:pt idx="10">
                  <c:v>0.55000000000000004</c:v>
                </c:pt>
                <c:pt idx="11">
                  <c:v>0.6</c:v>
                </c:pt>
                <c:pt idx="12">
                  <c:v>0.65</c:v>
                </c:pt>
                <c:pt idx="13">
                  <c:v>0.7</c:v>
                </c:pt>
                <c:pt idx="14">
                  <c:v>0.75</c:v>
                </c:pt>
                <c:pt idx="15">
                  <c:v>0.8</c:v>
                </c:pt>
                <c:pt idx="16">
                  <c:v>0.85</c:v>
                </c:pt>
                <c:pt idx="17">
                  <c:v>0.9</c:v>
                </c:pt>
                <c:pt idx="18">
                  <c:v>0.95</c:v>
                </c:pt>
                <c:pt idx="19">
                  <c:v>1</c:v>
                </c:pt>
              </c:numCache>
            </c:numRef>
          </c:cat>
          <c:val>
            <c:numRef>
              <c:f>germline_histogram!$B$2:$B$21</c:f>
              <c:numCache>
                <c:formatCode>General</c:formatCode>
                <c:ptCount val="20"/>
                <c:pt idx="0">
                  <c:v>0</c:v>
                </c:pt>
                <c:pt idx="1">
                  <c:v>0</c:v>
                </c:pt>
                <c:pt idx="2">
                  <c:v>25</c:v>
                </c:pt>
                <c:pt idx="3">
                  <c:v>27</c:v>
                </c:pt>
                <c:pt idx="4">
                  <c:v>11</c:v>
                </c:pt>
                <c:pt idx="5">
                  <c:v>12</c:v>
                </c:pt>
                <c:pt idx="6">
                  <c:v>129</c:v>
                </c:pt>
                <c:pt idx="7">
                  <c:v>549</c:v>
                </c:pt>
                <c:pt idx="8">
                  <c:v>1610</c:v>
                </c:pt>
                <c:pt idx="9">
                  <c:v>2879</c:v>
                </c:pt>
                <c:pt idx="10">
                  <c:v>2496</c:v>
                </c:pt>
                <c:pt idx="11">
                  <c:v>869</c:v>
                </c:pt>
                <c:pt idx="12">
                  <c:v>266</c:v>
                </c:pt>
                <c:pt idx="13">
                  <c:v>87</c:v>
                </c:pt>
                <c:pt idx="14">
                  <c:v>39</c:v>
                </c:pt>
                <c:pt idx="15">
                  <c:v>13</c:v>
                </c:pt>
                <c:pt idx="16">
                  <c:v>10</c:v>
                </c:pt>
                <c:pt idx="17">
                  <c:v>13</c:v>
                </c:pt>
                <c:pt idx="18">
                  <c:v>13</c:v>
                </c:pt>
                <c:pt idx="19">
                  <c:v>5690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D9-9B46-987B-8921EDEF6D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118443488"/>
        <c:axId val="-2118440192"/>
      </c:barChart>
      <c:catAx>
        <c:axId val="-2118443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18440192"/>
        <c:crosses val="autoZero"/>
        <c:auto val="1"/>
        <c:lblAlgn val="ctr"/>
        <c:lblOffset val="100"/>
        <c:noMultiLvlLbl val="0"/>
      </c:catAx>
      <c:valAx>
        <c:axId val="-2118440192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184434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Somatic Allele Frequencies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3470236556904797E-2"/>
          <c:y val="0.10872803957963199"/>
          <c:w val="0.91812201189512199"/>
          <c:h val="0.748836018449544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somatic_histogram1!$B$1</c:f>
              <c:strCache>
                <c:ptCount val="1"/>
                <c:pt idx="0">
                  <c:v>Frequency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somatic_histogram1!$A$2:$A$21</c:f>
              <c:numCache>
                <c:formatCode>General</c:formatCode>
                <c:ptCount val="20"/>
                <c:pt idx="0">
                  <c:v>0.05</c:v>
                </c:pt>
                <c:pt idx="1">
                  <c:v>0.1</c:v>
                </c:pt>
                <c:pt idx="2">
                  <c:v>0.15</c:v>
                </c:pt>
                <c:pt idx="3">
                  <c:v>0.2</c:v>
                </c:pt>
                <c:pt idx="4">
                  <c:v>0.25</c:v>
                </c:pt>
                <c:pt idx="5">
                  <c:v>0.3</c:v>
                </c:pt>
                <c:pt idx="6">
                  <c:v>0.35</c:v>
                </c:pt>
                <c:pt idx="7">
                  <c:v>0.4</c:v>
                </c:pt>
                <c:pt idx="8">
                  <c:v>0.45</c:v>
                </c:pt>
                <c:pt idx="9">
                  <c:v>0.5</c:v>
                </c:pt>
                <c:pt idx="10">
                  <c:v>0.55000000000000004</c:v>
                </c:pt>
                <c:pt idx="11">
                  <c:v>0.6</c:v>
                </c:pt>
                <c:pt idx="12">
                  <c:v>0.65</c:v>
                </c:pt>
                <c:pt idx="13">
                  <c:v>0.7</c:v>
                </c:pt>
                <c:pt idx="14">
                  <c:v>0.75</c:v>
                </c:pt>
                <c:pt idx="15">
                  <c:v>0.8</c:v>
                </c:pt>
                <c:pt idx="16">
                  <c:v>0.85</c:v>
                </c:pt>
                <c:pt idx="17">
                  <c:v>0.9</c:v>
                </c:pt>
                <c:pt idx="18">
                  <c:v>0.95</c:v>
                </c:pt>
                <c:pt idx="19">
                  <c:v>1</c:v>
                </c:pt>
              </c:numCache>
            </c:numRef>
          </c:cat>
          <c:val>
            <c:numRef>
              <c:f>somatic_histogram1!$B$2:$B$21</c:f>
              <c:numCache>
                <c:formatCode>General</c:formatCode>
                <c:ptCount val="20"/>
                <c:pt idx="0">
                  <c:v>1</c:v>
                </c:pt>
                <c:pt idx="1">
                  <c:v>11</c:v>
                </c:pt>
                <c:pt idx="2">
                  <c:v>28</c:v>
                </c:pt>
                <c:pt idx="3">
                  <c:v>48</c:v>
                </c:pt>
                <c:pt idx="4">
                  <c:v>69</c:v>
                </c:pt>
                <c:pt idx="5">
                  <c:v>27</c:v>
                </c:pt>
                <c:pt idx="6">
                  <c:v>15</c:v>
                </c:pt>
                <c:pt idx="7">
                  <c:v>19</c:v>
                </c:pt>
                <c:pt idx="8">
                  <c:v>26</c:v>
                </c:pt>
                <c:pt idx="9">
                  <c:v>14</c:v>
                </c:pt>
                <c:pt idx="10">
                  <c:v>3</c:v>
                </c:pt>
                <c:pt idx="11">
                  <c:v>6</c:v>
                </c:pt>
                <c:pt idx="12">
                  <c:v>1</c:v>
                </c:pt>
                <c:pt idx="13">
                  <c:v>1</c:v>
                </c:pt>
                <c:pt idx="14">
                  <c:v>3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FE-8D47-99A8-A7EA76904D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129458704"/>
        <c:axId val="-2115741440"/>
      </c:barChart>
      <c:catAx>
        <c:axId val="-2129458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15741440"/>
        <c:crosses val="autoZero"/>
        <c:auto val="1"/>
        <c:lblAlgn val="ctr"/>
        <c:lblOffset val="100"/>
        <c:noMultiLvlLbl val="0"/>
      </c:catAx>
      <c:valAx>
        <c:axId val="-211574144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29458704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Germline Allele Frequencies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germline_histogram!$B$1</c:f>
              <c:strCache>
                <c:ptCount val="1"/>
                <c:pt idx="0">
                  <c:v>Frequency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germline_histogram!$A$2:$A$21</c:f>
              <c:numCache>
                <c:formatCode>General</c:formatCode>
                <c:ptCount val="20"/>
                <c:pt idx="0">
                  <c:v>0.05</c:v>
                </c:pt>
                <c:pt idx="1">
                  <c:v>0.1</c:v>
                </c:pt>
                <c:pt idx="2">
                  <c:v>0.15</c:v>
                </c:pt>
                <c:pt idx="3">
                  <c:v>0.2</c:v>
                </c:pt>
                <c:pt idx="4">
                  <c:v>0.25</c:v>
                </c:pt>
                <c:pt idx="5">
                  <c:v>0.3</c:v>
                </c:pt>
                <c:pt idx="6">
                  <c:v>0.35</c:v>
                </c:pt>
                <c:pt idx="7">
                  <c:v>0.4</c:v>
                </c:pt>
                <c:pt idx="8">
                  <c:v>0.45</c:v>
                </c:pt>
                <c:pt idx="9">
                  <c:v>0.5</c:v>
                </c:pt>
                <c:pt idx="10">
                  <c:v>0.55000000000000004</c:v>
                </c:pt>
                <c:pt idx="11">
                  <c:v>0.6</c:v>
                </c:pt>
                <c:pt idx="12">
                  <c:v>0.65</c:v>
                </c:pt>
                <c:pt idx="13">
                  <c:v>0.7</c:v>
                </c:pt>
                <c:pt idx="14">
                  <c:v>0.75</c:v>
                </c:pt>
                <c:pt idx="15">
                  <c:v>0.8</c:v>
                </c:pt>
                <c:pt idx="16">
                  <c:v>0.85</c:v>
                </c:pt>
                <c:pt idx="17">
                  <c:v>0.9</c:v>
                </c:pt>
                <c:pt idx="18">
                  <c:v>0.95</c:v>
                </c:pt>
                <c:pt idx="19">
                  <c:v>1</c:v>
                </c:pt>
              </c:numCache>
            </c:numRef>
          </c:cat>
          <c:val>
            <c:numRef>
              <c:f>germline_histogram!$B$2:$B$21</c:f>
              <c:numCache>
                <c:formatCode>General</c:formatCode>
                <c:ptCount val="20"/>
                <c:pt idx="0">
                  <c:v>0</c:v>
                </c:pt>
                <c:pt idx="1">
                  <c:v>0</c:v>
                </c:pt>
                <c:pt idx="2">
                  <c:v>25</c:v>
                </c:pt>
                <c:pt idx="3">
                  <c:v>27</c:v>
                </c:pt>
                <c:pt idx="4">
                  <c:v>11</c:v>
                </c:pt>
                <c:pt idx="5">
                  <c:v>12</c:v>
                </c:pt>
                <c:pt idx="6">
                  <c:v>129</c:v>
                </c:pt>
                <c:pt idx="7">
                  <c:v>549</c:v>
                </c:pt>
                <c:pt idx="8">
                  <c:v>1610</c:v>
                </c:pt>
                <c:pt idx="9">
                  <c:v>2879</c:v>
                </c:pt>
                <c:pt idx="10">
                  <c:v>2496</c:v>
                </c:pt>
                <c:pt idx="11">
                  <c:v>869</c:v>
                </c:pt>
                <c:pt idx="12">
                  <c:v>266</c:v>
                </c:pt>
                <c:pt idx="13">
                  <c:v>87</c:v>
                </c:pt>
                <c:pt idx="14">
                  <c:v>39</c:v>
                </c:pt>
                <c:pt idx="15">
                  <c:v>13</c:v>
                </c:pt>
                <c:pt idx="16">
                  <c:v>10</c:v>
                </c:pt>
                <c:pt idx="17">
                  <c:v>13</c:v>
                </c:pt>
                <c:pt idx="18">
                  <c:v>13</c:v>
                </c:pt>
                <c:pt idx="19">
                  <c:v>5690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D9-9B46-987B-8921EDEF6D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118443488"/>
        <c:axId val="-2118440192"/>
      </c:barChart>
      <c:catAx>
        <c:axId val="-2118443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18440192"/>
        <c:crosses val="autoZero"/>
        <c:auto val="1"/>
        <c:lblAlgn val="ctr"/>
        <c:lblOffset val="100"/>
        <c:noMultiLvlLbl val="0"/>
      </c:catAx>
      <c:valAx>
        <c:axId val="-2118440192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184434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Chr6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chrom_substitution_rates!$C$24:$EV$24</c:f>
              <c:numCache>
                <c:formatCode>General</c:formatCode>
                <c:ptCount val="150"/>
                <c:pt idx="0">
                  <c:v>0</c:v>
                </c:pt>
                <c:pt idx="1">
                  <c:v>1000000</c:v>
                </c:pt>
                <c:pt idx="2">
                  <c:v>2000000</c:v>
                </c:pt>
                <c:pt idx="3">
                  <c:v>3000000</c:v>
                </c:pt>
                <c:pt idx="4">
                  <c:v>4000000</c:v>
                </c:pt>
                <c:pt idx="5">
                  <c:v>5000000</c:v>
                </c:pt>
                <c:pt idx="6">
                  <c:v>6000000</c:v>
                </c:pt>
                <c:pt idx="7">
                  <c:v>7000000</c:v>
                </c:pt>
                <c:pt idx="8">
                  <c:v>8000000</c:v>
                </c:pt>
                <c:pt idx="9">
                  <c:v>9000000</c:v>
                </c:pt>
                <c:pt idx="10">
                  <c:v>10000000</c:v>
                </c:pt>
                <c:pt idx="11">
                  <c:v>11000000</c:v>
                </c:pt>
                <c:pt idx="12">
                  <c:v>12000000</c:v>
                </c:pt>
                <c:pt idx="13">
                  <c:v>13000000</c:v>
                </c:pt>
                <c:pt idx="14">
                  <c:v>14000000</c:v>
                </c:pt>
                <c:pt idx="15">
                  <c:v>15000000</c:v>
                </c:pt>
                <c:pt idx="16">
                  <c:v>16000000</c:v>
                </c:pt>
                <c:pt idx="17">
                  <c:v>17000000</c:v>
                </c:pt>
                <c:pt idx="18">
                  <c:v>18000000</c:v>
                </c:pt>
                <c:pt idx="19">
                  <c:v>19000000</c:v>
                </c:pt>
                <c:pt idx="20">
                  <c:v>20000000</c:v>
                </c:pt>
                <c:pt idx="21">
                  <c:v>21000000</c:v>
                </c:pt>
                <c:pt idx="22">
                  <c:v>22000000</c:v>
                </c:pt>
                <c:pt idx="23">
                  <c:v>23000000</c:v>
                </c:pt>
                <c:pt idx="24">
                  <c:v>24000000</c:v>
                </c:pt>
                <c:pt idx="25">
                  <c:v>25000000</c:v>
                </c:pt>
                <c:pt idx="26">
                  <c:v>26000000</c:v>
                </c:pt>
                <c:pt idx="27">
                  <c:v>27000000</c:v>
                </c:pt>
                <c:pt idx="28">
                  <c:v>28000000</c:v>
                </c:pt>
                <c:pt idx="29">
                  <c:v>29000000</c:v>
                </c:pt>
                <c:pt idx="30">
                  <c:v>30000000</c:v>
                </c:pt>
                <c:pt idx="31">
                  <c:v>31000000</c:v>
                </c:pt>
                <c:pt idx="32">
                  <c:v>32000000</c:v>
                </c:pt>
                <c:pt idx="33">
                  <c:v>33000000</c:v>
                </c:pt>
                <c:pt idx="34">
                  <c:v>34000000</c:v>
                </c:pt>
                <c:pt idx="35">
                  <c:v>35000000</c:v>
                </c:pt>
                <c:pt idx="36">
                  <c:v>36000000</c:v>
                </c:pt>
                <c:pt idx="37">
                  <c:v>37000000</c:v>
                </c:pt>
                <c:pt idx="38">
                  <c:v>38000000</c:v>
                </c:pt>
                <c:pt idx="39">
                  <c:v>39000000</c:v>
                </c:pt>
                <c:pt idx="40">
                  <c:v>40000000</c:v>
                </c:pt>
                <c:pt idx="41">
                  <c:v>41000000</c:v>
                </c:pt>
                <c:pt idx="42">
                  <c:v>42000000</c:v>
                </c:pt>
                <c:pt idx="43">
                  <c:v>43000000</c:v>
                </c:pt>
                <c:pt idx="44">
                  <c:v>44000000</c:v>
                </c:pt>
                <c:pt idx="45">
                  <c:v>45000000</c:v>
                </c:pt>
                <c:pt idx="46">
                  <c:v>46000000</c:v>
                </c:pt>
                <c:pt idx="47">
                  <c:v>47000000</c:v>
                </c:pt>
                <c:pt idx="48">
                  <c:v>48000000</c:v>
                </c:pt>
                <c:pt idx="49">
                  <c:v>49000000</c:v>
                </c:pt>
                <c:pt idx="50">
                  <c:v>50000000</c:v>
                </c:pt>
                <c:pt idx="51">
                  <c:v>51000000</c:v>
                </c:pt>
                <c:pt idx="52">
                  <c:v>52000000</c:v>
                </c:pt>
                <c:pt idx="53">
                  <c:v>53000000</c:v>
                </c:pt>
                <c:pt idx="54">
                  <c:v>54000000</c:v>
                </c:pt>
                <c:pt idx="55">
                  <c:v>55000000</c:v>
                </c:pt>
                <c:pt idx="56">
                  <c:v>56000000</c:v>
                </c:pt>
                <c:pt idx="57">
                  <c:v>57000000</c:v>
                </c:pt>
                <c:pt idx="58">
                  <c:v>58000000</c:v>
                </c:pt>
                <c:pt idx="59">
                  <c:v>59000000</c:v>
                </c:pt>
                <c:pt idx="60">
                  <c:v>60000000</c:v>
                </c:pt>
                <c:pt idx="61">
                  <c:v>61000000</c:v>
                </c:pt>
                <c:pt idx="62">
                  <c:v>62000000</c:v>
                </c:pt>
                <c:pt idx="63">
                  <c:v>63000000</c:v>
                </c:pt>
                <c:pt idx="64">
                  <c:v>64000000</c:v>
                </c:pt>
                <c:pt idx="65">
                  <c:v>65000000</c:v>
                </c:pt>
                <c:pt idx="66">
                  <c:v>66000000</c:v>
                </c:pt>
                <c:pt idx="67">
                  <c:v>67000000</c:v>
                </c:pt>
                <c:pt idx="68">
                  <c:v>68000000</c:v>
                </c:pt>
                <c:pt idx="69">
                  <c:v>69000000</c:v>
                </c:pt>
                <c:pt idx="70">
                  <c:v>70000000</c:v>
                </c:pt>
                <c:pt idx="71">
                  <c:v>71000000</c:v>
                </c:pt>
                <c:pt idx="72">
                  <c:v>72000000</c:v>
                </c:pt>
                <c:pt idx="73">
                  <c:v>73000000</c:v>
                </c:pt>
                <c:pt idx="74">
                  <c:v>74000000</c:v>
                </c:pt>
                <c:pt idx="75">
                  <c:v>75000000</c:v>
                </c:pt>
                <c:pt idx="76">
                  <c:v>76000000</c:v>
                </c:pt>
                <c:pt idx="77">
                  <c:v>77000000</c:v>
                </c:pt>
                <c:pt idx="78">
                  <c:v>78000000</c:v>
                </c:pt>
                <c:pt idx="79">
                  <c:v>79000000</c:v>
                </c:pt>
                <c:pt idx="80">
                  <c:v>80000000</c:v>
                </c:pt>
                <c:pt idx="81">
                  <c:v>81000000</c:v>
                </c:pt>
                <c:pt idx="82">
                  <c:v>82000000</c:v>
                </c:pt>
                <c:pt idx="83">
                  <c:v>83000000</c:v>
                </c:pt>
                <c:pt idx="84">
                  <c:v>84000000</c:v>
                </c:pt>
                <c:pt idx="85">
                  <c:v>85000000</c:v>
                </c:pt>
                <c:pt idx="86">
                  <c:v>86000000</c:v>
                </c:pt>
                <c:pt idx="87">
                  <c:v>87000000</c:v>
                </c:pt>
                <c:pt idx="88">
                  <c:v>88000000</c:v>
                </c:pt>
                <c:pt idx="89">
                  <c:v>89000000</c:v>
                </c:pt>
                <c:pt idx="90">
                  <c:v>90000000</c:v>
                </c:pt>
                <c:pt idx="91">
                  <c:v>91000000</c:v>
                </c:pt>
                <c:pt idx="92">
                  <c:v>92000000</c:v>
                </c:pt>
                <c:pt idx="93">
                  <c:v>93000000</c:v>
                </c:pt>
                <c:pt idx="94">
                  <c:v>94000000</c:v>
                </c:pt>
                <c:pt idx="95">
                  <c:v>95000000</c:v>
                </c:pt>
                <c:pt idx="96">
                  <c:v>96000000</c:v>
                </c:pt>
                <c:pt idx="97">
                  <c:v>97000000</c:v>
                </c:pt>
                <c:pt idx="98">
                  <c:v>98000000</c:v>
                </c:pt>
                <c:pt idx="99">
                  <c:v>99000000</c:v>
                </c:pt>
                <c:pt idx="100">
                  <c:v>100000000</c:v>
                </c:pt>
                <c:pt idx="101">
                  <c:v>101000000</c:v>
                </c:pt>
                <c:pt idx="102">
                  <c:v>102000000</c:v>
                </c:pt>
                <c:pt idx="103">
                  <c:v>103000000</c:v>
                </c:pt>
                <c:pt idx="104">
                  <c:v>104000000</c:v>
                </c:pt>
                <c:pt idx="105">
                  <c:v>105000000</c:v>
                </c:pt>
                <c:pt idx="106">
                  <c:v>106000000</c:v>
                </c:pt>
                <c:pt idx="107">
                  <c:v>107000000</c:v>
                </c:pt>
                <c:pt idx="108">
                  <c:v>108000000</c:v>
                </c:pt>
                <c:pt idx="109">
                  <c:v>109000000</c:v>
                </c:pt>
                <c:pt idx="110">
                  <c:v>110000000</c:v>
                </c:pt>
                <c:pt idx="111">
                  <c:v>111000000</c:v>
                </c:pt>
                <c:pt idx="112">
                  <c:v>112000000</c:v>
                </c:pt>
                <c:pt idx="113">
                  <c:v>113000000</c:v>
                </c:pt>
                <c:pt idx="114">
                  <c:v>114000000</c:v>
                </c:pt>
                <c:pt idx="115">
                  <c:v>115000000</c:v>
                </c:pt>
                <c:pt idx="116">
                  <c:v>116000000</c:v>
                </c:pt>
                <c:pt idx="117">
                  <c:v>117000000</c:v>
                </c:pt>
                <c:pt idx="118">
                  <c:v>118000000</c:v>
                </c:pt>
                <c:pt idx="119">
                  <c:v>119000000</c:v>
                </c:pt>
                <c:pt idx="120">
                  <c:v>120000000</c:v>
                </c:pt>
                <c:pt idx="121">
                  <c:v>121000000</c:v>
                </c:pt>
                <c:pt idx="122">
                  <c:v>122000000</c:v>
                </c:pt>
                <c:pt idx="123">
                  <c:v>123000000</c:v>
                </c:pt>
                <c:pt idx="124">
                  <c:v>124000000</c:v>
                </c:pt>
                <c:pt idx="125">
                  <c:v>125000000</c:v>
                </c:pt>
                <c:pt idx="126">
                  <c:v>126000000</c:v>
                </c:pt>
                <c:pt idx="127">
                  <c:v>127000000</c:v>
                </c:pt>
                <c:pt idx="128">
                  <c:v>128000000</c:v>
                </c:pt>
                <c:pt idx="129">
                  <c:v>129000000</c:v>
                </c:pt>
                <c:pt idx="130">
                  <c:v>130000000</c:v>
                </c:pt>
                <c:pt idx="131">
                  <c:v>131000000</c:v>
                </c:pt>
                <c:pt idx="132">
                  <c:v>132000000</c:v>
                </c:pt>
                <c:pt idx="133">
                  <c:v>133000000</c:v>
                </c:pt>
                <c:pt idx="134">
                  <c:v>134000000</c:v>
                </c:pt>
                <c:pt idx="135">
                  <c:v>135000000</c:v>
                </c:pt>
                <c:pt idx="136">
                  <c:v>136000000</c:v>
                </c:pt>
                <c:pt idx="137">
                  <c:v>137000000</c:v>
                </c:pt>
                <c:pt idx="138">
                  <c:v>138000000</c:v>
                </c:pt>
                <c:pt idx="139">
                  <c:v>139000000</c:v>
                </c:pt>
                <c:pt idx="140">
                  <c:v>140000000</c:v>
                </c:pt>
                <c:pt idx="141">
                  <c:v>141000000</c:v>
                </c:pt>
                <c:pt idx="142">
                  <c:v>142000000</c:v>
                </c:pt>
                <c:pt idx="143">
                  <c:v>143000000</c:v>
                </c:pt>
                <c:pt idx="144">
                  <c:v>144000000</c:v>
                </c:pt>
                <c:pt idx="145">
                  <c:v>145000000</c:v>
                </c:pt>
                <c:pt idx="146">
                  <c:v>146000000</c:v>
                </c:pt>
                <c:pt idx="147">
                  <c:v>147000000</c:v>
                </c:pt>
                <c:pt idx="148">
                  <c:v>148000000</c:v>
                </c:pt>
                <c:pt idx="149">
                  <c:v>149000000</c:v>
                </c:pt>
              </c:numCache>
            </c:numRef>
          </c:cat>
          <c:val>
            <c:numRef>
              <c:f>chrom_substitution_rates!$C$25:$EV$25</c:f>
              <c:numCache>
                <c:formatCode>General</c:formatCode>
                <c:ptCount val="15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1037</c:v>
                </c:pt>
                <c:pt idx="4">
                  <c:v>122</c:v>
                </c:pt>
                <c:pt idx="5">
                  <c:v>139</c:v>
                </c:pt>
                <c:pt idx="6">
                  <c:v>90</c:v>
                </c:pt>
                <c:pt idx="7">
                  <c:v>110</c:v>
                </c:pt>
                <c:pt idx="8">
                  <c:v>90</c:v>
                </c:pt>
                <c:pt idx="9">
                  <c:v>103</c:v>
                </c:pt>
                <c:pt idx="10">
                  <c:v>76</c:v>
                </c:pt>
                <c:pt idx="11">
                  <c:v>88</c:v>
                </c:pt>
                <c:pt idx="12">
                  <c:v>70</c:v>
                </c:pt>
                <c:pt idx="13">
                  <c:v>85</c:v>
                </c:pt>
                <c:pt idx="14">
                  <c:v>108</c:v>
                </c:pt>
                <c:pt idx="15">
                  <c:v>84</c:v>
                </c:pt>
                <c:pt idx="16">
                  <c:v>93</c:v>
                </c:pt>
                <c:pt idx="17">
                  <c:v>114</c:v>
                </c:pt>
                <c:pt idx="18">
                  <c:v>121</c:v>
                </c:pt>
                <c:pt idx="19">
                  <c:v>130</c:v>
                </c:pt>
                <c:pt idx="20">
                  <c:v>111</c:v>
                </c:pt>
                <c:pt idx="21">
                  <c:v>70</c:v>
                </c:pt>
                <c:pt idx="22">
                  <c:v>134</c:v>
                </c:pt>
                <c:pt idx="23">
                  <c:v>92</c:v>
                </c:pt>
                <c:pt idx="24">
                  <c:v>108</c:v>
                </c:pt>
                <c:pt idx="25">
                  <c:v>96</c:v>
                </c:pt>
                <c:pt idx="26">
                  <c:v>109</c:v>
                </c:pt>
                <c:pt idx="27">
                  <c:v>103</c:v>
                </c:pt>
                <c:pt idx="28">
                  <c:v>123</c:v>
                </c:pt>
                <c:pt idx="29">
                  <c:v>160</c:v>
                </c:pt>
                <c:pt idx="30">
                  <c:v>125</c:v>
                </c:pt>
                <c:pt idx="31">
                  <c:v>131</c:v>
                </c:pt>
                <c:pt idx="32">
                  <c:v>74</c:v>
                </c:pt>
                <c:pt idx="33">
                  <c:v>92</c:v>
                </c:pt>
                <c:pt idx="34">
                  <c:v>95</c:v>
                </c:pt>
                <c:pt idx="35">
                  <c:v>100</c:v>
                </c:pt>
                <c:pt idx="36">
                  <c:v>103</c:v>
                </c:pt>
                <c:pt idx="37">
                  <c:v>195</c:v>
                </c:pt>
                <c:pt idx="38">
                  <c:v>93</c:v>
                </c:pt>
                <c:pt idx="39">
                  <c:v>117</c:v>
                </c:pt>
                <c:pt idx="40">
                  <c:v>105</c:v>
                </c:pt>
                <c:pt idx="41">
                  <c:v>136</c:v>
                </c:pt>
                <c:pt idx="42">
                  <c:v>92</c:v>
                </c:pt>
                <c:pt idx="43">
                  <c:v>121</c:v>
                </c:pt>
                <c:pt idx="44">
                  <c:v>119</c:v>
                </c:pt>
                <c:pt idx="45">
                  <c:v>119</c:v>
                </c:pt>
                <c:pt idx="46">
                  <c:v>93</c:v>
                </c:pt>
                <c:pt idx="47">
                  <c:v>161</c:v>
                </c:pt>
                <c:pt idx="48">
                  <c:v>192</c:v>
                </c:pt>
                <c:pt idx="49">
                  <c:v>136</c:v>
                </c:pt>
                <c:pt idx="50">
                  <c:v>112</c:v>
                </c:pt>
                <c:pt idx="51">
                  <c:v>156</c:v>
                </c:pt>
                <c:pt idx="52">
                  <c:v>150</c:v>
                </c:pt>
                <c:pt idx="53">
                  <c:v>115</c:v>
                </c:pt>
                <c:pt idx="54">
                  <c:v>141</c:v>
                </c:pt>
                <c:pt idx="55">
                  <c:v>122</c:v>
                </c:pt>
                <c:pt idx="56">
                  <c:v>127</c:v>
                </c:pt>
                <c:pt idx="57">
                  <c:v>108</c:v>
                </c:pt>
                <c:pt idx="58">
                  <c:v>668</c:v>
                </c:pt>
                <c:pt idx="59">
                  <c:v>128</c:v>
                </c:pt>
                <c:pt idx="60">
                  <c:v>193</c:v>
                </c:pt>
                <c:pt idx="61">
                  <c:v>85</c:v>
                </c:pt>
                <c:pt idx="62">
                  <c:v>122</c:v>
                </c:pt>
                <c:pt idx="63">
                  <c:v>124</c:v>
                </c:pt>
                <c:pt idx="64">
                  <c:v>125</c:v>
                </c:pt>
                <c:pt idx="65">
                  <c:v>121</c:v>
                </c:pt>
                <c:pt idx="66">
                  <c:v>110</c:v>
                </c:pt>
                <c:pt idx="67">
                  <c:v>542</c:v>
                </c:pt>
                <c:pt idx="68">
                  <c:v>197</c:v>
                </c:pt>
                <c:pt idx="69">
                  <c:v>128</c:v>
                </c:pt>
                <c:pt idx="70">
                  <c:v>118</c:v>
                </c:pt>
                <c:pt idx="71">
                  <c:v>127</c:v>
                </c:pt>
                <c:pt idx="72">
                  <c:v>111</c:v>
                </c:pt>
                <c:pt idx="73">
                  <c:v>131</c:v>
                </c:pt>
                <c:pt idx="74">
                  <c:v>132</c:v>
                </c:pt>
                <c:pt idx="75">
                  <c:v>121</c:v>
                </c:pt>
                <c:pt idx="76">
                  <c:v>152</c:v>
                </c:pt>
                <c:pt idx="77">
                  <c:v>129</c:v>
                </c:pt>
                <c:pt idx="78">
                  <c:v>128</c:v>
                </c:pt>
                <c:pt idx="79">
                  <c:v>142</c:v>
                </c:pt>
                <c:pt idx="80">
                  <c:v>134</c:v>
                </c:pt>
                <c:pt idx="81">
                  <c:v>153</c:v>
                </c:pt>
                <c:pt idx="82">
                  <c:v>158</c:v>
                </c:pt>
                <c:pt idx="83">
                  <c:v>153</c:v>
                </c:pt>
                <c:pt idx="84">
                  <c:v>136</c:v>
                </c:pt>
                <c:pt idx="85">
                  <c:v>120</c:v>
                </c:pt>
                <c:pt idx="86">
                  <c:v>136</c:v>
                </c:pt>
                <c:pt idx="87">
                  <c:v>126</c:v>
                </c:pt>
                <c:pt idx="88">
                  <c:v>123</c:v>
                </c:pt>
                <c:pt idx="89">
                  <c:v>156</c:v>
                </c:pt>
                <c:pt idx="90">
                  <c:v>99</c:v>
                </c:pt>
                <c:pt idx="91">
                  <c:v>93</c:v>
                </c:pt>
                <c:pt idx="92">
                  <c:v>118</c:v>
                </c:pt>
                <c:pt idx="93">
                  <c:v>109</c:v>
                </c:pt>
                <c:pt idx="94">
                  <c:v>120</c:v>
                </c:pt>
                <c:pt idx="95">
                  <c:v>84</c:v>
                </c:pt>
                <c:pt idx="96">
                  <c:v>121</c:v>
                </c:pt>
                <c:pt idx="97">
                  <c:v>109</c:v>
                </c:pt>
                <c:pt idx="98">
                  <c:v>134</c:v>
                </c:pt>
                <c:pt idx="99">
                  <c:v>110</c:v>
                </c:pt>
                <c:pt idx="100">
                  <c:v>171</c:v>
                </c:pt>
                <c:pt idx="101">
                  <c:v>105</c:v>
                </c:pt>
                <c:pt idx="102">
                  <c:v>109</c:v>
                </c:pt>
                <c:pt idx="103">
                  <c:v>144</c:v>
                </c:pt>
                <c:pt idx="104">
                  <c:v>125</c:v>
                </c:pt>
                <c:pt idx="105">
                  <c:v>136</c:v>
                </c:pt>
                <c:pt idx="106">
                  <c:v>115</c:v>
                </c:pt>
                <c:pt idx="107">
                  <c:v>105</c:v>
                </c:pt>
                <c:pt idx="108">
                  <c:v>147</c:v>
                </c:pt>
                <c:pt idx="109">
                  <c:v>163</c:v>
                </c:pt>
                <c:pt idx="110">
                  <c:v>139</c:v>
                </c:pt>
                <c:pt idx="111">
                  <c:v>140</c:v>
                </c:pt>
                <c:pt idx="112">
                  <c:v>100</c:v>
                </c:pt>
                <c:pt idx="113">
                  <c:v>126</c:v>
                </c:pt>
                <c:pt idx="114">
                  <c:v>170</c:v>
                </c:pt>
                <c:pt idx="115">
                  <c:v>98</c:v>
                </c:pt>
                <c:pt idx="116">
                  <c:v>110</c:v>
                </c:pt>
                <c:pt idx="117">
                  <c:v>223</c:v>
                </c:pt>
                <c:pt idx="118">
                  <c:v>98</c:v>
                </c:pt>
                <c:pt idx="119">
                  <c:v>105</c:v>
                </c:pt>
                <c:pt idx="120">
                  <c:v>158</c:v>
                </c:pt>
                <c:pt idx="121">
                  <c:v>155</c:v>
                </c:pt>
                <c:pt idx="122">
                  <c:v>154</c:v>
                </c:pt>
                <c:pt idx="123">
                  <c:v>133</c:v>
                </c:pt>
                <c:pt idx="124">
                  <c:v>175</c:v>
                </c:pt>
                <c:pt idx="125">
                  <c:v>123</c:v>
                </c:pt>
                <c:pt idx="126">
                  <c:v>148</c:v>
                </c:pt>
                <c:pt idx="127">
                  <c:v>183</c:v>
                </c:pt>
                <c:pt idx="128">
                  <c:v>180</c:v>
                </c:pt>
                <c:pt idx="129">
                  <c:v>98</c:v>
                </c:pt>
                <c:pt idx="130">
                  <c:v>129</c:v>
                </c:pt>
                <c:pt idx="131">
                  <c:v>110</c:v>
                </c:pt>
                <c:pt idx="132">
                  <c:v>131</c:v>
                </c:pt>
                <c:pt idx="133">
                  <c:v>181</c:v>
                </c:pt>
                <c:pt idx="134">
                  <c:v>124</c:v>
                </c:pt>
                <c:pt idx="135">
                  <c:v>140</c:v>
                </c:pt>
                <c:pt idx="136">
                  <c:v>219</c:v>
                </c:pt>
                <c:pt idx="137">
                  <c:v>137</c:v>
                </c:pt>
                <c:pt idx="138">
                  <c:v>145</c:v>
                </c:pt>
                <c:pt idx="139">
                  <c:v>125</c:v>
                </c:pt>
                <c:pt idx="140">
                  <c:v>185</c:v>
                </c:pt>
                <c:pt idx="141">
                  <c:v>126</c:v>
                </c:pt>
                <c:pt idx="142">
                  <c:v>155</c:v>
                </c:pt>
                <c:pt idx="143">
                  <c:v>179</c:v>
                </c:pt>
                <c:pt idx="144">
                  <c:v>2251</c:v>
                </c:pt>
                <c:pt idx="145">
                  <c:v>7597</c:v>
                </c:pt>
                <c:pt idx="146">
                  <c:v>7828</c:v>
                </c:pt>
                <c:pt idx="147">
                  <c:v>8541</c:v>
                </c:pt>
                <c:pt idx="148">
                  <c:v>1178</c:v>
                </c:pt>
                <c:pt idx="149">
                  <c:v>231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D60-8A4B-9C47-49364D46D1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23709168"/>
        <c:axId val="1823715232"/>
      </c:lineChart>
      <c:catAx>
        <c:axId val="182370916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Window</a:t>
                </a:r>
                <a:r>
                  <a:rPr lang="en-US" baseline="0"/>
                  <a:t> (1Mb)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3715232"/>
        <c:crosses val="autoZero"/>
        <c:auto val="1"/>
        <c:lblAlgn val="ctr"/>
        <c:lblOffset val="100"/>
        <c:noMultiLvlLbl val="0"/>
      </c:catAx>
      <c:valAx>
        <c:axId val="182371523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Variants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37091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Chr8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chrom_substitution_rates!$C$47:$EB$47</c:f>
              <c:numCache>
                <c:formatCode>General</c:formatCode>
                <c:ptCount val="130"/>
                <c:pt idx="0">
                  <c:v>0</c:v>
                </c:pt>
                <c:pt idx="1">
                  <c:v>1000000</c:v>
                </c:pt>
                <c:pt idx="2">
                  <c:v>2000000</c:v>
                </c:pt>
                <c:pt idx="3">
                  <c:v>3000000</c:v>
                </c:pt>
                <c:pt idx="4">
                  <c:v>4000000</c:v>
                </c:pt>
                <c:pt idx="5">
                  <c:v>5000000</c:v>
                </c:pt>
                <c:pt idx="6">
                  <c:v>6000000</c:v>
                </c:pt>
                <c:pt idx="7">
                  <c:v>7000000</c:v>
                </c:pt>
                <c:pt idx="8">
                  <c:v>8000000</c:v>
                </c:pt>
                <c:pt idx="9">
                  <c:v>9000000</c:v>
                </c:pt>
                <c:pt idx="10">
                  <c:v>10000000</c:v>
                </c:pt>
                <c:pt idx="11">
                  <c:v>11000000</c:v>
                </c:pt>
                <c:pt idx="12">
                  <c:v>12000000</c:v>
                </c:pt>
                <c:pt idx="13">
                  <c:v>13000000</c:v>
                </c:pt>
                <c:pt idx="14">
                  <c:v>14000000</c:v>
                </c:pt>
                <c:pt idx="15">
                  <c:v>15000000</c:v>
                </c:pt>
                <c:pt idx="16">
                  <c:v>16000000</c:v>
                </c:pt>
                <c:pt idx="17">
                  <c:v>17000000</c:v>
                </c:pt>
                <c:pt idx="18">
                  <c:v>18000000</c:v>
                </c:pt>
                <c:pt idx="19">
                  <c:v>19000000</c:v>
                </c:pt>
                <c:pt idx="20">
                  <c:v>20000000</c:v>
                </c:pt>
                <c:pt idx="21">
                  <c:v>21000000</c:v>
                </c:pt>
                <c:pt idx="22">
                  <c:v>22000000</c:v>
                </c:pt>
                <c:pt idx="23">
                  <c:v>23000000</c:v>
                </c:pt>
                <c:pt idx="24">
                  <c:v>24000000</c:v>
                </c:pt>
                <c:pt idx="25">
                  <c:v>25000000</c:v>
                </c:pt>
                <c:pt idx="26">
                  <c:v>26000000</c:v>
                </c:pt>
                <c:pt idx="27">
                  <c:v>27000000</c:v>
                </c:pt>
                <c:pt idx="28">
                  <c:v>28000000</c:v>
                </c:pt>
                <c:pt idx="29">
                  <c:v>29000000</c:v>
                </c:pt>
                <c:pt idx="30">
                  <c:v>30000000</c:v>
                </c:pt>
                <c:pt idx="31">
                  <c:v>31000000</c:v>
                </c:pt>
                <c:pt idx="32">
                  <c:v>32000000</c:v>
                </c:pt>
                <c:pt idx="33">
                  <c:v>33000000</c:v>
                </c:pt>
                <c:pt idx="34">
                  <c:v>34000000</c:v>
                </c:pt>
                <c:pt idx="35">
                  <c:v>35000000</c:v>
                </c:pt>
                <c:pt idx="36">
                  <c:v>36000000</c:v>
                </c:pt>
                <c:pt idx="37">
                  <c:v>37000000</c:v>
                </c:pt>
                <c:pt idx="38">
                  <c:v>38000000</c:v>
                </c:pt>
                <c:pt idx="39">
                  <c:v>39000000</c:v>
                </c:pt>
                <c:pt idx="40">
                  <c:v>40000000</c:v>
                </c:pt>
                <c:pt idx="41">
                  <c:v>41000000</c:v>
                </c:pt>
                <c:pt idx="42">
                  <c:v>42000000</c:v>
                </c:pt>
                <c:pt idx="43">
                  <c:v>43000000</c:v>
                </c:pt>
                <c:pt idx="44">
                  <c:v>44000000</c:v>
                </c:pt>
                <c:pt idx="45">
                  <c:v>45000000</c:v>
                </c:pt>
                <c:pt idx="46">
                  <c:v>46000000</c:v>
                </c:pt>
                <c:pt idx="47">
                  <c:v>47000000</c:v>
                </c:pt>
                <c:pt idx="48">
                  <c:v>48000000</c:v>
                </c:pt>
                <c:pt idx="49">
                  <c:v>49000000</c:v>
                </c:pt>
                <c:pt idx="50">
                  <c:v>50000000</c:v>
                </c:pt>
                <c:pt idx="51">
                  <c:v>51000000</c:v>
                </c:pt>
                <c:pt idx="52">
                  <c:v>52000000</c:v>
                </c:pt>
                <c:pt idx="53">
                  <c:v>53000000</c:v>
                </c:pt>
                <c:pt idx="54">
                  <c:v>54000000</c:v>
                </c:pt>
                <c:pt idx="55">
                  <c:v>55000000</c:v>
                </c:pt>
                <c:pt idx="56">
                  <c:v>56000000</c:v>
                </c:pt>
                <c:pt idx="57">
                  <c:v>57000000</c:v>
                </c:pt>
                <c:pt idx="58">
                  <c:v>58000000</c:v>
                </c:pt>
                <c:pt idx="59">
                  <c:v>59000000</c:v>
                </c:pt>
                <c:pt idx="60">
                  <c:v>60000000</c:v>
                </c:pt>
                <c:pt idx="61">
                  <c:v>61000000</c:v>
                </c:pt>
                <c:pt idx="62">
                  <c:v>62000000</c:v>
                </c:pt>
                <c:pt idx="63">
                  <c:v>63000000</c:v>
                </c:pt>
                <c:pt idx="64">
                  <c:v>64000000</c:v>
                </c:pt>
                <c:pt idx="65">
                  <c:v>65000000</c:v>
                </c:pt>
                <c:pt idx="66">
                  <c:v>66000000</c:v>
                </c:pt>
                <c:pt idx="67">
                  <c:v>67000000</c:v>
                </c:pt>
                <c:pt idx="68">
                  <c:v>68000000</c:v>
                </c:pt>
                <c:pt idx="69">
                  <c:v>69000000</c:v>
                </c:pt>
                <c:pt idx="70">
                  <c:v>70000000</c:v>
                </c:pt>
                <c:pt idx="71">
                  <c:v>71000000</c:v>
                </c:pt>
                <c:pt idx="72">
                  <c:v>72000000</c:v>
                </c:pt>
                <c:pt idx="73">
                  <c:v>73000000</c:v>
                </c:pt>
                <c:pt idx="74">
                  <c:v>74000000</c:v>
                </c:pt>
                <c:pt idx="75">
                  <c:v>75000000</c:v>
                </c:pt>
                <c:pt idx="76">
                  <c:v>76000000</c:v>
                </c:pt>
                <c:pt idx="77">
                  <c:v>77000000</c:v>
                </c:pt>
                <c:pt idx="78">
                  <c:v>78000000</c:v>
                </c:pt>
                <c:pt idx="79">
                  <c:v>79000000</c:v>
                </c:pt>
                <c:pt idx="80">
                  <c:v>80000000</c:v>
                </c:pt>
                <c:pt idx="81">
                  <c:v>81000000</c:v>
                </c:pt>
                <c:pt idx="82">
                  <c:v>82000000</c:v>
                </c:pt>
                <c:pt idx="83">
                  <c:v>83000000</c:v>
                </c:pt>
                <c:pt idx="84">
                  <c:v>84000000</c:v>
                </c:pt>
                <c:pt idx="85">
                  <c:v>85000000</c:v>
                </c:pt>
                <c:pt idx="86">
                  <c:v>86000000</c:v>
                </c:pt>
                <c:pt idx="87">
                  <c:v>87000000</c:v>
                </c:pt>
                <c:pt idx="88">
                  <c:v>88000000</c:v>
                </c:pt>
                <c:pt idx="89">
                  <c:v>89000000</c:v>
                </c:pt>
                <c:pt idx="90">
                  <c:v>90000000</c:v>
                </c:pt>
                <c:pt idx="91">
                  <c:v>91000000</c:v>
                </c:pt>
                <c:pt idx="92">
                  <c:v>92000000</c:v>
                </c:pt>
                <c:pt idx="93">
                  <c:v>93000000</c:v>
                </c:pt>
                <c:pt idx="94">
                  <c:v>94000000</c:v>
                </c:pt>
                <c:pt idx="95">
                  <c:v>95000000</c:v>
                </c:pt>
                <c:pt idx="96">
                  <c:v>96000000</c:v>
                </c:pt>
                <c:pt idx="97">
                  <c:v>97000000</c:v>
                </c:pt>
                <c:pt idx="98">
                  <c:v>98000000</c:v>
                </c:pt>
                <c:pt idx="99">
                  <c:v>99000000</c:v>
                </c:pt>
                <c:pt idx="100">
                  <c:v>100000000</c:v>
                </c:pt>
                <c:pt idx="101">
                  <c:v>101000000</c:v>
                </c:pt>
                <c:pt idx="102">
                  <c:v>102000000</c:v>
                </c:pt>
                <c:pt idx="103">
                  <c:v>103000000</c:v>
                </c:pt>
                <c:pt idx="104">
                  <c:v>104000000</c:v>
                </c:pt>
                <c:pt idx="105">
                  <c:v>105000000</c:v>
                </c:pt>
                <c:pt idx="106">
                  <c:v>106000000</c:v>
                </c:pt>
                <c:pt idx="107">
                  <c:v>107000000</c:v>
                </c:pt>
                <c:pt idx="108">
                  <c:v>108000000</c:v>
                </c:pt>
                <c:pt idx="109">
                  <c:v>109000000</c:v>
                </c:pt>
                <c:pt idx="110">
                  <c:v>110000000</c:v>
                </c:pt>
                <c:pt idx="111">
                  <c:v>111000000</c:v>
                </c:pt>
                <c:pt idx="112">
                  <c:v>112000000</c:v>
                </c:pt>
                <c:pt idx="113">
                  <c:v>113000000</c:v>
                </c:pt>
                <c:pt idx="114">
                  <c:v>114000000</c:v>
                </c:pt>
                <c:pt idx="115">
                  <c:v>115000000</c:v>
                </c:pt>
                <c:pt idx="116">
                  <c:v>116000000</c:v>
                </c:pt>
                <c:pt idx="117">
                  <c:v>117000000</c:v>
                </c:pt>
                <c:pt idx="118">
                  <c:v>118000000</c:v>
                </c:pt>
                <c:pt idx="119">
                  <c:v>119000000</c:v>
                </c:pt>
                <c:pt idx="120">
                  <c:v>120000000</c:v>
                </c:pt>
                <c:pt idx="121">
                  <c:v>121000000</c:v>
                </c:pt>
                <c:pt idx="122">
                  <c:v>122000000</c:v>
                </c:pt>
                <c:pt idx="123">
                  <c:v>123000000</c:v>
                </c:pt>
                <c:pt idx="124">
                  <c:v>124000000</c:v>
                </c:pt>
                <c:pt idx="125">
                  <c:v>125000000</c:v>
                </c:pt>
                <c:pt idx="126">
                  <c:v>126000000</c:v>
                </c:pt>
                <c:pt idx="127">
                  <c:v>127000000</c:v>
                </c:pt>
                <c:pt idx="128">
                  <c:v>128000000</c:v>
                </c:pt>
                <c:pt idx="129">
                  <c:v>129000000</c:v>
                </c:pt>
              </c:numCache>
            </c:numRef>
          </c:cat>
          <c:val>
            <c:numRef>
              <c:f>chrom_substitution_rates!$C$48:$EB$48</c:f>
              <c:numCache>
                <c:formatCode>General</c:formatCode>
                <c:ptCount val="13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135</c:v>
                </c:pt>
                <c:pt idx="4">
                  <c:v>138</c:v>
                </c:pt>
                <c:pt idx="5">
                  <c:v>103</c:v>
                </c:pt>
                <c:pt idx="6">
                  <c:v>55</c:v>
                </c:pt>
                <c:pt idx="7">
                  <c:v>60</c:v>
                </c:pt>
                <c:pt idx="8">
                  <c:v>118</c:v>
                </c:pt>
                <c:pt idx="9">
                  <c:v>95</c:v>
                </c:pt>
                <c:pt idx="10">
                  <c:v>141</c:v>
                </c:pt>
                <c:pt idx="11">
                  <c:v>108</c:v>
                </c:pt>
                <c:pt idx="12">
                  <c:v>84</c:v>
                </c:pt>
                <c:pt idx="13">
                  <c:v>86</c:v>
                </c:pt>
                <c:pt idx="14">
                  <c:v>87</c:v>
                </c:pt>
                <c:pt idx="15">
                  <c:v>108</c:v>
                </c:pt>
                <c:pt idx="16">
                  <c:v>82</c:v>
                </c:pt>
                <c:pt idx="17">
                  <c:v>68</c:v>
                </c:pt>
                <c:pt idx="18">
                  <c:v>83</c:v>
                </c:pt>
                <c:pt idx="19">
                  <c:v>897</c:v>
                </c:pt>
                <c:pt idx="20">
                  <c:v>982</c:v>
                </c:pt>
                <c:pt idx="21">
                  <c:v>64</c:v>
                </c:pt>
                <c:pt idx="22">
                  <c:v>84</c:v>
                </c:pt>
                <c:pt idx="23">
                  <c:v>115</c:v>
                </c:pt>
                <c:pt idx="24">
                  <c:v>115</c:v>
                </c:pt>
                <c:pt idx="25">
                  <c:v>165</c:v>
                </c:pt>
                <c:pt idx="26">
                  <c:v>225</c:v>
                </c:pt>
                <c:pt idx="27">
                  <c:v>118</c:v>
                </c:pt>
                <c:pt idx="28">
                  <c:v>156</c:v>
                </c:pt>
                <c:pt idx="29">
                  <c:v>77</c:v>
                </c:pt>
                <c:pt idx="30">
                  <c:v>95</c:v>
                </c:pt>
                <c:pt idx="31">
                  <c:v>107</c:v>
                </c:pt>
                <c:pt idx="32">
                  <c:v>112</c:v>
                </c:pt>
                <c:pt idx="33">
                  <c:v>118</c:v>
                </c:pt>
                <c:pt idx="34">
                  <c:v>99</c:v>
                </c:pt>
                <c:pt idx="35">
                  <c:v>150</c:v>
                </c:pt>
                <c:pt idx="36">
                  <c:v>85</c:v>
                </c:pt>
                <c:pt idx="37">
                  <c:v>75</c:v>
                </c:pt>
                <c:pt idx="38">
                  <c:v>94</c:v>
                </c:pt>
                <c:pt idx="39">
                  <c:v>92</c:v>
                </c:pt>
                <c:pt idx="40">
                  <c:v>91</c:v>
                </c:pt>
                <c:pt idx="41">
                  <c:v>88</c:v>
                </c:pt>
                <c:pt idx="42">
                  <c:v>105</c:v>
                </c:pt>
                <c:pt idx="43">
                  <c:v>117</c:v>
                </c:pt>
                <c:pt idx="44">
                  <c:v>85</c:v>
                </c:pt>
                <c:pt idx="45">
                  <c:v>112</c:v>
                </c:pt>
                <c:pt idx="46">
                  <c:v>71</c:v>
                </c:pt>
                <c:pt idx="47">
                  <c:v>119</c:v>
                </c:pt>
                <c:pt idx="48">
                  <c:v>104</c:v>
                </c:pt>
                <c:pt idx="49">
                  <c:v>126</c:v>
                </c:pt>
                <c:pt idx="50">
                  <c:v>132</c:v>
                </c:pt>
                <c:pt idx="51">
                  <c:v>123</c:v>
                </c:pt>
                <c:pt idx="52">
                  <c:v>127</c:v>
                </c:pt>
                <c:pt idx="53">
                  <c:v>147</c:v>
                </c:pt>
                <c:pt idx="54">
                  <c:v>92</c:v>
                </c:pt>
                <c:pt idx="55">
                  <c:v>141</c:v>
                </c:pt>
                <c:pt idx="56">
                  <c:v>142</c:v>
                </c:pt>
                <c:pt idx="57">
                  <c:v>125</c:v>
                </c:pt>
                <c:pt idx="58">
                  <c:v>137</c:v>
                </c:pt>
                <c:pt idx="59">
                  <c:v>120</c:v>
                </c:pt>
                <c:pt idx="60">
                  <c:v>115</c:v>
                </c:pt>
                <c:pt idx="61">
                  <c:v>119</c:v>
                </c:pt>
                <c:pt idx="62">
                  <c:v>122</c:v>
                </c:pt>
                <c:pt idx="63">
                  <c:v>119</c:v>
                </c:pt>
                <c:pt idx="64">
                  <c:v>136</c:v>
                </c:pt>
                <c:pt idx="65">
                  <c:v>132</c:v>
                </c:pt>
                <c:pt idx="66">
                  <c:v>78</c:v>
                </c:pt>
                <c:pt idx="67">
                  <c:v>82</c:v>
                </c:pt>
                <c:pt idx="68">
                  <c:v>89</c:v>
                </c:pt>
                <c:pt idx="69">
                  <c:v>281</c:v>
                </c:pt>
                <c:pt idx="70">
                  <c:v>138</c:v>
                </c:pt>
                <c:pt idx="71">
                  <c:v>494</c:v>
                </c:pt>
                <c:pt idx="72">
                  <c:v>123</c:v>
                </c:pt>
                <c:pt idx="73">
                  <c:v>78</c:v>
                </c:pt>
                <c:pt idx="74">
                  <c:v>93</c:v>
                </c:pt>
                <c:pt idx="75">
                  <c:v>203</c:v>
                </c:pt>
                <c:pt idx="76">
                  <c:v>96</c:v>
                </c:pt>
                <c:pt idx="77">
                  <c:v>110</c:v>
                </c:pt>
                <c:pt idx="78">
                  <c:v>281</c:v>
                </c:pt>
                <c:pt idx="79">
                  <c:v>3120</c:v>
                </c:pt>
                <c:pt idx="80">
                  <c:v>1912</c:v>
                </c:pt>
                <c:pt idx="81">
                  <c:v>153</c:v>
                </c:pt>
                <c:pt idx="82">
                  <c:v>126</c:v>
                </c:pt>
                <c:pt idx="83">
                  <c:v>175</c:v>
                </c:pt>
                <c:pt idx="84">
                  <c:v>7626</c:v>
                </c:pt>
                <c:pt idx="85">
                  <c:v>7432</c:v>
                </c:pt>
                <c:pt idx="86">
                  <c:v>1623</c:v>
                </c:pt>
                <c:pt idx="87">
                  <c:v>2093</c:v>
                </c:pt>
                <c:pt idx="88">
                  <c:v>8146</c:v>
                </c:pt>
                <c:pt idx="89">
                  <c:v>12988</c:v>
                </c:pt>
                <c:pt idx="90">
                  <c:v>11387</c:v>
                </c:pt>
                <c:pt idx="91">
                  <c:v>10529</c:v>
                </c:pt>
                <c:pt idx="92">
                  <c:v>12483</c:v>
                </c:pt>
                <c:pt idx="93">
                  <c:v>276</c:v>
                </c:pt>
                <c:pt idx="94">
                  <c:v>143</c:v>
                </c:pt>
                <c:pt idx="95">
                  <c:v>149</c:v>
                </c:pt>
                <c:pt idx="96">
                  <c:v>125</c:v>
                </c:pt>
                <c:pt idx="97">
                  <c:v>119</c:v>
                </c:pt>
                <c:pt idx="98">
                  <c:v>133</c:v>
                </c:pt>
                <c:pt idx="99">
                  <c:v>4792</c:v>
                </c:pt>
                <c:pt idx="100">
                  <c:v>121</c:v>
                </c:pt>
                <c:pt idx="101">
                  <c:v>127</c:v>
                </c:pt>
                <c:pt idx="102">
                  <c:v>138</c:v>
                </c:pt>
                <c:pt idx="103">
                  <c:v>136</c:v>
                </c:pt>
                <c:pt idx="104">
                  <c:v>181</c:v>
                </c:pt>
                <c:pt idx="105">
                  <c:v>163</c:v>
                </c:pt>
                <c:pt idx="106">
                  <c:v>142</c:v>
                </c:pt>
                <c:pt idx="107">
                  <c:v>150</c:v>
                </c:pt>
                <c:pt idx="108">
                  <c:v>161</c:v>
                </c:pt>
                <c:pt idx="109">
                  <c:v>111</c:v>
                </c:pt>
                <c:pt idx="110">
                  <c:v>151</c:v>
                </c:pt>
                <c:pt idx="111">
                  <c:v>133</c:v>
                </c:pt>
                <c:pt idx="112">
                  <c:v>147</c:v>
                </c:pt>
                <c:pt idx="113">
                  <c:v>130</c:v>
                </c:pt>
                <c:pt idx="114">
                  <c:v>158</c:v>
                </c:pt>
                <c:pt idx="115">
                  <c:v>174</c:v>
                </c:pt>
                <c:pt idx="116">
                  <c:v>142</c:v>
                </c:pt>
                <c:pt idx="117">
                  <c:v>159</c:v>
                </c:pt>
                <c:pt idx="118">
                  <c:v>128</c:v>
                </c:pt>
                <c:pt idx="119">
                  <c:v>154</c:v>
                </c:pt>
                <c:pt idx="120">
                  <c:v>113</c:v>
                </c:pt>
                <c:pt idx="121">
                  <c:v>141</c:v>
                </c:pt>
                <c:pt idx="122">
                  <c:v>97</c:v>
                </c:pt>
                <c:pt idx="123">
                  <c:v>152</c:v>
                </c:pt>
                <c:pt idx="124">
                  <c:v>119</c:v>
                </c:pt>
                <c:pt idx="125">
                  <c:v>108</c:v>
                </c:pt>
                <c:pt idx="126">
                  <c:v>129</c:v>
                </c:pt>
                <c:pt idx="127">
                  <c:v>129</c:v>
                </c:pt>
                <c:pt idx="128">
                  <c:v>113</c:v>
                </c:pt>
                <c:pt idx="129">
                  <c:v>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5E4-8144-9CEC-C58E8F109F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2037214624"/>
        <c:axId val="-2037372752"/>
      </c:lineChart>
      <c:catAx>
        <c:axId val="-2037214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37372752"/>
        <c:crosses val="autoZero"/>
        <c:auto val="1"/>
        <c:lblAlgn val="ctr"/>
        <c:lblOffset val="100"/>
        <c:noMultiLvlLbl val="0"/>
      </c:catAx>
      <c:valAx>
        <c:axId val="-2037372752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372146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0"/>
              <a:t>Chr11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chrom_substitution_rates!$C$4:$DU$4</c:f>
              <c:numCache>
                <c:formatCode>General</c:formatCode>
                <c:ptCount val="123"/>
                <c:pt idx="0">
                  <c:v>0</c:v>
                </c:pt>
                <c:pt idx="1">
                  <c:v>1000000</c:v>
                </c:pt>
                <c:pt idx="2">
                  <c:v>2000000</c:v>
                </c:pt>
                <c:pt idx="3">
                  <c:v>3000000</c:v>
                </c:pt>
                <c:pt idx="4">
                  <c:v>4000000</c:v>
                </c:pt>
                <c:pt idx="5">
                  <c:v>5000000</c:v>
                </c:pt>
                <c:pt idx="6">
                  <c:v>6000000</c:v>
                </c:pt>
                <c:pt idx="7">
                  <c:v>7000000</c:v>
                </c:pt>
                <c:pt idx="8">
                  <c:v>8000000</c:v>
                </c:pt>
                <c:pt idx="9">
                  <c:v>9000000</c:v>
                </c:pt>
                <c:pt idx="10">
                  <c:v>10000000</c:v>
                </c:pt>
                <c:pt idx="11">
                  <c:v>11000000</c:v>
                </c:pt>
                <c:pt idx="12">
                  <c:v>12000000</c:v>
                </c:pt>
                <c:pt idx="13">
                  <c:v>13000000</c:v>
                </c:pt>
                <c:pt idx="14">
                  <c:v>14000000</c:v>
                </c:pt>
                <c:pt idx="15">
                  <c:v>15000000</c:v>
                </c:pt>
                <c:pt idx="16">
                  <c:v>16000000</c:v>
                </c:pt>
                <c:pt idx="17">
                  <c:v>17000000</c:v>
                </c:pt>
                <c:pt idx="18">
                  <c:v>18000000</c:v>
                </c:pt>
                <c:pt idx="19">
                  <c:v>19000000</c:v>
                </c:pt>
                <c:pt idx="20">
                  <c:v>20000000</c:v>
                </c:pt>
                <c:pt idx="21">
                  <c:v>21000000</c:v>
                </c:pt>
                <c:pt idx="22">
                  <c:v>22000000</c:v>
                </c:pt>
                <c:pt idx="23">
                  <c:v>23000000</c:v>
                </c:pt>
                <c:pt idx="24">
                  <c:v>24000000</c:v>
                </c:pt>
                <c:pt idx="25">
                  <c:v>25000000</c:v>
                </c:pt>
                <c:pt idx="26">
                  <c:v>26000000</c:v>
                </c:pt>
                <c:pt idx="27">
                  <c:v>27000000</c:v>
                </c:pt>
                <c:pt idx="28">
                  <c:v>28000000</c:v>
                </c:pt>
                <c:pt idx="29">
                  <c:v>29000000</c:v>
                </c:pt>
                <c:pt idx="30">
                  <c:v>30000000</c:v>
                </c:pt>
                <c:pt idx="31">
                  <c:v>31000000</c:v>
                </c:pt>
                <c:pt idx="32">
                  <c:v>32000000</c:v>
                </c:pt>
                <c:pt idx="33">
                  <c:v>33000000</c:v>
                </c:pt>
                <c:pt idx="34">
                  <c:v>34000000</c:v>
                </c:pt>
                <c:pt idx="35">
                  <c:v>35000000</c:v>
                </c:pt>
                <c:pt idx="36">
                  <c:v>36000000</c:v>
                </c:pt>
                <c:pt idx="37">
                  <c:v>37000000</c:v>
                </c:pt>
                <c:pt idx="38">
                  <c:v>38000000</c:v>
                </c:pt>
                <c:pt idx="39">
                  <c:v>39000000</c:v>
                </c:pt>
                <c:pt idx="40">
                  <c:v>40000000</c:v>
                </c:pt>
                <c:pt idx="41">
                  <c:v>41000000</c:v>
                </c:pt>
                <c:pt idx="42">
                  <c:v>42000000</c:v>
                </c:pt>
                <c:pt idx="43">
                  <c:v>43000000</c:v>
                </c:pt>
                <c:pt idx="44">
                  <c:v>44000000</c:v>
                </c:pt>
                <c:pt idx="45">
                  <c:v>45000000</c:v>
                </c:pt>
                <c:pt idx="46">
                  <c:v>46000000</c:v>
                </c:pt>
                <c:pt idx="47">
                  <c:v>47000000</c:v>
                </c:pt>
                <c:pt idx="48">
                  <c:v>48000000</c:v>
                </c:pt>
                <c:pt idx="49">
                  <c:v>49000000</c:v>
                </c:pt>
                <c:pt idx="50">
                  <c:v>50000000</c:v>
                </c:pt>
                <c:pt idx="51">
                  <c:v>51000000</c:v>
                </c:pt>
                <c:pt idx="52">
                  <c:v>52000000</c:v>
                </c:pt>
                <c:pt idx="53">
                  <c:v>53000000</c:v>
                </c:pt>
                <c:pt idx="54">
                  <c:v>54000000</c:v>
                </c:pt>
                <c:pt idx="55">
                  <c:v>55000000</c:v>
                </c:pt>
                <c:pt idx="56">
                  <c:v>56000000</c:v>
                </c:pt>
                <c:pt idx="57">
                  <c:v>57000000</c:v>
                </c:pt>
                <c:pt idx="58">
                  <c:v>58000000</c:v>
                </c:pt>
                <c:pt idx="59">
                  <c:v>59000000</c:v>
                </c:pt>
                <c:pt idx="60">
                  <c:v>60000000</c:v>
                </c:pt>
                <c:pt idx="61">
                  <c:v>61000000</c:v>
                </c:pt>
                <c:pt idx="62">
                  <c:v>62000000</c:v>
                </c:pt>
                <c:pt idx="63">
                  <c:v>63000000</c:v>
                </c:pt>
                <c:pt idx="64">
                  <c:v>64000000</c:v>
                </c:pt>
                <c:pt idx="65">
                  <c:v>65000000</c:v>
                </c:pt>
                <c:pt idx="66">
                  <c:v>66000000</c:v>
                </c:pt>
                <c:pt idx="67">
                  <c:v>67000000</c:v>
                </c:pt>
                <c:pt idx="68">
                  <c:v>68000000</c:v>
                </c:pt>
                <c:pt idx="69">
                  <c:v>69000000</c:v>
                </c:pt>
                <c:pt idx="70">
                  <c:v>70000000</c:v>
                </c:pt>
                <c:pt idx="71">
                  <c:v>71000000</c:v>
                </c:pt>
                <c:pt idx="72">
                  <c:v>72000000</c:v>
                </c:pt>
                <c:pt idx="73">
                  <c:v>73000000</c:v>
                </c:pt>
                <c:pt idx="74">
                  <c:v>74000000</c:v>
                </c:pt>
                <c:pt idx="75">
                  <c:v>75000000</c:v>
                </c:pt>
                <c:pt idx="76">
                  <c:v>76000000</c:v>
                </c:pt>
                <c:pt idx="77">
                  <c:v>77000000</c:v>
                </c:pt>
                <c:pt idx="78">
                  <c:v>78000000</c:v>
                </c:pt>
                <c:pt idx="79">
                  <c:v>79000000</c:v>
                </c:pt>
                <c:pt idx="80">
                  <c:v>80000000</c:v>
                </c:pt>
                <c:pt idx="81">
                  <c:v>81000000</c:v>
                </c:pt>
                <c:pt idx="82">
                  <c:v>82000000</c:v>
                </c:pt>
                <c:pt idx="83">
                  <c:v>83000000</c:v>
                </c:pt>
                <c:pt idx="84">
                  <c:v>84000000</c:v>
                </c:pt>
                <c:pt idx="85">
                  <c:v>85000000</c:v>
                </c:pt>
                <c:pt idx="86">
                  <c:v>86000000</c:v>
                </c:pt>
                <c:pt idx="87">
                  <c:v>87000000</c:v>
                </c:pt>
                <c:pt idx="88">
                  <c:v>88000000</c:v>
                </c:pt>
                <c:pt idx="89">
                  <c:v>89000000</c:v>
                </c:pt>
                <c:pt idx="90">
                  <c:v>90000000</c:v>
                </c:pt>
                <c:pt idx="91">
                  <c:v>91000000</c:v>
                </c:pt>
                <c:pt idx="92">
                  <c:v>92000000</c:v>
                </c:pt>
                <c:pt idx="93">
                  <c:v>93000000</c:v>
                </c:pt>
                <c:pt idx="94">
                  <c:v>94000000</c:v>
                </c:pt>
                <c:pt idx="95">
                  <c:v>95000000</c:v>
                </c:pt>
                <c:pt idx="96">
                  <c:v>96000000</c:v>
                </c:pt>
                <c:pt idx="97">
                  <c:v>97000000</c:v>
                </c:pt>
                <c:pt idx="98">
                  <c:v>98000000</c:v>
                </c:pt>
                <c:pt idx="99">
                  <c:v>99000000</c:v>
                </c:pt>
                <c:pt idx="100">
                  <c:v>100000000</c:v>
                </c:pt>
                <c:pt idx="101">
                  <c:v>101000000</c:v>
                </c:pt>
                <c:pt idx="102">
                  <c:v>102000000</c:v>
                </c:pt>
                <c:pt idx="103">
                  <c:v>103000000</c:v>
                </c:pt>
                <c:pt idx="104">
                  <c:v>104000000</c:v>
                </c:pt>
                <c:pt idx="105">
                  <c:v>105000000</c:v>
                </c:pt>
                <c:pt idx="106">
                  <c:v>106000000</c:v>
                </c:pt>
                <c:pt idx="107">
                  <c:v>107000000</c:v>
                </c:pt>
                <c:pt idx="108">
                  <c:v>108000000</c:v>
                </c:pt>
                <c:pt idx="109">
                  <c:v>109000000</c:v>
                </c:pt>
                <c:pt idx="110">
                  <c:v>110000000</c:v>
                </c:pt>
                <c:pt idx="111">
                  <c:v>111000000</c:v>
                </c:pt>
                <c:pt idx="112">
                  <c:v>112000000</c:v>
                </c:pt>
                <c:pt idx="113">
                  <c:v>113000000</c:v>
                </c:pt>
                <c:pt idx="114">
                  <c:v>114000000</c:v>
                </c:pt>
                <c:pt idx="115">
                  <c:v>115000000</c:v>
                </c:pt>
                <c:pt idx="116">
                  <c:v>116000000</c:v>
                </c:pt>
                <c:pt idx="117">
                  <c:v>117000000</c:v>
                </c:pt>
                <c:pt idx="118">
                  <c:v>118000000</c:v>
                </c:pt>
                <c:pt idx="119">
                  <c:v>119000000</c:v>
                </c:pt>
                <c:pt idx="120">
                  <c:v>120000000</c:v>
                </c:pt>
                <c:pt idx="121">
                  <c:v>121000000</c:v>
                </c:pt>
                <c:pt idx="122">
                  <c:v>122000000</c:v>
                </c:pt>
              </c:numCache>
            </c:numRef>
          </c:cat>
          <c:val>
            <c:numRef>
              <c:f>chrom_substitution_rates!$C$5:$DU$5</c:f>
              <c:numCache>
                <c:formatCode>General</c:formatCode>
                <c:ptCount val="12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1524</c:v>
                </c:pt>
                <c:pt idx="4">
                  <c:v>110</c:v>
                </c:pt>
                <c:pt idx="5">
                  <c:v>131</c:v>
                </c:pt>
                <c:pt idx="6">
                  <c:v>128</c:v>
                </c:pt>
                <c:pt idx="7">
                  <c:v>86</c:v>
                </c:pt>
                <c:pt idx="8">
                  <c:v>91</c:v>
                </c:pt>
                <c:pt idx="9">
                  <c:v>87</c:v>
                </c:pt>
                <c:pt idx="10">
                  <c:v>94</c:v>
                </c:pt>
                <c:pt idx="11">
                  <c:v>134</c:v>
                </c:pt>
                <c:pt idx="12">
                  <c:v>75</c:v>
                </c:pt>
                <c:pt idx="13">
                  <c:v>162</c:v>
                </c:pt>
                <c:pt idx="14">
                  <c:v>119</c:v>
                </c:pt>
                <c:pt idx="15">
                  <c:v>125</c:v>
                </c:pt>
                <c:pt idx="16">
                  <c:v>119</c:v>
                </c:pt>
                <c:pt idx="17">
                  <c:v>72</c:v>
                </c:pt>
                <c:pt idx="18">
                  <c:v>121</c:v>
                </c:pt>
                <c:pt idx="19">
                  <c:v>102</c:v>
                </c:pt>
                <c:pt idx="20">
                  <c:v>182</c:v>
                </c:pt>
                <c:pt idx="21">
                  <c:v>115</c:v>
                </c:pt>
                <c:pt idx="22">
                  <c:v>136</c:v>
                </c:pt>
                <c:pt idx="23">
                  <c:v>119</c:v>
                </c:pt>
                <c:pt idx="24">
                  <c:v>98</c:v>
                </c:pt>
                <c:pt idx="25">
                  <c:v>111</c:v>
                </c:pt>
                <c:pt idx="26">
                  <c:v>87</c:v>
                </c:pt>
                <c:pt idx="27">
                  <c:v>126</c:v>
                </c:pt>
                <c:pt idx="28">
                  <c:v>122</c:v>
                </c:pt>
                <c:pt idx="29">
                  <c:v>135</c:v>
                </c:pt>
                <c:pt idx="30">
                  <c:v>108</c:v>
                </c:pt>
                <c:pt idx="31">
                  <c:v>113</c:v>
                </c:pt>
                <c:pt idx="32">
                  <c:v>158</c:v>
                </c:pt>
                <c:pt idx="33">
                  <c:v>138</c:v>
                </c:pt>
                <c:pt idx="34">
                  <c:v>203</c:v>
                </c:pt>
                <c:pt idx="35">
                  <c:v>109</c:v>
                </c:pt>
                <c:pt idx="36">
                  <c:v>98</c:v>
                </c:pt>
                <c:pt idx="37">
                  <c:v>133</c:v>
                </c:pt>
                <c:pt idx="38">
                  <c:v>122</c:v>
                </c:pt>
                <c:pt idx="39">
                  <c:v>140</c:v>
                </c:pt>
                <c:pt idx="40">
                  <c:v>126</c:v>
                </c:pt>
                <c:pt idx="41">
                  <c:v>139</c:v>
                </c:pt>
                <c:pt idx="42">
                  <c:v>111</c:v>
                </c:pt>
                <c:pt idx="43">
                  <c:v>164</c:v>
                </c:pt>
                <c:pt idx="44">
                  <c:v>145</c:v>
                </c:pt>
                <c:pt idx="45">
                  <c:v>134</c:v>
                </c:pt>
                <c:pt idx="46">
                  <c:v>177</c:v>
                </c:pt>
                <c:pt idx="47">
                  <c:v>106</c:v>
                </c:pt>
                <c:pt idx="48">
                  <c:v>138</c:v>
                </c:pt>
                <c:pt idx="49">
                  <c:v>123</c:v>
                </c:pt>
                <c:pt idx="50">
                  <c:v>147</c:v>
                </c:pt>
                <c:pt idx="51">
                  <c:v>167</c:v>
                </c:pt>
                <c:pt idx="52">
                  <c:v>167</c:v>
                </c:pt>
                <c:pt idx="53">
                  <c:v>179</c:v>
                </c:pt>
                <c:pt idx="54">
                  <c:v>1690</c:v>
                </c:pt>
                <c:pt idx="55">
                  <c:v>2979</c:v>
                </c:pt>
                <c:pt idx="56">
                  <c:v>2591</c:v>
                </c:pt>
                <c:pt idx="57">
                  <c:v>10294</c:v>
                </c:pt>
                <c:pt idx="58">
                  <c:v>11743</c:v>
                </c:pt>
                <c:pt idx="59">
                  <c:v>3152</c:v>
                </c:pt>
                <c:pt idx="60">
                  <c:v>1786</c:v>
                </c:pt>
                <c:pt idx="61">
                  <c:v>2429</c:v>
                </c:pt>
                <c:pt idx="62">
                  <c:v>3274</c:v>
                </c:pt>
                <c:pt idx="63">
                  <c:v>450</c:v>
                </c:pt>
                <c:pt idx="64">
                  <c:v>711</c:v>
                </c:pt>
                <c:pt idx="65">
                  <c:v>2301</c:v>
                </c:pt>
                <c:pt idx="66">
                  <c:v>3665</c:v>
                </c:pt>
                <c:pt idx="67">
                  <c:v>2897</c:v>
                </c:pt>
                <c:pt idx="68">
                  <c:v>1186</c:v>
                </c:pt>
                <c:pt idx="69">
                  <c:v>2435</c:v>
                </c:pt>
                <c:pt idx="70">
                  <c:v>1329</c:v>
                </c:pt>
                <c:pt idx="71">
                  <c:v>6624</c:v>
                </c:pt>
                <c:pt idx="72">
                  <c:v>2784</c:v>
                </c:pt>
                <c:pt idx="73">
                  <c:v>915</c:v>
                </c:pt>
                <c:pt idx="74">
                  <c:v>1852</c:v>
                </c:pt>
                <c:pt idx="75">
                  <c:v>1218</c:v>
                </c:pt>
                <c:pt idx="76">
                  <c:v>2481</c:v>
                </c:pt>
                <c:pt idx="77">
                  <c:v>398</c:v>
                </c:pt>
                <c:pt idx="78">
                  <c:v>161</c:v>
                </c:pt>
                <c:pt idx="79">
                  <c:v>176</c:v>
                </c:pt>
                <c:pt idx="80">
                  <c:v>182</c:v>
                </c:pt>
                <c:pt idx="81">
                  <c:v>127</c:v>
                </c:pt>
                <c:pt idx="82">
                  <c:v>1786</c:v>
                </c:pt>
                <c:pt idx="83">
                  <c:v>4283</c:v>
                </c:pt>
                <c:pt idx="84">
                  <c:v>2065</c:v>
                </c:pt>
                <c:pt idx="85">
                  <c:v>1344</c:v>
                </c:pt>
                <c:pt idx="86">
                  <c:v>3001</c:v>
                </c:pt>
                <c:pt idx="87">
                  <c:v>3275</c:v>
                </c:pt>
                <c:pt idx="88">
                  <c:v>11543</c:v>
                </c:pt>
                <c:pt idx="89">
                  <c:v>11386</c:v>
                </c:pt>
                <c:pt idx="90">
                  <c:v>4605</c:v>
                </c:pt>
                <c:pt idx="91">
                  <c:v>161</c:v>
                </c:pt>
                <c:pt idx="92">
                  <c:v>4562</c:v>
                </c:pt>
                <c:pt idx="93">
                  <c:v>7065</c:v>
                </c:pt>
                <c:pt idx="94">
                  <c:v>2454</c:v>
                </c:pt>
                <c:pt idx="95">
                  <c:v>218</c:v>
                </c:pt>
                <c:pt idx="96">
                  <c:v>890</c:v>
                </c:pt>
                <c:pt idx="97">
                  <c:v>338</c:v>
                </c:pt>
                <c:pt idx="98">
                  <c:v>156</c:v>
                </c:pt>
                <c:pt idx="99">
                  <c:v>162</c:v>
                </c:pt>
                <c:pt idx="100">
                  <c:v>137</c:v>
                </c:pt>
                <c:pt idx="101">
                  <c:v>141</c:v>
                </c:pt>
                <c:pt idx="102">
                  <c:v>169</c:v>
                </c:pt>
                <c:pt idx="103">
                  <c:v>138</c:v>
                </c:pt>
                <c:pt idx="104">
                  <c:v>217</c:v>
                </c:pt>
                <c:pt idx="105">
                  <c:v>114</c:v>
                </c:pt>
                <c:pt idx="106">
                  <c:v>118</c:v>
                </c:pt>
                <c:pt idx="107">
                  <c:v>176</c:v>
                </c:pt>
                <c:pt idx="108">
                  <c:v>144</c:v>
                </c:pt>
                <c:pt idx="109">
                  <c:v>207</c:v>
                </c:pt>
                <c:pt idx="110">
                  <c:v>192</c:v>
                </c:pt>
                <c:pt idx="111">
                  <c:v>124</c:v>
                </c:pt>
                <c:pt idx="112">
                  <c:v>195</c:v>
                </c:pt>
                <c:pt idx="113">
                  <c:v>164</c:v>
                </c:pt>
                <c:pt idx="114">
                  <c:v>207</c:v>
                </c:pt>
                <c:pt idx="115">
                  <c:v>141</c:v>
                </c:pt>
                <c:pt idx="116">
                  <c:v>150</c:v>
                </c:pt>
                <c:pt idx="117">
                  <c:v>181</c:v>
                </c:pt>
                <c:pt idx="118">
                  <c:v>127</c:v>
                </c:pt>
                <c:pt idx="119">
                  <c:v>120</c:v>
                </c:pt>
                <c:pt idx="120">
                  <c:v>115</c:v>
                </c:pt>
                <c:pt idx="121">
                  <c:v>104</c:v>
                </c:pt>
                <c:pt idx="122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BB4-E145-A060-726BA8267A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23747920"/>
        <c:axId val="1823753776"/>
      </c:lineChart>
      <c:catAx>
        <c:axId val="182374792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Window (1Mb)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3753776"/>
        <c:crosses val="autoZero"/>
        <c:auto val="1"/>
        <c:lblAlgn val="ctr"/>
        <c:lblOffset val="100"/>
        <c:noMultiLvlLbl val="0"/>
      </c:catAx>
      <c:valAx>
        <c:axId val="182375377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Variants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3747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0.61666</cdr:x>
      <cdr:y>0.0463</cdr:y>
    </cdr:from>
    <cdr:to>
      <cdr:x>0.92222</cdr:x>
      <cdr:y>0.20371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819390" y="126999"/>
          <a:ext cx="1397020" cy="4318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dirty="0" err="1"/>
            <a:t>Kras</a:t>
          </a:r>
          <a:r>
            <a:rPr lang="en-US" sz="1100" dirty="0"/>
            <a:t> hypervariable region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0.20277</cdr:x>
      <cdr:y>0.13426</cdr:y>
    </cdr:from>
    <cdr:to>
      <cdr:x>0.66944</cdr:x>
      <cdr:y>0.36806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27085" y="368303"/>
          <a:ext cx="2133615" cy="6413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dirty="0"/>
            <a:t>Large hypervariable</a:t>
          </a:r>
          <a:r>
            <a:rPr lang="en-US" sz="1100" baseline="0" dirty="0"/>
            <a:t> region present</a:t>
          </a:r>
        </a:p>
        <a:p xmlns:a="http://schemas.openxmlformats.org/drawingml/2006/main">
          <a:r>
            <a:rPr lang="en-US" sz="1100" baseline="0" dirty="0"/>
            <a:t>in TH-KPC and KPC-Prime</a:t>
          </a:r>
          <a:endParaRPr lang="en-US" sz="11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0.13056</cdr:x>
      <cdr:y>0.11574</cdr:y>
    </cdr:from>
    <cdr:to>
      <cdr:x>0.59722</cdr:x>
      <cdr:y>0.34954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96900" y="317500"/>
          <a:ext cx="2133600" cy="6413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dirty="0"/>
            <a:t>p53 -</a:t>
          </a:r>
          <a:r>
            <a:rPr lang="en-US" sz="1100" baseline="0" dirty="0"/>
            <a:t> </a:t>
          </a:r>
          <a:r>
            <a:rPr lang="en-US" sz="1100" dirty="0"/>
            <a:t>Large hypervariable</a:t>
          </a:r>
          <a:endParaRPr lang="en-US" sz="1100" baseline="0" dirty="0"/>
        </a:p>
        <a:p xmlns:a="http://schemas.openxmlformats.org/drawingml/2006/main">
          <a:r>
            <a:rPr lang="en-US" sz="1100" baseline="0" dirty="0"/>
            <a:t>region centered on p53 (~50Mb),</a:t>
          </a:r>
        </a:p>
        <a:p xmlns:a="http://schemas.openxmlformats.org/drawingml/2006/main">
          <a:r>
            <a:rPr lang="en-US" sz="1100" baseline="0" dirty="0"/>
            <a:t>present in TH-KPC mice</a:t>
          </a:r>
          <a:endParaRPr lang="en-US" sz="1100" dirty="0"/>
        </a:p>
      </cdr:txBody>
    </cdr:sp>
  </cdr:relSizeAnchor>
  <cdr:relSizeAnchor xmlns:cdr="http://schemas.openxmlformats.org/drawingml/2006/chartDrawing">
    <cdr:from>
      <cdr:x>0.65556</cdr:x>
      <cdr:y>0.01852</cdr:y>
    </cdr:from>
    <cdr:to>
      <cdr:x>0.98611</cdr:x>
      <cdr:y>0.25231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997200" y="50800"/>
          <a:ext cx="1511300" cy="6413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aseline="0"/>
            <a:t>Hypervariable chunks </a:t>
          </a:r>
        </a:p>
        <a:p xmlns:a="http://schemas.openxmlformats.org/drawingml/2006/main">
          <a:r>
            <a:rPr lang="en-US" sz="1100" baseline="0"/>
            <a:t>in varying combinations</a:t>
          </a:r>
        </a:p>
        <a:p xmlns:a="http://schemas.openxmlformats.org/drawingml/2006/main">
          <a:r>
            <a:rPr lang="en-US" sz="1100" baseline="0"/>
            <a:t>of samples</a:t>
          </a:r>
          <a:endParaRPr lang="en-US" sz="1100"/>
        </a:p>
      </cdr:txBody>
    </cdr:sp>
  </cdr:relSizeAnchor>
  <cdr:relSizeAnchor xmlns:cdr="http://schemas.openxmlformats.org/drawingml/2006/chartDrawing">
    <cdr:from>
      <cdr:x>0.8</cdr:x>
      <cdr:y>0.18056</cdr:y>
    </cdr:from>
    <cdr:to>
      <cdr:x>0.83889</cdr:x>
      <cdr:y>0.55556</cdr:y>
    </cdr:to>
    <cdr:cxnSp macro="">
      <cdr:nvCxnSpPr>
        <cdr:cNvPr id="5" name="Straight Connector 4">
          <a:extLst xmlns:a="http://schemas.openxmlformats.org/drawingml/2006/main">
            <a:ext uri="{FF2B5EF4-FFF2-40B4-BE49-F238E27FC236}">
              <a16:creationId xmlns:a16="http://schemas.microsoft.com/office/drawing/2014/main" id="{B14D391F-1DDB-EA4B-9B20-18327C121117}"/>
            </a:ext>
          </a:extLst>
        </cdr:cNvPr>
        <cdr:cNvCxnSpPr/>
      </cdr:nvCxnSpPr>
      <cdr:spPr>
        <a:xfrm xmlns:a="http://schemas.openxmlformats.org/drawingml/2006/main" flipH="1">
          <a:off x="3657600" y="495300"/>
          <a:ext cx="177800" cy="1028700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chemeClr val="tx1"/>
          </a:solidFill>
          <a:tailEnd type="triangle" w="lg" len="lg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8D6D22-4814-504F-BF93-94F55ABFA8F2}" type="datetimeFigureOut">
              <a:rPr lang="en-US" smtClean="0"/>
              <a:t>6/29/22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82A2B0-AFEF-DF4A-BADB-398F19DC8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95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F7A58-B6C9-EE42-B315-5EB97B536CC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4972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 the left plot, blue dots show the proportion of the genome &gt;=10X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82A2B0-AFEF-DF4A-BADB-398F19DC8E3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150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82A2B0-AFEF-DF4A-BADB-398F19DC8E3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2883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Also, </a:t>
            </a:r>
            <a:r>
              <a:rPr lang="en-US" dirty="0" err="1"/>
              <a:t>SnpEff</a:t>
            </a:r>
            <a:r>
              <a:rPr lang="en-US" baseline="0" dirty="0"/>
              <a:t> annotated VCF, and </a:t>
            </a:r>
            <a:r>
              <a:rPr lang="en-US" baseline="0" dirty="0" err="1"/>
              <a:t>Oncotator</a:t>
            </a:r>
            <a:r>
              <a:rPr lang="en-US" baseline="0" dirty="0"/>
              <a:t> somatic annotations followed by </a:t>
            </a:r>
            <a:r>
              <a:rPr lang="en-US" baseline="0" dirty="0" err="1"/>
              <a:t>MutSigCV</a:t>
            </a:r>
            <a:r>
              <a:rPr lang="en-US" baseline="0" dirty="0"/>
              <a:t> mutation analysis for somatic variants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F7A58-B6C9-EE42-B315-5EB97B536CC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5017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F7A58-B6C9-EE42-B315-5EB97B536CC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089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B9021-2B53-DE42-987D-5AF3B10F09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1139CD-DD2B-1041-B065-74D8B17694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D3C103-C282-7041-9A5A-CE02C562F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DD0BC-5F2A-5342-9D91-FAE0D80BBA4B}" type="datetimeFigureOut">
              <a:rPr lang="en-US" smtClean="0"/>
              <a:t>6/29/22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812E0B-2F03-3E43-A0E3-75B279E2E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EECAA3-CDB8-A64B-990D-5E010710A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65FA-A5F5-7B4A-B930-02F305804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540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D5E82-47FE-9444-8B1E-5A792D5D7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2A2C58-384A-4B47-A163-B1A13ED92A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823B0D-D46F-0240-AC10-0766A4FBB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DD0BC-5F2A-5342-9D91-FAE0D80BBA4B}" type="datetimeFigureOut">
              <a:rPr lang="en-US" smtClean="0"/>
              <a:t>6/29/22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B28735-4BBF-E944-B7CB-3F52C9DC3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F00356-8316-0A42-9A2F-38382F871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65FA-A5F5-7B4A-B930-02F305804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574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33F407-04E5-7C40-AA95-1E7C016B9B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455385-5865-C548-BD81-14348A048E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22F9B-1897-E547-AC03-11705B085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DD0BC-5F2A-5342-9D91-FAE0D80BBA4B}" type="datetimeFigureOut">
              <a:rPr lang="en-US" smtClean="0"/>
              <a:t>6/29/22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C7A5D5-D381-3642-AB53-19A414FAE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4888E2-DBAA-824B-9701-6F5789BEA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65FA-A5F5-7B4A-B930-02F305804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23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F1857-2815-174E-82C5-4463E39FA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26FEF-B53B-824C-BC99-4B97FC85F8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52711-5D90-9541-BD7A-FF15FCA04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DD0BC-5F2A-5342-9D91-FAE0D80BBA4B}" type="datetimeFigureOut">
              <a:rPr lang="en-US" smtClean="0"/>
              <a:t>6/29/22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B570C9-AF15-8F42-B837-3614EFC33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6F8FE1-61B7-9648-82F4-C10FEF18E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65FA-A5F5-7B4A-B930-02F305804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874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2151A-2C38-1947-8C5E-CCFF61C54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E24A2-B6E2-A548-B6D1-52F2BC2295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9EC91E-8C0B-FD4D-A2AB-126C25CE4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DD0BC-5F2A-5342-9D91-FAE0D80BBA4B}" type="datetimeFigureOut">
              <a:rPr lang="en-US" smtClean="0"/>
              <a:t>6/29/22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5CB0C-BF40-074D-BF6B-6DF3F7965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EE898-E310-2045-994A-3CAB5A337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65FA-A5F5-7B4A-B930-02F305804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868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FA1A3-C34F-CF4F-9EEB-2973A4E0B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9DD8B9-D01A-9241-A72D-107563C0B7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B81C9F-9CF1-F348-B103-834643A680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D851C7-C8E4-6E48-B644-F964BCEB5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DD0BC-5F2A-5342-9D91-FAE0D80BBA4B}" type="datetimeFigureOut">
              <a:rPr lang="en-US" smtClean="0"/>
              <a:t>6/29/22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3F793A-F65D-034E-A872-5D39AE30D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93AD44-17F4-F140-82FA-D98EE469E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65FA-A5F5-7B4A-B930-02F305804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603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589D6-A94B-3A42-B76E-1175798C1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29581A-BA31-5D41-A8F5-CECC0B8619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A28454-0DAB-7144-9D12-A9D39A2104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1C7F63-6BCA-3745-96B8-30A053B9FE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58EB10-1AE5-044C-866A-555B92C5B5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31DEEF-18E0-E74B-810F-BE4D59D26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DD0BC-5F2A-5342-9D91-FAE0D80BBA4B}" type="datetimeFigureOut">
              <a:rPr lang="en-US" smtClean="0"/>
              <a:t>6/29/22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694A4E-0263-8340-9A73-75EF870B8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AAAA62-AC3E-3E4B-86EA-1E6F3C23C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65FA-A5F5-7B4A-B930-02F305804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074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52949-736D-884F-B1ED-F0C75D083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C2196C-49EE-8D4B-ACDE-A9D4FFE0A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DD0BC-5F2A-5342-9D91-FAE0D80BBA4B}" type="datetimeFigureOut">
              <a:rPr lang="en-US" smtClean="0"/>
              <a:t>6/29/22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33DCBB-774D-B946-B311-692552E2D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9995A2-6F36-204D-8106-F9F638590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65FA-A5F5-7B4A-B930-02F305804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188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1E7902-A9B1-3048-BD08-6F15E1EDB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DD0BC-5F2A-5342-9D91-FAE0D80BBA4B}" type="datetimeFigureOut">
              <a:rPr lang="en-US" smtClean="0"/>
              <a:t>6/29/22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DC100A-A75A-B24C-AEAC-771778AEB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1E0D6C-47E3-2747-8618-D17CC5022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65FA-A5F5-7B4A-B930-02F305804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979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BB150-2F9D-E142-A0E3-2A21364C3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FAE37-148F-9248-BD73-C17376B30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C34EBB-A0F8-AC41-A65C-2FFAB46AD6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FEC6F9-82F0-8F4A-8919-F0D14FD0B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DD0BC-5F2A-5342-9D91-FAE0D80BBA4B}" type="datetimeFigureOut">
              <a:rPr lang="en-US" smtClean="0"/>
              <a:t>6/29/22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F73E42-1150-C247-B21B-BC7C5182D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E2DDA1-6070-D34C-A388-4FA7573BC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65FA-A5F5-7B4A-B930-02F305804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84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4A05B-08AA-2447-A9F9-341B9F30C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EBDB10-CB53-1D46-B756-C1E31DA663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53F660-BBAD-584C-B71D-FFC229BC32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1C1827-4426-EF44-B765-310433606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DD0BC-5F2A-5342-9D91-FAE0D80BBA4B}" type="datetimeFigureOut">
              <a:rPr lang="en-US" smtClean="0"/>
              <a:t>6/29/22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8F2C45-AE5F-3943-88E0-0EF39F1EC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BE4D81-C117-F942-BB41-9787F9DCE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65FA-A5F5-7B4A-B930-02F305804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795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DA72C9-1894-0B4D-9EED-892D35171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CDD7E4-832C-664F-AFC4-590AC27E62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B919E2-655C-1A46-AF0D-670A474DE5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5DD0BC-5F2A-5342-9D91-FAE0D80BBA4B}" type="datetimeFigureOut">
              <a:rPr lang="en-US" smtClean="0"/>
              <a:t>6/29/22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039E30-9ACD-484A-BE9A-042FC23A2C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74703B-65E8-6146-B6D4-BA3A8A71F6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A065FA-A5F5-7B4A-B930-02F305804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900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emf"/><Relationship Id="rId4" Type="http://schemas.openxmlformats.org/officeDocument/2006/relationships/image" Target="../media/image2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ithub.com/NCIP/alview" TargetMode="External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github.com/OpenOmics/genome-seek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r>
              <a:rPr lang="en-US" dirty="0"/>
              <a:t>Germline and Somatic Mutation Analysis: Experimental Design and Best Practices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704908"/>
            <a:ext cx="9144000" cy="1655762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ct val="20000"/>
              </a:spcBef>
            </a:pPr>
            <a:r>
              <a:rPr lang="en-US" sz="3200" dirty="0">
                <a:solidFill>
                  <a:schemeClr val="tx1">
                    <a:tint val="75000"/>
                  </a:schemeClr>
                </a:solidFill>
              </a:rPr>
              <a:t>Justin Lack</a:t>
            </a:r>
          </a:p>
          <a:p>
            <a:pPr>
              <a:spcBef>
                <a:spcPct val="20000"/>
              </a:spcBef>
            </a:pPr>
            <a:r>
              <a:rPr lang="en-US" sz="3200" dirty="0">
                <a:solidFill>
                  <a:schemeClr val="tx1">
                    <a:tint val="75000"/>
                  </a:schemeClr>
                </a:solidFill>
              </a:rPr>
              <a:t>NIAID Collaborative Bioinformatics Resource (NCBR)</a:t>
            </a:r>
          </a:p>
          <a:p>
            <a:pPr>
              <a:spcBef>
                <a:spcPct val="20000"/>
              </a:spcBef>
            </a:pPr>
            <a:r>
              <a:rPr lang="en-US" sz="3200" dirty="0">
                <a:solidFill>
                  <a:schemeClr val="tx1">
                    <a:tint val="75000"/>
                  </a:schemeClr>
                </a:solidFill>
              </a:rPr>
              <a:t>June 30, 2022</a:t>
            </a:r>
          </a:p>
        </p:txBody>
      </p:sp>
    </p:spTree>
    <p:extLst>
      <p:ext uri="{BB962C8B-B14F-4D97-AF65-F5344CB8AC3E}">
        <p14:creationId xmlns:p14="http://schemas.microsoft.com/office/powerpoint/2010/main" val="42299180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863649" cy="1325563"/>
          </a:xfrm>
        </p:spPr>
        <p:txBody>
          <a:bodyPr/>
          <a:lstStyle/>
          <a:p>
            <a:r>
              <a:rPr lang="en-US" dirty="0"/>
              <a:t>Germline Design Considerations - WES vs WGS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75312"/>
            <a:ext cx="10515600" cy="4735813"/>
          </a:xfrm>
        </p:spPr>
        <p:txBody>
          <a:bodyPr>
            <a:normAutofit/>
          </a:bodyPr>
          <a:lstStyle/>
          <a:p>
            <a:r>
              <a:rPr lang="en-US" dirty="0"/>
              <a:t>Sure, there’s bias in WES introduced due to capture, but does it significantly affect variant calling?</a:t>
            </a:r>
          </a:p>
          <a:p>
            <a:r>
              <a:rPr lang="en-US" dirty="0"/>
              <a:t>Genome in a bottle (GIAB) truth sample (NA12878)</a:t>
            </a:r>
          </a:p>
          <a:p>
            <a:pPr lvl="1"/>
            <a:r>
              <a:rPr lang="en-US" dirty="0"/>
              <a:t>50X WES and 30 WGS available from exact same sample</a:t>
            </a:r>
          </a:p>
          <a:p>
            <a:pPr lvl="1"/>
            <a:r>
              <a:rPr lang="en-US" dirty="0"/>
              <a:t>Processed both WES and WGS through identical pipelines</a:t>
            </a:r>
          </a:p>
          <a:p>
            <a:pPr lvl="1"/>
            <a:r>
              <a:rPr lang="en-US" dirty="0"/>
              <a:t>Compared both variant sets to GIAB truth set</a:t>
            </a:r>
          </a:p>
          <a:p>
            <a:pPr lvl="1"/>
            <a:r>
              <a:rPr lang="en-US" dirty="0"/>
              <a:t>Used only </a:t>
            </a:r>
            <a:r>
              <a:rPr lang="en-US" dirty="0" err="1"/>
              <a:t>exonic</a:t>
            </a:r>
            <a:r>
              <a:rPr lang="en-US" dirty="0"/>
              <a:t> sites targeted in WES capture for performance assessment</a:t>
            </a:r>
          </a:p>
        </p:txBody>
      </p:sp>
    </p:spTree>
    <p:extLst>
      <p:ext uri="{BB962C8B-B14F-4D97-AF65-F5344CB8AC3E}">
        <p14:creationId xmlns:p14="http://schemas.microsoft.com/office/powerpoint/2010/main" val="9321199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776720" cy="1325563"/>
          </a:xfrm>
        </p:spPr>
        <p:txBody>
          <a:bodyPr/>
          <a:lstStyle/>
          <a:p>
            <a:r>
              <a:rPr lang="en-US" dirty="0"/>
              <a:t>Germline Design Considerations - WES vs WGS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080" y="1611549"/>
            <a:ext cx="7005638" cy="4735813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3200" b="1" dirty="0"/>
              <a:t>3X higher False Positive rate, and &gt;40X higher False Negative rate for exome!!!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40" y="3395998"/>
            <a:ext cx="4785285" cy="34905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900" y="3395998"/>
            <a:ext cx="4735192" cy="34905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00239" y="3100392"/>
            <a:ext cx="1834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Exome (50X WES)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23015" y="3100392"/>
            <a:ext cx="2045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Genome (30X WGS)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953528"/>
              </p:ext>
            </p:extLst>
          </p:nvPr>
        </p:nvGraphicFramePr>
        <p:xfrm>
          <a:off x="8443913" y="1561771"/>
          <a:ext cx="3532747" cy="12992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016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29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82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False Negative Rate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False Positive Rate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50X Whole Exome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u="none" strike="noStrike" dirty="0">
                          <a:effectLst/>
                        </a:rPr>
                        <a:t>0.067934853</a:t>
                      </a:r>
                      <a:endParaRPr lang="is-I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u="none" strike="noStrike">
                          <a:effectLst/>
                        </a:rPr>
                        <a:t>0.011361564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30X Genome (Exome Sites)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u="none" strike="noStrike">
                          <a:effectLst/>
                        </a:rPr>
                        <a:t>0.001589577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400" u="none" strike="noStrike" dirty="0">
                          <a:effectLst/>
                        </a:rPr>
                        <a:t>0.003830619</a:t>
                      </a:r>
                      <a:endParaRPr lang="hr-H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08712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776720" cy="1325563"/>
          </a:xfrm>
        </p:spPr>
        <p:txBody>
          <a:bodyPr/>
          <a:lstStyle/>
          <a:p>
            <a:r>
              <a:rPr lang="en-US" dirty="0"/>
              <a:t>Germline Design Considerations - WES vs WGS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080" y="1611549"/>
            <a:ext cx="7005638" cy="4735813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3200" b="1" dirty="0"/>
              <a:t>3X higher False Positive rate, and &gt;40X higher False Negative rate for exome!!!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40" y="3395998"/>
            <a:ext cx="4785285" cy="34905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900" y="3395998"/>
            <a:ext cx="4735192" cy="34905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00239" y="3100392"/>
            <a:ext cx="1834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Exome (50X WES)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23015" y="3100392"/>
            <a:ext cx="2045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Genome (30X WGS)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8443913" y="1561771"/>
          <a:ext cx="3532747" cy="12992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016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29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82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False Negative Rate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False Positive Rate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50X Whole Exome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u="none" strike="noStrike" dirty="0">
                          <a:effectLst/>
                        </a:rPr>
                        <a:t>0.067934853</a:t>
                      </a:r>
                      <a:endParaRPr lang="is-I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u="none" strike="noStrike">
                          <a:effectLst/>
                        </a:rPr>
                        <a:t>0.011361564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30X Genome (Exome Sites)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u="none" strike="noStrike">
                          <a:effectLst/>
                        </a:rPr>
                        <a:t>0.001589577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400" u="none" strike="noStrike" dirty="0">
                          <a:effectLst/>
                        </a:rPr>
                        <a:t>0.003830619</a:t>
                      </a:r>
                      <a:endParaRPr lang="hr-H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E65FBB0F-7236-4149-A60F-0C576D877925}"/>
              </a:ext>
            </a:extLst>
          </p:cNvPr>
          <p:cNvSpPr/>
          <p:nvPr/>
        </p:nvSpPr>
        <p:spPr>
          <a:xfrm>
            <a:off x="2953265" y="3991812"/>
            <a:ext cx="2047360" cy="370123"/>
          </a:xfrm>
          <a:prstGeom prst="rect">
            <a:avLst/>
          </a:prstGeom>
          <a:noFill/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B53A06-8657-744E-9036-841889541635}"/>
              </a:ext>
            </a:extLst>
          </p:cNvPr>
          <p:cNvSpPr/>
          <p:nvPr/>
        </p:nvSpPr>
        <p:spPr>
          <a:xfrm>
            <a:off x="7856732" y="4006248"/>
            <a:ext cx="2047360" cy="370123"/>
          </a:xfrm>
          <a:prstGeom prst="rect">
            <a:avLst/>
          </a:prstGeom>
          <a:noFill/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7149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F047A-8D94-5B40-99A4-FDBFA5BCC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Germline Design Considerations – Short vs Long reads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A92D9D-2B23-D146-8082-5B4823F88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293" y="1825625"/>
            <a:ext cx="7255478" cy="495773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Illumina short read technology has certainly cornered the market on NGS</a:t>
            </a:r>
          </a:p>
          <a:p>
            <a:pPr lvl="1"/>
            <a:r>
              <a:rPr lang="en-US" dirty="0"/>
              <a:t>Cheap, high throughput, highly accurate</a:t>
            </a:r>
          </a:p>
          <a:p>
            <a:pPr lvl="1"/>
            <a:r>
              <a:rPr lang="en-US" dirty="0"/>
              <a:t>Typical read lengths ~150 bp, paired-end</a:t>
            </a:r>
          </a:p>
          <a:p>
            <a:pPr lvl="1"/>
            <a:r>
              <a:rPr lang="en-US" dirty="0"/>
              <a:t>Low input requirements</a:t>
            </a:r>
          </a:p>
          <a:p>
            <a:r>
              <a:rPr lang="en-US" dirty="0"/>
              <a:t>But long read technologies have recently become affordable and reliable enough to compete</a:t>
            </a:r>
          </a:p>
          <a:p>
            <a:pPr lvl="1"/>
            <a:r>
              <a:rPr lang="en-US" dirty="0"/>
              <a:t>More expensive to achieve comparable coverage to Illumina</a:t>
            </a:r>
          </a:p>
          <a:p>
            <a:pPr lvl="1"/>
            <a:r>
              <a:rPr lang="en-US" dirty="0"/>
              <a:t>Higher error rate (sort of)</a:t>
            </a:r>
          </a:p>
          <a:p>
            <a:pPr lvl="1"/>
            <a:r>
              <a:rPr lang="en-US" dirty="0"/>
              <a:t>Read lengths &gt;&gt;10 kb</a:t>
            </a:r>
          </a:p>
          <a:p>
            <a:pPr lvl="1"/>
            <a:r>
              <a:rPr lang="en-US" dirty="0"/>
              <a:t>High input requirements (micrograms, HMW)</a:t>
            </a:r>
          </a:p>
          <a:p>
            <a:r>
              <a:rPr lang="en-US" dirty="0"/>
              <a:t>Other technologies coming</a:t>
            </a:r>
          </a:p>
          <a:p>
            <a:pPr lvl="1"/>
            <a:r>
              <a:rPr lang="en-US" dirty="0"/>
              <a:t>Illumina Infinity</a:t>
            </a:r>
          </a:p>
          <a:p>
            <a:pPr lvl="1"/>
            <a:r>
              <a:rPr lang="en-US" dirty="0"/>
              <a:t>TELL-Seq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4A6FC1-3C91-7045-81D0-8928C82F1B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244"/>
          <a:stretch/>
        </p:blipFill>
        <p:spPr>
          <a:xfrm>
            <a:off x="6502400" y="5214551"/>
            <a:ext cx="5689600" cy="14425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CB6418-9BCF-354F-9CAE-54F62EE548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7617" y="1412102"/>
            <a:ext cx="4614384" cy="356767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01E2AB9-936A-674E-B431-1B70A0AF76F7}"/>
              </a:ext>
            </a:extLst>
          </p:cNvPr>
          <p:cNvSpPr/>
          <p:nvPr/>
        </p:nvSpPr>
        <p:spPr>
          <a:xfrm>
            <a:off x="7577617" y="1519881"/>
            <a:ext cx="207140" cy="1708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8700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814222" cy="1325563"/>
          </a:xfrm>
        </p:spPr>
        <p:txBody>
          <a:bodyPr/>
          <a:lstStyle/>
          <a:p>
            <a:r>
              <a:rPr lang="en-US" dirty="0"/>
              <a:t>Germline Design Considerations - WES vs WGS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3581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Exome Sequencing</a:t>
            </a:r>
          </a:p>
          <a:p>
            <a:pPr lvl="1"/>
            <a:r>
              <a:rPr lang="en-US" dirty="0"/>
              <a:t>Covers ~5% of genome (depending on capture kit)</a:t>
            </a:r>
          </a:p>
          <a:p>
            <a:pPr lvl="1"/>
            <a:r>
              <a:rPr lang="en-US" dirty="0"/>
              <a:t>Allows for high depth targeting</a:t>
            </a:r>
          </a:p>
          <a:p>
            <a:pPr lvl="1"/>
            <a:r>
              <a:rPr lang="en-US" dirty="0"/>
              <a:t>Cheaper than WGS</a:t>
            </a:r>
          </a:p>
          <a:p>
            <a:pPr lvl="1"/>
            <a:r>
              <a:rPr lang="en-US" dirty="0"/>
              <a:t>Suffers from high depth variance</a:t>
            </a:r>
          </a:p>
          <a:p>
            <a:pPr lvl="1"/>
            <a:r>
              <a:rPr lang="en-US" dirty="0"/>
              <a:t>Poor copy number/structural variant calling</a:t>
            </a:r>
          </a:p>
          <a:p>
            <a:r>
              <a:rPr lang="en-US" dirty="0"/>
              <a:t>Genome Sequencing</a:t>
            </a:r>
          </a:p>
          <a:p>
            <a:pPr lvl="1"/>
            <a:r>
              <a:rPr lang="en-US" dirty="0"/>
              <a:t>Confidently call &gt;85% of reference genome (hg38)</a:t>
            </a:r>
          </a:p>
          <a:p>
            <a:pPr lvl="1"/>
            <a:r>
              <a:rPr lang="en-US" dirty="0"/>
              <a:t>More confidently call copy number/structural variation due to even coverage of entire genome</a:t>
            </a:r>
          </a:p>
          <a:p>
            <a:pPr lvl="1"/>
            <a:r>
              <a:rPr lang="en-US" dirty="0"/>
              <a:t>Significantly more accurate variant (SNP/INDEL) calling</a:t>
            </a:r>
          </a:p>
          <a:p>
            <a:pPr lvl="1"/>
            <a:r>
              <a:rPr lang="en-US" dirty="0"/>
              <a:t>More expensive, but price gradually decreasing</a:t>
            </a:r>
          </a:p>
        </p:txBody>
      </p:sp>
    </p:spTree>
    <p:extLst>
      <p:ext uri="{BB962C8B-B14F-4D97-AF65-F5344CB8AC3E}">
        <p14:creationId xmlns:p14="http://schemas.microsoft.com/office/powerpoint/2010/main" val="20210399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74347-B08F-E047-B4E3-923A1333B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Germline Design Considerations – Structural Variation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BC405C-4E94-DA4F-AC94-2D96C4A68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21" y="1696822"/>
            <a:ext cx="6515100" cy="4394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C55640-12DA-3B4A-93F0-A7C4D7FF17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14" y="6076302"/>
            <a:ext cx="2914478" cy="7816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EA4970-167A-2845-8C0A-EFA4EE86D2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5807" y="1119871"/>
            <a:ext cx="4347333" cy="21484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2981BB-DBE5-DC4F-929E-A2AF03E19D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3519" y="3317787"/>
            <a:ext cx="4158918" cy="24829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267756-2038-F049-A361-219DC998DB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2659" y="5918682"/>
            <a:ext cx="3698104" cy="93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8595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5056"/>
            <a:ext cx="10515600" cy="1325563"/>
          </a:xfrm>
        </p:spPr>
        <p:txBody>
          <a:bodyPr/>
          <a:lstStyle/>
          <a:p>
            <a:r>
              <a:rPr lang="en-US" dirty="0"/>
              <a:t>Somatic Design Considerations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2844800"/>
            <a:ext cx="3937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666713" y="1078654"/>
            <a:ext cx="3937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688284" y="4062569"/>
            <a:ext cx="3937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3672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B8994-4862-A247-8DEB-E1099060E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Somatic Design Considerations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A39931A-6DD0-6147-9065-3A3F499CE7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093" y="1613527"/>
            <a:ext cx="10515600" cy="2068785"/>
          </a:xfrm>
        </p:spPr>
        <p:txBody>
          <a:bodyPr>
            <a:normAutofit/>
          </a:bodyPr>
          <a:lstStyle/>
          <a:p>
            <a:r>
              <a:rPr lang="en-US" dirty="0"/>
              <a:t>An excellent resource for Somatic Variation Best Practices comes from the Somatic Mutation Working Group of the SEQCII Consortium</a:t>
            </a:r>
          </a:p>
          <a:p>
            <a:r>
              <a:rPr lang="en-US" dirty="0"/>
              <a:t>Generated 12 sequencing replicates to assess repeatability</a:t>
            </a:r>
          </a:p>
          <a:p>
            <a:r>
              <a:rPr lang="en-US" dirty="0"/>
              <a:t>Developed somatic truth-set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375187-E26D-154A-B64F-8985CB685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0494" y="3274492"/>
            <a:ext cx="6088791" cy="35835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5881B6-A183-0B79-F003-94065588E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633" y="4306886"/>
            <a:ext cx="5261428" cy="124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2232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503" y="-124800"/>
            <a:ext cx="10515600" cy="1325563"/>
          </a:xfrm>
        </p:spPr>
        <p:txBody>
          <a:bodyPr/>
          <a:lstStyle/>
          <a:p>
            <a:r>
              <a:rPr lang="en-US" dirty="0"/>
              <a:t>Depth Effects - Somatic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2844800"/>
            <a:ext cx="3937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992842" y="188774"/>
            <a:ext cx="891227" cy="653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WGS</a:t>
            </a:r>
          </a:p>
        </p:txBody>
      </p:sp>
      <p:sp>
        <p:nvSpPr>
          <p:cNvPr id="8" name="Rectangle 7"/>
          <p:cNvSpPr/>
          <p:nvPr/>
        </p:nvSpPr>
        <p:spPr>
          <a:xfrm>
            <a:off x="6305224" y="3864859"/>
            <a:ext cx="3937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BE8DA02-80B2-C04C-AEFE-FB5EF2DDC7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64" y="3953435"/>
            <a:ext cx="7682574" cy="29045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510AF1-D4C4-614A-B324-B70A6E1DC2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160" b="3537"/>
          <a:stretch/>
        </p:blipFill>
        <p:spPr>
          <a:xfrm>
            <a:off x="19870" y="945502"/>
            <a:ext cx="7900646" cy="29045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692100D-2C3B-3947-8B4C-5B56D43F8C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09" t="58288" r="50632"/>
          <a:stretch/>
        </p:blipFill>
        <p:spPr>
          <a:xfrm>
            <a:off x="8430956" y="111173"/>
            <a:ext cx="3741174" cy="32265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C2D3D6-702C-E746-9B48-E2834733FD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060" t="58288"/>
          <a:stretch/>
        </p:blipFill>
        <p:spPr>
          <a:xfrm>
            <a:off x="8450826" y="2866541"/>
            <a:ext cx="3683510" cy="3219578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A88D5B4-71BB-6E4B-B838-774F30DE0C12}"/>
              </a:ext>
            </a:extLst>
          </p:cNvPr>
          <p:cNvCxnSpPr/>
          <p:nvPr/>
        </p:nvCxnSpPr>
        <p:spPr>
          <a:xfrm>
            <a:off x="7920516" y="0"/>
            <a:ext cx="0" cy="608611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E522AE2D-8C9C-BA43-822F-D10BD0EBBBCF}"/>
              </a:ext>
            </a:extLst>
          </p:cNvPr>
          <p:cNvSpPr/>
          <p:nvPr/>
        </p:nvSpPr>
        <p:spPr>
          <a:xfrm>
            <a:off x="7933924" y="188861"/>
            <a:ext cx="891227" cy="653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WES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1AB864D-DD53-9344-92F9-AFF46601261C}"/>
              </a:ext>
            </a:extLst>
          </p:cNvPr>
          <p:cNvCxnSpPr>
            <a:cxnSpLocks/>
          </p:cNvCxnSpPr>
          <p:nvPr/>
        </p:nvCxnSpPr>
        <p:spPr>
          <a:xfrm flipH="1">
            <a:off x="7910683" y="6086119"/>
            <a:ext cx="4266569" cy="491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F8ABC97B-67D6-9D51-3DFC-35E7C28FE2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2595" y="6111172"/>
            <a:ext cx="3385511" cy="80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7820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 Effects - Somatic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2844800"/>
            <a:ext cx="3937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320723" y="624950"/>
            <a:ext cx="3937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305224" y="3864859"/>
            <a:ext cx="3937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99998" y="1775521"/>
            <a:ext cx="7169766" cy="4351338"/>
          </a:xfrm>
        </p:spPr>
        <p:txBody>
          <a:bodyPr/>
          <a:lstStyle/>
          <a:p>
            <a:r>
              <a:rPr lang="en-US" dirty="0"/>
              <a:t>As with germline, variance in general is increased for WES relative to WGS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54E51F-99E9-C849-A508-1F53E56BABE6}"/>
              </a:ext>
            </a:extLst>
          </p:cNvPr>
          <p:cNvSpPr txBox="1"/>
          <p:nvPr/>
        </p:nvSpPr>
        <p:spPr>
          <a:xfrm>
            <a:off x="1856792" y="2956301"/>
            <a:ext cx="605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78FC16-9E06-4548-8D63-7561FC22085D}"/>
              </a:ext>
            </a:extLst>
          </p:cNvPr>
          <p:cNvSpPr txBox="1"/>
          <p:nvPr/>
        </p:nvSpPr>
        <p:spPr>
          <a:xfrm>
            <a:off x="5873761" y="2974696"/>
            <a:ext cx="639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WGS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E148D95-46E0-C247-8A84-2E6B16CBB8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467" t="4151" r="1727" b="16789"/>
          <a:stretch/>
        </p:blipFill>
        <p:spPr>
          <a:xfrm>
            <a:off x="7312348" y="-36320"/>
            <a:ext cx="4777387" cy="39255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18274F-9794-7443-B51B-2B976B6FBC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91" r="33699"/>
          <a:stretch/>
        </p:blipFill>
        <p:spPr>
          <a:xfrm>
            <a:off x="-59839" y="3292292"/>
            <a:ext cx="7552320" cy="35817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19C900-D6A5-9CB9-1DAA-27DC3C5604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4105" y="5710334"/>
            <a:ext cx="4446299" cy="105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485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E6F9F-C566-744B-A51D-0F7117C65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Germline vs Somatic Variation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12E63-151D-2946-B275-38D947CB5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9029700" cy="4689475"/>
          </a:xfrm>
        </p:spPr>
        <p:txBody>
          <a:bodyPr>
            <a:normAutofit/>
          </a:bodyPr>
          <a:lstStyle/>
          <a:p>
            <a:r>
              <a:rPr lang="en-US" dirty="0"/>
              <a:t>Germline Variant Analysis</a:t>
            </a:r>
          </a:p>
          <a:p>
            <a:pPr lvl="1"/>
            <a:r>
              <a:rPr lang="en-US" dirty="0"/>
              <a:t>Heritable genetic variation</a:t>
            </a:r>
          </a:p>
          <a:p>
            <a:pPr lvl="1"/>
            <a:r>
              <a:rPr lang="en-US" dirty="0"/>
              <a:t>Large cohort analysis -&gt; GWAS/Burden testing (quantitative)</a:t>
            </a:r>
          </a:p>
          <a:p>
            <a:pPr lvl="1"/>
            <a:r>
              <a:rPr lang="en-US" dirty="0"/>
              <a:t>Small cohort analysis -&gt; Candidate gene identification (qualitative)</a:t>
            </a:r>
          </a:p>
          <a:p>
            <a:pPr lvl="1"/>
            <a:r>
              <a:rPr lang="en-US" dirty="0"/>
              <a:t>Pedigree analysis -&gt; variant/disease co-segregation</a:t>
            </a:r>
          </a:p>
          <a:p>
            <a:r>
              <a:rPr lang="en-US" dirty="0"/>
              <a:t>Somatic Variant Analysis</a:t>
            </a:r>
          </a:p>
          <a:p>
            <a:pPr lvl="1"/>
            <a:r>
              <a:rPr lang="en-US" dirty="0"/>
              <a:t>Non-heritable genetic variation arising in non-germ cells</a:t>
            </a:r>
          </a:p>
          <a:p>
            <a:pPr lvl="1"/>
            <a:r>
              <a:rPr lang="en-US" dirty="0"/>
              <a:t>Tumor/Normal or tumor-only analysis</a:t>
            </a:r>
          </a:p>
          <a:p>
            <a:pPr lvl="1"/>
            <a:r>
              <a:rPr lang="en-US" dirty="0"/>
              <a:t>Somatic mosaicism (e.g., Neurofibromatosis)</a:t>
            </a:r>
          </a:p>
          <a:p>
            <a:r>
              <a:rPr lang="en-US" b="1" i="1" dirty="0"/>
              <a:t>Very different expectations in terms of allele frequency distribution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E5708B-80D2-AF4D-8F6B-E424B8706A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00" r="5488" b="13465"/>
          <a:stretch/>
        </p:blipFill>
        <p:spPr>
          <a:xfrm>
            <a:off x="9601199" y="519793"/>
            <a:ext cx="2273301" cy="26116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221D2E-4A2B-C54B-9F30-74406D7EA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3836" y="4546600"/>
            <a:ext cx="2654663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5504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400" y="9525"/>
            <a:ext cx="10845800" cy="1325563"/>
          </a:xfrm>
        </p:spPr>
        <p:txBody>
          <a:bodyPr/>
          <a:lstStyle/>
          <a:p>
            <a:r>
              <a:rPr lang="en-US" dirty="0"/>
              <a:t>FFPE vs </a:t>
            </a:r>
            <a:r>
              <a:rPr lang="en-US"/>
              <a:t>Fresh/Frozen Tissue – 50X target depth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900" y="1384300"/>
            <a:ext cx="4191000" cy="2794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01" y="4080935"/>
            <a:ext cx="4279899" cy="28532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36900" y="1120801"/>
            <a:ext cx="1408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Fresh/Frozen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668112" y="1044601"/>
            <a:ext cx="6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FFPE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703" y="1375834"/>
            <a:ext cx="4203698" cy="280246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286500" y="3937000"/>
            <a:ext cx="4457701" cy="2971800"/>
            <a:chOff x="6527800" y="3937000"/>
            <a:chExt cx="4457701" cy="29718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7800" y="3937000"/>
              <a:ext cx="4457701" cy="29718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6578600" y="4216400"/>
              <a:ext cx="1193800" cy="19685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977901" y="4216400"/>
            <a:ext cx="1193800" cy="1968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3706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400" y="9525"/>
            <a:ext cx="10845800" cy="1325563"/>
          </a:xfrm>
        </p:spPr>
        <p:txBody>
          <a:bodyPr/>
          <a:lstStyle/>
          <a:p>
            <a:r>
              <a:rPr lang="en-US" dirty="0"/>
              <a:t>FFPE vs </a:t>
            </a:r>
            <a:r>
              <a:rPr lang="en-US"/>
              <a:t>Fresh/Frozen Tissue – 50X target depth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707E6B5-4D36-BB4B-9275-3D9BB16B1D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3980" y="2122393"/>
            <a:ext cx="6663880" cy="39377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C380F2C-8028-4341-B205-F14B435352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71" y="2203075"/>
            <a:ext cx="5306053" cy="375845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0EBAD52-CDA1-8945-83EB-59B0F5F3A28D}"/>
              </a:ext>
            </a:extLst>
          </p:cNvPr>
          <p:cNvSpPr txBox="1"/>
          <p:nvPr/>
        </p:nvSpPr>
        <p:spPr>
          <a:xfrm>
            <a:off x="1676400" y="2017062"/>
            <a:ext cx="2481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DNA Damage Estimation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108B75-A0E5-9145-A0F6-3F80217133F5}"/>
              </a:ext>
            </a:extLst>
          </p:cNvPr>
          <p:cNvSpPr txBox="1"/>
          <p:nvPr/>
        </p:nvSpPr>
        <p:spPr>
          <a:xfrm>
            <a:off x="7440706" y="2017062"/>
            <a:ext cx="2138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Variant Call Accuracy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701DAE-61AE-B696-2E51-72642082087F}"/>
              </a:ext>
            </a:extLst>
          </p:cNvPr>
          <p:cNvSpPr txBox="1"/>
          <p:nvPr/>
        </p:nvSpPr>
        <p:spPr>
          <a:xfrm>
            <a:off x="37318" y="6176865"/>
            <a:ext cx="7597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Elevated ratio of G&gt;T / A&gt;C resulted in ~10% reductions in precision and recall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ADB1A8-DCD4-820C-ADBD-EC9276AA39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9171" y="6044631"/>
            <a:ext cx="3385511" cy="80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7201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D8A31-E8ED-1C4A-9BA3-1C01D7D39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Paired Tumor/Normal vs Tumor-only Somatic Variant Calling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024D5F7-4409-6E4A-A40F-E772B919D8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57" b="24814"/>
          <a:stretch/>
        </p:blipFill>
        <p:spPr bwMode="auto">
          <a:xfrm>
            <a:off x="838200" y="2442576"/>
            <a:ext cx="9846228" cy="4415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98982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D8A31-E8ED-1C4A-9BA3-1C01D7D39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Paired Tumor/Normal vs Tumor-only Somatic Variant Calling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024D5F7-4409-6E4A-A40F-E772B919D8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57" b="24814"/>
          <a:stretch/>
        </p:blipFill>
        <p:spPr bwMode="auto">
          <a:xfrm>
            <a:off x="838200" y="2442576"/>
            <a:ext cx="9846228" cy="4415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9C4B04-7BE8-0B46-A06C-C5BC82F62759}"/>
              </a:ext>
            </a:extLst>
          </p:cNvPr>
          <p:cNvSpPr txBox="1"/>
          <p:nvPr/>
        </p:nvSpPr>
        <p:spPr>
          <a:xfrm>
            <a:off x="5260932" y="1490597"/>
            <a:ext cx="4546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tumor/normal calling, strong prior on variant evidence in germline sample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EA5F3B7-44EA-5041-B0E3-610DDBFCFF0B}"/>
              </a:ext>
            </a:extLst>
          </p:cNvPr>
          <p:cNvCxnSpPr/>
          <p:nvPr/>
        </p:nvCxnSpPr>
        <p:spPr>
          <a:xfrm flipH="1">
            <a:off x="3306871" y="1991638"/>
            <a:ext cx="1941534" cy="576198"/>
          </a:xfrm>
          <a:prstGeom prst="straightConnector1">
            <a:avLst/>
          </a:prstGeom>
          <a:ln w="1143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51A9A36-6646-4E46-9093-3E7AAD7B011E}"/>
              </a:ext>
            </a:extLst>
          </p:cNvPr>
          <p:cNvCxnSpPr>
            <a:cxnSpLocks/>
          </p:cNvCxnSpPr>
          <p:nvPr/>
        </p:nvCxnSpPr>
        <p:spPr>
          <a:xfrm flipH="1">
            <a:off x="8147957" y="2086601"/>
            <a:ext cx="357215" cy="9994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79027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D8A31-E8ED-1C4A-9BA3-1C01D7D39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Paired Tumor/Normal vs Tumor-only Somatic Variant Calling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024D5F7-4409-6E4A-A40F-E772B919D8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57" b="24814"/>
          <a:stretch/>
        </p:blipFill>
        <p:spPr bwMode="auto">
          <a:xfrm>
            <a:off x="838200" y="2442576"/>
            <a:ext cx="9846228" cy="4415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9C4B04-7BE8-0B46-A06C-C5BC82F62759}"/>
              </a:ext>
            </a:extLst>
          </p:cNvPr>
          <p:cNvSpPr txBox="1"/>
          <p:nvPr/>
        </p:nvSpPr>
        <p:spPr>
          <a:xfrm>
            <a:off x="5260932" y="1490597"/>
            <a:ext cx="45469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tumor-only calling, germline contamination removed via a </a:t>
            </a:r>
            <a:r>
              <a:rPr lang="en-US" b="1" dirty="0"/>
              <a:t>panel of normal (PON)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0500B3D-47B3-AC40-82B7-2784B5650D62}"/>
              </a:ext>
            </a:extLst>
          </p:cNvPr>
          <p:cNvCxnSpPr>
            <a:cxnSpLocks/>
          </p:cNvCxnSpPr>
          <p:nvPr/>
        </p:nvCxnSpPr>
        <p:spPr>
          <a:xfrm>
            <a:off x="7717076" y="2109243"/>
            <a:ext cx="136967" cy="1025843"/>
          </a:xfrm>
          <a:prstGeom prst="straightConnector1">
            <a:avLst/>
          </a:prstGeom>
          <a:ln w="1143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0995F53-3DB1-794D-B93B-D5A49C1351B6}"/>
              </a:ext>
            </a:extLst>
          </p:cNvPr>
          <p:cNvSpPr txBox="1"/>
          <p:nvPr/>
        </p:nvSpPr>
        <p:spPr>
          <a:xfrm>
            <a:off x="2547257" y="2297378"/>
            <a:ext cx="5245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600" b="1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6440872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54DD446-DE54-1F46-9016-A94004E00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Paired Tumor/Normal vs Tumor-only Somatic Variant Calling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6EC822-EE17-3545-B396-0B5950D17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4422" y="1123648"/>
            <a:ext cx="7427934" cy="57397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541679-DC77-8B4D-95FC-AE5B4152CEFE}"/>
              </a:ext>
            </a:extLst>
          </p:cNvPr>
          <p:cNvSpPr txBox="1"/>
          <p:nvPr/>
        </p:nvSpPr>
        <p:spPr>
          <a:xfrm>
            <a:off x="977030" y="2342367"/>
            <a:ext cx="31941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Even with a PON, false positive rate will be significantly higher for tumor-only relative to tumor/normal calling</a:t>
            </a:r>
          </a:p>
        </p:txBody>
      </p:sp>
    </p:spTree>
    <p:extLst>
      <p:ext uri="{BB962C8B-B14F-4D97-AF65-F5344CB8AC3E}">
        <p14:creationId xmlns:p14="http://schemas.microsoft.com/office/powerpoint/2010/main" val="11717374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54DD446-DE54-1F46-9016-A94004E00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Paired Tumor/Normal vs Tumor-only Somatic Variant Calling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6EC822-EE17-3545-B396-0B5950D17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4422" y="1123648"/>
            <a:ext cx="7427934" cy="57397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541679-DC77-8B4D-95FC-AE5B4152CEFE}"/>
              </a:ext>
            </a:extLst>
          </p:cNvPr>
          <p:cNvSpPr txBox="1"/>
          <p:nvPr/>
        </p:nvSpPr>
        <p:spPr>
          <a:xfrm>
            <a:off x="977030" y="2342367"/>
            <a:ext cx="31941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Even with a PON, false positive rate will be significantly higher for tumor-only relative to tumor/normal calling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8EDF32D-30F2-8C44-9F10-33DF218F7AFB}"/>
              </a:ext>
            </a:extLst>
          </p:cNvPr>
          <p:cNvSpPr/>
          <p:nvPr/>
        </p:nvSpPr>
        <p:spPr>
          <a:xfrm>
            <a:off x="5423770" y="3156559"/>
            <a:ext cx="250520" cy="726509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D36EF4-B4C4-3044-9704-2783EC27F0CD}"/>
              </a:ext>
            </a:extLst>
          </p:cNvPr>
          <p:cNvSpPr/>
          <p:nvPr/>
        </p:nvSpPr>
        <p:spPr>
          <a:xfrm>
            <a:off x="5423770" y="4478819"/>
            <a:ext cx="250520" cy="726509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1BF471-8FA0-E242-9BD8-AFBEFC326E1E}"/>
              </a:ext>
            </a:extLst>
          </p:cNvPr>
          <p:cNvSpPr txBox="1"/>
          <p:nvPr/>
        </p:nvSpPr>
        <p:spPr>
          <a:xfrm>
            <a:off x="5280168" y="2837047"/>
            <a:ext cx="1280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Tumor-only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09C61E-7E08-4C40-9969-AC168BCC8B11}"/>
              </a:ext>
            </a:extLst>
          </p:cNvPr>
          <p:cNvSpPr txBox="1"/>
          <p:nvPr/>
        </p:nvSpPr>
        <p:spPr>
          <a:xfrm>
            <a:off x="5257802" y="4158114"/>
            <a:ext cx="1617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Tumor/Normal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900F77-F5A3-2E43-AFC8-9FE991539173}"/>
              </a:ext>
            </a:extLst>
          </p:cNvPr>
          <p:cNvSpPr/>
          <p:nvPr/>
        </p:nvSpPr>
        <p:spPr>
          <a:xfrm>
            <a:off x="11078228" y="1979112"/>
            <a:ext cx="275572" cy="4258850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CA6B3C-39AE-DB40-94D5-7591CF29C424}"/>
              </a:ext>
            </a:extLst>
          </p:cNvPr>
          <p:cNvSpPr txBox="1"/>
          <p:nvPr/>
        </p:nvSpPr>
        <p:spPr>
          <a:xfrm>
            <a:off x="10905265" y="1659884"/>
            <a:ext cx="1192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TCGA AML</a:t>
            </a:r>
          </a:p>
        </p:txBody>
      </p:sp>
    </p:spTree>
    <p:extLst>
      <p:ext uri="{BB962C8B-B14F-4D97-AF65-F5344CB8AC3E}">
        <p14:creationId xmlns:p14="http://schemas.microsoft.com/office/powerpoint/2010/main" val="5485752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Panel of </a:t>
            </a:r>
            <a:r>
              <a:rPr lang="en-US" dirty="0" err="1"/>
              <a:t>Normals</a:t>
            </a:r>
            <a:r>
              <a:rPr lang="en-US" dirty="0"/>
              <a:t> (PON)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Collection of individuals assumed to be “normal”</a:t>
            </a:r>
          </a:p>
          <a:p>
            <a:r>
              <a:rPr lang="en-US" dirty="0"/>
              <a:t>Used to augment population frequency databases (e.g., </a:t>
            </a:r>
            <a:r>
              <a:rPr lang="en-US" dirty="0" err="1"/>
              <a:t>ExAC</a:t>
            </a:r>
            <a:r>
              <a:rPr lang="en-US" dirty="0"/>
              <a:t>, </a:t>
            </a:r>
            <a:r>
              <a:rPr lang="en-US" dirty="0" err="1"/>
              <a:t>GnomAD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Population databases are highly filtered and curated</a:t>
            </a:r>
          </a:p>
          <a:p>
            <a:pPr lvl="1"/>
            <a:r>
              <a:rPr lang="en-US" dirty="0"/>
              <a:t>Many segregating germline variants are missing from population databases because they occur in challenging portions of the genome to call genotypes</a:t>
            </a:r>
          </a:p>
          <a:p>
            <a:r>
              <a:rPr lang="en-US" dirty="0"/>
              <a:t>Also useful for removing systematic sequencing and mapping artifacts… </a:t>
            </a:r>
          </a:p>
        </p:txBody>
      </p:sp>
    </p:spTree>
    <p:extLst>
      <p:ext uri="{BB962C8B-B14F-4D97-AF65-F5344CB8AC3E}">
        <p14:creationId xmlns:p14="http://schemas.microsoft.com/office/powerpoint/2010/main" val="17386956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498" y="75902"/>
            <a:ext cx="10515600" cy="1325563"/>
          </a:xfrm>
        </p:spPr>
        <p:txBody>
          <a:bodyPr/>
          <a:lstStyle/>
          <a:p>
            <a:r>
              <a:rPr lang="en-US" dirty="0"/>
              <a:t>Panel of </a:t>
            </a:r>
            <a:r>
              <a:rPr lang="en-US" dirty="0" err="1"/>
              <a:t>Normals</a:t>
            </a:r>
            <a:r>
              <a:rPr lang="en-US" dirty="0"/>
              <a:t> (PON)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8" y="940158"/>
            <a:ext cx="7691718" cy="5943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2276" y="1558343"/>
            <a:ext cx="7250806" cy="25757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FDEBB7-F4E2-FB47-A86D-52B051613450}"/>
              </a:ext>
            </a:extLst>
          </p:cNvPr>
          <p:cNvSpPr txBox="1"/>
          <p:nvPr/>
        </p:nvSpPr>
        <p:spPr>
          <a:xfrm>
            <a:off x="7753082" y="2818448"/>
            <a:ext cx="43137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is a tumor/normal cohort of adrenocortical carcinoma (ACC)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Most common driver gene for ACC is CTNNB1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Somatic variant analysis for our cohort suggests RFPL4AL1 is the most frequently mutated gene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WE’RE GONNA BE FAMOUS! WOOHOO!</a:t>
            </a:r>
          </a:p>
        </p:txBody>
      </p:sp>
    </p:spTree>
    <p:extLst>
      <p:ext uri="{BB962C8B-B14F-4D97-AF65-F5344CB8AC3E}">
        <p14:creationId xmlns:p14="http://schemas.microsoft.com/office/powerpoint/2010/main" val="11334808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498" y="75902"/>
            <a:ext cx="10515600" cy="1325563"/>
          </a:xfrm>
        </p:spPr>
        <p:txBody>
          <a:bodyPr/>
          <a:lstStyle/>
          <a:p>
            <a:r>
              <a:rPr lang="en-US" dirty="0"/>
              <a:t>Panel of </a:t>
            </a:r>
            <a:r>
              <a:rPr lang="en-US" dirty="0" err="1"/>
              <a:t>Normals</a:t>
            </a:r>
            <a:r>
              <a:rPr lang="en-US" dirty="0"/>
              <a:t> (PON)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36"/>
          <a:stretch/>
        </p:blipFill>
        <p:spPr>
          <a:xfrm>
            <a:off x="8052448" y="75902"/>
            <a:ext cx="4139552" cy="2718813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8" y="940158"/>
            <a:ext cx="7691718" cy="5943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2276" y="1558343"/>
            <a:ext cx="7250806" cy="25757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7A7E78-4958-2249-A6FC-BA9FAAB50D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2447" y="4651565"/>
            <a:ext cx="3471498" cy="21912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07965D-1A05-1541-8E35-7ADE2F1352E2}"/>
              </a:ext>
            </a:extLst>
          </p:cNvPr>
          <p:cNvSpPr txBox="1"/>
          <p:nvPr/>
        </p:nvSpPr>
        <p:spPr>
          <a:xfrm>
            <a:off x="7753082" y="2818448"/>
            <a:ext cx="43137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is a tumor/normal cohort of adrenocortical carcinoma (ACC)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Most common driver gene for ACC is CTNNB1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Somatic variant analysis for our cohort suggests RFPL4AL1 is the most frequently mutated gene</a:t>
            </a:r>
          </a:p>
        </p:txBody>
      </p:sp>
    </p:spTree>
    <p:extLst>
      <p:ext uri="{BB962C8B-B14F-4D97-AF65-F5344CB8AC3E}">
        <p14:creationId xmlns:p14="http://schemas.microsoft.com/office/powerpoint/2010/main" val="583510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Germline vs Somatic Variant Calling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Potentially very different allele frequency expectations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60" y="2556436"/>
            <a:ext cx="5711254" cy="36205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r="24620" b="8755"/>
          <a:stretch/>
        </p:blipFill>
        <p:spPr>
          <a:xfrm>
            <a:off x="5831368" y="2556436"/>
            <a:ext cx="6338506" cy="362052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828800" y="6277231"/>
            <a:ext cx="3274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Germline - ~0.5 read proportions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246071" y="6311900"/>
            <a:ext cx="3154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Somatic - ~0.3 read proportions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2700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498" y="75902"/>
            <a:ext cx="10515600" cy="1325563"/>
          </a:xfrm>
        </p:spPr>
        <p:txBody>
          <a:bodyPr/>
          <a:lstStyle/>
          <a:p>
            <a:r>
              <a:rPr lang="en-US" dirty="0"/>
              <a:t>Panel of </a:t>
            </a:r>
            <a:r>
              <a:rPr lang="en-US" dirty="0" err="1"/>
              <a:t>Normals</a:t>
            </a:r>
            <a:r>
              <a:rPr lang="en-US" dirty="0"/>
              <a:t> (PON)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8" y="927278"/>
            <a:ext cx="7691718" cy="5943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8498" y="3477295"/>
            <a:ext cx="7250806" cy="25757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756" y="0"/>
            <a:ext cx="4303244" cy="2871989"/>
          </a:xfrm>
        </p:spPr>
      </p:pic>
    </p:spTree>
    <p:extLst>
      <p:ext uri="{BB962C8B-B14F-4D97-AF65-F5344CB8AC3E}">
        <p14:creationId xmlns:p14="http://schemas.microsoft.com/office/powerpoint/2010/main" val="8060117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PON Performance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10" y="2184645"/>
            <a:ext cx="5691702" cy="43981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329" y="2122015"/>
            <a:ext cx="6221445" cy="52932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19232" y="1915521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No PON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488DF8-AE7A-5745-A6C4-31B406E65152}"/>
              </a:ext>
            </a:extLst>
          </p:cNvPr>
          <p:cNvSpPr txBox="1"/>
          <p:nvPr/>
        </p:nvSpPr>
        <p:spPr>
          <a:xfrm>
            <a:off x="8087036" y="1965625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With PON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131AB5-9EA5-1046-8321-8EF6E9048BE3}"/>
              </a:ext>
            </a:extLst>
          </p:cNvPr>
          <p:cNvSpPr txBox="1"/>
          <p:nvPr/>
        </p:nvSpPr>
        <p:spPr>
          <a:xfrm>
            <a:off x="4534422" y="2555310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0B0A0A-E04E-2243-B1F4-BA4B9E1FB722}"/>
              </a:ext>
            </a:extLst>
          </p:cNvPr>
          <p:cNvSpPr txBox="1"/>
          <p:nvPr/>
        </p:nvSpPr>
        <p:spPr>
          <a:xfrm>
            <a:off x="4534422" y="3110641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14979A-DF64-DE4B-AE89-65674638B502}"/>
              </a:ext>
            </a:extLst>
          </p:cNvPr>
          <p:cNvSpPr txBox="1"/>
          <p:nvPr/>
        </p:nvSpPr>
        <p:spPr>
          <a:xfrm>
            <a:off x="4534422" y="3986456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08BAF8-930E-9544-A943-A2FA5DC13F8F}"/>
              </a:ext>
            </a:extLst>
          </p:cNvPr>
          <p:cNvSpPr txBox="1"/>
          <p:nvPr/>
        </p:nvSpPr>
        <p:spPr>
          <a:xfrm>
            <a:off x="4546948" y="5065782"/>
            <a:ext cx="311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4274668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Panel of </a:t>
            </a:r>
            <a:r>
              <a:rPr lang="en-US" dirty="0" err="1"/>
              <a:t>Normals</a:t>
            </a:r>
            <a:r>
              <a:rPr lang="en-US" dirty="0"/>
              <a:t> (PON)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Collection of individuals assumed to be “normal”</a:t>
            </a:r>
          </a:p>
          <a:p>
            <a:r>
              <a:rPr lang="en-US" dirty="0"/>
              <a:t>Used to augment population frequency databases (e.g., </a:t>
            </a:r>
            <a:r>
              <a:rPr lang="en-US" dirty="0" err="1"/>
              <a:t>GnomAD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Population databases are highly filtered and curated</a:t>
            </a:r>
          </a:p>
          <a:p>
            <a:pPr lvl="1"/>
            <a:r>
              <a:rPr lang="en-US" dirty="0"/>
              <a:t>Many segregating germline variants are missing from population databases because they occur in challenging portions of the genome to call genotypes</a:t>
            </a:r>
          </a:p>
          <a:p>
            <a:r>
              <a:rPr lang="en-US" b="1" dirty="0"/>
              <a:t>Even with matched germline, these artifacts will be prevalent, and because they are systematic, they can be widespread</a:t>
            </a:r>
          </a:p>
          <a:p>
            <a:r>
              <a:rPr lang="en-US" b="1" dirty="0"/>
              <a:t>PON that was processed in (approximately) the same way as the case samples can remove many of these artifacts</a:t>
            </a:r>
          </a:p>
        </p:txBody>
      </p:sp>
    </p:spTree>
    <p:extLst>
      <p:ext uri="{BB962C8B-B14F-4D97-AF65-F5344CB8AC3E}">
        <p14:creationId xmlns:p14="http://schemas.microsoft.com/office/powerpoint/2010/main" val="39428993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4C923-B06E-DB48-ADFF-D7EA24D41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Tumor Heterogeneity/</a:t>
            </a:r>
            <a:r>
              <a:rPr lang="en-US" dirty="0" err="1"/>
              <a:t>Subclonality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E132FBB-1201-E047-ACD8-F530DD893A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215"/>
          <a:stretch/>
        </p:blipFill>
        <p:spPr>
          <a:xfrm>
            <a:off x="608574" y="1975754"/>
            <a:ext cx="10859529" cy="4285333"/>
          </a:xfrm>
        </p:spPr>
      </p:pic>
    </p:spTree>
    <p:extLst>
      <p:ext uri="{BB962C8B-B14F-4D97-AF65-F5344CB8AC3E}">
        <p14:creationId xmlns:p14="http://schemas.microsoft.com/office/powerpoint/2010/main" val="25301205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4C923-B06E-DB48-ADFF-D7EA24D41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Tumor Heterogeneity/</a:t>
            </a:r>
            <a:r>
              <a:rPr lang="en-US" dirty="0" err="1"/>
              <a:t>Subclonality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F380F-254B-E94F-952E-2600F604CE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For identification of </a:t>
            </a:r>
            <a:r>
              <a:rPr lang="en-US" sz="3200" dirty="0" err="1"/>
              <a:t>subclones</a:t>
            </a:r>
            <a:r>
              <a:rPr lang="en-US" sz="3200" dirty="0"/>
              <a:t>, certain conditions required:</a:t>
            </a:r>
          </a:p>
          <a:p>
            <a:pPr lvl="1"/>
            <a:r>
              <a:rPr lang="en-US" dirty="0"/>
              <a:t>High tumor purity****</a:t>
            </a:r>
          </a:p>
          <a:p>
            <a:pPr lvl="1"/>
            <a:r>
              <a:rPr lang="en-US" dirty="0"/>
              <a:t>High depth/coverage (sky’s the limit!)</a:t>
            </a:r>
          </a:p>
          <a:p>
            <a:pPr lvl="1"/>
            <a:r>
              <a:rPr lang="en-US" dirty="0"/>
              <a:t>Paired tumor-normal</a:t>
            </a:r>
          </a:p>
          <a:p>
            <a:pPr lvl="1"/>
            <a:r>
              <a:rPr lang="en-US" dirty="0"/>
              <a:t>WGS has significantly higher sensitivity and accuracy</a:t>
            </a:r>
          </a:p>
          <a:p>
            <a:pPr lvl="1"/>
            <a:r>
              <a:rPr lang="en-US" dirty="0"/>
              <a:t>WES alone performs poorly for copy number segmentation, inflates VAF variability, can be too few mutational events per subclone</a:t>
            </a: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5E666D7F-4CBF-634B-81AE-F1BB15F5A0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15"/>
          <a:stretch/>
        </p:blipFill>
        <p:spPr>
          <a:xfrm>
            <a:off x="7184571" y="4787826"/>
            <a:ext cx="4974771" cy="196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5846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4C923-B06E-DB48-ADFF-D7EA24D41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Tumor Heterogeneity/</a:t>
            </a:r>
            <a:r>
              <a:rPr lang="en-US" dirty="0" err="1"/>
              <a:t>Subclonality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F380F-254B-E94F-952E-2600F604CE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For identification of </a:t>
            </a:r>
            <a:r>
              <a:rPr lang="en-US" sz="3200" dirty="0" err="1"/>
              <a:t>subclones</a:t>
            </a:r>
            <a:r>
              <a:rPr lang="en-US" sz="3200" dirty="0"/>
              <a:t>, certain conditions required:</a:t>
            </a:r>
          </a:p>
          <a:p>
            <a:pPr lvl="1"/>
            <a:r>
              <a:rPr lang="en-US" dirty="0"/>
              <a:t>High tumor purity****</a:t>
            </a:r>
          </a:p>
          <a:p>
            <a:pPr lvl="1"/>
            <a:r>
              <a:rPr lang="en-US" dirty="0"/>
              <a:t>High depth/coverage (sky’s the limit!)</a:t>
            </a:r>
          </a:p>
          <a:p>
            <a:pPr lvl="1"/>
            <a:r>
              <a:rPr lang="en-US" dirty="0"/>
              <a:t>Paired tumor-normal</a:t>
            </a:r>
          </a:p>
          <a:p>
            <a:pPr lvl="1"/>
            <a:r>
              <a:rPr lang="en-US" dirty="0"/>
              <a:t>WGS has significantly higher sensitivity and accuracy</a:t>
            </a:r>
          </a:p>
          <a:p>
            <a:pPr lvl="1"/>
            <a:r>
              <a:rPr lang="en-US" dirty="0"/>
              <a:t>WES alone can perform poorly for copy number segmentation, inflate VAF variability, and generate too few mutational events per subclone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4C0146-4227-CA40-9577-72AAA3734C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204" r="13351"/>
          <a:stretch/>
        </p:blipFill>
        <p:spPr>
          <a:xfrm>
            <a:off x="62598" y="5388425"/>
            <a:ext cx="5546275" cy="14369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33C09D-174D-4A4A-9403-79F311DBFF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072"/>
          <a:stretch/>
        </p:blipFill>
        <p:spPr>
          <a:xfrm>
            <a:off x="5641531" y="5404756"/>
            <a:ext cx="6485156" cy="14580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A946F5C-3938-534C-A630-398CFAE1767E}"/>
              </a:ext>
            </a:extLst>
          </p:cNvPr>
          <p:cNvSpPr txBox="1"/>
          <p:nvPr/>
        </p:nvSpPr>
        <p:spPr>
          <a:xfrm>
            <a:off x="2416628" y="5068822"/>
            <a:ext cx="1129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150X WES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0F51BD-E644-2548-9D46-A6C69A90C132}"/>
              </a:ext>
            </a:extLst>
          </p:cNvPr>
          <p:cNvSpPr txBox="1"/>
          <p:nvPr/>
        </p:nvSpPr>
        <p:spPr>
          <a:xfrm>
            <a:off x="8050194" y="5068822"/>
            <a:ext cx="1046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80X WGS</a:t>
            </a:r>
          </a:p>
        </p:txBody>
      </p:sp>
    </p:spTree>
    <p:extLst>
      <p:ext uri="{BB962C8B-B14F-4D97-AF65-F5344CB8AC3E}">
        <p14:creationId xmlns:p14="http://schemas.microsoft.com/office/powerpoint/2010/main" val="605897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4C923-B06E-DB48-ADFF-D7EA24D41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68275"/>
            <a:ext cx="10515600" cy="1325563"/>
          </a:xfrm>
        </p:spPr>
        <p:txBody>
          <a:bodyPr/>
          <a:lstStyle/>
          <a:p>
            <a:r>
              <a:rPr lang="en-US" dirty="0"/>
              <a:t>Tumor Heterogeneity/</a:t>
            </a:r>
            <a:r>
              <a:rPr lang="en-US" dirty="0" err="1"/>
              <a:t>Subclonality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F380F-254B-E94F-952E-2600F604C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552" y="884923"/>
            <a:ext cx="5867400" cy="25440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With paired tumor/normal and at least 150X WES we can accurately detect subclones as low as 10%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83A1959-C1B3-4DF0-7605-A942EB000560}"/>
              </a:ext>
            </a:extLst>
          </p:cNvPr>
          <p:cNvGrpSpPr/>
          <p:nvPr/>
        </p:nvGrpSpPr>
        <p:grpSpPr>
          <a:xfrm>
            <a:off x="300677" y="1403876"/>
            <a:ext cx="5269699" cy="4569010"/>
            <a:chOff x="-156523" y="1570533"/>
            <a:chExt cx="5980295" cy="5267576"/>
          </a:xfrm>
        </p:grpSpPr>
        <p:pic>
          <p:nvPicPr>
            <p:cNvPr id="14" name="Content Placeholder 4">
              <a:extLst>
                <a:ext uri="{FF2B5EF4-FFF2-40B4-BE49-F238E27FC236}">
                  <a16:creationId xmlns:a16="http://schemas.microsoft.com/office/drawing/2014/main" id="{2E465472-2D4A-4945-890A-C080895BB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6523" y="1570533"/>
              <a:ext cx="5980295" cy="5267576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E94FAE5-DF9E-BA42-BB8D-2CF27E895447}"/>
                </a:ext>
              </a:extLst>
            </p:cNvPr>
            <p:cNvSpPr/>
            <p:nvPr/>
          </p:nvSpPr>
          <p:spPr>
            <a:xfrm>
              <a:off x="2870508" y="1669193"/>
              <a:ext cx="753763" cy="469556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7F8F5C9-7DDE-B744-A7FE-86946AAA0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3183" y="1489452"/>
            <a:ext cx="4450015" cy="44912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F4F713-6759-7D31-F947-8C12641D99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826" y="6108772"/>
            <a:ext cx="3025252" cy="6986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62966B-8788-0E6C-A55E-5532226AD6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6048935"/>
            <a:ext cx="2953916" cy="82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4881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1DE45-49F3-704E-809F-4C2A0722F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5811"/>
            <a:ext cx="10515600" cy="1325563"/>
          </a:xfrm>
        </p:spPr>
        <p:txBody>
          <a:bodyPr/>
          <a:lstStyle/>
          <a:p>
            <a:r>
              <a:rPr lang="en-US" dirty="0"/>
              <a:t>Variant Analysis in Cell 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57B312-4155-3745-9C66-CE2B857F86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93" y="1819889"/>
            <a:ext cx="3157603" cy="4351338"/>
          </a:xfrm>
        </p:spPr>
        <p:txBody>
          <a:bodyPr>
            <a:normAutofit/>
          </a:bodyPr>
          <a:lstStyle/>
          <a:p>
            <a:r>
              <a:rPr lang="en-US" sz="2400" dirty="0"/>
              <a:t>Can never assume your cell lines are homogenous!</a:t>
            </a:r>
          </a:p>
          <a:p>
            <a:r>
              <a:rPr lang="en-US" sz="2400" dirty="0"/>
              <a:t>This cell line had a </a:t>
            </a:r>
            <a:r>
              <a:rPr lang="en-US" sz="2400" dirty="0" err="1"/>
              <a:t>subclone</a:t>
            </a:r>
            <a:r>
              <a:rPr lang="en-US" sz="2400" dirty="0"/>
              <a:t> with an ARID1B loss</a:t>
            </a:r>
          </a:p>
          <a:p>
            <a:r>
              <a:rPr lang="en-US" sz="2400" dirty="0"/>
              <a:t>Another </a:t>
            </a:r>
            <a:r>
              <a:rPr lang="en-US" sz="2400" dirty="0" err="1"/>
              <a:t>subclone</a:t>
            </a:r>
            <a:r>
              <a:rPr lang="en-US" sz="2400" dirty="0"/>
              <a:t> had lost the Y chromosome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139E7D4-59FC-FB44-B9DF-6263B2BD4F46}"/>
              </a:ext>
            </a:extLst>
          </p:cNvPr>
          <p:cNvGrpSpPr/>
          <p:nvPr/>
        </p:nvGrpSpPr>
        <p:grpSpPr>
          <a:xfrm>
            <a:off x="5223352" y="1287006"/>
            <a:ext cx="6943594" cy="5545941"/>
            <a:chOff x="3095150" y="802392"/>
            <a:chExt cx="7702010" cy="605560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AA6E476-FE56-274F-82DA-6F98ED469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95"/>
            <a:stretch/>
          </p:blipFill>
          <p:spPr>
            <a:xfrm>
              <a:off x="3095150" y="802392"/>
              <a:ext cx="7702010" cy="6055608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63B3D2D-CB64-0A49-BC55-5C987F87B129}"/>
                </a:ext>
              </a:extLst>
            </p:cNvPr>
            <p:cNvSpPr/>
            <p:nvPr/>
          </p:nvSpPr>
          <p:spPr>
            <a:xfrm>
              <a:off x="5279136" y="802392"/>
              <a:ext cx="3645408" cy="5914931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C9B04DF-465B-D54B-825E-C97DADE7FB95}"/>
              </a:ext>
            </a:extLst>
          </p:cNvPr>
          <p:cNvSpPr txBox="1"/>
          <p:nvPr/>
        </p:nvSpPr>
        <p:spPr>
          <a:xfrm>
            <a:off x="3461438" y="2718603"/>
            <a:ext cx="18037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Replicates of a single-cell established line</a:t>
            </a:r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CCC716A9-C720-294C-ABE7-514255B87997}"/>
              </a:ext>
            </a:extLst>
          </p:cNvPr>
          <p:cNvSpPr/>
          <p:nvPr/>
        </p:nvSpPr>
        <p:spPr>
          <a:xfrm>
            <a:off x="4972833" y="2141951"/>
            <a:ext cx="225466" cy="2141950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219B51-98F8-254C-A009-308FF1A3A985}"/>
              </a:ext>
            </a:extLst>
          </p:cNvPr>
          <p:cNvSpPr txBox="1"/>
          <p:nvPr/>
        </p:nvSpPr>
        <p:spPr>
          <a:xfrm>
            <a:off x="3311515" y="5024232"/>
            <a:ext cx="1803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Replicates of the parental cell line</a:t>
            </a:r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F9D52231-22F6-C240-9B5E-222D16DAFCE4}"/>
              </a:ext>
            </a:extLst>
          </p:cNvPr>
          <p:cNvSpPr/>
          <p:nvPr/>
        </p:nvSpPr>
        <p:spPr>
          <a:xfrm>
            <a:off x="4986200" y="4333278"/>
            <a:ext cx="225466" cy="2141950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4159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97"/>
            <a:ext cx="10515600" cy="1325563"/>
          </a:xfrm>
        </p:spPr>
        <p:txBody>
          <a:bodyPr/>
          <a:lstStyle/>
          <a:p>
            <a:r>
              <a:rPr lang="en-US" dirty="0"/>
              <a:t>Variant Analysis in Animal Models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3704930"/>
              </p:ext>
            </p:extLst>
          </p:nvPr>
        </p:nvGraphicFramePr>
        <p:xfrm>
          <a:off x="0" y="1287379"/>
          <a:ext cx="5763126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/>
        </p:nvGraphicFramePr>
        <p:xfrm>
          <a:off x="6156157" y="1287379"/>
          <a:ext cx="5883444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/>
        </p:nvGraphicFramePr>
        <p:xfrm>
          <a:off x="0" y="4030579"/>
          <a:ext cx="5763126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247955" y="4528653"/>
            <a:ext cx="44638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Mice have retained significant levels of heterozygosity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Vary considerably in regional gene expression</a:t>
            </a:r>
          </a:p>
        </p:txBody>
      </p:sp>
    </p:spTree>
    <p:extLst>
      <p:ext uri="{BB962C8B-B14F-4D97-AF65-F5344CB8AC3E}">
        <p14:creationId xmlns:p14="http://schemas.microsoft.com/office/powerpoint/2010/main" val="32638308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Always Visualize Significant Variants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885" y="3422821"/>
            <a:ext cx="5041559" cy="33610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943" y="3422822"/>
            <a:ext cx="5041557" cy="336103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829268" y="3124219"/>
            <a:ext cx="1650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True Positive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072696" y="3127631"/>
            <a:ext cx="1492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False </a:t>
            </a:r>
            <a:r>
              <a:rPr lang="en-US" dirty="0"/>
              <a:t>Positive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838200" y="1739126"/>
            <a:ext cx="10515600" cy="4351338"/>
          </a:xfrm>
        </p:spPr>
        <p:txBody>
          <a:bodyPr/>
          <a:lstStyle/>
          <a:p>
            <a:r>
              <a:rPr lang="en-US" dirty="0"/>
              <a:t>ABSOLUTELY CRUCIAL!!</a:t>
            </a:r>
          </a:p>
          <a:p>
            <a:r>
              <a:rPr lang="en-US" dirty="0"/>
              <a:t>ALVIEW (</a:t>
            </a:r>
            <a:r>
              <a:rPr lang="en-US" dirty="0">
                <a:hlinkClick r:id="rId5"/>
              </a:rPr>
              <a:t>https://github.com/NCIP/alview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Internally-developed tool for BAM/SAM visualization (Richard Finney)</a:t>
            </a:r>
          </a:p>
        </p:txBody>
      </p:sp>
    </p:spTree>
    <p:extLst>
      <p:ext uri="{BB962C8B-B14F-4D97-AF65-F5344CB8AC3E}">
        <p14:creationId xmlns:p14="http://schemas.microsoft.com/office/powerpoint/2010/main" val="17452862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Germline vs Somatic Variant Calling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Potentially very different allele frequency expectations</a:t>
            </a:r>
          </a:p>
        </p:txBody>
      </p:sp>
      <p:graphicFrame>
        <p:nvGraphicFramePr>
          <p:cNvPr id="7" name="Chart 6"/>
          <p:cNvGraphicFramePr>
            <a:graphicFrameLocks/>
          </p:cNvGraphicFramePr>
          <p:nvPr/>
        </p:nvGraphicFramePr>
        <p:xfrm>
          <a:off x="6203093" y="2421925"/>
          <a:ext cx="5811794" cy="21130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/>
        </p:nvGraphicFramePr>
        <p:xfrm>
          <a:off x="6203092" y="4423719"/>
          <a:ext cx="5811793" cy="23038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/>
        </p:nvGraphicFramePr>
        <p:xfrm>
          <a:off x="177113" y="2421925"/>
          <a:ext cx="5642920" cy="4436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5267604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Somatic Variant Calling – Best Practices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STRONGLY favor paired tumor/normal design</a:t>
            </a:r>
          </a:p>
          <a:p>
            <a:r>
              <a:rPr lang="en-US" dirty="0"/>
              <a:t>For non-human samples (e.g., mouse models) without paired somatic/germline</a:t>
            </a:r>
          </a:p>
          <a:p>
            <a:pPr lvl="1"/>
            <a:r>
              <a:rPr lang="en-US" dirty="0"/>
              <a:t>&gt;=2 control/”germline” samples</a:t>
            </a:r>
          </a:p>
          <a:p>
            <a:r>
              <a:rPr lang="en-US" dirty="0"/>
              <a:t>&gt;=100X/50X mean depth for tumor/normal samples</a:t>
            </a:r>
          </a:p>
          <a:p>
            <a:r>
              <a:rPr lang="en-US" dirty="0"/>
              <a:t>Significantly higher target depth for FFPE samples</a:t>
            </a:r>
          </a:p>
          <a:p>
            <a:r>
              <a:rPr lang="en-US" dirty="0"/>
              <a:t>Tumor purity &gt;50% (ideally, &gt;60%) for variant calling</a:t>
            </a:r>
          </a:p>
          <a:p>
            <a:r>
              <a:rPr lang="en-US" dirty="0"/>
              <a:t>MUST visually verify any somatic variant of “significance”</a:t>
            </a:r>
          </a:p>
          <a:p>
            <a:r>
              <a:rPr lang="en-US" dirty="0"/>
              <a:t>Subclone analysis favors WGS, high purity, and high depth</a:t>
            </a:r>
          </a:p>
        </p:txBody>
      </p:sp>
    </p:spTree>
    <p:extLst>
      <p:ext uri="{BB962C8B-B14F-4D97-AF65-F5344CB8AC3E}">
        <p14:creationId xmlns:p14="http://schemas.microsoft.com/office/powerpoint/2010/main" val="9718925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52C77-033E-3D4D-9FA5-B3C5C9E0F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92" y="0"/>
            <a:ext cx="6786717" cy="1325563"/>
          </a:xfrm>
        </p:spPr>
        <p:txBody>
          <a:bodyPr/>
          <a:lstStyle/>
          <a:p>
            <a:r>
              <a:rPr lang="en-US" dirty="0"/>
              <a:t>WGS/WES Workflow Development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479E776B-7121-465E-D212-D35F7F147C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GATK3/4 Best Practices is probably the most widely used</a:t>
            </a: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4E0CB362-C613-3D0B-39D1-077C1A522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168" y="2381438"/>
            <a:ext cx="9411730" cy="4306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69887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DC41612-42C2-B85A-E203-B8787DCE10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582" y="1557997"/>
            <a:ext cx="7294038" cy="5021225"/>
          </a:xfrm>
        </p:spPr>
        <p:txBody>
          <a:bodyPr>
            <a:normAutofit/>
          </a:bodyPr>
          <a:lstStyle/>
          <a:p>
            <a:r>
              <a:rPr lang="en-US" dirty="0"/>
              <a:t>Based on the benchmarking you’ve seen today, we are developing genome-seek</a:t>
            </a:r>
          </a:p>
          <a:p>
            <a:r>
              <a:rPr lang="en-US" dirty="0"/>
              <a:t>50 WGS samples at 30X median coverage process in ~10 hours, from raw reads to analysis-ready VCF</a:t>
            </a:r>
          </a:p>
          <a:p>
            <a:r>
              <a:rPr lang="en-US" dirty="0">
                <a:hlinkClick r:id="rId2"/>
              </a:rPr>
              <a:t>https://github.com/OpenOmics/genome-seek</a:t>
            </a:r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952C77-033E-3D4D-9FA5-B3C5C9E0F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92" y="0"/>
            <a:ext cx="6786717" cy="1325563"/>
          </a:xfrm>
        </p:spPr>
        <p:txBody>
          <a:bodyPr/>
          <a:lstStyle/>
          <a:p>
            <a:r>
              <a:rPr lang="en-US" dirty="0"/>
              <a:t>WGS/WES Workflow Development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747101-1D14-D788-BE7D-73E4838D7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77" y="4356374"/>
            <a:ext cx="5715000" cy="24511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D4AE1E-F00C-84D3-8CF4-202C78967704}"/>
              </a:ext>
            </a:extLst>
          </p:cNvPr>
          <p:cNvSpPr txBox="1"/>
          <p:nvPr/>
        </p:nvSpPr>
        <p:spPr>
          <a:xfrm>
            <a:off x="9576620" y="464710"/>
            <a:ext cx="183995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Fastp</a:t>
            </a:r>
            <a:r>
              <a:rPr lang="en-US" dirty="0"/>
              <a:t> - trimming</a:t>
            </a: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7E214E2A-1507-4F62-96EC-97374BBAD01F}"/>
              </a:ext>
            </a:extLst>
          </p:cNvPr>
          <p:cNvSpPr/>
          <p:nvPr/>
        </p:nvSpPr>
        <p:spPr>
          <a:xfrm>
            <a:off x="10251384" y="836359"/>
            <a:ext cx="484632" cy="489204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754F9E-A7A2-69A1-3323-D0D5678D90C2}"/>
              </a:ext>
            </a:extLst>
          </p:cNvPr>
          <p:cNvSpPr txBox="1"/>
          <p:nvPr/>
        </p:nvSpPr>
        <p:spPr>
          <a:xfrm>
            <a:off x="9152565" y="1346342"/>
            <a:ext cx="268227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Bwamem2/</a:t>
            </a:r>
            <a:r>
              <a:rPr lang="en-US" dirty="0" err="1"/>
              <a:t>Samblaster</a:t>
            </a:r>
            <a:r>
              <a:rPr lang="en-US" dirty="0"/>
              <a:t> – mapping, </a:t>
            </a:r>
            <a:r>
              <a:rPr lang="en-US" dirty="0" err="1"/>
              <a:t>dedup</a:t>
            </a:r>
            <a:r>
              <a:rPr lang="en-US" dirty="0"/>
              <a:t>, </a:t>
            </a:r>
            <a:r>
              <a:rPr lang="en-US" dirty="0" err="1"/>
              <a:t>rehead</a:t>
            </a:r>
            <a:r>
              <a:rPr lang="en-US" dirty="0"/>
              <a:t>, sort</a:t>
            </a:r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47C8106D-6038-C855-B41A-77B90AEE156B}"/>
              </a:ext>
            </a:extLst>
          </p:cNvPr>
          <p:cNvSpPr/>
          <p:nvPr/>
        </p:nvSpPr>
        <p:spPr>
          <a:xfrm>
            <a:off x="10251384" y="2270490"/>
            <a:ext cx="484632" cy="489204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0E5F68-C021-9A2B-976F-D9047F4284DF}"/>
              </a:ext>
            </a:extLst>
          </p:cNvPr>
          <p:cNvSpPr txBox="1"/>
          <p:nvPr/>
        </p:nvSpPr>
        <p:spPr>
          <a:xfrm>
            <a:off x="9152565" y="2781972"/>
            <a:ext cx="268227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DeepVariant</a:t>
            </a:r>
            <a:r>
              <a:rPr lang="en-US" dirty="0"/>
              <a:t> v1.4 – sample-level VCF/</a:t>
            </a:r>
            <a:r>
              <a:rPr lang="en-US" dirty="0" err="1"/>
              <a:t>gVCF</a:t>
            </a:r>
            <a:endParaRPr lang="en-US" dirty="0"/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0C43611C-3909-C0A9-2D2F-9BAA14E74242}"/>
              </a:ext>
            </a:extLst>
          </p:cNvPr>
          <p:cNvSpPr/>
          <p:nvPr/>
        </p:nvSpPr>
        <p:spPr>
          <a:xfrm>
            <a:off x="10271078" y="3428303"/>
            <a:ext cx="484632" cy="489204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8E307E-FE70-F49E-7F1D-88ABF6870839}"/>
              </a:ext>
            </a:extLst>
          </p:cNvPr>
          <p:cNvSpPr txBox="1"/>
          <p:nvPr/>
        </p:nvSpPr>
        <p:spPr>
          <a:xfrm>
            <a:off x="9152565" y="3917507"/>
            <a:ext cx="268227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GLNexus</a:t>
            </a:r>
            <a:r>
              <a:rPr lang="en-US" dirty="0"/>
              <a:t> v1.4.1 – joint genotyping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A8BF6F-C5F7-6453-C129-AC4162BB5488}"/>
              </a:ext>
            </a:extLst>
          </p:cNvPr>
          <p:cNvSpPr txBox="1"/>
          <p:nvPr/>
        </p:nvSpPr>
        <p:spPr>
          <a:xfrm>
            <a:off x="7662735" y="3917506"/>
            <a:ext cx="15372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Analysis-ready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VCF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91BCCD9-42E5-D4E9-BBD3-BDD1E12C42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0005" y="14376"/>
            <a:ext cx="1270000" cy="1270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A8C1871-11A9-712B-6AA1-409928E62881}"/>
              </a:ext>
            </a:extLst>
          </p:cNvPr>
          <p:cNvSpPr txBox="1"/>
          <p:nvPr/>
        </p:nvSpPr>
        <p:spPr>
          <a:xfrm>
            <a:off x="6201435" y="1236521"/>
            <a:ext cx="1282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Skyler Kuhn</a:t>
            </a:r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046A4B40-FA1E-10E1-9ED1-583B6BD95DA6}"/>
              </a:ext>
            </a:extLst>
          </p:cNvPr>
          <p:cNvSpPr/>
          <p:nvPr/>
        </p:nvSpPr>
        <p:spPr>
          <a:xfrm>
            <a:off x="10271078" y="4563837"/>
            <a:ext cx="484632" cy="489204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044B2CF-7DC4-68F7-5345-CFCB786C5108}"/>
              </a:ext>
            </a:extLst>
          </p:cNvPr>
          <p:cNvSpPr txBox="1"/>
          <p:nvPr/>
        </p:nvSpPr>
        <p:spPr>
          <a:xfrm>
            <a:off x="9172259" y="5053040"/>
            <a:ext cx="268227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OpenCravat</a:t>
            </a:r>
            <a:r>
              <a:rPr lang="en-US" dirty="0"/>
              <a:t> v1.4.1 – Extensive annotation, filtering, variant prioritization</a:t>
            </a:r>
          </a:p>
        </p:txBody>
      </p:sp>
      <p:pic>
        <p:nvPicPr>
          <p:cNvPr id="23" name="Picture 25" descr="keyur_talsania.png">
            <a:extLst>
              <a:ext uri="{FF2B5EF4-FFF2-40B4-BE49-F238E27FC236}">
                <a16:creationId xmlns:a16="http://schemas.microsoft.com/office/drawing/2014/main" id="{928D086D-63A3-B99A-4DB3-CB3A383C0B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1901"/>
          <a:stretch/>
        </p:blipFill>
        <p:spPr>
          <a:xfrm>
            <a:off x="7634057" y="35971"/>
            <a:ext cx="1262008" cy="124840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B30386A-5755-49C8-B691-0FDE62C0EDAB}"/>
              </a:ext>
            </a:extLst>
          </p:cNvPr>
          <p:cNvSpPr txBox="1"/>
          <p:nvPr/>
        </p:nvSpPr>
        <p:spPr>
          <a:xfrm>
            <a:off x="7505253" y="1255184"/>
            <a:ext cx="1517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Keyur </a:t>
            </a:r>
            <a:r>
              <a:rPr lang="en-US" dirty="0" err="1"/>
              <a:t>Talsania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4996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DC41612-42C2-B85A-E203-B8787DCE10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582" y="1557997"/>
            <a:ext cx="7294038" cy="5021225"/>
          </a:xfrm>
        </p:spPr>
        <p:txBody>
          <a:bodyPr>
            <a:normAutofit/>
          </a:bodyPr>
          <a:lstStyle/>
          <a:p>
            <a:r>
              <a:rPr lang="en-US" dirty="0"/>
              <a:t>Based on the benchmarking you’ve seen today, we are developing genome-seek pipeline</a:t>
            </a:r>
          </a:p>
          <a:p>
            <a:r>
              <a:rPr lang="en-US" dirty="0"/>
              <a:t>Somatic branch under development now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952C77-033E-3D4D-9FA5-B3C5C9E0F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92" y="0"/>
            <a:ext cx="6786717" cy="1325563"/>
          </a:xfrm>
        </p:spPr>
        <p:txBody>
          <a:bodyPr/>
          <a:lstStyle/>
          <a:p>
            <a:r>
              <a:rPr lang="en-US" dirty="0"/>
              <a:t>WGS/WES Workflow Development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D4AE1E-F00C-84D3-8CF4-202C78967704}"/>
              </a:ext>
            </a:extLst>
          </p:cNvPr>
          <p:cNvSpPr txBox="1"/>
          <p:nvPr/>
        </p:nvSpPr>
        <p:spPr>
          <a:xfrm>
            <a:off x="9576620" y="464710"/>
            <a:ext cx="183995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Fastp</a:t>
            </a:r>
            <a:r>
              <a:rPr lang="en-US" dirty="0"/>
              <a:t> - trimming</a:t>
            </a: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7E214E2A-1507-4F62-96EC-97374BBAD01F}"/>
              </a:ext>
            </a:extLst>
          </p:cNvPr>
          <p:cNvSpPr/>
          <p:nvPr/>
        </p:nvSpPr>
        <p:spPr>
          <a:xfrm>
            <a:off x="10251384" y="836359"/>
            <a:ext cx="484632" cy="489204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754F9E-A7A2-69A1-3323-D0D5678D90C2}"/>
              </a:ext>
            </a:extLst>
          </p:cNvPr>
          <p:cNvSpPr txBox="1"/>
          <p:nvPr/>
        </p:nvSpPr>
        <p:spPr>
          <a:xfrm>
            <a:off x="9152565" y="1346342"/>
            <a:ext cx="268227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Bwamem2/</a:t>
            </a:r>
            <a:r>
              <a:rPr lang="en-US" dirty="0" err="1"/>
              <a:t>Samblaster</a:t>
            </a:r>
            <a:r>
              <a:rPr lang="en-US" dirty="0"/>
              <a:t> – mapping, </a:t>
            </a:r>
            <a:r>
              <a:rPr lang="en-US" dirty="0" err="1"/>
              <a:t>dedup</a:t>
            </a:r>
            <a:r>
              <a:rPr lang="en-US" dirty="0"/>
              <a:t>, </a:t>
            </a:r>
            <a:r>
              <a:rPr lang="en-US" dirty="0" err="1"/>
              <a:t>rehead</a:t>
            </a:r>
            <a:r>
              <a:rPr lang="en-US" dirty="0"/>
              <a:t>, sort</a:t>
            </a:r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47C8106D-6038-C855-B41A-77B90AEE156B}"/>
              </a:ext>
            </a:extLst>
          </p:cNvPr>
          <p:cNvSpPr/>
          <p:nvPr/>
        </p:nvSpPr>
        <p:spPr>
          <a:xfrm>
            <a:off x="10251384" y="2270490"/>
            <a:ext cx="484632" cy="489204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0E5F68-C021-9A2B-976F-D9047F4284DF}"/>
              </a:ext>
            </a:extLst>
          </p:cNvPr>
          <p:cNvSpPr txBox="1"/>
          <p:nvPr/>
        </p:nvSpPr>
        <p:spPr>
          <a:xfrm>
            <a:off x="9152565" y="2781972"/>
            <a:ext cx="268227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DeepVariant</a:t>
            </a:r>
            <a:r>
              <a:rPr lang="en-US" dirty="0"/>
              <a:t> v1.4 – sample-level VCF/</a:t>
            </a:r>
            <a:r>
              <a:rPr lang="en-US" dirty="0" err="1"/>
              <a:t>gVCF</a:t>
            </a:r>
            <a:endParaRPr lang="en-US" dirty="0"/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0C43611C-3909-C0A9-2D2F-9BAA14E74242}"/>
              </a:ext>
            </a:extLst>
          </p:cNvPr>
          <p:cNvSpPr/>
          <p:nvPr/>
        </p:nvSpPr>
        <p:spPr>
          <a:xfrm>
            <a:off x="10271078" y="3428303"/>
            <a:ext cx="484632" cy="489204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8E307E-FE70-F49E-7F1D-88ABF6870839}"/>
              </a:ext>
            </a:extLst>
          </p:cNvPr>
          <p:cNvSpPr txBox="1"/>
          <p:nvPr/>
        </p:nvSpPr>
        <p:spPr>
          <a:xfrm>
            <a:off x="9152565" y="3917507"/>
            <a:ext cx="268227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GLNexus</a:t>
            </a:r>
            <a:r>
              <a:rPr lang="en-US" dirty="0"/>
              <a:t> v1.4.1 – joint genotyping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91BCCD9-42E5-D4E9-BBD3-BDD1E12C42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0005" y="14376"/>
            <a:ext cx="1270000" cy="1270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A8C1871-11A9-712B-6AA1-409928E62881}"/>
              </a:ext>
            </a:extLst>
          </p:cNvPr>
          <p:cNvSpPr txBox="1"/>
          <p:nvPr/>
        </p:nvSpPr>
        <p:spPr>
          <a:xfrm>
            <a:off x="6201435" y="1236521"/>
            <a:ext cx="1282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Skyler Kuhn</a:t>
            </a:r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046A4B40-FA1E-10E1-9ED1-583B6BD95DA6}"/>
              </a:ext>
            </a:extLst>
          </p:cNvPr>
          <p:cNvSpPr/>
          <p:nvPr/>
        </p:nvSpPr>
        <p:spPr>
          <a:xfrm>
            <a:off x="10271078" y="4563837"/>
            <a:ext cx="484632" cy="489204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044B2CF-7DC4-68F7-5345-CFCB786C5108}"/>
              </a:ext>
            </a:extLst>
          </p:cNvPr>
          <p:cNvSpPr txBox="1"/>
          <p:nvPr/>
        </p:nvSpPr>
        <p:spPr>
          <a:xfrm>
            <a:off x="9172259" y="5053040"/>
            <a:ext cx="268227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OpenCravat</a:t>
            </a:r>
            <a:r>
              <a:rPr lang="en-US" dirty="0"/>
              <a:t> v1.4.1 – Extensive annotation, filtering, variant prioritization</a:t>
            </a:r>
          </a:p>
        </p:txBody>
      </p:sp>
      <p:pic>
        <p:nvPicPr>
          <p:cNvPr id="23" name="Picture 25" descr="keyur_talsania.png">
            <a:extLst>
              <a:ext uri="{FF2B5EF4-FFF2-40B4-BE49-F238E27FC236}">
                <a16:creationId xmlns:a16="http://schemas.microsoft.com/office/drawing/2014/main" id="{928D086D-63A3-B99A-4DB3-CB3A383C0B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1901"/>
          <a:stretch/>
        </p:blipFill>
        <p:spPr>
          <a:xfrm>
            <a:off x="7634057" y="35971"/>
            <a:ext cx="1262008" cy="124840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B30386A-5755-49C8-B691-0FDE62C0EDAB}"/>
              </a:ext>
            </a:extLst>
          </p:cNvPr>
          <p:cNvSpPr txBox="1"/>
          <p:nvPr/>
        </p:nvSpPr>
        <p:spPr>
          <a:xfrm>
            <a:off x="7505253" y="1255184"/>
            <a:ext cx="1517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Keyur </a:t>
            </a:r>
            <a:r>
              <a:rPr lang="en-US" dirty="0" err="1"/>
              <a:t>Talsania</a:t>
            </a:r>
            <a:endParaRPr lang="en-US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0115B56-EF4E-2979-94AC-E69C0AB9AE22}"/>
              </a:ext>
            </a:extLst>
          </p:cNvPr>
          <p:cNvCxnSpPr>
            <a:cxnSpLocks/>
          </p:cNvCxnSpPr>
          <p:nvPr/>
        </p:nvCxnSpPr>
        <p:spPr>
          <a:xfrm flipH="1">
            <a:off x="6845709" y="2269672"/>
            <a:ext cx="2306856" cy="1285291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89331F2-3A52-41AA-C67A-142D9333CF7F}"/>
              </a:ext>
            </a:extLst>
          </p:cNvPr>
          <p:cNvSpPr txBox="1"/>
          <p:nvPr/>
        </p:nvSpPr>
        <p:spPr>
          <a:xfrm rot="19853022">
            <a:off x="7292900" y="2497878"/>
            <a:ext cx="1638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Somatic Branch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A568B17-FF74-47F3-D2C9-0A8F39AF7B5F}"/>
              </a:ext>
            </a:extLst>
          </p:cNvPr>
          <p:cNvSpPr txBox="1"/>
          <p:nvPr/>
        </p:nvSpPr>
        <p:spPr>
          <a:xfrm>
            <a:off x="7025268" y="3619047"/>
            <a:ext cx="1997132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Tumor/Normal</a:t>
            </a:r>
          </a:p>
          <a:p>
            <a:pPr algn="ctr"/>
            <a:r>
              <a:rPr lang="en-US" dirty="0"/>
              <a:t>Octopus</a:t>
            </a:r>
          </a:p>
          <a:p>
            <a:pPr algn="ctr"/>
            <a:r>
              <a:rPr lang="en-US" dirty="0"/>
              <a:t>MuTect2</a:t>
            </a:r>
          </a:p>
          <a:p>
            <a:pPr algn="ctr"/>
            <a:r>
              <a:rPr lang="en-US" dirty="0"/>
              <a:t>Strelka2</a:t>
            </a:r>
          </a:p>
          <a:p>
            <a:pPr algn="ctr"/>
            <a:r>
              <a:rPr lang="en-US" dirty="0"/>
              <a:t>Muse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BD1980A-F1DA-5226-35AF-AA313795F6AB}"/>
              </a:ext>
            </a:extLst>
          </p:cNvPr>
          <p:cNvSpPr txBox="1"/>
          <p:nvPr/>
        </p:nvSpPr>
        <p:spPr>
          <a:xfrm>
            <a:off x="4793832" y="3619047"/>
            <a:ext cx="1997132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Tumor-only</a:t>
            </a:r>
          </a:p>
          <a:p>
            <a:pPr algn="ctr"/>
            <a:r>
              <a:rPr lang="en-US" dirty="0"/>
              <a:t>Octopus</a:t>
            </a:r>
          </a:p>
          <a:p>
            <a:pPr algn="ctr"/>
            <a:r>
              <a:rPr lang="en-US" dirty="0"/>
              <a:t>MuTect2</a:t>
            </a:r>
          </a:p>
          <a:p>
            <a:pPr algn="ctr"/>
            <a:r>
              <a:rPr lang="en-US" dirty="0"/>
              <a:t>Sage</a:t>
            </a:r>
          </a:p>
        </p:txBody>
      </p:sp>
      <p:sp>
        <p:nvSpPr>
          <p:cNvPr id="28" name="Down Arrow 27">
            <a:extLst>
              <a:ext uri="{FF2B5EF4-FFF2-40B4-BE49-F238E27FC236}">
                <a16:creationId xmlns:a16="http://schemas.microsoft.com/office/drawing/2014/main" id="{2E3D1A23-3137-7F08-F210-F705BD6937B5}"/>
              </a:ext>
            </a:extLst>
          </p:cNvPr>
          <p:cNvSpPr/>
          <p:nvPr/>
        </p:nvSpPr>
        <p:spPr>
          <a:xfrm>
            <a:off x="7756821" y="5096375"/>
            <a:ext cx="484632" cy="489204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own Arrow 28">
            <a:extLst>
              <a:ext uri="{FF2B5EF4-FFF2-40B4-BE49-F238E27FC236}">
                <a16:creationId xmlns:a16="http://schemas.microsoft.com/office/drawing/2014/main" id="{43370EE6-8036-55CC-88D0-B9C0D5E32ACE}"/>
              </a:ext>
            </a:extLst>
          </p:cNvPr>
          <p:cNvSpPr/>
          <p:nvPr/>
        </p:nvSpPr>
        <p:spPr>
          <a:xfrm>
            <a:off x="5514932" y="4819375"/>
            <a:ext cx="484632" cy="766203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3ACB39F-557F-E2DD-071C-D8EE25B5B393}"/>
              </a:ext>
            </a:extLst>
          </p:cNvPr>
          <p:cNvSpPr txBox="1"/>
          <p:nvPr/>
        </p:nvSpPr>
        <p:spPr>
          <a:xfrm>
            <a:off x="5525730" y="5652514"/>
            <a:ext cx="268227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CNV/SV Calling</a:t>
            </a:r>
          </a:p>
          <a:p>
            <a:pPr algn="ctr"/>
            <a:r>
              <a:rPr lang="en-US" dirty="0"/>
              <a:t>Purple</a:t>
            </a:r>
          </a:p>
          <a:p>
            <a:pPr algn="ctr"/>
            <a:r>
              <a:rPr lang="en-US" dirty="0"/>
              <a:t>Canvas</a:t>
            </a:r>
          </a:p>
          <a:p>
            <a:pPr algn="ctr"/>
            <a:r>
              <a:rPr lang="en-US" dirty="0"/>
              <a:t>Manta</a:t>
            </a:r>
          </a:p>
        </p:txBody>
      </p:sp>
      <p:sp>
        <p:nvSpPr>
          <p:cNvPr id="31" name="Down Arrow 30">
            <a:extLst>
              <a:ext uri="{FF2B5EF4-FFF2-40B4-BE49-F238E27FC236}">
                <a16:creationId xmlns:a16="http://schemas.microsoft.com/office/drawing/2014/main" id="{AA0EF6CD-E85D-D080-17FD-3D140E884EFB}"/>
              </a:ext>
            </a:extLst>
          </p:cNvPr>
          <p:cNvSpPr/>
          <p:nvPr/>
        </p:nvSpPr>
        <p:spPr>
          <a:xfrm rot="5400000">
            <a:off x="3470793" y="4841574"/>
            <a:ext cx="1559428" cy="774962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1A78E1E-A7A1-445E-60F0-B338B19CF6AC}"/>
              </a:ext>
            </a:extLst>
          </p:cNvPr>
          <p:cNvGrpSpPr>
            <a:grpSpLocks noChangeAspect="1"/>
          </p:cNvGrpSpPr>
          <p:nvPr/>
        </p:nvGrpSpPr>
        <p:grpSpPr>
          <a:xfrm>
            <a:off x="312893" y="4614350"/>
            <a:ext cx="2246794" cy="2197306"/>
            <a:chOff x="9680151" y="4302994"/>
            <a:chExt cx="2612551" cy="2555005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2CBF8B47-5E8D-3117-4C99-C6C96638E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80151" y="4502726"/>
              <a:ext cx="2333665" cy="2355273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B595495-B4E3-802D-39B8-9157EE4AA7C3}"/>
                </a:ext>
              </a:extLst>
            </p:cNvPr>
            <p:cNvSpPr txBox="1"/>
            <p:nvPr/>
          </p:nvSpPr>
          <p:spPr>
            <a:xfrm>
              <a:off x="9765966" y="4302994"/>
              <a:ext cx="2526736" cy="318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/>
                <a:t>Superfreq</a:t>
              </a:r>
              <a:r>
                <a:rPr lang="en-US" sz="1400" dirty="0"/>
                <a:t> </a:t>
              </a:r>
              <a:r>
                <a:rPr lang="en-US" sz="1400" dirty="0" err="1"/>
                <a:t>subclonality</a:t>
              </a:r>
              <a:r>
                <a:rPr lang="en-US" sz="1400" dirty="0"/>
                <a:t> analysis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24C4B77-393D-EE1F-FE20-46382FECD8BE}"/>
              </a:ext>
            </a:extLst>
          </p:cNvPr>
          <p:cNvGrpSpPr>
            <a:grpSpLocks noChangeAspect="1"/>
          </p:cNvGrpSpPr>
          <p:nvPr/>
        </p:nvGrpSpPr>
        <p:grpSpPr>
          <a:xfrm>
            <a:off x="448891" y="2809122"/>
            <a:ext cx="3082810" cy="1804074"/>
            <a:chOff x="8694914" y="2143670"/>
            <a:chExt cx="3553543" cy="2079548"/>
          </a:xfrm>
        </p:grpSpPr>
        <p:pic>
          <p:nvPicPr>
            <p:cNvPr id="37" name="Picture 4" descr="PCGR overview">
              <a:extLst>
                <a:ext uri="{FF2B5EF4-FFF2-40B4-BE49-F238E27FC236}">
                  <a16:creationId xmlns:a16="http://schemas.microsoft.com/office/drawing/2014/main" id="{ED5C1720-552B-155D-D655-53368037B6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01548" y="2340698"/>
              <a:ext cx="3372464" cy="1882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5F710A1-1497-9F42-9856-7E1C1ED67E36}"/>
                </a:ext>
              </a:extLst>
            </p:cNvPr>
            <p:cNvSpPr txBox="1"/>
            <p:nvPr/>
          </p:nvSpPr>
          <p:spPr>
            <a:xfrm>
              <a:off x="8694914" y="2143670"/>
              <a:ext cx="35535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PCGR – Personal Cancer Genome Reporter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85410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A82BC-CD41-524E-AB11-997B4B008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Somatic Mosaicism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56C961-1238-DC4E-87B2-13010FF444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50" y="1520825"/>
            <a:ext cx="10515600" cy="4351338"/>
          </a:xfrm>
        </p:spPr>
        <p:txBody>
          <a:bodyPr/>
          <a:lstStyle/>
          <a:p>
            <a:r>
              <a:rPr lang="en-US" dirty="0" err="1"/>
              <a:t>MosaicForecast</a:t>
            </a:r>
            <a:endParaRPr lang="en-US" dirty="0"/>
          </a:p>
        </p:txBody>
      </p:sp>
      <p:pic>
        <p:nvPicPr>
          <p:cNvPr id="3074" name="Picture 2" descr="MF_pipeline">
            <a:extLst>
              <a:ext uri="{FF2B5EF4-FFF2-40B4-BE49-F238E27FC236}">
                <a16:creationId xmlns:a16="http://schemas.microsoft.com/office/drawing/2014/main" id="{52FC1E45-CCC2-4940-B2DC-51881CBE3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9475"/>
            <a:ext cx="12192000" cy="471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50715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Germline vs Somatic Variant Calling</a:t>
            </a: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0539387"/>
              </p:ext>
            </p:extLst>
          </p:nvPr>
        </p:nvGraphicFramePr>
        <p:xfrm>
          <a:off x="6096000" y="3606800"/>
          <a:ext cx="5811794" cy="325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0511615"/>
              </p:ext>
            </p:extLst>
          </p:nvPr>
        </p:nvGraphicFramePr>
        <p:xfrm>
          <a:off x="177113" y="3429000"/>
          <a:ext cx="5642920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E4DEE10-B618-D14B-9925-CF353CCD29A5}"/>
              </a:ext>
            </a:extLst>
          </p:cNvPr>
          <p:cNvSpPr txBox="1"/>
          <p:nvPr/>
        </p:nvSpPr>
        <p:spPr>
          <a:xfrm>
            <a:off x="252269" y="1772954"/>
            <a:ext cx="5410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Within-sample germline allele frequency variance is driven by sample quality and sequencing quality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Amount of sample input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Sequencing depth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Read/base quality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B64EEA-765C-8B4C-9B29-630336E011B9}"/>
              </a:ext>
            </a:extLst>
          </p:cNvPr>
          <p:cNvSpPr txBox="1"/>
          <p:nvPr/>
        </p:nvSpPr>
        <p:spPr>
          <a:xfrm>
            <a:off x="6253893" y="1754188"/>
            <a:ext cx="5410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Somatic allele frequency variance is driven by MANY more factors: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/>
              <a:t>Sample quality and sequencing quality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FF0000"/>
                </a:solidFill>
              </a:rPr>
              <a:t>Subclonality</a:t>
            </a:r>
            <a:r>
              <a:rPr lang="en-US" b="1" dirty="0">
                <a:solidFill>
                  <a:srgbClr val="FF0000"/>
                </a:solidFill>
              </a:rPr>
              <a:t>/heterogeneity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Copy number variation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Tumor purity</a:t>
            </a:r>
          </a:p>
        </p:txBody>
      </p:sp>
    </p:spTree>
    <p:extLst>
      <p:ext uri="{BB962C8B-B14F-4D97-AF65-F5344CB8AC3E}">
        <p14:creationId xmlns:p14="http://schemas.microsoft.com/office/powerpoint/2010/main" val="35684581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Germline Design Considerations - Depth</a:t>
            </a:r>
          </a:p>
        </p:txBody>
      </p:sp>
      <p:sp>
        <p:nvSpPr>
          <p:cNvPr id="8" name="Rectangle 7"/>
          <p:cNvSpPr/>
          <p:nvPr/>
        </p:nvSpPr>
        <p:spPr>
          <a:xfrm>
            <a:off x="6785675" y="4453791"/>
            <a:ext cx="3937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4238" y="2937789"/>
            <a:ext cx="5724120" cy="35533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12701" y="2937789"/>
            <a:ext cx="6450445" cy="3835400"/>
            <a:chOff x="-12701" y="2844800"/>
            <a:chExt cx="6450445" cy="38354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2701" y="2844800"/>
              <a:ext cx="6450445" cy="38354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0" y="2844800"/>
              <a:ext cx="3937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9727351" y="6488668"/>
            <a:ext cx="2464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Telenti</a:t>
            </a:r>
            <a:r>
              <a:rPr lang="en-US" dirty="0"/>
              <a:t> et al., 2016 </a:t>
            </a:r>
            <a:r>
              <a:rPr lang="en-US" i="1" dirty="0"/>
              <a:t>PNAS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~30X target for genome data (below)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~50X target for exome, due to increased depth variance</a:t>
            </a:r>
          </a:p>
        </p:txBody>
      </p:sp>
    </p:spTree>
    <p:extLst>
      <p:ext uri="{BB962C8B-B14F-4D97-AF65-F5344CB8AC3E}">
        <p14:creationId xmlns:p14="http://schemas.microsoft.com/office/powerpoint/2010/main" val="20567732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Germline Design Considerations - Depth</a:t>
            </a:r>
          </a:p>
        </p:txBody>
      </p:sp>
      <p:sp>
        <p:nvSpPr>
          <p:cNvPr id="8" name="Rectangle 7"/>
          <p:cNvSpPr/>
          <p:nvPr/>
        </p:nvSpPr>
        <p:spPr>
          <a:xfrm>
            <a:off x="6785675" y="4453791"/>
            <a:ext cx="3937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696355" y="6488668"/>
            <a:ext cx="2518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Belkadi</a:t>
            </a:r>
            <a:r>
              <a:rPr lang="en-US" dirty="0"/>
              <a:t> et al., 2015 </a:t>
            </a:r>
            <a:r>
              <a:rPr lang="en-US" i="1" dirty="0"/>
              <a:t>PNAS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~30X target for genome data (below)</a:t>
            </a:r>
          </a:p>
          <a:p>
            <a:r>
              <a:rPr lang="en-US" dirty="0"/>
              <a:t>~50X target for exome, due to increased depth variance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98" y="2760971"/>
            <a:ext cx="10332203" cy="372769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084881" y="2891294"/>
            <a:ext cx="440195" cy="471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84880" y="6071367"/>
            <a:ext cx="440195" cy="471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0452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678297" cy="1325563"/>
          </a:xfrm>
        </p:spPr>
        <p:txBody>
          <a:bodyPr/>
          <a:lstStyle/>
          <a:p>
            <a:r>
              <a:rPr lang="en-US" dirty="0"/>
              <a:t>Germline Design Considerations - WES vs WGS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5497483" cy="4735813"/>
          </a:xfrm>
        </p:spPr>
        <p:txBody>
          <a:bodyPr>
            <a:normAutofit/>
          </a:bodyPr>
          <a:lstStyle/>
          <a:p>
            <a:r>
              <a:rPr lang="en-US" dirty="0"/>
              <a:t>Depth variance MUCH higher for exome</a:t>
            </a:r>
          </a:p>
          <a:p>
            <a:r>
              <a:rPr lang="en-US" dirty="0"/>
              <a:t>~2-fold more variants with GQ &lt; 20 for exome</a:t>
            </a:r>
          </a:p>
          <a:p>
            <a:r>
              <a:rPr lang="en-US" dirty="0"/>
              <a:t>Read ratio for heterozygous variants significantly skewed for exome</a:t>
            </a:r>
          </a:p>
          <a:p>
            <a:pPr lvl="1"/>
            <a:r>
              <a:rPr lang="en-US" dirty="0"/>
              <a:t>Especially pronounced for INDELs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3790" y="1322208"/>
            <a:ext cx="5513737" cy="55357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335684" y="1286318"/>
            <a:ext cx="440195" cy="471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335684" y="3019545"/>
            <a:ext cx="440195" cy="471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335683" y="4831105"/>
            <a:ext cx="440195" cy="471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400455" y="6511858"/>
            <a:ext cx="2518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Belkadi</a:t>
            </a:r>
            <a:r>
              <a:rPr lang="en-US" dirty="0"/>
              <a:t> et al., 2015 </a:t>
            </a:r>
            <a:r>
              <a:rPr lang="en-US" i="1" dirty="0"/>
              <a:t>PNAS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9946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690654" cy="1325563"/>
          </a:xfrm>
        </p:spPr>
        <p:txBody>
          <a:bodyPr/>
          <a:lstStyle/>
          <a:p>
            <a:r>
              <a:rPr lang="en-US" dirty="0"/>
              <a:t>Germline Design Considerations - WES vs WGS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702300" cy="4351338"/>
          </a:xfrm>
        </p:spPr>
        <p:txBody>
          <a:bodyPr/>
          <a:lstStyle/>
          <a:p>
            <a:r>
              <a:rPr lang="en-US" dirty="0"/>
              <a:t>Significant capture and enrichment biases for different kits</a:t>
            </a:r>
          </a:p>
          <a:p>
            <a:r>
              <a:rPr lang="en-US" dirty="0"/>
              <a:t>Illustrates issue with combining samples from multiple kits</a:t>
            </a:r>
          </a:p>
          <a:p>
            <a:r>
              <a:rPr lang="en-US" dirty="0"/>
              <a:t>For germline-only analysis, WGS strongly preferred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0500" y="1690688"/>
            <a:ext cx="5334000" cy="50673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335684" y="1286318"/>
            <a:ext cx="440195" cy="471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17995" y="2679349"/>
            <a:ext cx="440195" cy="471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217995" y="4246830"/>
            <a:ext cx="440195" cy="471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530297" y="6519625"/>
            <a:ext cx="4477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Meienberg</a:t>
            </a:r>
            <a:r>
              <a:rPr lang="en-US" dirty="0"/>
              <a:t> et al., 2015 </a:t>
            </a:r>
            <a:r>
              <a:rPr lang="en-US" i="1" dirty="0"/>
              <a:t>Nucleic Acids Research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1164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5067</TotalTime>
  <Words>1803</Words>
  <Application>Microsoft Macintosh PowerPoint</Application>
  <PresentationFormat>Widescreen</PresentationFormat>
  <Paragraphs>282</Paragraphs>
  <Slides>44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8" baseType="lpstr">
      <vt:lpstr>Arial</vt:lpstr>
      <vt:lpstr>Calibri</vt:lpstr>
      <vt:lpstr>Calibri Light</vt:lpstr>
      <vt:lpstr>Office Theme</vt:lpstr>
      <vt:lpstr>Germline and Somatic Mutation Analysis: Experimental Design and Best Practices</vt:lpstr>
      <vt:lpstr>Germline vs Somatic Variation</vt:lpstr>
      <vt:lpstr>Germline vs Somatic Variant Calling</vt:lpstr>
      <vt:lpstr>Germline vs Somatic Variant Calling</vt:lpstr>
      <vt:lpstr>Germline vs Somatic Variant Calling</vt:lpstr>
      <vt:lpstr>Germline Design Considerations - Depth</vt:lpstr>
      <vt:lpstr>Germline Design Considerations - Depth</vt:lpstr>
      <vt:lpstr>Germline Design Considerations - WES vs WGS</vt:lpstr>
      <vt:lpstr>Germline Design Considerations - WES vs WGS</vt:lpstr>
      <vt:lpstr>Germline Design Considerations - WES vs WGS</vt:lpstr>
      <vt:lpstr>Germline Design Considerations - WES vs WGS</vt:lpstr>
      <vt:lpstr>Germline Design Considerations - WES vs WGS</vt:lpstr>
      <vt:lpstr>Germline Design Considerations – Short vs Long reads</vt:lpstr>
      <vt:lpstr>Germline Design Considerations - WES vs WGS</vt:lpstr>
      <vt:lpstr>Germline Design Considerations – Structural Variation</vt:lpstr>
      <vt:lpstr>Somatic Design Considerations</vt:lpstr>
      <vt:lpstr>Somatic Design Considerations</vt:lpstr>
      <vt:lpstr>Depth Effects - Somatic</vt:lpstr>
      <vt:lpstr>Depth Effects - Somatic</vt:lpstr>
      <vt:lpstr>FFPE vs Fresh/Frozen Tissue – 50X target depth</vt:lpstr>
      <vt:lpstr>FFPE vs Fresh/Frozen Tissue – 50X target depth</vt:lpstr>
      <vt:lpstr>Paired Tumor/Normal vs Tumor-only Somatic Variant Calling</vt:lpstr>
      <vt:lpstr>Paired Tumor/Normal vs Tumor-only Somatic Variant Calling</vt:lpstr>
      <vt:lpstr>Paired Tumor/Normal vs Tumor-only Somatic Variant Calling</vt:lpstr>
      <vt:lpstr>Paired Tumor/Normal vs Tumor-only Somatic Variant Calling</vt:lpstr>
      <vt:lpstr>Paired Tumor/Normal vs Tumor-only Somatic Variant Calling</vt:lpstr>
      <vt:lpstr>Panel of Normals (PON)</vt:lpstr>
      <vt:lpstr>Panel of Normals (PON)</vt:lpstr>
      <vt:lpstr>Panel of Normals (PON)</vt:lpstr>
      <vt:lpstr>Panel of Normals (PON)</vt:lpstr>
      <vt:lpstr>PON Performance</vt:lpstr>
      <vt:lpstr>Panel of Normals (PON)</vt:lpstr>
      <vt:lpstr>Tumor Heterogeneity/Subclonality</vt:lpstr>
      <vt:lpstr>Tumor Heterogeneity/Subclonality</vt:lpstr>
      <vt:lpstr>Tumor Heterogeneity/Subclonality</vt:lpstr>
      <vt:lpstr>Tumor Heterogeneity/Subclonality</vt:lpstr>
      <vt:lpstr>Variant Analysis in Cell Lines</vt:lpstr>
      <vt:lpstr>Variant Analysis in Animal Models</vt:lpstr>
      <vt:lpstr>Always Visualize Significant Variants</vt:lpstr>
      <vt:lpstr>Somatic Variant Calling – Best Practices</vt:lpstr>
      <vt:lpstr>WGS/WES Workflow Development</vt:lpstr>
      <vt:lpstr>WGS/WES Workflow Development</vt:lpstr>
      <vt:lpstr>WGS/WES Workflow Development</vt:lpstr>
      <vt:lpstr>Somatic Mosaicism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Lack, Justin (NIH/NIAID) [C]</cp:lastModifiedBy>
  <cp:revision>234</cp:revision>
  <dcterms:created xsi:type="dcterms:W3CDTF">2018-10-11T17:19:39Z</dcterms:created>
  <dcterms:modified xsi:type="dcterms:W3CDTF">2022-06-30T17:13:32Z</dcterms:modified>
</cp:coreProperties>
</file>