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81" r:id="rId3"/>
    <p:sldMasterId id="2147483693" r:id="rId4"/>
  </p:sldMasterIdLst>
  <p:notesMasterIdLst>
    <p:notesMasterId r:id="rId36"/>
  </p:notesMasterIdLst>
  <p:sldIdLst>
    <p:sldId id="854" r:id="rId5"/>
    <p:sldId id="281" r:id="rId6"/>
    <p:sldId id="351" r:id="rId7"/>
    <p:sldId id="806" r:id="rId8"/>
    <p:sldId id="857" r:id="rId9"/>
    <p:sldId id="257" r:id="rId10"/>
    <p:sldId id="858" r:id="rId11"/>
    <p:sldId id="850" r:id="rId12"/>
    <p:sldId id="859" r:id="rId13"/>
    <p:sldId id="853" r:id="rId14"/>
    <p:sldId id="844" r:id="rId15"/>
    <p:sldId id="845" r:id="rId16"/>
    <p:sldId id="841" r:id="rId17"/>
    <p:sldId id="259" r:id="rId18"/>
    <p:sldId id="355" r:id="rId19"/>
    <p:sldId id="356" r:id="rId20"/>
    <p:sldId id="847" r:id="rId21"/>
    <p:sldId id="358" r:id="rId22"/>
    <p:sldId id="359" r:id="rId23"/>
    <p:sldId id="360" r:id="rId24"/>
    <p:sldId id="363" r:id="rId25"/>
    <p:sldId id="848" r:id="rId26"/>
    <p:sldId id="260" r:id="rId27"/>
    <p:sldId id="271" r:id="rId28"/>
    <p:sldId id="855" r:id="rId29"/>
    <p:sldId id="851" r:id="rId30"/>
    <p:sldId id="856" r:id="rId31"/>
    <p:sldId id="346" r:id="rId32"/>
    <p:sldId id="837" r:id="rId33"/>
    <p:sldId id="818" r:id="rId34"/>
    <p:sldId id="34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2D623D-BBD4-554C-A26B-6FB719CA8782}" v="76" dt="2024-09-23T01:51:43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7E-1D40-814C-C1E8C99EA9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87E-1D40-814C-C1E8C99EA9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87E-1D40-814C-C1E8C99EA990}"/>
              </c:ext>
            </c:extLst>
          </c:dPt>
          <c:dLbls>
            <c:dLbl>
              <c:idx val="0"/>
              <c:layout>
                <c:manualLayout>
                  <c:x val="-0.14117208631195091"/>
                  <c:y val="-6.5988636436923265E-2"/>
                </c:manualLayout>
              </c:layout>
              <c:tx>
                <c:rich>
                  <a:bodyPr/>
                  <a:lstStyle/>
                  <a:p>
                    <a:fld id="{06DA74FC-4421-454C-B5B6-1908E6F1320F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7E-1D40-814C-C1E8C99EA990}"/>
                </c:ext>
              </c:extLst>
            </c:dLbl>
            <c:dLbl>
              <c:idx val="1"/>
              <c:layout>
                <c:manualLayout>
                  <c:x val="3.7530464596501098E-2"/>
                  <c:y val="-0.18305409095892594"/>
                </c:manualLayout>
              </c:layout>
              <c:tx>
                <c:rich>
                  <a:bodyPr/>
                  <a:lstStyle/>
                  <a:p>
                    <a:fld id="{B5299A35-3F28-B440-921B-05F8DBE03A1F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87E-1D40-814C-C1E8C99EA990}"/>
                </c:ext>
              </c:extLst>
            </c:dLbl>
            <c:dLbl>
              <c:idx val="2"/>
              <c:layout>
                <c:manualLayout>
                  <c:x val="0.13201364140181354"/>
                  <c:y val="4.2081885429815544E-2"/>
                </c:manualLayout>
              </c:layout>
              <c:tx>
                <c:rich>
                  <a:bodyPr/>
                  <a:lstStyle/>
                  <a:p>
                    <a:fld id="{BC22E2BB-19EB-704C-A643-EBC8E7732B29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87E-1D40-814C-C1E8C99EA990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14 ITCR Trainings</c:v>
                </c:pt>
                <c:pt idx="1">
                  <c:v>3 Bioinformatic Trainings</c:v>
                </c:pt>
                <c:pt idx="2">
                  <c:v>12 Scientific Software Trainings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E-1D40-814C-C1E8C99EA99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8AECE-1E18-4D40-B2C4-254898B7B9D3}" type="doc">
      <dgm:prSet loTypeId="urn:microsoft.com/office/officeart/2005/8/layout/radial4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1DB83F-5FCE-C342-9622-7959EF6787E5}">
      <dgm:prSet phldrT="[Text]"/>
      <dgm:spPr/>
      <dgm:t>
        <a:bodyPr/>
        <a:lstStyle/>
        <a:p>
          <a:r>
            <a:rPr lang="en-US" b="0" i="0" dirty="0"/>
            <a:t>CGBB Training</a:t>
          </a:r>
        </a:p>
      </dgm:t>
    </dgm:pt>
    <dgm:pt modelId="{E7B6EE36-81BF-E042-B019-85881F53DFF8}" type="parTrans" cxnId="{7642E2B5-A77D-D540-8115-839EFA3C2ACE}">
      <dgm:prSet/>
      <dgm:spPr/>
      <dgm:t>
        <a:bodyPr/>
        <a:lstStyle/>
        <a:p>
          <a:endParaRPr lang="en-US" b="0" i="0">
            <a:solidFill>
              <a:srgbClr val="000000"/>
            </a:solidFill>
          </a:endParaRPr>
        </a:p>
      </dgm:t>
    </dgm:pt>
    <dgm:pt modelId="{C80C3BD3-BD87-9540-B1AF-035232ABE9BA}" type="sibTrans" cxnId="{7642E2B5-A77D-D540-8115-839EFA3C2ACE}">
      <dgm:prSet/>
      <dgm:spPr/>
      <dgm:t>
        <a:bodyPr/>
        <a:lstStyle/>
        <a:p>
          <a:endParaRPr lang="en-US" b="0" i="0">
            <a:solidFill>
              <a:srgbClr val="000000"/>
            </a:solidFill>
          </a:endParaRPr>
        </a:p>
      </dgm:t>
    </dgm:pt>
    <dgm:pt modelId="{B96C6697-3FF0-6844-AD2F-33DFE3793432}">
      <dgm:prSet phldrT="[Text]"/>
      <dgm:spPr/>
      <dgm:t>
        <a:bodyPr/>
        <a:lstStyle/>
        <a:p>
          <a:r>
            <a:rPr lang="en-US" b="0" i="0" dirty="0"/>
            <a:t>Computational Genomics and Bioinformatics Mini-courses</a:t>
          </a:r>
        </a:p>
      </dgm:t>
    </dgm:pt>
    <dgm:pt modelId="{6A5D5B74-6BBE-4848-A1F8-51D62E91E37E}" type="parTrans" cxnId="{84F274C9-8C42-7C4E-A7E3-91B570CFF589}">
      <dgm:prSet/>
      <dgm:spPr/>
      <dgm:t>
        <a:bodyPr/>
        <a:lstStyle/>
        <a:p>
          <a:endParaRPr lang="en-US" b="0" i="0">
            <a:solidFill>
              <a:srgbClr val="000000"/>
            </a:solidFill>
          </a:endParaRPr>
        </a:p>
      </dgm:t>
    </dgm:pt>
    <dgm:pt modelId="{09BEC330-95BC-264B-9E24-88B3FE1C565E}" type="sibTrans" cxnId="{84F274C9-8C42-7C4E-A7E3-91B570CFF589}">
      <dgm:prSet/>
      <dgm:spPr/>
      <dgm:t>
        <a:bodyPr/>
        <a:lstStyle/>
        <a:p>
          <a:endParaRPr lang="en-US" b="0" i="0">
            <a:solidFill>
              <a:srgbClr val="000000"/>
            </a:solidFill>
          </a:endParaRPr>
        </a:p>
      </dgm:t>
    </dgm:pt>
    <dgm:pt modelId="{21AC7ABC-96AB-6147-817B-377893AE88FE}">
      <dgm:prSet/>
      <dgm:spPr/>
      <dgm:t>
        <a:bodyPr/>
        <a:lstStyle/>
        <a:p>
          <a:r>
            <a:rPr lang="en-US" b="0" i="0" dirty="0"/>
            <a:t>Scientific Software Webinars</a:t>
          </a:r>
        </a:p>
      </dgm:t>
    </dgm:pt>
    <dgm:pt modelId="{96457BC8-2EED-8B4D-9629-EABC70DA1CF7}" type="parTrans" cxnId="{5D582FB4-EE30-6B42-87DE-D3615A4B98F6}">
      <dgm:prSet/>
      <dgm:spPr/>
      <dgm:t>
        <a:bodyPr/>
        <a:lstStyle/>
        <a:p>
          <a:endParaRPr lang="en-US" b="0" i="0"/>
        </a:p>
      </dgm:t>
    </dgm:pt>
    <dgm:pt modelId="{9D046F40-C463-2546-B699-2935A2550FA5}" type="sibTrans" cxnId="{5D582FB4-EE30-6B42-87DE-D3615A4B98F6}">
      <dgm:prSet/>
      <dgm:spPr/>
      <dgm:t>
        <a:bodyPr/>
        <a:lstStyle/>
        <a:p>
          <a:endParaRPr lang="en-US" b="0" i="0"/>
        </a:p>
      </dgm:t>
    </dgm:pt>
    <dgm:pt modelId="{FA2D9AB1-0A76-3142-9D05-9866224CE04A}">
      <dgm:prSet/>
      <dgm:spPr/>
      <dgm:t>
        <a:bodyPr/>
        <a:lstStyle/>
        <a:p>
          <a:r>
            <a:rPr lang="en-US" b="0" i="0" u="none" dirty="0"/>
            <a:t>ITCR is a trans-NCI program supporting investigator-initiated, </a:t>
          </a:r>
          <a:endParaRPr lang="en-US" dirty="0"/>
        </a:p>
      </dgm:t>
    </dgm:pt>
    <dgm:pt modelId="{6A341661-6145-A64B-B489-010368B705B8}" type="parTrans" cxnId="{1D04B7AD-57A4-974D-8D39-F132E54A45EE}">
      <dgm:prSet/>
      <dgm:spPr/>
      <dgm:t>
        <a:bodyPr/>
        <a:lstStyle/>
        <a:p>
          <a:endParaRPr lang="en-US"/>
        </a:p>
      </dgm:t>
    </dgm:pt>
    <dgm:pt modelId="{E9896948-58D0-AE4F-9CC4-CEB6CD1D5022}" type="sibTrans" cxnId="{1D04B7AD-57A4-974D-8D39-F132E54A45EE}">
      <dgm:prSet/>
      <dgm:spPr/>
      <dgm:t>
        <a:bodyPr/>
        <a:lstStyle/>
        <a:p>
          <a:endParaRPr lang="en-US"/>
        </a:p>
      </dgm:t>
    </dgm:pt>
    <dgm:pt modelId="{6AA18A58-D3FD-7544-A66A-AFDA9D509591}">
      <dgm:prSet/>
      <dgm:spPr/>
      <dgm:t>
        <a:bodyPr/>
        <a:lstStyle/>
        <a:p>
          <a:r>
            <a:rPr lang="en-US" b="0" i="0" u="none" dirty="0"/>
            <a:t>Short-term (Summer) Internship Opportunities</a:t>
          </a:r>
          <a:endParaRPr lang="en-US" b="0" i="0" dirty="0"/>
        </a:p>
      </dgm:t>
    </dgm:pt>
    <dgm:pt modelId="{FF60AA0F-6E2C-E24B-A131-291EE969DFF7}" type="parTrans" cxnId="{85C75CA8-ED96-D449-9CB2-A5296CBCA2B4}">
      <dgm:prSet/>
      <dgm:spPr/>
      <dgm:t>
        <a:bodyPr/>
        <a:lstStyle/>
        <a:p>
          <a:endParaRPr lang="en-US"/>
        </a:p>
      </dgm:t>
    </dgm:pt>
    <dgm:pt modelId="{1E5BA668-76F1-2346-8089-4E5D37D9848B}" type="sibTrans" cxnId="{85C75CA8-ED96-D449-9CB2-A5296CBCA2B4}">
      <dgm:prSet/>
      <dgm:spPr/>
      <dgm:t>
        <a:bodyPr/>
        <a:lstStyle/>
        <a:p>
          <a:endParaRPr lang="en-US"/>
        </a:p>
      </dgm:t>
    </dgm:pt>
    <dgm:pt modelId="{9D899A0C-3C18-DE42-95AB-E169C100962B}" type="pres">
      <dgm:prSet presAssocID="{1598AECE-1E18-4D40-B2C4-254898B7B9D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C85F023-987B-544F-8274-F8DC39EE4DA5}" type="pres">
      <dgm:prSet presAssocID="{151DB83F-5FCE-C342-9622-7959EF6787E5}" presName="centerShape" presStyleLbl="node0" presStyleIdx="0" presStyleCnt="1"/>
      <dgm:spPr/>
    </dgm:pt>
    <dgm:pt modelId="{A91125B0-FDF1-C24D-829A-7E1758F1470E}" type="pres">
      <dgm:prSet presAssocID="{FF60AA0F-6E2C-E24B-A131-291EE969DFF7}" presName="parTrans" presStyleLbl="bgSibTrans2D1" presStyleIdx="0" presStyleCnt="4"/>
      <dgm:spPr/>
    </dgm:pt>
    <dgm:pt modelId="{0710EBA6-6627-9340-BA98-D9016495EE69}" type="pres">
      <dgm:prSet presAssocID="{6AA18A58-D3FD-7544-A66A-AFDA9D509591}" presName="node" presStyleLbl="node1" presStyleIdx="0" presStyleCnt="4">
        <dgm:presLayoutVars>
          <dgm:bulletEnabled val="1"/>
        </dgm:presLayoutVars>
      </dgm:prSet>
      <dgm:spPr/>
    </dgm:pt>
    <dgm:pt modelId="{50AFD05A-26C5-A84B-BC3B-1A5BAE31B129}" type="pres">
      <dgm:prSet presAssocID="{6A5D5B74-6BBE-4848-A1F8-51D62E91E37E}" presName="parTrans" presStyleLbl="bgSibTrans2D1" presStyleIdx="1" presStyleCnt="4"/>
      <dgm:spPr/>
    </dgm:pt>
    <dgm:pt modelId="{F040F959-A26B-B148-89EC-1F1AD25904DB}" type="pres">
      <dgm:prSet presAssocID="{B96C6697-3FF0-6844-AD2F-33DFE3793432}" presName="node" presStyleLbl="node1" presStyleIdx="1" presStyleCnt="4">
        <dgm:presLayoutVars>
          <dgm:bulletEnabled val="1"/>
        </dgm:presLayoutVars>
      </dgm:prSet>
      <dgm:spPr/>
    </dgm:pt>
    <dgm:pt modelId="{6CC4F49D-FDEA-4747-9674-2AF829DA0074}" type="pres">
      <dgm:prSet presAssocID="{96457BC8-2EED-8B4D-9629-EABC70DA1CF7}" presName="parTrans" presStyleLbl="bgSibTrans2D1" presStyleIdx="2" presStyleCnt="4"/>
      <dgm:spPr/>
    </dgm:pt>
    <dgm:pt modelId="{CF74C10B-4960-1B4E-A8E2-E61F95E495BF}" type="pres">
      <dgm:prSet presAssocID="{21AC7ABC-96AB-6147-817B-377893AE88FE}" presName="node" presStyleLbl="node1" presStyleIdx="2" presStyleCnt="4">
        <dgm:presLayoutVars>
          <dgm:bulletEnabled val="1"/>
        </dgm:presLayoutVars>
      </dgm:prSet>
      <dgm:spPr/>
    </dgm:pt>
    <dgm:pt modelId="{AE7B5C89-C6CF-7246-8530-0DE4A6DA695C}" type="pres">
      <dgm:prSet presAssocID="{6A341661-6145-A64B-B489-010368B705B8}" presName="parTrans" presStyleLbl="bgSibTrans2D1" presStyleIdx="3" presStyleCnt="4"/>
      <dgm:spPr/>
    </dgm:pt>
    <dgm:pt modelId="{D66365CA-FFC0-F546-84E6-3637A496CF7C}" type="pres">
      <dgm:prSet presAssocID="{FA2D9AB1-0A76-3142-9D05-9866224CE04A}" presName="node" presStyleLbl="node1" presStyleIdx="3" presStyleCnt="4">
        <dgm:presLayoutVars>
          <dgm:bulletEnabled val="1"/>
        </dgm:presLayoutVars>
      </dgm:prSet>
      <dgm:spPr/>
    </dgm:pt>
  </dgm:ptLst>
  <dgm:cxnLst>
    <dgm:cxn modelId="{EC1AFF16-9BC0-2847-80D1-D46C2F23D3B2}" type="presOf" srcId="{96457BC8-2EED-8B4D-9629-EABC70DA1CF7}" destId="{6CC4F49D-FDEA-4747-9674-2AF829DA0074}" srcOrd="0" destOrd="0" presId="urn:microsoft.com/office/officeart/2005/8/layout/radial4"/>
    <dgm:cxn modelId="{D5D94C20-A088-AF41-838A-CAE2A44656DA}" type="presOf" srcId="{6A5D5B74-6BBE-4848-A1F8-51D62E91E37E}" destId="{50AFD05A-26C5-A84B-BC3B-1A5BAE31B129}" srcOrd="0" destOrd="0" presId="urn:microsoft.com/office/officeart/2005/8/layout/radial4"/>
    <dgm:cxn modelId="{0CA4792C-823E-534D-B035-7E8072770859}" type="presOf" srcId="{1598AECE-1E18-4D40-B2C4-254898B7B9D3}" destId="{9D899A0C-3C18-DE42-95AB-E169C100962B}" srcOrd="0" destOrd="0" presId="urn:microsoft.com/office/officeart/2005/8/layout/radial4"/>
    <dgm:cxn modelId="{91795792-566E-184B-BA56-B55DD4EF9D73}" type="presOf" srcId="{B96C6697-3FF0-6844-AD2F-33DFE3793432}" destId="{F040F959-A26B-B148-89EC-1F1AD25904DB}" srcOrd="0" destOrd="0" presId="urn:microsoft.com/office/officeart/2005/8/layout/radial4"/>
    <dgm:cxn modelId="{F5EB5A93-E604-F549-AEAA-4DF5E06B2B27}" type="presOf" srcId="{FA2D9AB1-0A76-3142-9D05-9866224CE04A}" destId="{D66365CA-FFC0-F546-84E6-3637A496CF7C}" srcOrd="0" destOrd="0" presId="urn:microsoft.com/office/officeart/2005/8/layout/radial4"/>
    <dgm:cxn modelId="{958387A2-1D20-BC42-AC2D-DC3B580DE652}" type="presOf" srcId="{FF60AA0F-6E2C-E24B-A131-291EE969DFF7}" destId="{A91125B0-FDF1-C24D-829A-7E1758F1470E}" srcOrd="0" destOrd="0" presId="urn:microsoft.com/office/officeart/2005/8/layout/radial4"/>
    <dgm:cxn modelId="{0CD08BA2-1123-2647-B1F1-A96AA438861A}" type="presOf" srcId="{6AA18A58-D3FD-7544-A66A-AFDA9D509591}" destId="{0710EBA6-6627-9340-BA98-D9016495EE69}" srcOrd="0" destOrd="0" presId="urn:microsoft.com/office/officeart/2005/8/layout/radial4"/>
    <dgm:cxn modelId="{85C75CA8-ED96-D449-9CB2-A5296CBCA2B4}" srcId="{151DB83F-5FCE-C342-9622-7959EF6787E5}" destId="{6AA18A58-D3FD-7544-A66A-AFDA9D509591}" srcOrd="0" destOrd="0" parTransId="{FF60AA0F-6E2C-E24B-A131-291EE969DFF7}" sibTransId="{1E5BA668-76F1-2346-8089-4E5D37D9848B}"/>
    <dgm:cxn modelId="{1D04B7AD-57A4-974D-8D39-F132E54A45EE}" srcId="{151DB83F-5FCE-C342-9622-7959EF6787E5}" destId="{FA2D9AB1-0A76-3142-9D05-9866224CE04A}" srcOrd="3" destOrd="0" parTransId="{6A341661-6145-A64B-B489-010368B705B8}" sibTransId="{E9896948-58D0-AE4F-9CC4-CEB6CD1D5022}"/>
    <dgm:cxn modelId="{5D582FB4-EE30-6B42-87DE-D3615A4B98F6}" srcId="{151DB83F-5FCE-C342-9622-7959EF6787E5}" destId="{21AC7ABC-96AB-6147-817B-377893AE88FE}" srcOrd="2" destOrd="0" parTransId="{96457BC8-2EED-8B4D-9629-EABC70DA1CF7}" sibTransId="{9D046F40-C463-2546-B699-2935A2550FA5}"/>
    <dgm:cxn modelId="{7642E2B5-A77D-D540-8115-839EFA3C2ACE}" srcId="{1598AECE-1E18-4D40-B2C4-254898B7B9D3}" destId="{151DB83F-5FCE-C342-9622-7959EF6787E5}" srcOrd="0" destOrd="0" parTransId="{E7B6EE36-81BF-E042-B019-85881F53DFF8}" sibTransId="{C80C3BD3-BD87-9540-B1AF-035232ABE9BA}"/>
    <dgm:cxn modelId="{7E1F32C1-7AC0-164E-838A-483D29E971D0}" type="presOf" srcId="{21AC7ABC-96AB-6147-817B-377893AE88FE}" destId="{CF74C10B-4960-1B4E-A8E2-E61F95E495BF}" srcOrd="0" destOrd="0" presId="urn:microsoft.com/office/officeart/2005/8/layout/radial4"/>
    <dgm:cxn modelId="{C1BA9AC3-F09C-2D46-99EA-EC5C4DFC2AA9}" type="presOf" srcId="{6A341661-6145-A64B-B489-010368B705B8}" destId="{AE7B5C89-C6CF-7246-8530-0DE4A6DA695C}" srcOrd="0" destOrd="0" presId="urn:microsoft.com/office/officeart/2005/8/layout/radial4"/>
    <dgm:cxn modelId="{84F274C9-8C42-7C4E-A7E3-91B570CFF589}" srcId="{151DB83F-5FCE-C342-9622-7959EF6787E5}" destId="{B96C6697-3FF0-6844-AD2F-33DFE3793432}" srcOrd="1" destOrd="0" parTransId="{6A5D5B74-6BBE-4848-A1F8-51D62E91E37E}" sibTransId="{09BEC330-95BC-264B-9E24-88B3FE1C565E}"/>
    <dgm:cxn modelId="{197C19F0-BE36-AB46-ADEB-7E17748E5A6F}" type="presOf" srcId="{151DB83F-5FCE-C342-9622-7959EF6787E5}" destId="{3C85F023-987B-544F-8274-F8DC39EE4DA5}" srcOrd="0" destOrd="0" presId="urn:microsoft.com/office/officeart/2005/8/layout/radial4"/>
    <dgm:cxn modelId="{9BEB2EDE-0B46-D144-955C-82171014BF00}" type="presParOf" srcId="{9D899A0C-3C18-DE42-95AB-E169C100962B}" destId="{3C85F023-987B-544F-8274-F8DC39EE4DA5}" srcOrd="0" destOrd="0" presId="urn:microsoft.com/office/officeart/2005/8/layout/radial4"/>
    <dgm:cxn modelId="{AFE0C7A4-AC2A-114F-B30C-894DABB40AC8}" type="presParOf" srcId="{9D899A0C-3C18-DE42-95AB-E169C100962B}" destId="{A91125B0-FDF1-C24D-829A-7E1758F1470E}" srcOrd="1" destOrd="0" presId="urn:microsoft.com/office/officeart/2005/8/layout/radial4"/>
    <dgm:cxn modelId="{E47533EB-9A0B-A147-8407-B55B0545481C}" type="presParOf" srcId="{9D899A0C-3C18-DE42-95AB-E169C100962B}" destId="{0710EBA6-6627-9340-BA98-D9016495EE69}" srcOrd="2" destOrd="0" presId="urn:microsoft.com/office/officeart/2005/8/layout/radial4"/>
    <dgm:cxn modelId="{E7B7F7E2-8BF9-894E-BF32-694BC2A6327C}" type="presParOf" srcId="{9D899A0C-3C18-DE42-95AB-E169C100962B}" destId="{50AFD05A-26C5-A84B-BC3B-1A5BAE31B129}" srcOrd="3" destOrd="0" presId="urn:microsoft.com/office/officeart/2005/8/layout/radial4"/>
    <dgm:cxn modelId="{72697632-E4D8-3E41-9C39-95E7BE3E3589}" type="presParOf" srcId="{9D899A0C-3C18-DE42-95AB-E169C100962B}" destId="{F040F959-A26B-B148-89EC-1F1AD25904DB}" srcOrd="4" destOrd="0" presId="urn:microsoft.com/office/officeart/2005/8/layout/radial4"/>
    <dgm:cxn modelId="{58A9A16A-C123-AB4D-9312-CA918885B067}" type="presParOf" srcId="{9D899A0C-3C18-DE42-95AB-E169C100962B}" destId="{6CC4F49D-FDEA-4747-9674-2AF829DA0074}" srcOrd="5" destOrd="0" presId="urn:microsoft.com/office/officeart/2005/8/layout/radial4"/>
    <dgm:cxn modelId="{8CEAC428-70B9-F948-8EAA-0582FE6620F6}" type="presParOf" srcId="{9D899A0C-3C18-DE42-95AB-E169C100962B}" destId="{CF74C10B-4960-1B4E-A8E2-E61F95E495BF}" srcOrd="6" destOrd="0" presId="urn:microsoft.com/office/officeart/2005/8/layout/radial4"/>
    <dgm:cxn modelId="{ABFB9293-2003-2242-86FB-D4F376E9225F}" type="presParOf" srcId="{9D899A0C-3C18-DE42-95AB-E169C100962B}" destId="{AE7B5C89-C6CF-7246-8530-0DE4A6DA695C}" srcOrd="7" destOrd="0" presId="urn:microsoft.com/office/officeart/2005/8/layout/radial4"/>
    <dgm:cxn modelId="{8CC4B15F-60B6-0B42-A581-9E92E93B6252}" type="presParOf" srcId="{9D899A0C-3C18-DE42-95AB-E169C100962B}" destId="{D66365CA-FFC0-F546-84E6-3637A496CF7C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5F023-987B-544F-8274-F8DC39EE4DA5}">
      <dsp:nvSpPr>
        <dsp:cNvPr id="0" name=""/>
        <dsp:cNvSpPr/>
      </dsp:nvSpPr>
      <dsp:spPr>
        <a:xfrm>
          <a:off x="3013430" y="2467985"/>
          <a:ext cx="2229112" cy="22291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dirty="0"/>
            <a:t>CGBB Training</a:t>
          </a:r>
        </a:p>
      </dsp:txBody>
      <dsp:txXfrm>
        <a:off x="3339876" y="2794431"/>
        <a:ext cx="1576220" cy="1576220"/>
      </dsp:txXfrm>
    </dsp:sp>
    <dsp:sp modelId="{A91125B0-FDF1-C24D-829A-7E1758F1470E}">
      <dsp:nvSpPr>
        <dsp:cNvPr id="0" name=""/>
        <dsp:cNvSpPr/>
      </dsp:nvSpPr>
      <dsp:spPr>
        <a:xfrm rot="11700000">
          <a:off x="1182766" y="2716635"/>
          <a:ext cx="1798187" cy="6352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10EBA6-6627-9340-BA98-D9016495EE69}">
      <dsp:nvSpPr>
        <dsp:cNvPr id="0" name=""/>
        <dsp:cNvSpPr/>
      </dsp:nvSpPr>
      <dsp:spPr>
        <a:xfrm>
          <a:off x="154573" y="1954518"/>
          <a:ext cx="2117657" cy="1694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u="none" kern="1200" dirty="0"/>
            <a:t>Short-term (Summer) Internship Opportunities</a:t>
          </a:r>
          <a:endParaRPr lang="en-US" sz="2100" b="0" i="0" kern="1200" dirty="0"/>
        </a:p>
      </dsp:txBody>
      <dsp:txXfrm>
        <a:off x="204192" y="2004137"/>
        <a:ext cx="2018419" cy="1594887"/>
      </dsp:txXfrm>
    </dsp:sp>
    <dsp:sp modelId="{50AFD05A-26C5-A84B-BC3B-1A5BAE31B129}">
      <dsp:nvSpPr>
        <dsp:cNvPr id="0" name=""/>
        <dsp:cNvSpPr/>
      </dsp:nvSpPr>
      <dsp:spPr>
        <a:xfrm rot="14700000">
          <a:off x="2333658" y="1345056"/>
          <a:ext cx="1798187" cy="6352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040F959-A26B-B148-89EC-1F1AD25904DB}">
      <dsp:nvSpPr>
        <dsp:cNvPr id="0" name=""/>
        <dsp:cNvSpPr/>
      </dsp:nvSpPr>
      <dsp:spPr>
        <a:xfrm>
          <a:off x="1793949" y="786"/>
          <a:ext cx="2117657" cy="1694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Computational Genomics and Bioinformatics Mini-courses</a:t>
          </a:r>
        </a:p>
      </dsp:txBody>
      <dsp:txXfrm>
        <a:off x="1843568" y="50405"/>
        <a:ext cx="2018419" cy="1594887"/>
      </dsp:txXfrm>
    </dsp:sp>
    <dsp:sp modelId="{6CC4F49D-FDEA-4747-9674-2AF829DA0074}">
      <dsp:nvSpPr>
        <dsp:cNvPr id="0" name=""/>
        <dsp:cNvSpPr/>
      </dsp:nvSpPr>
      <dsp:spPr>
        <a:xfrm rot="17700000">
          <a:off x="4124128" y="1345056"/>
          <a:ext cx="1798187" cy="6352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74C10B-4960-1B4E-A8E2-E61F95E495BF}">
      <dsp:nvSpPr>
        <dsp:cNvPr id="0" name=""/>
        <dsp:cNvSpPr/>
      </dsp:nvSpPr>
      <dsp:spPr>
        <a:xfrm>
          <a:off x="4344366" y="786"/>
          <a:ext cx="2117657" cy="1694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Scientific Software Webinars</a:t>
          </a:r>
        </a:p>
      </dsp:txBody>
      <dsp:txXfrm>
        <a:off x="4393985" y="50405"/>
        <a:ext cx="2018419" cy="1594887"/>
      </dsp:txXfrm>
    </dsp:sp>
    <dsp:sp modelId="{AE7B5C89-C6CF-7246-8530-0DE4A6DA695C}">
      <dsp:nvSpPr>
        <dsp:cNvPr id="0" name=""/>
        <dsp:cNvSpPr/>
      </dsp:nvSpPr>
      <dsp:spPr>
        <a:xfrm rot="20700000">
          <a:off x="5275020" y="2716635"/>
          <a:ext cx="1798187" cy="6352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6365CA-FFC0-F546-84E6-3637A496CF7C}">
      <dsp:nvSpPr>
        <dsp:cNvPr id="0" name=""/>
        <dsp:cNvSpPr/>
      </dsp:nvSpPr>
      <dsp:spPr>
        <a:xfrm>
          <a:off x="5983742" y="1954518"/>
          <a:ext cx="2117657" cy="1694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u="none" kern="1200" dirty="0"/>
            <a:t>ITCR is a trans-NCI program supporting investigator-initiated, </a:t>
          </a:r>
          <a:endParaRPr lang="en-US" sz="2100" kern="1200" dirty="0"/>
        </a:p>
      </dsp:txBody>
      <dsp:txXfrm>
        <a:off x="6033361" y="2004137"/>
        <a:ext cx="2018419" cy="15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8A53F-238D-4846-91A0-BF23E83BFA6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2CCBB-4219-8047-A21D-E04F1BA8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614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CADED-BD9A-0241-B1EC-BBE664D53DA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9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National Cancer Institute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0BA2C-3C23-4249-940B-7050FF872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5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highlight>
                  <a:srgbClr val="D3D3D3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CGBB – </a:t>
            </a:r>
            <a:r>
              <a:rPr lang="en-US" sz="1800" b="1" i="1" dirty="0">
                <a:effectLst/>
                <a:highlight>
                  <a:srgbClr val="D3D3D3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Advancing Data Insights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CGBB’s data scientists provide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state-of-art data analysis, consulting, and training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a variety of multifaceted cancer-related research projects including proteogenomic, AI, and clinical high-throughput data.  Access to these skills, tools, and resources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empowers cancer researchers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including non-data scientist and bioinformaticians, to collaborate and reduce the time it takes to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data into insights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AI and ML approaches for patient outcome prediction.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multi-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and radiology images to build deep learning model, followed by building a classifier to integrate these features and predict patient survival, treatment response and clinical subtyping.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92078-CC7F-4D45-B16F-1D53F3520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36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614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CADED-BD9A-0241-B1EC-BBE664D53DA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9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National Cancer Institute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0BA2C-3C23-4249-940B-7050FF872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614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CADED-BD9A-0241-B1EC-BBE664D53DA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9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National Cancer Institute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0BA2C-3C23-4249-940B-7050FF872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93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614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CADED-BD9A-0241-B1EC-BBE664D53DA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6149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National Cancer Institute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0BA2C-3C23-4249-940B-7050FF872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9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CNV and gene expression came from the case: TCGA-A2-A04W.01A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 fusion: came from multiple cases.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CNV and gene expression association came from multiple cases.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D6C25-0375-4B42-BD3F-8405B84B1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3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29 total trainings held in 2020</a:t>
            </a:r>
          </a:p>
          <a:p>
            <a:r>
              <a:rPr lang="en-US" dirty="0"/>
              <a:t>2,010 people registered for our trainings in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3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defTabSz="931863"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defTabSz="931863"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defTabSz="931863"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defTabSz="931863"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fld id="{9A9B64D2-B0AE-2641-BB66-0930FF8FD990}" type="slidenum">
              <a:rPr lang="en-US" altLang="en-US" sz="1200" b="0">
                <a:latin typeface="Arial" charset="0"/>
              </a:rPr>
              <a:pPr/>
              <a:t>31</a:t>
            </a:fld>
            <a:endParaRPr lang="en-US" altLang="en-US" sz="12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9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E26A-1662-82FB-F678-6D58EA7CE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46A3A-CDDA-4F95-4C6C-5575FA4DB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8CD03-5086-E0FB-6B36-08ED4650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226D1-76D8-4C30-318E-79F67548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E83A-7E20-1AC1-7218-C672C4C4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7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22A0-CF30-B707-349A-E9DF8EFF5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D3FCF-DDBB-40EF-E549-4DBB1B18B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5F498-FCC4-9845-3A17-25577F30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45A9C-327E-F1CE-F22E-D1543A7A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9A87F-8D5C-2AC9-E01A-FA3E23CD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9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A1F6CD-A4C4-1692-B4AC-2E0E914E3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36B62-3069-7EFA-1153-275DCACFA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875A2-C9CC-0926-286B-2FCB8B89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1DAF9-EE3B-7EC4-E63B-C979D9C1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59DD9-DA3B-112C-6FA5-6A62CEEF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4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676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9156167" y="6478356"/>
            <a:ext cx="2743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1" y="6464915"/>
            <a:ext cx="411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/>
          <p:nvPr/>
        </p:nvSpPr>
        <p:spPr>
          <a:xfrm>
            <a:off x="14833600" y="8631937"/>
            <a:ext cx="1016000" cy="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3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‹#›</a:t>
            </a:fld>
            <a:endParaRPr sz="1333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323851" y="365125"/>
            <a:ext cx="115632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200" b="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097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55531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5035296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914399" y="1645923"/>
            <a:ext cx="10363200" cy="1827844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2" name="Picture 1" descr="NCI-Logo-Color.pn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10" y="5710325"/>
            <a:ext cx="5324687" cy="50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27697"/>
            <a:ext cx="3048000" cy="475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DEE2CC4A-D4A6-3847-844C-B33A6D47D47C}" type="datetime4">
              <a:rPr lang="en-US" smtClean="0"/>
              <a:pPr>
                <a:defRPr/>
              </a:pPr>
              <a:t>September 19,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3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6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92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9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04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6420-52FB-0B02-FFDA-96F36C58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98B3-693F-893F-DA79-61CEA903F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A792D-B145-E5ED-5DDF-DCDB1FA6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996B-09A4-916B-A591-870374A2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F35B9-169C-3E7D-C3C4-D6BAA051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7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4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9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71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6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94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22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09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55531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5035296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914399" y="1645923"/>
            <a:ext cx="10363200" cy="1827844"/>
          </a:xfrm>
        </p:spPr>
        <p:txBody>
          <a:bodyPr lIns="0" tIns="0" rIns="0" bIns="0" anchor="b">
            <a:noAutofit/>
          </a:bodyPr>
          <a:lstStyle>
            <a:lvl1pPr algn="r">
              <a:defRPr sz="21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050" b="0" i="1" spc="75">
                <a:solidFill>
                  <a:schemeClr val="bg1"/>
                </a:solidFill>
                <a:latin typeface="Arial"/>
                <a:cs typeface="Arial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2" name="Picture 1" descr="NCI-Logo-Color.pn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11" y="5710325"/>
            <a:ext cx="5324687" cy="50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27697"/>
            <a:ext cx="3048000" cy="475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DEE2CC4A-D4A6-3847-844C-B33A6D47D47C}" type="datetime4">
              <a:rPr lang="en-US" smtClean="0"/>
              <a:pPr>
                <a:defRPr/>
              </a:pPr>
              <a:t>September 20,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4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7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6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0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9598-10E8-4B4F-256F-C1D911DD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41863-9B51-3821-F52F-960F8EA89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1F3FA-376D-6CAC-FFAC-C8D908A4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3F7C0-1582-6A1C-7E1E-B3F96B16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3D11-C50B-7FD8-8E2E-606672C1F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01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2D173-ED43-F2CC-DDE2-23658B9C9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EA5536-C5A1-DC57-F3E6-3A7C0AAAF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B65EA-D08C-4204-227F-A3ECFD11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69D2E-162B-24CF-E556-F1AF21DDA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68139-D1A4-9084-CBF6-0431535D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43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8BE9-ACD4-D605-3F67-68138771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372F0-7E8E-A442-3087-628A42054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C41D1-0EB6-584F-55D3-E81DBEF4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FAD11-E0D7-4054-C060-C9888AD8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6BCA2-CCAB-7B1D-FD4D-ABEBAE7D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81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A06D-2A04-B37E-1C91-0028E976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9061B-B924-DEE7-24B9-881542376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D13A-CA9A-BC66-9020-24C278CB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84D8A-051A-A1DD-1C6A-EE63FC0C1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15685-B9E2-5C6D-C7E8-1F5E30B9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03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6A6F1-81AC-3487-C1A7-4AFF584A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C7117-4160-5674-2DC1-793D30DC6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8209C-2EEC-0A6C-303D-092C7B6C7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80B3-2554-2D27-55D2-9243F5553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D7850-3A07-B2EC-0891-0FF62AFBC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EF227-4E56-376C-F85F-7504DDAB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16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2F70-C469-CCDF-48C2-BBFFD2D7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AC691-3A17-1173-E887-57CE90A9C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E5725-180E-D20E-FDF5-C80261406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11B2E-26C2-26A1-D1F1-E46BB5541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FBE56-19B7-3DF2-98FD-F1577E2B47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00CE3-73B9-34EC-B861-43D309A6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84CD4-070E-B933-7A3A-5342DDCD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37FB88-711F-F409-F923-697B34E79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35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3851-2876-39D2-7697-49ADDDD43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957BD-6144-98E5-CC9A-58418263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3D63F-2627-B3E5-DE5C-20D80C4E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4A3F-4ECF-6F16-DAD8-AFE5492C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84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F1D50-7F9B-BF31-BAD3-71BB2E8F6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08F18E-39C4-2D25-8105-9B4E9F92C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17C6C-B3EE-4127-F874-6C97CDAA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6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EBF5-4957-F72B-EDEC-F90240B7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3674D-192C-488B-ED29-21B458209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A796F-2A13-6EC6-B7BF-9296C2C59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1D82B-99C8-EA12-6065-65DD6CE1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8CE4F-36C5-0552-3A5D-96C73BE4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A5596-BA58-6B66-F794-1E300DD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00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A87F-7BE7-9883-C354-7213E753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AF97E7-61EB-F8E4-0D63-ED49FAC28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1187F-1811-4C01-AF43-CD3CAB63F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E5739-B431-070A-E348-E7959E0FF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7889E-4533-3668-38A3-9C73B29A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1486F-620F-55E9-D0C5-5FCAA907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0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FAFD-A6DF-799F-C9B3-CBE4788E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549E6-4D6C-B2BD-5CC7-78DBE3F33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3203D-DC87-4172-FA59-DAB763E8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8D86-447F-554A-137A-817C9D3F0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579F2-6BD9-E020-276B-EFE2A34C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7008-7A41-C453-BE53-570E9770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ACF0-D042-665B-4F35-B1D27FB1F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3BC66-CBE8-4860-1CF6-52309EFC2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70618-895A-5C98-C976-DF4CAE00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2B207-BF1D-B619-A282-F7254698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05574-CED3-9188-365B-D7CBAA1E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84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42C53B-7092-8C9D-E64E-BC82F34A2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2235D-9E1D-2A1D-824B-20F219F77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B40A6-163D-2969-AD07-26C74AB2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C4E9-D42B-A2CA-491E-44928C53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9F13D-F353-33C3-2EA7-B20AC1E3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80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7CF153C-640F-204B-A763-C74CD241CABE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966E50-F58B-BC40-A46D-9F8AF0B34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93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A311DBD-25E6-3D49-AFAE-A6D0F4D26E03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FC653C4-DDDC-1343-90DA-DDA2B5810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41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9EC3A65-A3B0-5149-A8CA-8CDA6618672D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AD1599-9649-1F4E-8A49-55910EED4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8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9D45CB-0089-6643-91BC-0427DD77F490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C8856B-E7DD-5042-9C58-E8CAC5EAE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6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F08A4CD-E03D-B846-B262-8DEE50EF1782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C25643E-650D-EB42-AA58-50A8A938C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3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2081F5D-F029-5C41-81A7-0A329888CD91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AA09988-DE45-1542-92B0-9A576C57A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70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2D3189-668B-E54B-AE42-888AAFE9D0CF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AB8DBA-9999-EA40-8430-6CBAB178D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02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6DEE51-A31C-2C44-AA08-EE9F33E411B3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A12103A-4959-024D-B08B-C2EDDB4DE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00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8AA6C65-8BEF-5248-96D3-CD55F569B86D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DEEC451-0A13-D241-B322-AAC6501EB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6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428E-EB5F-0824-0E4B-F74CF1D7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939BC-0F5A-B6BD-7D03-80F54E462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93F5F-7E4A-B6DF-35F9-820BEA81E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6EE9C-21BE-FB76-74FD-B9E28675A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F0359-2A74-6ECE-C9FF-1C037154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D5B2-5FA0-5555-F120-2B65A392E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73500E-9D99-459C-DCAA-BECD0ACD5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366F45-E936-114F-7664-86C54E7D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66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351E61-923F-D24C-AA4A-4CFC2867C44A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3726098-BFE9-924E-BCB6-491B6D065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38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A15F04-E0DD-8641-95FF-B81DC0F2C6A2}" type="datetime1">
              <a:rPr lang="en-US"/>
              <a:pPr>
                <a:defRPr/>
              </a:pPr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D562141-64DA-3545-B04B-F929A2BCC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3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BC45-3BE7-7A06-09BE-926E15561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8421-8313-0E68-1954-2C4180DC4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FE4D4-9F1C-7520-8B9F-408AFBE95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2DA0A-724E-7C68-0BB2-78CC602E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02B5D-57B3-F593-7D93-E9CCDCEBB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CF872-68BC-0549-F1F0-CFA1986E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1E97-407F-4C7E-DF5B-A29FF868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4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F406-8168-CA29-45BD-754A7E50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CB71F-9851-8D33-17F3-19720E5BA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9A6B0-E1C4-03CD-AE00-90C965199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98755-DC24-6F67-FDC0-7787AFD7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3F29B-1D87-6076-6C69-CC5ABCA1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ECAF4-FFC0-46D4-7FA0-B5C9BB6A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BA95-D24C-2BCE-667D-6441352E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411AE-E8AC-0410-2BD9-541B3DD7D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7428D-EAF0-BDA4-0F75-9A90A3D23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7DB1B-F30B-1AB4-383D-04C5BA7E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31054-CDB1-86B8-2DAD-0F919F14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162DB-ADD7-FF45-CF42-E25D55AE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0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84909-00FC-B26D-427D-38A49AD5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26E0F-ABC2-2645-F351-06B22D620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CA3AA-7C40-E8B2-A084-D64D16966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434FE6-47DF-3549-8E34-509DE0F7706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D0FC-53D7-49EE-F148-46FB4A9F2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9A7C-C65E-CAD8-74BD-2A718AFBB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010F3-600A-804A-BF22-87748A1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5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138-9725-D740-9B4B-E9712BBF55BF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1C744-B2B0-2948-82B8-ECFDE193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2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F17C1-A767-49F0-419A-39F27898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69738-A6F5-A97E-97A1-B682C7A8D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29CE8-F890-919E-BFB5-BC9F60058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BF779-63B8-8C4A-AAA5-ED78E6C83198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60765-1EBA-7B81-B9A9-453E34F7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D8281-46FB-4574-A1D8-8810D4466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94E08-0DEE-E54C-9D38-82478886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8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819EC1-DBB2-2B49-BCCA-87C244CB7F31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9/20/24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F5A7-498C-5F4E-AF31-6BC0770928D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cgc.sbgenomics.com/webapps" TargetMode="Externa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nalysistools.cancer.gov/3dvizsn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2651" y="1485901"/>
            <a:ext cx="8115301" cy="994540"/>
          </a:xfrm>
        </p:spPr>
        <p:txBody>
          <a:bodyPr/>
          <a:lstStyle/>
          <a:p>
            <a:pPr algn="ctr"/>
            <a:r>
              <a:rPr lang="en-US" sz="3200" dirty="0"/>
              <a:t>NIH Research Festival</a:t>
            </a:r>
            <a:br>
              <a:rPr lang="en-US" sz="3200" dirty="0"/>
            </a:br>
            <a:r>
              <a:rPr lang="en-US" sz="3200" dirty="0"/>
              <a:t>Proteogenomic Integrative data analysis 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908954" y="3735934"/>
            <a:ext cx="7167431" cy="903889"/>
          </a:xfrm>
        </p:spPr>
        <p:txBody>
          <a:bodyPr/>
          <a:lstStyle/>
          <a:p>
            <a:pPr algn="l"/>
            <a:r>
              <a:rPr lang="en-US" sz="1600" dirty="0"/>
              <a:t>Dr. Daoud Meerzaman</a:t>
            </a:r>
          </a:p>
          <a:p>
            <a:pPr algn="l"/>
            <a:r>
              <a:rPr lang="en-US" sz="1600" b="1" dirty="0"/>
              <a:t>Computational Genomics and Bioinformatics Branch (CGBB) </a:t>
            </a:r>
          </a:p>
          <a:p>
            <a:pPr algn="l"/>
            <a:r>
              <a:rPr lang="en-US" sz="1600" dirty="0"/>
              <a:t>NCI Center for Biomedical Informatics and IT</a:t>
            </a: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7246492" y="5192300"/>
            <a:ext cx="26860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685800">
              <a:spcBef>
                <a:spcPct val="20000"/>
              </a:spcBef>
              <a:defRPr/>
            </a:pPr>
            <a:r>
              <a:rPr lang="en-US" sz="1600" dirty="0">
                <a:solidFill>
                  <a:srgbClr val="5B9BD5">
                    <a:lumMod val="50000"/>
                  </a:srgbClr>
                </a:solidFill>
                <a:latin typeface="Arial" charset="0"/>
              </a:rPr>
              <a:t>September 23, 2024</a:t>
            </a:r>
          </a:p>
        </p:txBody>
      </p:sp>
    </p:spTree>
    <p:extLst>
      <p:ext uri="{BB962C8B-B14F-4D97-AF65-F5344CB8AC3E}">
        <p14:creationId xmlns:p14="http://schemas.microsoft.com/office/powerpoint/2010/main" val="55853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Bridging the Gap: Bioinformatics Pipelines for Non-Bioinformaticians</a:t>
            </a:r>
            <a:r>
              <a:rPr lang="en-US" sz="4400" dirty="0">
                <a:solidFill>
                  <a:schemeClr val="bg1"/>
                </a:solidFill>
                <a:latin typeface="Calibri" panose="020F0502020204030204"/>
              </a:rPr>
              <a:t> 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411448" y="3860753"/>
            <a:ext cx="5799941" cy="621305"/>
          </a:xfrm>
        </p:spPr>
        <p:txBody>
          <a:bodyPr/>
          <a:lstStyle/>
          <a:p>
            <a:r>
              <a:rPr lang="en-US" sz="1800"/>
              <a:t>Dr. Daoud </a:t>
            </a:r>
            <a:r>
              <a:rPr lang="en-US" sz="1800" dirty="0"/>
              <a:t>Meerzaman</a:t>
            </a:r>
          </a:p>
          <a:p>
            <a:r>
              <a:rPr lang="en-US" sz="1800" dirty="0"/>
              <a:t>NCI Center for Biomedical Informatics and IT</a:t>
            </a: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7629989" y="5780067"/>
            <a:ext cx="358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B9BD5">
                    <a:lumMod val="50000"/>
                  </a:srgbClr>
                </a:solidFill>
                <a:latin typeface="Arial" charset="0"/>
              </a:rPr>
              <a:t>September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5B9BD5">
                    <a:lumMod val="50000"/>
                  </a:srgbClr>
                </a:solidFill>
                <a:latin typeface="Arial" charset="0"/>
              </a:rPr>
              <a:t>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94595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451C12-48D8-1832-46B0-4ED6D077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97" y="2028311"/>
            <a:ext cx="4261880" cy="2417559"/>
          </a:xfrm>
          <a:prstGeom prst="rect">
            <a:avLst/>
          </a:prstGeom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id="{F0FB5B93-7AF0-9BC0-F74E-FFCF068A35DD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FF0000"/>
                </a:solidFill>
                <a:latin typeface="Calibri"/>
              </a:rPr>
              <a:t>Bridging the gap between data scientist, clinicians and biologists using CRDC</a:t>
            </a:r>
            <a:endParaRPr lang="en-US" sz="3000" b="1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A111E-C51E-FABC-DC4C-7FBE3D3B2EE0}"/>
              </a:ext>
            </a:extLst>
          </p:cNvPr>
          <p:cNvSpPr txBox="1"/>
          <p:nvPr/>
        </p:nvSpPr>
        <p:spPr>
          <a:xfrm>
            <a:off x="1144643" y="1522919"/>
            <a:ext cx="5134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i="1" dirty="0">
                <a:solidFill>
                  <a:srgbClr val="1F497D"/>
                </a:solidFill>
                <a:latin typeface="Calibri"/>
              </a:rPr>
              <a:t>Perform MOGSA Analysis in 3 Steps</a:t>
            </a:r>
            <a:endParaRPr lang="en-US" sz="2000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B8BBC-19ED-556D-97E6-2D5CEBF5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50" y="2335176"/>
            <a:ext cx="3718581" cy="203600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ED7E19-2806-22B4-1BE9-CE8FB2366657}"/>
              </a:ext>
            </a:extLst>
          </p:cNvPr>
          <p:cNvCxnSpPr>
            <a:cxnSpLocks/>
          </p:cNvCxnSpPr>
          <p:nvPr/>
        </p:nvCxnSpPr>
        <p:spPr>
          <a:xfrm>
            <a:off x="5917325" y="3429000"/>
            <a:ext cx="693682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C128EE5-72A9-CEE4-F9E9-365AF25E0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884" y="4742415"/>
            <a:ext cx="3995462" cy="201628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3492A2-427B-213F-0283-2E3F006C622B}"/>
              </a:ext>
            </a:extLst>
          </p:cNvPr>
          <p:cNvCxnSpPr>
            <a:cxnSpLocks/>
          </p:cNvCxnSpPr>
          <p:nvPr/>
        </p:nvCxnSpPr>
        <p:spPr>
          <a:xfrm>
            <a:off x="8748001" y="4009886"/>
            <a:ext cx="0" cy="53077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A3B040-1321-6CE3-CB6A-19400C0F2E10}"/>
              </a:ext>
            </a:extLst>
          </p:cNvPr>
          <p:cNvCxnSpPr>
            <a:cxnSpLocks/>
          </p:cNvCxnSpPr>
          <p:nvPr/>
        </p:nvCxnSpPr>
        <p:spPr>
          <a:xfrm flipH="1">
            <a:off x="5806965" y="5796644"/>
            <a:ext cx="57807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5BBB796C-1E2E-2F8B-7287-8E082E69B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835" y="4742416"/>
            <a:ext cx="3347544" cy="19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4000" cy="2158374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7FF7C-A37C-A537-1D1F-32473C91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02" y="1330452"/>
            <a:ext cx="2699766" cy="109728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OmicCircos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98619" y="1872234"/>
            <a:ext cx="1165860" cy="13716"/>
          </a:xfrm>
          <a:custGeom>
            <a:avLst/>
            <a:gdLst>
              <a:gd name="connsiteX0" fmla="*/ 0 w 1165860"/>
              <a:gd name="connsiteY0" fmla="*/ 0 h 13716"/>
              <a:gd name="connsiteX1" fmla="*/ 606247 w 1165860"/>
              <a:gd name="connsiteY1" fmla="*/ 0 h 13716"/>
              <a:gd name="connsiteX2" fmla="*/ 1165860 w 1165860"/>
              <a:gd name="connsiteY2" fmla="*/ 0 h 13716"/>
              <a:gd name="connsiteX3" fmla="*/ 1165860 w 1165860"/>
              <a:gd name="connsiteY3" fmla="*/ 13716 h 13716"/>
              <a:gd name="connsiteX4" fmla="*/ 594589 w 1165860"/>
              <a:gd name="connsiteY4" fmla="*/ 13716 h 13716"/>
              <a:gd name="connsiteX5" fmla="*/ 0 w 1165860"/>
              <a:gd name="connsiteY5" fmla="*/ 13716 h 13716"/>
              <a:gd name="connsiteX6" fmla="*/ 0 w 116586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" h="13716" fill="none" extrusionOk="0">
                <a:moveTo>
                  <a:pt x="0" y="0"/>
                </a:moveTo>
                <a:cubicBezTo>
                  <a:pt x="164196" y="4475"/>
                  <a:pt x="311417" y="-11483"/>
                  <a:pt x="606247" y="0"/>
                </a:cubicBezTo>
                <a:cubicBezTo>
                  <a:pt x="901077" y="11483"/>
                  <a:pt x="1028750" y="-4041"/>
                  <a:pt x="1165860" y="0"/>
                </a:cubicBezTo>
                <a:cubicBezTo>
                  <a:pt x="1165578" y="4434"/>
                  <a:pt x="1165988" y="8423"/>
                  <a:pt x="1165860" y="13716"/>
                </a:cubicBezTo>
                <a:cubicBezTo>
                  <a:pt x="940964" y="3888"/>
                  <a:pt x="745886" y="20893"/>
                  <a:pt x="594589" y="13716"/>
                </a:cubicBezTo>
                <a:cubicBezTo>
                  <a:pt x="443292" y="6539"/>
                  <a:pt x="119306" y="21776"/>
                  <a:pt x="0" y="13716"/>
                </a:cubicBezTo>
                <a:cubicBezTo>
                  <a:pt x="103" y="7543"/>
                  <a:pt x="-154" y="4446"/>
                  <a:pt x="0" y="0"/>
                </a:cubicBezTo>
                <a:close/>
              </a:path>
              <a:path w="1165860" h="13716" stroke="0" extrusionOk="0">
                <a:moveTo>
                  <a:pt x="0" y="0"/>
                </a:moveTo>
                <a:cubicBezTo>
                  <a:pt x="199755" y="-8614"/>
                  <a:pt x="439971" y="-19466"/>
                  <a:pt x="571271" y="0"/>
                </a:cubicBezTo>
                <a:cubicBezTo>
                  <a:pt x="702571" y="19466"/>
                  <a:pt x="922660" y="-18418"/>
                  <a:pt x="1165860" y="0"/>
                </a:cubicBezTo>
                <a:cubicBezTo>
                  <a:pt x="1165756" y="6849"/>
                  <a:pt x="1166068" y="9414"/>
                  <a:pt x="1165860" y="13716"/>
                </a:cubicBezTo>
                <a:cubicBezTo>
                  <a:pt x="981594" y="16996"/>
                  <a:pt x="788922" y="30312"/>
                  <a:pt x="582930" y="13716"/>
                </a:cubicBezTo>
                <a:cubicBezTo>
                  <a:pt x="376938" y="-2880"/>
                  <a:pt x="227474" y="40246"/>
                  <a:pt x="0" y="13716"/>
                </a:cubicBezTo>
                <a:cubicBezTo>
                  <a:pt x="469" y="7851"/>
                  <a:pt x="200" y="577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79994-CF36-42AA-BC69-B6D64C496DBC}"/>
              </a:ext>
            </a:extLst>
          </p:cNvPr>
          <p:cNvSpPr txBox="1"/>
          <p:nvPr/>
        </p:nvSpPr>
        <p:spPr>
          <a:xfrm>
            <a:off x="4879848" y="1330452"/>
            <a:ext cx="5305807" cy="10972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/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FF"/>
                </a:solidFill>
                <a:latin typeface="Calibri" panose="020F0502020204030204"/>
              </a:rPr>
              <a:t>Since December 2013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FF"/>
                </a:solidFill>
                <a:latin typeface="Calibri" panose="020F0502020204030204"/>
              </a:rPr>
              <a:t>Sited over by 160  articles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FFFFFF"/>
                </a:solidFill>
                <a:latin typeface="Calibri" panose="020F0502020204030204"/>
              </a:rPr>
              <a:t>Total views and downloads of this article: 4323 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FFFFFF"/>
                </a:solidFill>
                <a:latin typeface="Calibri" panose="020F0502020204030204"/>
              </a:rPr>
              <a:t>Total downloads of the tool more than 43000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165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D53A6-4549-B2C8-53A0-EC2DF216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02" y="3189621"/>
            <a:ext cx="8188452" cy="2251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D52E0-64B6-4C72-C36D-FEF650B68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178" y="5234827"/>
            <a:ext cx="1486102" cy="1493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F61F8-4455-91BF-C069-33819DF5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71" y="5234827"/>
            <a:ext cx="1548406" cy="15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F212A-722F-30B1-2FEB-C7E12C77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835" y="389963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OmicCircos</a:t>
            </a:r>
            <a:r>
              <a:rPr lang="en-US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CRDC-CGC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E3C8-6865-EFB3-732D-50227F900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219" y="1618567"/>
            <a:ext cx="8919563" cy="357364"/>
          </a:xfrm>
        </p:spPr>
        <p:txBody>
          <a:bodyPr>
            <a:normAutofit fontScale="85000" lnSpcReduction="10000"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Bioconductor R package into an R shiny application named </a:t>
            </a:r>
            <a:r>
              <a:rPr lang="en-US" sz="1600" dirty="0" err="1">
                <a:solidFill>
                  <a:schemeClr val="accent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OmicCircos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App. This App requires no coding experience.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55DDD4-00C9-0107-28A1-1181E5C25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125" y="2439412"/>
            <a:ext cx="2809657" cy="394036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9DD063-94D8-15E5-3233-D4D451D194E9}"/>
              </a:ext>
            </a:extLst>
          </p:cNvPr>
          <p:cNvCxnSpPr>
            <a:cxnSpLocks/>
          </p:cNvCxnSpPr>
          <p:nvPr/>
        </p:nvCxnSpPr>
        <p:spPr>
          <a:xfrm>
            <a:off x="6725829" y="4167489"/>
            <a:ext cx="831108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EB48B2-035A-3EFC-DCAE-A21FA76E1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689" y="2439411"/>
            <a:ext cx="4668362" cy="39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4722A1-E2D8-A7C3-10CD-2B4B5AB2E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4" r="21617"/>
          <a:stretch/>
        </p:blipFill>
        <p:spPr>
          <a:xfrm>
            <a:off x="5583196" y="1737456"/>
            <a:ext cx="4734077" cy="469421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80515D0-FEDE-04D4-60CD-C152A6D67CFC}"/>
              </a:ext>
            </a:extLst>
          </p:cNvPr>
          <p:cNvSpPr txBox="1">
            <a:spLocks/>
          </p:cNvSpPr>
          <p:nvPr/>
        </p:nvSpPr>
        <p:spPr>
          <a:xfrm>
            <a:off x="1931933" y="44205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Tool Integration and Data Usability</a:t>
            </a:r>
          </a:p>
          <a:p>
            <a:pPr algn="ctr" defTabSz="685800"/>
            <a:endParaRPr lang="en-US" sz="3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defTabSz="685800"/>
            <a:r>
              <a:rPr lang="en-US" sz="2400" dirty="0">
                <a:solidFill>
                  <a:srgbClr val="4472C4"/>
                </a:solidFill>
                <a:latin typeface="Calibri Light" panose="020F0302020204030204"/>
              </a:rPr>
              <a:t>Graphical User Interface- </a:t>
            </a:r>
            <a:r>
              <a:rPr lang="en-US" sz="2400" dirty="0">
                <a:solidFill>
                  <a:srgbClr val="4472C4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OmicCircos App</a:t>
            </a:r>
            <a:endParaRPr lang="en-US" sz="2400" dirty="0">
              <a:solidFill>
                <a:srgbClr val="4472C4"/>
              </a:solidFill>
              <a:latin typeface="Calibri Light" panose="020F03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98E48-B376-CDEE-93F2-D031E11F6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84" t="79826" r="4418"/>
          <a:stretch/>
        </p:blipFill>
        <p:spPr>
          <a:xfrm>
            <a:off x="9610604" y="5559566"/>
            <a:ext cx="857492" cy="798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63A02-BFA5-8961-3022-922E61698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363" y="1873704"/>
            <a:ext cx="3991832" cy="45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9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981200" y="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i="1" dirty="0">
                <a:solidFill>
                  <a:srgbClr val="FF0000"/>
                </a:solidFill>
                <a:latin typeface="Calibri"/>
              </a:rPr>
              <a:t> </a:t>
            </a:r>
            <a:br>
              <a:rPr lang="en-US" sz="3200" i="1" dirty="0">
                <a:solidFill>
                  <a:srgbClr val="FF0000"/>
                </a:solidFill>
                <a:latin typeface="Calibri"/>
              </a:rPr>
            </a:br>
            <a:r>
              <a:rPr lang="en-US" sz="3200" i="1" dirty="0">
                <a:solidFill>
                  <a:srgbClr val="FF0000"/>
                </a:solidFill>
                <a:latin typeface="Calibri"/>
              </a:rPr>
              <a:t>Genomic variations for Basal subtype of BCR </a:t>
            </a:r>
            <a:br>
              <a:rPr lang="en-US" sz="3200" i="1" dirty="0">
                <a:solidFill>
                  <a:srgbClr val="FF0000"/>
                </a:solidFill>
                <a:latin typeface="Calibri"/>
              </a:rPr>
            </a:br>
            <a:endParaRPr lang="en-US" sz="32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C3112-C50D-2195-F87B-53979769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72" y="2337102"/>
            <a:ext cx="5073869" cy="3072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94CB79-E667-E338-4131-ECC8E9010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8"/>
          <a:stretch/>
        </p:blipFill>
        <p:spPr>
          <a:xfrm>
            <a:off x="7235297" y="1817733"/>
            <a:ext cx="3172097" cy="4300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3C4CBB-C39B-606A-FA5F-2BE2DCF40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777" y="1044453"/>
            <a:ext cx="2975507" cy="12447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03A599-E454-9A2E-2AFE-37D432B897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88" b="53046"/>
          <a:stretch/>
        </p:blipFill>
        <p:spPr>
          <a:xfrm>
            <a:off x="1607482" y="2806632"/>
            <a:ext cx="2327925" cy="14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2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81200" y="1577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i="1" dirty="0">
                <a:solidFill>
                  <a:srgbClr val="FF0000"/>
                </a:solidFill>
                <a:latin typeface="Calibri"/>
              </a:rPr>
              <a:t> </a:t>
            </a:r>
            <a:br>
              <a:rPr lang="en-US" sz="3200" i="1" dirty="0">
                <a:solidFill>
                  <a:srgbClr val="FF0000"/>
                </a:solidFill>
                <a:latin typeface="Calibri"/>
              </a:rPr>
            </a:br>
            <a:r>
              <a:rPr lang="en-US" sz="3200" i="1" dirty="0">
                <a:solidFill>
                  <a:srgbClr val="FF0000"/>
                </a:solidFill>
                <a:latin typeface="Calibri"/>
              </a:rPr>
              <a:t>Gene Expression for Basal subtype of BCR </a:t>
            </a:r>
            <a:br>
              <a:rPr lang="en-US" sz="3200" i="1" dirty="0">
                <a:solidFill>
                  <a:srgbClr val="FF0000"/>
                </a:solidFill>
                <a:latin typeface="Calibri"/>
              </a:rPr>
            </a:br>
            <a:endParaRPr lang="en-US" sz="32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D1971F-E72F-D041-1AA1-D17B776E3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06" r="-1"/>
          <a:stretch/>
        </p:blipFill>
        <p:spPr>
          <a:xfrm>
            <a:off x="6849159" y="1300733"/>
            <a:ext cx="3813587" cy="4830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00B49A-15F4-1D33-E752-069D9999C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193"/>
          <a:stretch/>
        </p:blipFill>
        <p:spPr>
          <a:xfrm>
            <a:off x="8966903" y="5238454"/>
            <a:ext cx="1816100" cy="1461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4B0B19-2F81-C7AC-58B5-84F21AAA1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691" y="2352651"/>
            <a:ext cx="4477407" cy="3321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F24197-0A6B-6221-018B-33396ECC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145" y="1184081"/>
            <a:ext cx="1918138" cy="930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CFA308-FA83-C242-D4BC-B19028CF72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88" b="53046"/>
          <a:stretch/>
        </p:blipFill>
        <p:spPr>
          <a:xfrm>
            <a:off x="1607482" y="2806632"/>
            <a:ext cx="2327925" cy="14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4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4DD66-27F6-FB31-87B6-C55C2646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Copy Number variation for Basal subtype of BCR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A4F2-5AA9-B29D-A019-4D459FB9B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90"/>
          <a:stretch/>
        </p:blipFill>
        <p:spPr>
          <a:xfrm>
            <a:off x="7073463" y="2014935"/>
            <a:ext cx="3518337" cy="4304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8E42D3-C4A7-97B7-1152-BBBCD936C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193"/>
          <a:stretch/>
        </p:blipFill>
        <p:spPr>
          <a:xfrm>
            <a:off x="8966903" y="5238454"/>
            <a:ext cx="1816100" cy="1461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E721E-1330-99DE-0F89-FDA1C6DF9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43" y="2541235"/>
            <a:ext cx="4116978" cy="3057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EBDFE-1DC3-904C-6F34-A52DA8AA4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896" y="1398235"/>
            <a:ext cx="2458812" cy="1048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EA894-8F7C-1067-EFCB-D71B7CA44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035080"/>
            <a:ext cx="23368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8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723698" y="19733"/>
            <a:ext cx="848710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i="1" dirty="0">
                <a:solidFill>
                  <a:srgbClr val="3366FF"/>
                </a:solidFill>
                <a:latin typeface="Calibri"/>
              </a:rPr>
              <a:t> </a:t>
            </a:r>
            <a:br>
              <a:rPr lang="en-US" sz="2800" i="1" dirty="0">
                <a:solidFill>
                  <a:srgbClr val="3366FF"/>
                </a:solidFill>
                <a:latin typeface="Calibri"/>
              </a:rPr>
            </a:br>
            <a:r>
              <a:rPr lang="en-US" sz="2800" i="1" dirty="0">
                <a:solidFill>
                  <a:srgbClr val="3366FF"/>
                </a:solidFill>
                <a:latin typeface="Calibri"/>
              </a:rPr>
              <a:t>CNV and expression correlation for Basal subtype of BCR </a:t>
            </a:r>
            <a:br>
              <a:rPr lang="en-US" sz="2800" i="1" dirty="0">
                <a:solidFill>
                  <a:srgbClr val="3366FF"/>
                </a:solidFill>
                <a:latin typeface="Calibri"/>
              </a:rPr>
            </a:br>
            <a:endParaRPr lang="en-US" sz="2800" i="1" dirty="0">
              <a:solidFill>
                <a:srgbClr val="3366FF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A028DE-F773-7713-8F19-7A66FDD2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93"/>
          <a:stretch/>
        </p:blipFill>
        <p:spPr>
          <a:xfrm>
            <a:off x="8966904" y="5238454"/>
            <a:ext cx="1731321" cy="1393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5FDCAF-C877-2782-8A8F-C6A5F7BE5F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7"/>
          <a:stretch/>
        </p:blipFill>
        <p:spPr>
          <a:xfrm>
            <a:off x="6999889" y="1706477"/>
            <a:ext cx="3866500" cy="47210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4327D3-9262-33F1-F097-EA5ECD71D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162733"/>
            <a:ext cx="3087498" cy="917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E0CE80-2EBD-14B5-B47A-C1228D5C2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491" y="2100901"/>
            <a:ext cx="4850399" cy="44079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AA94F5-C488-00C1-ED11-6E7C0DA1F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88" b="53046"/>
          <a:stretch/>
        </p:blipFill>
        <p:spPr>
          <a:xfrm>
            <a:off x="1581932" y="2921524"/>
            <a:ext cx="2327925" cy="14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81200" y="268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i="1" dirty="0">
                <a:solidFill>
                  <a:srgbClr val="3366FF"/>
                </a:solidFill>
                <a:latin typeface="Calibri"/>
              </a:rPr>
              <a:t> </a:t>
            </a:r>
            <a:br>
              <a:rPr lang="en-US" sz="3200" i="1" dirty="0">
                <a:solidFill>
                  <a:srgbClr val="3366FF"/>
                </a:solidFill>
                <a:latin typeface="Calibri"/>
              </a:rPr>
            </a:br>
            <a:r>
              <a:rPr lang="en-US" sz="3200" i="1" dirty="0">
                <a:solidFill>
                  <a:srgbClr val="3366FF"/>
                </a:solidFill>
                <a:latin typeface="Calibri"/>
              </a:rPr>
              <a:t>Gene fusion for Basal subtype of BCR </a:t>
            </a:r>
            <a:br>
              <a:rPr lang="en-US" sz="3200" i="1" dirty="0">
                <a:solidFill>
                  <a:srgbClr val="3366FF"/>
                </a:solidFill>
                <a:latin typeface="Calibri"/>
              </a:rPr>
            </a:br>
            <a:endParaRPr lang="en-US" sz="3200" i="1" dirty="0">
              <a:solidFill>
                <a:srgbClr val="3366FF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1534D-8AD9-2E07-5979-7E89C36DF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17"/>
          <a:stretch/>
        </p:blipFill>
        <p:spPr>
          <a:xfrm>
            <a:off x="7352998" y="1954925"/>
            <a:ext cx="3186250" cy="40896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7E2C07-275C-38FC-B7E4-8A0D74837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300733"/>
            <a:ext cx="1876098" cy="10325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8C8AD1-E739-7856-2D35-5D2632168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142" y="2285162"/>
            <a:ext cx="5212630" cy="31660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A130EF-CD78-8287-43F9-638E58089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88" b="53046"/>
          <a:stretch/>
        </p:blipFill>
        <p:spPr>
          <a:xfrm>
            <a:off x="1581932" y="2921524"/>
            <a:ext cx="2327925" cy="14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097" y="2154150"/>
            <a:ext cx="8623332" cy="38529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2" y="945328"/>
            <a:ext cx="9143999" cy="714375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Center for Biomedical Informatics and Information Technology </a:t>
            </a:r>
            <a:br>
              <a:rPr lang="en-US" sz="2400" i="1" dirty="0">
                <a:solidFill>
                  <a:srgbClr val="FF0000"/>
                </a:solidFill>
              </a:rPr>
            </a:br>
            <a:r>
              <a:rPr lang="en-US" sz="2400" i="1" dirty="0">
                <a:solidFill>
                  <a:srgbClr val="FF0000"/>
                </a:solidFill>
              </a:rPr>
              <a:t>(CBIIT)  NCI/Shady Grove</a:t>
            </a:r>
            <a:r>
              <a:rPr lang="en-US" sz="2400" dirty="0">
                <a:solidFill>
                  <a:srgbClr val="FF0000"/>
                </a:solidFill>
              </a:rPr>
              <a:t> Campus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4895" y="-299133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289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icCircos4vignette10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36" y="959270"/>
            <a:ext cx="6858000" cy="55551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905105">
            <a:off x="6814151" y="4234484"/>
            <a:ext cx="2364270" cy="459846"/>
          </a:xfrm>
          <a:prstGeom prst="rect">
            <a:avLst/>
          </a:prstGeom>
          <a:noFill/>
          <a:ln w="127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 rot="3423225">
            <a:off x="5915576" y="5277856"/>
            <a:ext cx="2364270" cy="459846"/>
          </a:xfrm>
          <a:prstGeom prst="rect">
            <a:avLst/>
          </a:prstGeom>
          <a:noFill/>
          <a:ln w="127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31373" y="64375"/>
            <a:ext cx="8991926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i="1" dirty="0">
                <a:solidFill>
                  <a:srgbClr val="3366FF"/>
                </a:solidFill>
                <a:latin typeface="Calibri"/>
              </a:rPr>
              <a:t> </a:t>
            </a:r>
            <a:br>
              <a:rPr lang="en-US" sz="2800" i="1" dirty="0">
                <a:solidFill>
                  <a:srgbClr val="3366FF"/>
                </a:solidFill>
                <a:latin typeface="Calibri"/>
              </a:rPr>
            </a:br>
            <a:r>
              <a:rPr lang="en-US" sz="2800" i="1" dirty="0">
                <a:solidFill>
                  <a:srgbClr val="3366FF"/>
                </a:solidFill>
                <a:latin typeface="Calibri"/>
              </a:rPr>
              <a:t>Zooming on chromosome 11 and 17 for Basal subtype </a:t>
            </a:r>
          </a:p>
          <a:p>
            <a:r>
              <a:rPr lang="en-US" sz="2800" i="1" dirty="0">
                <a:solidFill>
                  <a:srgbClr val="3366FF"/>
                </a:solidFill>
                <a:latin typeface="Calibri"/>
              </a:rPr>
              <a:t>of BCR </a:t>
            </a:r>
            <a:br>
              <a:rPr lang="en-US" sz="2800" i="1" dirty="0">
                <a:solidFill>
                  <a:srgbClr val="3366FF"/>
                </a:solidFill>
                <a:latin typeface="Calibri"/>
              </a:rPr>
            </a:br>
            <a:endParaRPr lang="en-US" sz="2800" i="1" dirty="0">
              <a:solidFill>
                <a:srgbClr val="3366FF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247239" y="2618391"/>
            <a:ext cx="988172" cy="300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0819" y="2398577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Expression Heat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map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069088" y="1635009"/>
            <a:ext cx="1025770" cy="3516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61652" y="1400554"/>
            <a:ext cx="151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Chromosomes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887942" y="3581759"/>
            <a:ext cx="1493350" cy="310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30537" y="3335665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Copy number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variations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173572" y="4241542"/>
            <a:ext cx="2079945" cy="61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73944" y="4040845"/>
            <a:ext cx="161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Correlation between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CNV and Expression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618856" y="4302879"/>
            <a:ext cx="2837481" cy="17828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03188" y="5914349"/>
            <a:ext cx="723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37191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icCircos4vignette10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64358"/>
            <a:ext cx="6858000" cy="5971154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2703837" y="3598871"/>
            <a:ext cx="1644318" cy="99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81205" y="4502507"/>
            <a:ext cx="59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P53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41605" y="2551059"/>
            <a:ext cx="1813923" cy="7185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17594" y="2242300"/>
            <a:ext cx="1332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ERBB2 (Her2)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1981200" y="-17864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i="1" dirty="0">
                <a:solidFill>
                  <a:srgbClr val="3366FF"/>
                </a:solidFill>
                <a:latin typeface="Calibri"/>
              </a:rPr>
              <a:t> </a:t>
            </a:r>
            <a:br>
              <a:rPr lang="en-US" sz="3200" i="1" dirty="0">
                <a:solidFill>
                  <a:srgbClr val="3366FF"/>
                </a:solidFill>
                <a:latin typeface="Calibri"/>
              </a:rPr>
            </a:br>
            <a:r>
              <a:rPr lang="en-US" sz="3200" i="1" dirty="0">
                <a:solidFill>
                  <a:srgbClr val="3366FF"/>
                </a:solidFill>
                <a:latin typeface="Calibri"/>
              </a:rPr>
              <a:t>Zooming on chromosome 11 and 17</a:t>
            </a:r>
            <a:br>
              <a:rPr lang="en-US" sz="3200" i="1" dirty="0">
                <a:solidFill>
                  <a:srgbClr val="3366FF"/>
                </a:solidFill>
                <a:latin typeface="Calibri"/>
              </a:rPr>
            </a:br>
            <a:endParaRPr lang="en-US" sz="3200" i="1" dirty="0">
              <a:solidFill>
                <a:srgbClr val="3366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1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A71C7-13E5-FDA3-7F57-51004643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48" y="1753115"/>
            <a:ext cx="4013490" cy="24453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1926A8-EE34-64FB-6880-F1631AE9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OmicCircos capabilities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BD1B2-BD11-EDBB-6780-6C38FFFA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90" y="1718954"/>
            <a:ext cx="3731062" cy="2445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8C195D-6068-DD80-86CA-F3CD58A6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792" y="4272011"/>
            <a:ext cx="3853209" cy="2542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9C5E17-7FBA-5825-10EE-41778C11D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718" y="4169124"/>
            <a:ext cx="3894083" cy="25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3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06E19-4A3A-3433-058E-48AD9467F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57251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9A501-BA24-8D70-E32C-397CEE60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540747"/>
            <a:ext cx="7886700" cy="72714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https://cgc.sbgenomics.com/webapps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7FF4C-FDD8-33A7-DB79-B177908C9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87" y="1667466"/>
            <a:ext cx="8318065" cy="34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32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4AD8F-ABCD-ED91-1C90-8E8FF2BC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</a:rPr>
              <a:t>What role does 3DVizSNP play?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9CBF9-2549-EA54-17B2-4D5146B0A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595"/>
            <a:ext cx="8986713" cy="21286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5B1017-B5D5-1700-AE3B-D49E6BCF3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111" y="3892366"/>
            <a:ext cx="5131087" cy="2903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3DC8E-36FE-6338-153C-211CCB5752C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BA6D4A-35A6-3D23-E42C-3BE332012E5E}"/>
              </a:ext>
            </a:extLst>
          </p:cNvPr>
          <p:cNvSpPr txBox="1"/>
          <p:nvPr/>
        </p:nvSpPr>
        <p:spPr>
          <a:xfrm>
            <a:off x="-2" y="4947428"/>
            <a:ext cx="64113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dirty="0"/>
              <a:t>Visualizing the effect of SNPs on protein structure using iCn3D</a:t>
            </a:r>
            <a:br>
              <a:rPr lang="en" sz="1800" dirty="0"/>
            </a:br>
            <a:r>
              <a:rPr lang="en" sz="1800" dirty="0"/>
              <a:t>Collaboration with </a:t>
            </a:r>
            <a:r>
              <a:rPr lang="en-US" sz="1800" dirty="0"/>
              <a:t>Philippe </a:t>
            </a:r>
            <a:r>
              <a:rPr lang="en-US" sz="1800" dirty="0" err="1"/>
              <a:t>Youkharibache</a:t>
            </a:r>
            <a:r>
              <a:rPr lang="en" sz="1800" dirty="0"/>
              <a:t> and </a:t>
            </a:r>
            <a:r>
              <a:rPr lang="en" sz="1800" dirty="0" err="1"/>
              <a:t>Jiyao</a:t>
            </a:r>
            <a:r>
              <a:rPr lang="en" sz="1800" dirty="0"/>
              <a:t> Wang,</a:t>
            </a:r>
            <a:br>
              <a:rPr lang="en" sz="1800" dirty="0"/>
            </a:br>
            <a:r>
              <a:rPr lang="en" sz="1800" dirty="0"/>
              <a:t>Cancer Data Science Laboratory and NCBI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98C4095-A99E-E77A-3DD3-9EFA3215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9812"/>
            <a:ext cx="6646726" cy="6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01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4AD8F-ABCD-ED91-1C90-8E8FF2BC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</a:rPr>
              <a:t>What role does 3DVizSNP play?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3DC8E-36FE-6338-153C-211CCB5752C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Google Shape;155;p19">
            <a:extLst>
              <a:ext uri="{FF2B5EF4-FFF2-40B4-BE49-F238E27FC236}">
                <a16:creationId xmlns:a16="http://schemas.microsoft.com/office/drawing/2014/main" id="{CE28EB81-A1DF-BBDB-6E81-6D9356AE90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108" y="2010486"/>
            <a:ext cx="4329700" cy="423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1E4CD-5AD8-B3C3-61CB-C51AC0FE8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8" t="3309" r="2856" b="10761"/>
          <a:stretch/>
        </p:blipFill>
        <p:spPr>
          <a:xfrm>
            <a:off x="4683916" y="2010486"/>
            <a:ext cx="7441403" cy="42327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83D90-F4B7-5F3B-9003-CFBCFC5E2DB1}"/>
              </a:ext>
            </a:extLst>
          </p:cNvPr>
          <p:cNvSpPr txBox="1"/>
          <p:nvPr/>
        </p:nvSpPr>
        <p:spPr>
          <a:xfrm>
            <a:off x="1220230" y="6426872"/>
            <a:ext cx="7926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/>
              <a:t>Website: </a:t>
            </a:r>
            <a:r>
              <a:rPr lang="en-US" dirty="0">
                <a:hlinkClick r:id="rId4"/>
              </a:rPr>
              <a:t>https://analysistools.cancer.gov/3dvizsnp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12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23FC8-7F18-79EC-D27C-3A0FC57A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AI related project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9B26D6-7268-FAEE-0479-4F6E04B6F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3" y="2483708"/>
            <a:ext cx="5676473" cy="30956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D2563-AB5E-2635-1DFB-4490062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836" y="2495969"/>
            <a:ext cx="5941509" cy="33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33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4AD8F-ABCD-ED91-1C90-8E8FF2BC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Computational Genomics and Bioinformatics Branch:  Training 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3DC8E-36FE-6338-153C-211CCB5752C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391592-2E3B-A907-1A80-4169623DE6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32181"/>
              </p:ext>
            </p:extLst>
          </p:nvPr>
        </p:nvGraphicFramePr>
        <p:xfrm>
          <a:off x="2054675" y="1928620"/>
          <a:ext cx="8255974" cy="4697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220358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6C7A4B-F41B-4EBB-F5CE-0479B477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353160"/>
            <a:ext cx="8465308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Next-Generation Sequencing (NGS) training  classes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1B811A-417A-814D-BE78-EA96FD23FF5D}"/>
              </a:ext>
            </a:extLst>
          </p:cNvPr>
          <p:cNvGrpSpPr/>
          <p:nvPr/>
        </p:nvGrpSpPr>
        <p:grpSpPr>
          <a:xfrm>
            <a:off x="1216126" y="2174931"/>
            <a:ext cx="8944302" cy="4329909"/>
            <a:chOff x="2225029" y="2983478"/>
            <a:chExt cx="7741942" cy="353025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46C7C70-6B73-3644-B221-5A824F8287DB}"/>
                </a:ext>
              </a:extLst>
            </p:cNvPr>
            <p:cNvSpPr/>
            <p:nvPr/>
          </p:nvSpPr>
          <p:spPr>
            <a:xfrm rot="16200000">
              <a:off x="833295" y="4375212"/>
              <a:ext cx="3530251" cy="746783"/>
            </a:xfrm>
            <a:custGeom>
              <a:avLst/>
              <a:gdLst>
                <a:gd name="connsiteX0" fmla="*/ 0 w 3530251"/>
                <a:gd name="connsiteY0" fmla="*/ 0 h 746783"/>
                <a:gd name="connsiteX1" fmla="*/ 3530251 w 3530251"/>
                <a:gd name="connsiteY1" fmla="*/ 0 h 746783"/>
                <a:gd name="connsiteX2" fmla="*/ 3530251 w 3530251"/>
                <a:gd name="connsiteY2" fmla="*/ 746783 h 746783"/>
                <a:gd name="connsiteX3" fmla="*/ 0 w 3530251"/>
                <a:gd name="connsiteY3" fmla="*/ 746783 h 746783"/>
                <a:gd name="connsiteX4" fmla="*/ 0 w 3530251"/>
                <a:gd name="connsiteY4" fmla="*/ 0 h 74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0251" h="746783">
                  <a:moveTo>
                    <a:pt x="0" y="0"/>
                  </a:moveTo>
                  <a:lnTo>
                    <a:pt x="3530251" y="0"/>
                  </a:lnTo>
                  <a:lnTo>
                    <a:pt x="3530251" y="746783"/>
                  </a:lnTo>
                  <a:lnTo>
                    <a:pt x="0" y="7467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658623" bIns="0" numCol="1" spcCol="1270" anchor="t" anchorCtr="0">
              <a:noAutofit/>
            </a:bodyPr>
            <a:lstStyle/>
            <a:p>
              <a:pPr algn="r" defTabSz="1249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12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rPr>
                <a:t>Training topics</a:t>
              </a:r>
              <a:endParaRPr lang="en-US" sz="3800" kern="12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4E6D58-AF36-F542-9CF6-A877FBAFC680}"/>
                </a:ext>
              </a:extLst>
            </p:cNvPr>
            <p:cNvSpPr/>
            <p:nvPr/>
          </p:nvSpPr>
          <p:spPr>
            <a:xfrm>
              <a:off x="2971811" y="2983479"/>
              <a:ext cx="6995160" cy="3530251"/>
            </a:xfrm>
            <a:custGeom>
              <a:avLst/>
              <a:gdLst>
                <a:gd name="connsiteX0" fmla="*/ 0 w 6995160"/>
                <a:gd name="connsiteY0" fmla="*/ 0 h 3530251"/>
                <a:gd name="connsiteX1" fmla="*/ 6995160 w 6995160"/>
                <a:gd name="connsiteY1" fmla="*/ 0 h 3530251"/>
                <a:gd name="connsiteX2" fmla="*/ 6995160 w 6995160"/>
                <a:gd name="connsiteY2" fmla="*/ 3530251 h 3530251"/>
                <a:gd name="connsiteX3" fmla="*/ 0 w 6995160"/>
                <a:gd name="connsiteY3" fmla="*/ 3530251 h 3530251"/>
                <a:gd name="connsiteX4" fmla="*/ 0 w 6995160"/>
                <a:gd name="connsiteY4" fmla="*/ 0 h 353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5160" h="3530251">
                  <a:moveTo>
                    <a:pt x="0" y="0"/>
                  </a:moveTo>
                  <a:lnTo>
                    <a:pt x="6995160" y="0"/>
                  </a:lnTo>
                  <a:lnTo>
                    <a:pt x="6995160" y="3530251"/>
                  </a:lnTo>
                  <a:lnTo>
                    <a:pt x="0" y="35302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658622" rIns="248920" bIns="248920" numCol="1" spcCol="1270" anchor="t" anchorCtr="0">
              <a:noAutofit/>
            </a:bodyPr>
            <a:lstStyle/>
            <a:p>
              <a:pPr marL="169164" lvl="1" indent="-169164" defTabSz="88811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Bioinformatics 101</a:t>
              </a:r>
            </a:p>
            <a:p>
              <a:pPr marL="169164" lvl="1" indent="-169164" defTabSz="88811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whole-genome sequencing (WGS)</a:t>
              </a:r>
            </a:p>
            <a:p>
              <a:pPr marL="169164" lvl="1" indent="-169164" defTabSz="88811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whole exome sequencing (WES)</a:t>
              </a:r>
            </a:p>
            <a:p>
              <a:pPr marL="169164" lvl="1" indent="-169164" defTabSz="88811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RNA-seq (Transcriptomics)</a:t>
              </a:r>
            </a:p>
            <a:p>
              <a:pPr marL="169164" lvl="1" indent="-169164" defTabSz="88811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Epigenomic sequencing (Chip-Seq)</a:t>
              </a:r>
            </a:p>
            <a:p>
              <a:pPr marL="169164" lvl="1" indent="-169164" defTabSz="88811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Pathway Analysis</a:t>
              </a:r>
            </a:p>
            <a:p>
              <a:pPr marL="169164" lvl="1" indent="-169164" defTabSz="88811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NGS data Visualization Tool (</a:t>
              </a:r>
              <a:r>
                <a:rPr lang="en-US" sz="2400" dirty="0" err="1"/>
                <a:t>OmicCircos</a:t>
              </a:r>
              <a:r>
                <a:rPr lang="en-US" sz="2400" dirty="0"/>
                <a:t>)</a:t>
              </a:r>
              <a:endParaRPr lang="en-US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323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491090-4110-0245-92DF-5ACA408C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90" y="248038"/>
            <a:ext cx="8576441" cy="115920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Scientific Software Portfolio  and Informatic Technology for Cancer Research ITCR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398B2-5460-58E3-6E60-58F28A363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1" y="1822348"/>
            <a:ext cx="5308600" cy="445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10533-00DE-BC95-CB8F-37E8BD675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438" y="2067969"/>
            <a:ext cx="6722811" cy="39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7FF562A-241F-A212-83DA-5C54371C4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1" t="3924" r="34038"/>
          <a:stretch/>
        </p:blipFill>
        <p:spPr>
          <a:xfrm>
            <a:off x="10044631" y="1243702"/>
            <a:ext cx="1929096" cy="11627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BC4876-AC09-47F5-BE07-4BC907A50BA9}"/>
              </a:ext>
            </a:extLst>
          </p:cNvPr>
          <p:cNvSpPr/>
          <p:nvPr/>
        </p:nvSpPr>
        <p:spPr>
          <a:xfrm>
            <a:off x="142242" y="5443"/>
            <a:ext cx="9239815" cy="1241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en-US" sz="2400" b="1" dirty="0">
              <a:solidFill>
                <a:srgbClr val="123E57"/>
              </a:solidFill>
              <a:latin typeface="Avenir Next LT Pro Light" panose="020B0304020202020204" pitchFamily="34" charset="0"/>
            </a:endParaRPr>
          </a:p>
          <a:p>
            <a:pPr algn="ctr" defTabSz="914377">
              <a:defRPr/>
            </a:pPr>
            <a:r>
              <a:rPr lang="en-US" sz="2800" b="1" dirty="0">
                <a:solidFill>
                  <a:srgbClr val="123E57"/>
                </a:solidFill>
                <a:latin typeface="Arial"/>
              </a:rPr>
              <a:t>Computational Genomics &amp; Bioinformatics Branch (GCBB)</a:t>
            </a:r>
            <a:endParaRPr lang="en-US" sz="2800" b="1" dirty="0">
              <a:solidFill>
                <a:srgbClr val="123E57"/>
              </a:solidFill>
              <a:latin typeface="Arial"/>
              <a:cs typeface="Arial"/>
            </a:endParaRPr>
          </a:p>
          <a:p>
            <a:pPr algn="ctr" defTabSz="914377">
              <a:defRPr/>
            </a:pPr>
            <a:endParaRPr lang="en-GB" sz="2400" dirty="0">
              <a:solidFill>
                <a:srgbClr val="123E5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23B48-1BC9-A98D-7FF2-4EFDE548F85C}"/>
              </a:ext>
            </a:extLst>
          </p:cNvPr>
          <p:cNvSpPr/>
          <p:nvPr/>
        </p:nvSpPr>
        <p:spPr>
          <a:xfrm>
            <a:off x="142241" y="1667828"/>
            <a:ext cx="3089440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Computational Genomics &amp; Bioinformatics Branch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3CDC1-4A66-999D-99EE-1F44BDB777C8}"/>
              </a:ext>
            </a:extLst>
          </p:cNvPr>
          <p:cNvSpPr txBox="1"/>
          <p:nvPr/>
        </p:nvSpPr>
        <p:spPr>
          <a:xfrm>
            <a:off x="3526223" y="4838429"/>
            <a:ext cx="6473611" cy="1899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44" indent="-285744" defTabSz="914377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Generate and implement a web-based workflow in CRDC (CGC) and OmicCircos and (MOGSA) 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Widely used tools for NGS analyses and Visualization tools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ITCR Scientific software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CBIIT Summer Internship Program</a:t>
            </a:r>
            <a:endParaRPr lang="en-US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</p:txBody>
      </p:sp>
      <p:grpSp>
        <p:nvGrpSpPr>
          <p:cNvPr id="4" name="Analytics1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37086AE0-BB56-6D39-2076-E358B1707D1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396552" y="351959"/>
            <a:ext cx="662915" cy="542925"/>
            <a:chOff x="7169151" y="725488"/>
            <a:chExt cx="885825" cy="725488"/>
          </a:xfrm>
          <a:solidFill>
            <a:srgbClr val="0070C0"/>
          </a:solidFill>
        </p:grpSpPr>
        <p:sp>
          <p:nvSpPr>
            <p:cNvPr id="9" name="Freeform 324">
              <a:extLst>
                <a:ext uri="{FF2B5EF4-FFF2-40B4-BE49-F238E27FC236}">
                  <a16:creationId xmlns:a16="http://schemas.microsoft.com/office/drawing/2014/main" id="{2D674FF4-EC8E-631F-D2FF-82CBDEA080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7788" y="901701"/>
              <a:ext cx="127000" cy="128588"/>
            </a:xfrm>
            <a:custGeom>
              <a:avLst/>
              <a:gdLst>
                <a:gd name="T0" fmla="*/ 41 w 82"/>
                <a:gd name="T1" fmla="*/ 29 h 82"/>
                <a:gd name="T2" fmla="*/ 29 w 82"/>
                <a:gd name="T3" fmla="*/ 41 h 82"/>
                <a:gd name="T4" fmla="*/ 41 w 82"/>
                <a:gd name="T5" fmla="*/ 53 h 82"/>
                <a:gd name="T6" fmla="*/ 53 w 82"/>
                <a:gd name="T7" fmla="*/ 41 h 82"/>
                <a:gd name="T8" fmla="*/ 41 w 82"/>
                <a:gd name="T9" fmla="*/ 29 h 82"/>
                <a:gd name="T10" fmla="*/ 41 w 82"/>
                <a:gd name="T11" fmla="*/ 82 h 82"/>
                <a:gd name="T12" fmla="*/ 0 w 82"/>
                <a:gd name="T13" fmla="*/ 41 h 82"/>
                <a:gd name="T14" fmla="*/ 41 w 82"/>
                <a:gd name="T15" fmla="*/ 0 h 82"/>
                <a:gd name="T16" fmla="*/ 82 w 82"/>
                <a:gd name="T17" fmla="*/ 41 h 82"/>
                <a:gd name="T18" fmla="*/ 41 w 82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2">
                  <a:moveTo>
                    <a:pt x="41" y="29"/>
                  </a:moveTo>
                  <a:cubicBezTo>
                    <a:pt x="34" y="29"/>
                    <a:pt x="29" y="35"/>
                    <a:pt x="29" y="41"/>
                  </a:cubicBezTo>
                  <a:cubicBezTo>
                    <a:pt x="29" y="48"/>
                    <a:pt x="34" y="53"/>
                    <a:pt x="41" y="53"/>
                  </a:cubicBezTo>
                  <a:cubicBezTo>
                    <a:pt x="48" y="53"/>
                    <a:pt x="53" y="48"/>
                    <a:pt x="53" y="41"/>
                  </a:cubicBezTo>
                  <a:cubicBezTo>
                    <a:pt x="53" y="35"/>
                    <a:pt x="48" y="29"/>
                    <a:pt x="41" y="29"/>
                  </a:cubicBezTo>
                  <a:close/>
                  <a:moveTo>
                    <a:pt x="41" y="82"/>
                  </a:moveTo>
                  <a:cubicBezTo>
                    <a:pt x="19" y="82"/>
                    <a:pt x="0" y="64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ubicBezTo>
                    <a:pt x="82" y="64"/>
                    <a:pt x="64" y="82"/>
                    <a:pt x="41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325">
              <a:extLst>
                <a:ext uri="{FF2B5EF4-FFF2-40B4-BE49-F238E27FC236}">
                  <a16:creationId xmlns:a16="http://schemas.microsoft.com/office/drawing/2014/main" id="{B9252189-D2BD-6471-D3B6-321B7B61C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6" y="725488"/>
              <a:ext cx="101600" cy="98425"/>
            </a:xfrm>
            <a:custGeom>
              <a:avLst/>
              <a:gdLst>
                <a:gd name="T0" fmla="*/ 55 w 65"/>
                <a:gd name="T1" fmla="*/ 57 h 63"/>
                <a:gd name="T2" fmla="*/ 64 w 65"/>
                <a:gd name="T3" fmla="*/ 6 h 63"/>
                <a:gd name="T4" fmla="*/ 58 w 65"/>
                <a:gd name="T5" fmla="*/ 0 h 63"/>
                <a:gd name="T6" fmla="*/ 7 w 65"/>
                <a:gd name="T7" fmla="*/ 1 h 63"/>
                <a:gd name="T8" fmla="*/ 3 w 65"/>
                <a:gd name="T9" fmla="*/ 10 h 63"/>
                <a:gd name="T10" fmla="*/ 45 w 65"/>
                <a:gd name="T11" fmla="*/ 60 h 63"/>
                <a:gd name="T12" fmla="*/ 55 w 65"/>
                <a:gd name="T13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3">
                  <a:moveTo>
                    <a:pt x="55" y="57"/>
                  </a:moveTo>
                  <a:lnTo>
                    <a:pt x="64" y="6"/>
                  </a:lnTo>
                  <a:cubicBezTo>
                    <a:pt x="65" y="3"/>
                    <a:pt x="62" y="0"/>
                    <a:pt x="58" y="0"/>
                  </a:cubicBezTo>
                  <a:lnTo>
                    <a:pt x="7" y="1"/>
                  </a:lnTo>
                  <a:cubicBezTo>
                    <a:pt x="2" y="1"/>
                    <a:pt x="0" y="6"/>
                    <a:pt x="3" y="10"/>
                  </a:cubicBezTo>
                  <a:lnTo>
                    <a:pt x="45" y="60"/>
                  </a:lnTo>
                  <a:cubicBezTo>
                    <a:pt x="48" y="63"/>
                    <a:pt x="54" y="62"/>
                    <a:pt x="55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326">
              <a:extLst>
                <a:ext uri="{FF2B5EF4-FFF2-40B4-BE49-F238E27FC236}">
                  <a16:creationId xmlns:a16="http://schemas.microsoft.com/office/drawing/2014/main" id="{806992C1-2F23-4A3B-FC5F-D94405809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1" y="738188"/>
              <a:ext cx="255588" cy="219075"/>
            </a:xfrm>
            <a:custGeom>
              <a:avLst/>
              <a:gdLst>
                <a:gd name="T0" fmla="*/ 18 w 161"/>
                <a:gd name="T1" fmla="*/ 138 h 138"/>
                <a:gd name="T2" fmla="*/ 0 w 161"/>
                <a:gd name="T3" fmla="*/ 116 h 138"/>
                <a:gd name="T4" fmla="*/ 143 w 161"/>
                <a:gd name="T5" fmla="*/ 0 h 138"/>
                <a:gd name="T6" fmla="*/ 161 w 161"/>
                <a:gd name="T7" fmla="*/ 22 h 138"/>
                <a:gd name="T8" fmla="*/ 18 w 161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38">
                  <a:moveTo>
                    <a:pt x="18" y="138"/>
                  </a:moveTo>
                  <a:lnTo>
                    <a:pt x="0" y="116"/>
                  </a:lnTo>
                  <a:lnTo>
                    <a:pt x="143" y="0"/>
                  </a:lnTo>
                  <a:lnTo>
                    <a:pt x="161" y="22"/>
                  </a:lnTo>
                  <a:lnTo>
                    <a:pt x="18" y="1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327">
              <a:extLst>
                <a:ext uri="{FF2B5EF4-FFF2-40B4-BE49-F238E27FC236}">
                  <a16:creationId xmlns:a16="http://schemas.microsoft.com/office/drawing/2014/main" id="{81F978F6-FFF9-CDAA-AD33-F457E615A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126" y="804863"/>
              <a:ext cx="257175" cy="163513"/>
            </a:xfrm>
            <a:custGeom>
              <a:avLst/>
              <a:gdLst>
                <a:gd name="T0" fmla="*/ 150 w 162"/>
                <a:gd name="T1" fmla="*/ 103 h 103"/>
                <a:gd name="T2" fmla="*/ 0 w 162"/>
                <a:gd name="T3" fmla="*/ 25 h 103"/>
                <a:gd name="T4" fmla="*/ 13 w 162"/>
                <a:gd name="T5" fmla="*/ 0 h 103"/>
                <a:gd name="T6" fmla="*/ 162 w 162"/>
                <a:gd name="T7" fmla="*/ 77 h 103"/>
                <a:gd name="T8" fmla="*/ 150 w 162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03">
                  <a:moveTo>
                    <a:pt x="150" y="103"/>
                  </a:moveTo>
                  <a:lnTo>
                    <a:pt x="0" y="25"/>
                  </a:lnTo>
                  <a:lnTo>
                    <a:pt x="13" y="0"/>
                  </a:lnTo>
                  <a:lnTo>
                    <a:pt x="162" y="77"/>
                  </a:lnTo>
                  <a:lnTo>
                    <a:pt x="150" y="10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328">
              <a:extLst>
                <a:ext uri="{FF2B5EF4-FFF2-40B4-BE49-F238E27FC236}">
                  <a16:creationId xmlns:a16="http://schemas.microsoft.com/office/drawing/2014/main" id="{566ABA55-0165-0048-67FB-65D3D1A4B7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6638" y="741363"/>
              <a:ext cx="128588" cy="128588"/>
            </a:xfrm>
            <a:custGeom>
              <a:avLst/>
              <a:gdLst>
                <a:gd name="T0" fmla="*/ 41 w 82"/>
                <a:gd name="T1" fmla="*/ 29 h 82"/>
                <a:gd name="T2" fmla="*/ 29 w 82"/>
                <a:gd name="T3" fmla="*/ 41 h 82"/>
                <a:gd name="T4" fmla="*/ 41 w 82"/>
                <a:gd name="T5" fmla="*/ 53 h 82"/>
                <a:gd name="T6" fmla="*/ 53 w 82"/>
                <a:gd name="T7" fmla="*/ 41 h 82"/>
                <a:gd name="T8" fmla="*/ 41 w 82"/>
                <a:gd name="T9" fmla="*/ 29 h 82"/>
                <a:gd name="T10" fmla="*/ 41 w 82"/>
                <a:gd name="T11" fmla="*/ 82 h 82"/>
                <a:gd name="T12" fmla="*/ 0 w 82"/>
                <a:gd name="T13" fmla="*/ 41 h 82"/>
                <a:gd name="T14" fmla="*/ 41 w 82"/>
                <a:gd name="T15" fmla="*/ 0 h 82"/>
                <a:gd name="T16" fmla="*/ 82 w 82"/>
                <a:gd name="T17" fmla="*/ 41 h 82"/>
                <a:gd name="T18" fmla="*/ 41 w 82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2">
                  <a:moveTo>
                    <a:pt x="41" y="29"/>
                  </a:moveTo>
                  <a:cubicBezTo>
                    <a:pt x="34" y="29"/>
                    <a:pt x="29" y="35"/>
                    <a:pt x="29" y="41"/>
                  </a:cubicBezTo>
                  <a:cubicBezTo>
                    <a:pt x="29" y="48"/>
                    <a:pt x="34" y="53"/>
                    <a:pt x="41" y="53"/>
                  </a:cubicBezTo>
                  <a:cubicBezTo>
                    <a:pt x="47" y="53"/>
                    <a:pt x="53" y="48"/>
                    <a:pt x="53" y="41"/>
                  </a:cubicBezTo>
                  <a:cubicBezTo>
                    <a:pt x="53" y="35"/>
                    <a:pt x="47" y="29"/>
                    <a:pt x="41" y="29"/>
                  </a:cubicBezTo>
                  <a:close/>
                  <a:moveTo>
                    <a:pt x="41" y="82"/>
                  </a:moveTo>
                  <a:cubicBezTo>
                    <a:pt x="18" y="82"/>
                    <a:pt x="0" y="64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3" y="0"/>
                    <a:pt x="82" y="19"/>
                    <a:pt x="82" y="41"/>
                  </a:cubicBezTo>
                  <a:cubicBezTo>
                    <a:pt x="82" y="64"/>
                    <a:pt x="63" y="82"/>
                    <a:pt x="41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329">
              <a:extLst>
                <a:ext uri="{FF2B5EF4-FFF2-40B4-BE49-F238E27FC236}">
                  <a16:creationId xmlns:a16="http://schemas.microsoft.com/office/drawing/2014/main" id="{FBC32EC0-DDC4-7742-9277-F24E84179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815976"/>
              <a:ext cx="174625" cy="136525"/>
            </a:xfrm>
            <a:custGeom>
              <a:avLst/>
              <a:gdLst>
                <a:gd name="T0" fmla="*/ 14 w 110"/>
                <a:gd name="T1" fmla="*/ 86 h 86"/>
                <a:gd name="T2" fmla="*/ 0 w 110"/>
                <a:gd name="T3" fmla="*/ 62 h 86"/>
                <a:gd name="T4" fmla="*/ 94 w 110"/>
                <a:gd name="T5" fmla="*/ 0 h 86"/>
                <a:gd name="T6" fmla="*/ 110 w 110"/>
                <a:gd name="T7" fmla="*/ 24 h 86"/>
                <a:gd name="T8" fmla="*/ 14 w 110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86">
                  <a:moveTo>
                    <a:pt x="14" y="86"/>
                  </a:moveTo>
                  <a:lnTo>
                    <a:pt x="0" y="62"/>
                  </a:lnTo>
                  <a:lnTo>
                    <a:pt x="94" y="0"/>
                  </a:lnTo>
                  <a:lnTo>
                    <a:pt x="110" y="24"/>
                  </a:lnTo>
                  <a:lnTo>
                    <a:pt x="14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 330">
              <a:extLst>
                <a:ext uri="{FF2B5EF4-FFF2-40B4-BE49-F238E27FC236}">
                  <a16:creationId xmlns:a16="http://schemas.microsoft.com/office/drawing/2014/main" id="{98B8AF83-E9EC-641D-9484-DE5479774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9151" y="893763"/>
              <a:ext cx="127000" cy="127000"/>
            </a:xfrm>
            <a:custGeom>
              <a:avLst/>
              <a:gdLst>
                <a:gd name="T0" fmla="*/ 41 w 82"/>
                <a:gd name="T1" fmla="*/ 28 h 81"/>
                <a:gd name="T2" fmla="*/ 29 w 82"/>
                <a:gd name="T3" fmla="*/ 40 h 81"/>
                <a:gd name="T4" fmla="*/ 41 w 82"/>
                <a:gd name="T5" fmla="*/ 52 h 81"/>
                <a:gd name="T6" fmla="*/ 53 w 82"/>
                <a:gd name="T7" fmla="*/ 40 h 81"/>
                <a:gd name="T8" fmla="*/ 41 w 82"/>
                <a:gd name="T9" fmla="*/ 28 h 81"/>
                <a:gd name="T10" fmla="*/ 41 w 82"/>
                <a:gd name="T11" fmla="*/ 81 h 81"/>
                <a:gd name="T12" fmla="*/ 0 w 82"/>
                <a:gd name="T13" fmla="*/ 40 h 81"/>
                <a:gd name="T14" fmla="*/ 41 w 82"/>
                <a:gd name="T15" fmla="*/ 0 h 81"/>
                <a:gd name="T16" fmla="*/ 82 w 82"/>
                <a:gd name="T17" fmla="*/ 40 h 81"/>
                <a:gd name="T18" fmla="*/ 41 w 82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1">
                  <a:moveTo>
                    <a:pt x="41" y="28"/>
                  </a:moveTo>
                  <a:cubicBezTo>
                    <a:pt x="35" y="28"/>
                    <a:pt x="29" y="34"/>
                    <a:pt x="29" y="40"/>
                  </a:cubicBezTo>
                  <a:cubicBezTo>
                    <a:pt x="29" y="47"/>
                    <a:pt x="35" y="52"/>
                    <a:pt x="41" y="52"/>
                  </a:cubicBezTo>
                  <a:cubicBezTo>
                    <a:pt x="48" y="52"/>
                    <a:pt x="53" y="47"/>
                    <a:pt x="53" y="40"/>
                  </a:cubicBezTo>
                  <a:cubicBezTo>
                    <a:pt x="53" y="34"/>
                    <a:pt x="48" y="28"/>
                    <a:pt x="41" y="28"/>
                  </a:cubicBezTo>
                  <a:close/>
                  <a:moveTo>
                    <a:pt x="41" y="81"/>
                  </a:moveTo>
                  <a:cubicBezTo>
                    <a:pt x="19" y="81"/>
                    <a:pt x="0" y="63"/>
                    <a:pt x="0" y="40"/>
                  </a:cubicBezTo>
                  <a:cubicBezTo>
                    <a:pt x="0" y="18"/>
                    <a:pt x="19" y="0"/>
                    <a:pt x="41" y="0"/>
                  </a:cubicBezTo>
                  <a:cubicBezTo>
                    <a:pt x="64" y="0"/>
                    <a:pt x="82" y="18"/>
                    <a:pt x="82" y="40"/>
                  </a:cubicBezTo>
                  <a:cubicBezTo>
                    <a:pt x="82" y="63"/>
                    <a:pt x="64" y="81"/>
                    <a:pt x="41" y="8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331">
              <a:extLst>
                <a:ext uri="{FF2B5EF4-FFF2-40B4-BE49-F238E27FC236}">
                  <a16:creationId xmlns:a16="http://schemas.microsoft.com/office/drawing/2014/main" id="{5D78C941-313F-64AC-E767-17244A1965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26" y="784226"/>
              <a:ext cx="363538" cy="347663"/>
            </a:xfrm>
            <a:custGeom>
              <a:avLst/>
              <a:gdLst>
                <a:gd name="T0" fmla="*/ 117 w 233"/>
                <a:gd name="T1" fmla="*/ 37 h 223"/>
                <a:gd name="T2" fmla="*/ 61 w 233"/>
                <a:gd name="T3" fmla="*/ 60 h 223"/>
                <a:gd name="T4" fmla="*/ 61 w 233"/>
                <a:gd name="T5" fmla="*/ 173 h 223"/>
                <a:gd name="T6" fmla="*/ 173 w 233"/>
                <a:gd name="T7" fmla="*/ 173 h 223"/>
                <a:gd name="T8" fmla="*/ 173 w 233"/>
                <a:gd name="T9" fmla="*/ 60 h 223"/>
                <a:gd name="T10" fmla="*/ 117 w 233"/>
                <a:gd name="T11" fmla="*/ 37 h 223"/>
                <a:gd name="T12" fmla="*/ 117 w 233"/>
                <a:gd name="T13" fmla="*/ 223 h 223"/>
                <a:gd name="T14" fmla="*/ 42 w 233"/>
                <a:gd name="T15" fmla="*/ 192 h 223"/>
                <a:gd name="T16" fmla="*/ 42 w 233"/>
                <a:gd name="T17" fmla="*/ 41 h 223"/>
                <a:gd name="T18" fmla="*/ 192 w 233"/>
                <a:gd name="T19" fmla="*/ 41 h 223"/>
                <a:gd name="T20" fmla="*/ 192 w 233"/>
                <a:gd name="T21" fmla="*/ 192 h 223"/>
                <a:gd name="T22" fmla="*/ 117 w 233"/>
                <a:gd name="T2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223">
                  <a:moveTo>
                    <a:pt x="117" y="37"/>
                  </a:moveTo>
                  <a:cubicBezTo>
                    <a:pt x="96" y="37"/>
                    <a:pt x="76" y="45"/>
                    <a:pt x="61" y="60"/>
                  </a:cubicBezTo>
                  <a:cubicBezTo>
                    <a:pt x="30" y="91"/>
                    <a:pt x="30" y="142"/>
                    <a:pt x="61" y="173"/>
                  </a:cubicBezTo>
                  <a:cubicBezTo>
                    <a:pt x="92" y="204"/>
                    <a:pt x="142" y="204"/>
                    <a:pt x="173" y="173"/>
                  </a:cubicBezTo>
                  <a:cubicBezTo>
                    <a:pt x="204" y="142"/>
                    <a:pt x="204" y="91"/>
                    <a:pt x="173" y="60"/>
                  </a:cubicBezTo>
                  <a:cubicBezTo>
                    <a:pt x="157" y="45"/>
                    <a:pt x="137" y="37"/>
                    <a:pt x="117" y="37"/>
                  </a:cubicBezTo>
                  <a:close/>
                  <a:moveTo>
                    <a:pt x="117" y="223"/>
                  </a:moveTo>
                  <a:cubicBezTo>
                    <a:pt x="90" y="223"/>
                    <a:pt x="62" y="213"/>
                    <a:pt x="42" y="192"/>
                  </a:cubicBezTo>
                  <a:cubicBezTo>
                    <a:pt x="0" y="150"/>
                    <a:pt x="0" y="83"/>
                    <a:pt x="42" y="41"/>
                  </a:cubicBezTo>
                  <a:cubicBezTo>
                    <a:pt x="83" y="0"/>
                    <a:pt x="150" y="0"/>
                    <a:pt x="192" y="41"/>
                  </a:cubicBezTo>
                  <a:cubicBezTo>
                    <a:pt x="233" y="83"/>
                    <a:pt x="233" y="150"/>
                    <a:pt x="192" y="192"/>
                  </a:cubicBezTo>
                  <a:cubicBezTo>
                    <a:pt x="171" y="213"/>
                    <a:pt x="144" y="223"/>
                    <a:pt x="117" y="2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332">
              <a:extLst>
                <a:ext uri="{FF2B5EF4-FFF2-40B4-BE49-F238E27FC236}">
                  <a16:creationId xmlns:a16="http://schemas.microsoft.com/office/drawing/2014/main" id="{765172F1-BB24-3EEF-C05B-8AED5D6C8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1046163"/>
              <a:ext cx="196850" cy="196850"/>
            </a:xfrm>
            <a:custGeom>
              <a:avLst/>
              <a:gdLst>
                <a:gd name="T0" fmla="*/ 89 w 126"/>
                <a:gd name="T1" fmla="*/ 118 h 126"/>
                <a:gd name="T2" fmla="*/ 0 w 126"/>
                <a:gd name="T3" fmla="*/ 29 h 126"/>
                <a:gd name="T4" fmla="*/ 29 w 126"/>
                <a:gd name="T5" fmla="*/ 0 h 126"/>
                <a:gd name="T6" fmla="*/ 118 w 126"/>
                <a:gd name="T7" fmla="*/ 89 h 126"/>
                <a:gd name="T8" fmla="*/ 118 w 126"/>
                <a:gd name="T9" fmla="*/ 118 h 126"/>
                <a:gd name="T10" fmla="*/ 118 w 126"/>
                <a:gd name="T11" fmla="*/ 118 h 126"/>
                <a:gd name="T12" fmla="*/ 89 w 126"/>
                <a:gd name="T13" fmla="*/ 11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26">
                  <a:moveTo>
                    <a:pt x="89" y="118"/>
                  </a:moveTo>
                  <a:lnTo>
                    <a:pt x="0" y="29"/>
                  </a:lnTo>
                  <a:lnTo>
                    <a:pt x="29" y="0"/>
                  </a:lnTo>
                  <a:lnTo>
                    <a:pt x="118" y="89"/>
                  </a:lnTo>
                  <a:cubicBezTo>
                    <a:pt x="126" y="97"/>
                    <a:pt x="126" y="110"/>
                    <a:pt x="118" y="118"/>
                  </a:cubicBezTo>
                  <a:lnTo>
                    <a:pt x="118" y="118"/>
                  </a:lnTo>
                  <a:cubicBezTo>
                    <a:pt x="110" y="126"/>
                    <a:pt x="97" y="126"/>
                    <a:pt x="89" y="1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reeform 333">
              <a:extLst>
                <a:ext uri="{FF2B5EF4-FFF2-40B4-BE49-F238E27FC236}">
                  <a16:creationId xmlns:a16="http://schemas.microsoft.com/office/drawing/2014/main" id="{E243095D-708E-DE0C-7B64-A9F0415E4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1408113"/>
              <a:ext cx="774700" cy="42863"/>
            </a:xfrm>
            <a:custGeom>
              <a:avLst/>
              <a:gdLst>
                <a:gd name="T0" fmla="*/ 482 w 496"/>
                <a:gd name="T1" fmla="*/ 27 h 27"/>
                <a:gd name="T2" fmla="*/ 13 w 496"/>
                <a:gd name="T3" fmla="*/ 27 h 27"/>
                <a:gd name="T4" fmla="*/ 0 w 496"/>
                <a:gd name="T5" fmla="*/ 13 h 27"/>
                <a:gd name="T6" fmla="*/ 0 w 496"/>
                <a:gd name="T7" fmla="*/ 13 h 27"/>
                <a:gd name="T8" fmla="*/ 13 w 496"/>
                <a:gd name="T9" fmla="*/ 0 h 27"/>
                <a:gd name="T10" fmla="*/ 482 w 496"/>
                <a:gd name="T11" fmla="*/ 0 h 27"/>
                <a:gd name="T12" fmla="*/ 496 w 496"/>
                <a:gd name="T13" fmla="*/ 13 h 27"/>
                <a:gd name="T14" fmla="*/ 496 w 496"/>
                <a:gd name="T15" fmla="*/ 13 h 27"/>
                <a:gd name="T16" fmla="*/ 482 w 49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27">
                  <a:moveTo>
                    <a:pt x="482" y="27"/>
                  </a:moveTo>
                  <a:lnTo>
                    <a:pt x="13" y="27"/>
                  </a:lnTo>
                  <a:cubicBezTo>
                    <a:pt x="6" y="27"/>
                    <a:pt x="0" y="21"/>
                    <a:pt x="0" y="13"/>
                  </a:cubicBezTo>
                  <a:lnTo>
                    <a:pt x="0" y="13"/>
                  </a:lnTo>
                  <a:cubicBezTo>
                    <a:pt x="0" y="6"/>
                    <a:pt x="6" y="0"/>
                    <a:pt x="13" y="0"/>
                  </a:cubicBezTo>
                  <a:lnTo>
                    <a:pt x="482" y="0"/>
                  </a:lnTo>
                  <a:cubicBezTo>
                    <a:pt x="490" y="0"/>
                    <a:pt x="496" y="6"/>
                    <a:pt x="496" y="13"/>
                  </a:cubicBezTo>
                  <a:lnTo>
                    <a:pt x="496" y="13"/>
                  </a:lnTo>
                  <a:cubicBezTo>
                    <a:pt x="496" y="21"/>
                    <a:pt x="490" y="27"/>
                    <a:pt x="482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reeform 334">
              <a:extLst>
                <a:ext uri="{FF2B5EF4-FFF2-40B4-BE49-F238E27FC236}">
                  <a16:creationId xmlns:a16="http://schemas.microsoft.com/office/drawing/2014/main" id="{35DB83D9-6E91-748C-8737-A71DC1414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1066801"/>
              <a:ext cx="93663" cy="307975"/>
            </a:xfrm>
            <a:custGeom>
              <a:avLst/>
              <a:gdLst>
                <a:gd name="T0" fmla="*/ 48 w 60"/>
                <a:gd name="T1" fmla="*/ 0 h 198"/>
                <a:gd name="T2" fmla="*/ 12 w 60"/>
                <a:gd name="T3" fmla="*/ 0 h 198"/>
                <a:gd name="T4" fmla="*/ 0 w 60"/>
                <a:gd name="T5" fmla="*/ 12 h 198"/>
                <a:gd name="T6" fmla="*/ 0 w 60"/>
                <a:gd name="T7" fmla="*/ 187 h 198"/>
                <a:gd name="T8" fmla="*/ 12 w 60"/>
                <a:gd name="T9" fmla="*/ 198 h 198"/>
                <a:gd name="T10" fmla="*/ 48 w 60"/>
                <a:gd name="T11" fmla="*/ 198 h 198"/>
                <a:gd name="T12" fmla="*/ 60 w 60"/>
                <a:gd name="T13" fmla="*/ 187 h 198"/>
                <a:gd name="T14" fmla="*/ 60 w 60"/>
                <a:gd name="T15" fmla="*/ 12 h 198"/>
                <a:gd name="T16" fmla="*/ 48 w 60"/>
                <a:gd name="T1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98">
                  <a:moveTo>
                    <a:pt x="48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2"/>
                  </a:cubicBezTo>
                  <a:lnTo>
                    <a:pt x="0" y="187"/>
                  </a:lnTo>
                  <a:cubicBezTo>
                    <a:pt x="0" y="193"/>
                    <a:pt x="5" y="198"/>
                    <a:pt x="12" y="198"/>
                  </a:cubicBezTo>
                  <a:lnTo>
                    <a:pt x="48" y="198"/>
                  </a:lnTo>
                  <a:cubicBezTo>
                    <a:pt x="55" y="198"/>
                    <a:pt x="60" y="193"/>
                    <a:pt x="60" y="187"/>
                  </a:cubicBezTo>
                  <a:lnTo>
                    <a:pt x="60" y="12"/>
                  </a:lnTo>
                  <a:cubicBezTo>
                    <a:pt x="60" y="6"/>
                    <a:pt x="55" y="0"/>
                    <a:pt x="4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335">
              <a:extLst>
                <a:ext uri="{FF2B5EF4-FFF2-40B4-BE49-F238E27FC236}">
                  <a16:creationId xmlns:a16="http://schemas.microsoft.com/office/drawing/2014/main" id="{BC5AE734-EBE1-66B7-F0DB-A343CF500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1009651"/>
              <a:ext cx="93663" cy="365125"/>
            </a:xfrm>
            <a:custGeom>
              <a:avLst/>
              <a:gdLst>
                <a:gd name="T0" fmla="*/ 48 w 60"/>
                <a:gd name="T1" fmla="*/ 0 h 234"/>
                <a:gd name="T2" fmla="*/ 12 w 60"/>
                <a:gd name="T3" fmla="*/ 0 h 234"/>
                <a:gd name="T4" fmla="*/ 0 w 60"/>
                <a:gd name="T5" fmla="*/ 12 h 234"/>
                <a:gd name="T6" fmla="*/ 0 w 60"/>
                <a:gd name="T7" fmla="*/ 223 h 234"/>
                <a:gd name="T8" fmla="*/ 12 w 60"/>
                <a:gd name="T9" fmla="*/ 234 h 234"/>
                <a:gd name="T10" fmla="*/ 48 w 60"/>
                <a:gd name="T11" fmla="*/ 234 h 234"/>
                <a:gd name="T12" fmla="*/ 60 w 60"/>
                <a:gd name="T13" fmla="*/ 223 h 234"/>
                <a:gd name="T14" fmla="*/ 60 w 60"/>
                <a:gd name="T15" fmla="*/ 12 h 234"/>
                <a:gd name="T16" fmla="*/ 48 w 60"/>
                <a:gd name="T17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34">
                  <a:moveTo>
                    <a:pt x="48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2"/>
                  </a:cubicBezTo>
                  <a:lnTo>
                    <a:pt x="0" y="223"/>
                  </a:lnTo>
                  <a:cubicBezTo>
                    <a:pt x="0" y="229"/>
                    <a:pt x="5" y="234"/>
                    <a:pt x="12" y="234"/>
                  </a:cubicBezTo>
                  <a:lnTo>
                    <a:pt x="48" y="234"/>
                  </a:lnTo>
                  <a:cubicBezTo>
                    <a:pt x="54" y="234"/>
                    <a:pt x="60" y="229"/>
                    <a:pt x="60" y="223"/>
                  </a:cubicBezTo>
                  <a:lnTo>
                    <a:pt x="60" y="12"/>
                  </a:lnTo>
                  <a:cubicBezTo>
                    <a:pt x="60" y="6"/>
                    <a:pt x="54" y="0"/>
                    <a:pt x="4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36">
              <a:extLst>
                <a:ext uri="{FF2B5EF4-FFF2-40B4-BE49-F238E27FC236}">
                  <a16:creationId xmlns:a16="http://schemas.microsoft.com/office/drawing/2014/main" id="{E9D5C2CA-6082-BD38-7FE9-B63039B5A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1066801"/>
              <a:ext cx="92075" cy="307975"/>
            </a:xfrm>
            <a:custGeom>
              <a:avLst/>
              <a:gdLst>
                <a:gd name="T0" fmla="*/ 48 w 59"/>
                <a:gd name="T1" fmla="*/ 0 h 198"/>
                <a:gd name="T2" fmla="*/ 12 w 59"/>
                <a:gd name="T3" fmla="*/ 0 h 198"/>
                <a:gd name="T4" fmla="*/ 0 w 59"/>
                <a:gd name="T5" fmla="*/ 12 h 198"/>
                <a:gd name="T6" fmla="*/ 0 w 59"/>
                <a:gd name="T7" fmla="*/ 187 h 198"/>
                <a:gd name="T8" fmla="*/ 12 w 59"/>
                <a:gd name="T9" fmla="*/ 198 h 198"/>
                <a:gd name="T10" fmla="*/ 48 w 59"/>
                <a:gd name="T11" fmla="*/ 198 h 198"/>
                <a:gd name="T12" fmla="*/ 59 w 59"/>
                <a:gd name="T13" fmla="*/ 187 h 198"/>
                <a:gd name="T14" fmla="*/ 59 w 59"/>
                <a:gd name="T15" fmla="*/ 12 h 198"/>
                <a:gd name="T16" fmla="*/ 48 w 59"/>
                <a:gd name="T1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98">
                  <a:moveTo>
                    <a:pt x="48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2"/>
                  </a:cubicBezTo>
                  <a:lnTo>
                    <a:pt x="0" y="187"/>
                  </a:lnTo>
                  <a:cubicBezTo>
                    <a:pt x="0" y="193"/>
                    <a:pt x="5" y="198"/>
                    <a:pt x="12" y="198"/>
                  </a:cubicBezTo>
                  <a:lnTo>
                    <a:pt x="48" y="198"/>
                  </a:lnTo>
                  <a:cubicBezTo>
                    <a:pt x="54" y="198"/>
                    <a:pt x="59" y="193"/>
                    <a:pt x="59" y="187"/>
                  </a:cubicBezTo>
                  <a:lnTo>
                    <a:pt x="59" y="12"/>
                  </a:lnTo>
                  <a:cubicBezTo>
                    <a:pt x="59" y="6"/>
                    <a:pt x="54" y="0"/>
                    <a:pt x="4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37">
              <a:extLst>
                <a:ext uri="{FF2B5EF4-FFF2-40B4-BE49-F238E27FC236}">
                  <a16:creationId xmlns:a16="http://schemas.microsoft.com/office/drawing/2014/main" id="{EB3EF594-2E73-2922-09D4-5940B822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6" y="1168401"/>
              <a:ext cx="92075" cy="206375"/>
            </a:xfrm>
            <a:custGeom>
              <a:avLst/>
              <a:gdLst>
                <a:gd name="T0" fmla="*/ 48 w 59"/>
                <a:gd name="T1" fmla="*/ 0 h 133"/>
                <a:gd name="T2" fmla="*/ 11 w 59"/>
                <a:gd name="T3" fmla="*/ 0 h 133"/>
                <a:gd name="T4" fmla="*/ 0 w 59"/>
                <a:gd name="T5" fmla="*/ 11 h 133"/>
                <a:gd name="T6" fmla="*/ 0 w 59"/>
                <a:gd name="T7" fmla="*/ 122 h 133"/>
                <a:gd name="T8" fmla="*/ 11 w 59"/>
                <a:gd name="T9" fmla="*/ 133 h 133"/>
                <a:gd name="T10" fmla="*/ 48 w 59"/>
                <a:gd name="T11" fmla="*/ 133 h 133"/>
                <a:gd name="T12" fmla="*/ 59 w 59"/>
                <a:gd name="T13" fmla="*/ 122 h 133"/>
                <a:gd name="T14" fmla="*/ 59 w 59"/>
                <a:gd name="T15" fmla="*/ 11 h 133"/>
                <a:gd name="T16" fmla="*/ 48 w 59"/>
                <a:gd name="T1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3">
                  <a:moveTo>
                    <a:pt x="48" y="0"/>
                  </a:move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lnTo>
                    <a:pt x="0" y="122"/>
                  </a:lnTo>
                  <a:cubicBezTo>
                    <a:pt x="0" y="128"/>
                    <a:pt x="5" y="133"/>
                    <a:pt x="11" y="133"/>
                  </a:cubicBezTo>
                  <a:lnTo>
                    <a:pt x="48" y="133"/>
                  </a:lnTo>
                  <a:cubicBezTo>
                    <a:pt x="54" y="133"/>
                    <a:pt x="59" y="128"/>
                    <a:pt x="59" y="122"/>
                  </a:cubicBezTo>
                  <a:lnTo>
                    <a:pt x="59" y="11"/>
                  </a:lnTo>
                  <a:cubicBezTo>
                    <a:pt x="59" y="5"/>
                    <a:pt x="54" y="0"/>
                    <a:pt x="4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338">
              <a:extLst>
                <a:ext uri="{FF2B5EF4-FFF2-40B4-BE49-F238E27FC236}">
                  <a16:creationId xmlns:a16="http://schemas.microsoft.com/office/drawing/2014/main" id="{8C83DEB0-C6EE-A33E-82F5-59CD729E3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063" y="1168401"/>
              <a:ext cx="92075" cy="206375"/>
            </a:xfrm>
            <a:custGeom>
              <a:avLst/>
              <a:gdLst>
                <a:gd name="T0" fmla="*/ 48 w 59"/>
                <a:gd name="T1" fmla="*/ 0 h 133"/>
                <a:gd name="T2" fmla="*/ 11 w 59"/>
                <a:gd name="T3" fmla="*/ 0 h 133"/>
                <a:gd name="T4" fmla="*/ 0 w 59"/>
                <a:gd name="T5" fmla="*/ 11 h 133"/>
                <a:gd name="T6" fmla="*/ 0 w 59"/>
                <a:gd name="T7" fmla="*/ 122 h 133"/>
                <a:gd name="T8" fmla="*/ 11 w 59"/>
                <a:gd name="T9" fmla="*/ 133 h 133"/>
                <a:gd name="T10" fmla="*/ 48 w 59"/>
                <a:gd name="T11" fmla="*/ 133 h 133"/>
                <a:gd name="T12" fmla="*/ 59 w 59"/>
                <a:gd name="T13" fmla="*/ 122 h 133"/>
                <a:gd name="T14" fmla="*/ 59 w 59"/>
                <a:gd name="T15" fmla="*/ 11 h 133"/>
                <a:gd name="T16" fmla="*/ 48 w 59"/>
                <a:gd name="T1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3">
                  <a:moveTo>
                    <a:pt x="48" y="0"/>
                  </a:move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lnTo>
                    <a:pt x="0" y="122"/>
                  </a:lnTo>
                  <a:cubicBezTo>
                    <a:pt x="0" y="128"/>
                    <a:pt x="5" y="133"/>
                    <a:pt x="11" y="133"/>
                  </a:cubicBezTo>
                  <a:lnTo>
                    <a:pt x="48" y="133"/>
                  </a:lnTo>
                  <a:cubicBezTo>
                    <a:pt x="54" y="133"/>
                    <a:pt x="59" y="128"/>
                    <a:pt x="59" y="122"/>
                  </a:cubicBezTo>
                  <a:lnTo>
                    <a:pt x="59" y="11"/>
                  </a:lnTo>
                  <a:cubicBezTo>
                    <a:pt x="59" y="5"/>
                    <a:pt x="54" y="0"/>
                    <a:pt x="4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339">
              <a:extLst>
                <a:ext uri="{FF2B5EF4-FFF2-40B4-BE49-F238E27FC236}">
                  <a16:creationId xmlns:a16="http://schemas.microsoft.com/office/drawing/2014/main" id="{ACBBDD47-177C-B2C9-BA16-C0C1EE74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1249363"/>
              <a:ext cx="92075" cy="125413"/>
            </a:xfrm>
            <a:custGeom>
              <a:avLst/>
              <a:gdLst>
                <a:gd name="T0" fmla="*/ 48 w 59"/>
                <a:gd name="T1" fmla="*/ 0 h 81"/>
                <a:gd name="T2" fmla="*/ 11 w 59"/>
                <a:gd name="T3" fmla="*/ 0 h 81"/>
                <a:gd name="T4" fmla="*/ 0 w 59"/>
                <a:gd name="T5" fmla="*/ 11 h 81"/>
                <a:gd name="T6" fmla="*/ 0 w 59"/>
                <a:gd name="T7" fmla="*/ 70 h 81"/>
                <a:gd name="T8" fmla="*/ 11 w 59"/>
                <a:gd name="T9" fmla="*/ 81 h 81"/>
                <a:gd name="T10" fmla="*/ 48 w 59"/>
                <a:gd name="T11" fmla="*/ 81 h 81"/>
                <a:gd name="T12" fmla="*/ 59 w 59"/>
                <a:gd name="T13" fmla="*/ 70 h 81"/>
                <a:gd name="T14" fmla="*/ 59 w 59"/>
                <a:gd name="T15" fmla="*/ 11 h 81"/>
                <a:gd name="T16" fmla="*/ 48 w 59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81">
                  <a:moveTo>
                    <a:pt x="48" y="0"/>
                  </a:move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lnTo>
                    <a:pt x="0" y="70"/>
                  </a:lnTo>
                  <a:cubicBezTo>
                    <a:pt x="0" y="76"/>
                    <a:pt x="5" y="81"/>
                    <a:pt x="11" y="81"/>
                  </a:cubicBezTo>
                  <a:lnTo>
                    <a:pt x="48" y="81"/>
                  </a:lnTo>
                  <a:cubicBezTo>
                    <a:pt x="54" y="81"/>
                    <a:pt x="59" y="76"/>
                    <a:pt x="59" y="70"/>
                  </a:cubicBezTo>
                  <a:lnTo>
                    <a:pt x="59" y="11"/>
                  </a:lnTo>
                  <a:cubicBezTo>
                    <a:pt x="59" y="5"/>
                    <a:pt x="54" y="0"/>
                    <a:pt x="4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EAEB118-1A09-A295-1DEC-647248F4A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94" t="4130" r="1253"/>
          <a:stretch/>
        </p:blipFill>
        <p:spPr>
          <a:xfrm>
            <a:off x="10140728" y="2482849"/>
            <a:ext cx="902029" cy="10872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FC8CE9-2B42-AED8-C5D6-C89BA0ED2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58" r="134"/>
          <a:stretch/>
        </p:blipFill>
        <p:spPr>
          <a:xfrm>
            <a:off x="10262644" y="4738817"/>
            <a:ext cx="871328" cy="11594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C30AF0D-8CAE-E17E-37B7-09B0148AC9DB}"/>
              </a:ext>
            </a:extLst>
          </p:cNvPr>
          <p:cNvSpPr txBox="1"/>
          <p:nvPr/>
        </p:nvSpPr>
        <p:spPr>
          <a:xfrm>
            <a:off x="89588" y="5033484"/>
            <a:ext cx="3142093" cy="828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 rtlCol="0">
            <a:no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pPr algn="ctr" defTabSz="914377"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Scientific &amp; Tools Consulting and training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9AAB9-C2BA-66D4-3E0E-FB4FC0619AD4}"/>
              </a:ext>
            </a:extLst>
          </p:cNvPr>
          <p:cNvSpPr txBox="1"/>
          <p:nvPr/>
        </p:nvSpPr>
        <p:spPr>
          <a:xfrm>
            <a:off x="89588" y="3285007"/>
            <a:ext cx="3142093" cy="849111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no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pPr algn="ctr" defTabSz="914377"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Computational Genomics &amp; AI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E49DA23-7687-2AAF-B2A9-1D5FFBFED0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365"/>
          <a:stretch/>
        </p:blipFill>
        <p:spPr>
          <a:xfrm>
            <a:off x="11126288" y="2430426"/>
            <a:ext cx="955077" cy="122395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EC9A0F5-BE11-4175-94F3-3CC5814AF7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06" r="34883"/>
          <a:stretch/>
        </p:blipFill>
        <p:spPr>
          <a:xfrm>
            <a:off x="11186772" y="3570087"/>
            <a:ext cx="945395" cy="11825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FEC39DA-97F7-39CB-8A7D-01F981E37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242"/>
          <a:stretch/>
        </p:blipFill>
        <p:spPr>
          <a:xfrm>
            <a:off x="10396552" y="5865561"/>
            <a:ext cx="790221" cy="9924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5A1E48F-B180-EC28-5640-BC9D9B1306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27" r="2310"/>
          <a:stretch/>
        </p:blipFill>
        <p:spPr>
          <a:xfrm>
            <a:off x="10251391" y="3618804"/>
            <a:ext cx="871328" cy="11023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DA4169-A23E-45B5-14DE-2702B4E7BB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35" r="49682"/>
          <a:stretch/>
        </p:blipFill>
        <p:spPr>
          <a:xfrm>
            <a:off x="11265183" y="4702647"/>
            <a:ext cx="866984" cy="11594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189614-CE6C-2B2D-6360-18675E61D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32" r="24885"/>
          <a:stretch/>
        </p:blipFill>
        <p:spPr>
          <a:xfrm>
            <a:off x="11378260" y="5788004"/>
            <a:ext cx="802931" cy="1073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FCFB4E-AA83-0BA6-602D-342C5ABDF8D0}"/>
              </a:ext>
            </a:extLst>
          </p:cNvPr>
          <p:cNvSpPr txBox="1"/>
          <p:nvPr/>
        </p:nvSpPr>
        <p:spPr>
          <a:xfrm>
            <a:off x="3526224" y="1355903"/>
            <a:ext cx="6473609" cy="1332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  <a:spcAft>
                <a:spcPts val="1200"/>
              </a:spcAft>
            </a:pPr>
            <a:r>
              <a:rPr lang="en-US" sz="1867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 state-of-art data analysis on a variety of multifaceted cancer-related research projects including proteogenomic, AI, and clinical high-throughput data. </a:t>
            </a:r>
            <a:endParaRPr lang="en-US" sz="1867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A244E-FDA2-271F-5706-619FE5D58427}"/>
              </a:ext>
            </a:extLst>
          </p:cNvPr>
          <p:cNvSpPr txBox="1"/>
          <p:nvPr/>
        </p:nvSpPr>
        <p:spPr>
          <a:xfrm>
            <a:off x="3394069" y="2914313"/>
            <a:ext cx="6473608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 defTabSz="914377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and Integrated analysis of proteogenomic data for Intramural NCI and moonshot projects (APOLLO, CIMAC-CIDC and SeQC2).</a:t>
            </a:r>
          </a:p>
          <a:p>
            <a:pPr marL="285744" indent="-285744" defTabSz="914377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AI and ML approaches for patient outcome prediction.</a:t>
            </a: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Deep learning algorithms, CNNs.</a:t>
            </a:r>
          </a:p>
        </p:txBody>
      </p:sp>
    </p:spTree>
    <p:extLst>
      <p:ext uri="{BB962C8B-B14F-4D97-AF65-F5344CB8AC3E}">
        <p14:creationId xmlns:p14="http://schemas.microsoft.com/office/powerpoint/2010/main" val="2666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36" grpId="0" animBg="1"/>
      <p:bldP spid="37" grpId="0" animBg="1"/>
      <p:bldP spid="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68BD-DADB-E647-8A03-3291D6AE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70" y="119491"/>
            <a:ext cx="10887456" cy="423193"/>
          </a:xfrm>
        </p:spPr>
        <p:txBody>
          <a:bodyPr/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classes </a:t>
            </a:r>
            <a:endParaRPr lang="en-US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0E9970-8DB0-A146-99F3-EBA6D78527CD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435323" y="4198290"/>
          <a:ext cx="5699512" cy="2413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A0DB62D-2F23-DF44-8E0D-1936E9670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7" y="819654"/>
            <a:ext cx="5858108" cy="250840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C381B7-E3DD-4094-BD46-423B681D3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138" y="3816627"/>
            <a:ext cx="5023540" cy="30114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00C3B0-2A3C-48AA-95F2-0DF962B16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399" y="819654"/>
            <a:ext cx="5463156" cy="250840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9654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9" y="1781175"/>
            <a:ext cx="3875087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53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71F2B-E78B-244A-836F-43704025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353160"/>
            <a:ext cx="7792645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Genomic Medicine and  Bioinformatics Applications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B7062-9EB3-C1EA-08E3-82B91B63C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716"/>
          <a:stretch/>
        </p:blipFill>
        <p:spPr>
          <a:xfrm>
            <a:off x="353118" y="2357432"/>
            <a:ext cx="5403584" cy="340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F8E20-E721-F8EC-573E-961DF6CE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943" y="1928621"/>
            <a:ext cx="5746261" cy="43435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A3F01-A9E7-F326-A40C-5B5AF3E663B0}"/>
              </a:ext>
            </a:extLst>
          </p:cNvPr>
          <p:cNvSpPr/>
          <p:nvPr/>
        </p:nvSpPr>
        <p:spPr>
          <a:xfrm>
            <a:off x="353118" y="6149857"/>
            <a:ext cx="6944632" cy="83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100" dirty="0"/>
              <a:t>https://</a:t>
            </a:r>
            <a:r>
              <a:rPr lang="en-US" sz="1100" dirty="0" err="1"/>
              <a:t>www.slideshare.net</a:t>
            </a:r>
            <a:r>
              <a:rPr lang="en-US" sz="1100" dirty="0"/>
              <a:t>/</a:t>
            </a:r>
            <a:r>
              <a:rPr lang="en-US" sz="1100" dirty="0" err="1"/>
              <a:t>TWilckens</a:t>
            </a:r>
            <a:r>
              <a:rPr lang="en-US" sz="1100" dirty="0"/>
              <a:t>/symbiotic-innovation-082015</a:t>
            </a:r>
          </a:p>
        </p:txBody>
      </p:sp>
    </p:spTree>
    <p:extLst>
      <p:ext uri="{BB962C8B-B14F-4D97-AF65-F5344CB8AC3E}">
        <p14:creationId xmlns:p14="http://schemas.microsoft.com/office/powerpoint/2010/main" val="3705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2651" y="1485901"/>
            <a:ext cx="8115301" cy="994540"/>
          </a:xfrm>
        </p:spPr>
        <p:txBody>
          <a:bodyPr/>
          <a:lstStyle/>
          <a:p>
            <a:pPr algn="ctr"/>
            <a:r>
              <a:rPr lang="en-US" sz="3200" dirty="0"/>
              <a:t>Proteogenomic Integrative data analysis 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908954" y="3735934"/>
            <a:ext cx="7167431" cy="903889"/>
          </a:xfrm>
        </p:spPr>
        <p:txBody>
          <a:bodyPr/>
          <a:lstStyle/>
          <a:p>
            <a:pPr algn="l"/>
            <a:r>
              <a:rPr lang="en-US" sz="1600" dirty="0"/>
              <a:t>Dr. Daoud Meerzaman</a:t>
            </a:r>
          </a:p>
          <a:p>
            <a:pPr algn="l"/>
            <a:r>
              <a:rPr lang="en-US" sz="1600" b="1" dirty="0"/>
              <a:t>Computational Genomics and Bioinformatics Branch (CGBB) </a:t>
            </a:r>
          </a:p>
          <a:p>
            <a:pPr algn="l"/>
            <a:r>
              <a:rPr lang="en-US" sz="1600" dirty="0"/>
              <a:t>NCI Center for Biomedical Informatics and IT</a:t>
            </a: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7246492" y="5192300"/>
            <a:ext cx="26860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685800">
              <a:spcBef>
                <a:spcPct val="20000"/>
              </a:spcBef>
              <a:defRPr/>
            </a:pPr>
            <a:r>
              <a:rPr lang="en-US" sz="1600" dirty="0">
                <a:solidFill>
                  <a:srgbClr val="5B9BD5">
                    <a:lumMod val="50000"/>
                  </a:srgbClr>
                </a:solidFill>
                <a:latin typeface="Arial" charset="0"/>
              </a:rPr>
              <a:t>September 23, 2024</a:t>
            </a:r>
          </a:p>
        </p:txBody>
      </p:sp>
    </p:spTree>
    <p:extLst>
      <p:ext uri="{BB962C8B-B14F-4D97-AF65-F5344CB8AC3E}">
        <p14:creationId xmlns:p14="http://schemas.microsoft.com/office/powerpoint/2010/main" val="259575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015FFD-B8F5-EC0B-F202-49FB62933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0322" b="52906"/>
          <a:stretch/>
        </p:blipFill>
        <p:spPr>
          <a:xfrm>
            <a:off x="95511" y="134209"/>
            <a:ext cx="1682496" cy="6801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402A1-78E5-4D74-FACC-43C035A078EB}"/>
              </a:ext>
            </a:extLst>
          </p:cNvPr>
          <p:cNvSpPr txBox="1"/>
          <p:nvPr/>
        </p:nvSpPr>
        <p:spPr>
          <a:xfrm>
            <a:off x="299927" y="6363915"/>
            <a:ext cx="562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AdvPSHN"/>
              </a:rPr>
              <a:t>Chen Meng et al. Mol Cell Proteomics 2019;18:S153-S168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07093-9C6E-64A7-EC50-3FFBC34D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83" r="1511" b="50000"/>
          <a:stretch/>
        </p:blipFill>
        <p:spPr>
          <a:xfrm>
            <a:off x="6205728" y="1934478"/>
            <a:ext cx="4034532" cy="4330983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C29C287-FB49-1E4F-CAE1-81F6DD81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3" y="2455205"/>
            <a:ext cx="4521009" cy="370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03E846-737E-0128-6A12-FF51EA30771B}"/>
              </a:ext>
            </a:extLst>
          </p:cNvPr>
          <p:cNvSpPr txBox="1"/>
          <p:nvPr/>
        </p:nvSpPr>
        <p:spPr>
          <a:xfrm>
            <a:off x="624723" y="1934478"/>
            <a:ext cx="4252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Multi-omics gene-set analysis (MOGSA)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B543E4F-7147-51D0-A688-21F336DE8D11}"/>
              </a:ext>
            </a:extLst>
          </p:cNvPr>
          <p:cNvSpPr/>
          <p:nvPr/>
        </p:nvSpPr>
        <p:spPr>
          <a:xfrm>
            <a:off x="5522976" y="4099969"/>
            <a:ext cx="682752" cy="4110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2B34C-122F-9DEC-73BC-91135B8C8618}"/>
              </a:ext>
            </a:extLst>
          </p:cNvPr>
          <p:cNvSpPr txBox="1"/>
          <p:nvPr/>
        </p:nvSpPr>
        <p:spPr>
          <a:xfrm>
            <a:off x="6205728" y="6363915"/>
            <a:ext cx="492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AdvPSHN"/>
              </a:rPr>
              <a:t>Soltis et al., 2022, Cell Reports Medicine 3, 100819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7D4B6-C3AD-D224-70A2-A84DD5179A48}"/>
              </a:ext>
            </a:extLst>
          </p:cNvPr>
          <p:cNvSpPr txBox="1"/>
          <p:nvPr/>
        </p:nvSpPr>
        <p:spPr>
          <a:xfrm>
            <a:off x="1778007" y="43397"/>
            <a:ext cx="97274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ffectLst/>
                <a:latin typeface="+mj-lt"/>
              </a:rPr>
              <a:t>Proteogenomic analysis of lung adenocarcinoma </a:t>
            </a:r>
          </a:p>
          <a:p>
            <a:r>
              <a:rPr lang="en-US" sz="3600" dirty="0">
                <a:effectLst/>
                <a:latin typeface="+mj-lt"/>
              </a:rPr>
              <a:t>reveals tumor heterogeneity, survival determinants, </a:t>
            </a:r>
          </a:p>
          <a:p>
            <a:r>
              <a:rPr lang="en-US" sz="3600" dirty="0">
                <a:effectLst/>
                <a:latin typeface="+mj-lt"/>
              </a:rPr>
              <a:t>and therapeutically relevant pathways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26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2651" y="1485901"/>
            <a:ext cx="8115301" cy="994540"/>
          </a:xfrm>
        </p:spPr>
        <p:txBody>
          <a:bodyPr/>
          <a:lstStyle/>
          <a:p>
            <a:pPr algn="ctr"/>
            <a:r>
              <a:rPr lang="en-US" sz="3200" dirty="0"/>
              <a:t>Single cell and CyToF analysis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908954" y="3735934"/>
            <a:ext cx="7167431" cy="903889"/>
          </a:xfrm>
        </p:spPr>
        <p:txBody>
          <a:bodyPr/>
          <a:lstStyle/>
          <a:p>
            <a:pPr algn="l"/>
            <a:r>
              <a:rPr lang="en-US" sz="1600" dirty="0"/>
              <a:t>Dr. Daoud Meerzaman</a:t>
            </a:r>
          </a:p>
          <a:p>
            <a:pPr algn="l"/>
            <a:r>
              <a:rPr lang="en-US" sz="1600" b="1" dirty="0"/>
              <a:t>Computational Genomics and Bioinformatics Branch (CGBB) </a:t>
            </a:r>
          </a:p>
          <a:p>
            <a:pPr algn="l"/>
            <a:r>
              <a:rPr lang="en-US" sz="1600" dirty="0"/>
              <a:t>NCI Center for Biomedical Informatics and IT</a:t>
            </a: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7246492" y="5192300"/>
            <a:ext cx="26860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685800">
              <a:spcBef>
                <a:spcPct val="20000"/>
              </a:spcBef>
              <a:defRPr/>
            </a:pPr>
            <a:r>
              <a:rPr lang="en-US" sz="1600" dirty="0">
                <a:solidFill>
                  <a:srgbClr val="5B9BD5">
                    <a:lumMod val="50000"/>
                  </a:srgbClr>
                </a:solidFill>
                <a:latin typeface="Arial" charset="0"/>
              </a:rPr>
              <a:t>September 23, 2024</a:t>
            </a:r>
          </a:p>
        </p:txBody>
      </p:sp>
    </p:spTree>
    <p:extLst>
      <p:ext uri="{BB962C8B-B14F-4D97-AF65-F5344CB8AC3E}">
        <p14:creationId xmlns:p14="http://schemas.microsoft.com/office/powerpoint/2010/main" val="194457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9238E2-D63C-4959-85B5-9144615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Single Cell RNA Seq Pipeline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DE891-BF91-017E-3F23-DE807A78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178" y="1928621"/>
            <a:ext cx="5945356" cy="4619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0917C-F771-E8E6-F3CC-A924C47A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29" y="1928621"/>
            <a:ext cx="4067127" cy="49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98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9238E2-D63C-4959-85B5-9144615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CyTOF</a:t>
            </a:r>
            <a:r>
              <a:rPr lang="en-US" sz="3200" dirty="0">
                <a:solidFill>
                  <a:schemeClr val="bg1"/>
                </a:solidFill>
              </a:rPr>
              <a:t> (</a:t>
            </a:r>
            <a:r>
              <a:rPr lang="en-US" sz="3200" dirty="0" err="1">
                <a:solidFill>
                  <a:schemeClr val="bg1"/>
                </a:solidFill>
              </a:rPr>
              <a:t>cyttools</a:t>
            </a:r>
            <a:r>
              <a:rPr lang="en-US" sz="3200" dirty="0">
                <a:solidFill>
                  <a:schemeClr val="bg1"/>
                </a:solidFill>
              </a:rPr>
              <a:t> pipeline)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B7E7AA5-8230-14BD-518C-E5F8D938AB70}"/>
              </a:ext>
            </a:extLst>
          </p:cNvPr>
          <p:cNvCxnSpPr>
            <a:cxnSpLocks/>
            <a:stCxn id="18" idx="3"/>
            <a:endCxn id="3" idx="1"/>
          </p:cNvCxnSpPr>
          <p:nvPr/>
        </p:nvCxnSpPr>
        <p:spPr>
          <a:xfrm flipV="1">
            <a:off x="2047417" y="2109405"/>
            <a:ext cx="502737" cy="259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redefined Process 17">
            <a:extLst>
              <a:ext uri="{FF2B5EF4-FFF2-40B4-BE49-F238E27FC236}">
                <a16:creationId xmlns:a16="http://schemas.microsoft.com/office/drawing/2014/main" id="{099EEEA5-FECA-8F92-6597-0FA41D240716}"/>
              </a:ext>
            </a:extLst>
          </p:cNvPr>
          <p:cNvSpPr/>
          <p:nvPr/>
        </p:nvSpPr>
        <p:spPr>
          <a:xfrm>
            <a:off x="2550154" y="1752353"/>
            <a:ext cx="2634345" cy="714103"/>
          </a:xfrm>
          <a:prstGeom prst="flowChartPredefinedProcess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Arcsinh</a:t>
            </a:r>
            <a:r>
              <a:rPr lang="en-US" sz="2400" dirty="0"/>
              <a:t> transform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2FE028-747B-DCE2-1250-AB269293CFC9}"/>
              </a:ext>
            </a:extLst>
          </p:cNvPr>
          <p:cNvCxnSpPr>
            <a:cxnSpLocks/>
            <a:stCxn id="3" idx="3"/>
            <a:endCxn id="12" idx="1"/>
          </p:cNvCxnSpPr>
          <p:nvPr/>
        </p:nvCxnSpPr>
        <p:spPr>
          <a:xfrm>
            <a:off x="5184500" y="2109405"/>
            <a:ext cx="1204769" cy="58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ecision 54">
            <a:extLst>
              <a:ext uri="{FF2B5EF4-FFF2-40B4-BE49-F238E27FC236}">
                <a16:creationId xmlns:a16="http://schemas.microsoft.com/office/drawing/2014/main" id="{61DF8E60-3249-E393-15A5-4C883E46CF7C}"/>
              </a:ext>
            </a:extLst>
          </p:cNvPr>
          <p:cNvSpPr/>
          <p:nvPr/>
        </p:nvSpPr>
        <p:spPr>
          <a:xfrm>
            <a:off x="3987823" y="3897154"/>
            <a:ext cx="3312031" cy="1043492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rgbClr val="000000"/>
                </a:solidFill>
              </a:rPr>
              <a:t>Extract/Tabulate</a:t>
            </a:r>
          </a:p>
        </p:txBody>
      </p:sp>
      <p:sp>
        <p:nvSpPr>
          <p:cNvPr id="9" name="Multidocument 52">
            <a:extLst>
              <a:ext uri="{FF2B5EF4-FFF2-40B4-BE49-F238E27FC236}">
                <a16:creationId xmlns:a16="http://schemas.microsoft.com/office/drawing/2014/main" id="{54F44669-37B8-58A8-E4D3-FCEF24CFD439}"/>
              </a:ext>
            </a:extLst>
          </p:cNvPr>
          <p:cNvSpPr/>
          <p:nvPr/>
        </p:nvSpPr>
        <p:spPr>
          <a:xfrm>
            <a:off x="10148973" y="1583761"/>
            <a:ext cx="2043028" cy="1052447"/>
          </a:xfrm>
          <a:prstGeom prst="flowChartMultidocument">
            <a:avLst/>
          </a:prstGeom>
          <a:solidFill>
            <a:srgbClr val="55BF6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Annotated FCS</a:t>
            </a:r>
          </a:p>
        </p:txBody>
      </p:sp>
      <p:cxnSp>
        <p:nvCxnSpPr>
          <p:cNvPr id="10" name="Elbow Connector 53">
            <a:extLst>
              <a:ext uri="{FF2B5EF4-FFF2-40B4-BE49-F238E27FC236}">
                <a16:creationId xmlns:a16="http://schemas.microsoft.com/office/drawing/2014/main" id="{32A088CD-05EE-C1FF-07E1-3A6AE8471444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 rot="5400000">
            <a:off x="7685728" y="554462"/>
            <a:ext cx="1300803" cy="53845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redefined Process 17">
            <a:extLst>
              <a:ext uri="{FF2B5EF4-FFF2-40B4-BE49-F238E27FC236}">
                <a16:creationId xmlns:a16="http://schemas.microsoft.com/office/drawing/2014/main" id="{996258C0-55E5-0C41-4BE4-93517DC53AA0}"/>
              </a:ext>
            </a:extLst>
          </p:cNvPr>
          <p:cNvSpPr/>
          <p:nvPr/>
        </p:nvSpPr>
        <p:spPr>
          <a:xfrm>
            <a:off x="6389269" y="1752933"/>
            <a:ext cx="2634345" cy="714103"/>
          </a:xfrm>
          <a:prstGeom prst="flowChartPredefinedProcess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Automated gating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653A36-F511-B913-B985-706E9F753529}"/>
              </a:ext>
            </a:extLst>
          </p:cNvPr>
          <p:cNvCxnSpPr>
            <a:cxnSpLocks/>
            <a:stCxn id="8" idx="1"/>
            <a:endCxn id="22" idx="3"/>
          </p:cNvCxnSpPr>
          <p:nvPr/>
        </p:nvCxnSpPr>
        <p:spPr>
          <a:xfrm flipH="1" flipV="1">
            <a:off x="3011226" y="4418153"/>
            <a:ext cx="976597" cy="74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6C9A43-4CDC-2167-D6E8-6BE93B9CE6E8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9023614" y="2109984"/>
            <a:ext cx="1125359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Multidocument 35">
            <a:extLst>
              <a:ext uri="{FF2B5EF4-FFF2-40B4-BE49-F238E27FC236}">
                <a16:creationId xmlns:a16="http://schemas.microsoft.com/office/drawing/2014/main" id="{93FEC900-FE4A-DC8C-AFBA-AD602C508CB6}"/>
              </a:ext>
            </a:extLst>
          </p:cNvPr>
          <p:cNvSpPr/>
          <p:nvPr/>
        </p:nvSpPr>
        <p:spPr>
          <a:xfrm>
            <a:off x="-3451" y="1583760"/>
            <a:ext cx="2050868" cy="1056485"/>
          </a:xfrm>
          <a:prstGeom prst="flowChartMultidocumen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Raw FCS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0FC1EF-7ACB-B581-9C21-C710AE48389C}"/>
              </a:ext>
            </a:extLst>
          </p:cNvPr>
          <p:cNvCxnSpPr>
            <a:cxnSpLocks/>
            <a:stCxn id="8" idx="2"/>
            <a:endCxn id="23" idx="0"/>
          </p:cNvCxnSpPr>
          <p:nvPr/>
        </p:nvCxnSpPr>
        <p:spPr>
          <a:xfrm>
            <a:off x="5643839" y="4940646"/>
            <a:ext cx="0" cy="76162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58F855-0803-22BC-D091-AC5442B07541}"/>
              </a:ext>
            </a:extLst>
          </p:cNvPr>
          <p:cNvCxnSpPr>
            <a:cxnSpLocks/>
            <a:stCxn id="8" idx="3"/>
            <a:endCxn id="24" idx="1"/>
          </p:cNvCxnSpPr>
          <p:nvPr/>
        </p:nvCxnSpPr>
        <p:spPr>
          <a:xfrm flipV="1">
            <a:off x="7299853" y="4418153"/>
            <a:ext cx="740899" cy="74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redefined Process 17">
            <a:extLst>
              <a:ext uri="{FF2B5EF4-FFF2-40B4-BE49-F238E27FC236}">
                <a16:creationId xmlns:a16="http://schemas.microsoft.com/office/drawing/2014/main" id="{9AC99E96-BBBC-2178-CDD9-C91A4FD2B733}"/>
              </a:ext>
            </a:extLst>
          </p:cNvPr>
          <p:cNvSpPr/>
          <p:nvPr/>
        </p:nvSpPr>
        <p:spPr>
          <a:xfrm>
            <a:off x="166839" y="3977446"/>
            <a:ext cx="2844387" cy="881415"/>
          </a:xfrm>
          <a:prstGeom prst="flowChartPredefinedProcess">
            <a:avLst/>
          </a:prstGeom>
          <a:solidFill>
            <a:schemeClr val="tx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Assignments</a:t>
            </a:r>
          </a:p>
        </p:txBody>
      </p:sp>
      <p:sp>
        <p:nvSpPr>
          <p:cNvPr id="23" name="Predefined Process 17">
            <a:extLst>
              <a:ext uri="{FF2B5EF4-FFF2-40B4-BE49-F238E27FC236}">
                <a16:creationId xmlns:a16="http://schemas.microsoft.com/office/drawing/2014/main" id="{EB159693-CFEA-F782-65C9-695C1A01FB1C}"/>
              </a:ext>
            </a:extLst>
          </p:cNvPr>
          <p:cNvSpPr/>
          <p:nvPr/>
        </p:nvSpPr>
        <p:spPr>
          <a:xfrm>
            <a:off x="4098318" y="5702266"/>
            <a:ext cx="3091041" cy="881415"/>
          </a:xfrm>
          <a:prstGeom prst="flowChartPredefinedProcess">
            <a:avLst/>
          </a:prstGeom>
          <a:solidFill>
            <a:schemeClr val="tx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Compartments</a:t>
            </a:r>
          </a:p>
        </p:txBody>
      </p:sp>
      <p:sp>
        <p:nvSpPr>
          <p:cNvPr id="24" name="Predefined Process 17">
            <a:extLst>
              <a:ext uri="{FF2B5EF4-FFF2-40B4-BE49-F238E27FC236}">
                <a16:creationId xmlns:a16="http://schemas.microsoft.com/office/drawing/2014/main" id="{DCEAFFDC-F351-0CAE-8296-6C0E4B4A73E5}"/>
              </a:ext>
            </a:extLst>
          </p:cNvPr>
          <p:cNvSpPr/>
          <p:nvPr/>
        </p:nvSpPr>
        <p:spPr>
          <a:xfrm>
            <a:off x="8040753" y="3977446"/>
            <a:ext cx="3091041" cy="881415"/>
          </a:xfrm>
          <a:prstGeom prst="flowChartPredefinedProcess">
            <a:avLst/>
          </a:prstGeom>
          <a:solidFill>
            <a:schemeClr val="tx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Profiles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631F46-44D4-14FF-CF5F-105A2C482E72}"/>
              </a:ext>
            </a:extLst>
          </p:cNvPr>
          <p:cNvSpPr txBox="1"/>
          <p:nvPr/>
        </p:nvSpPr>
        <p:spPr>
          <a:xfrm>
            <a:off x="166839" y="4897862"/>
            <a:ext cx="405967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For all tabulations, counts, frequencies, and other summary statistics are generated (such as median intensity)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E3F4B8-2A6E-E2D2-8A91-DF1CC741864F}"/>
              </a:ext>
            </a:extLst>
          </p:cNvPr>
          <p:cNvSpPr txBox="1"/>
          <p:nvPr/>
        </p:nvSpPr>
        <p:spPr>
          <a:xfrm>
            <a:off x="2529828" y="2555804"/>
            <a:ext cx="273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Default cofactor is 0.25 with option for VST optimization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4BBFF-4E4B-0650-070D-E2B0638F65CD}"/>
              </a:ext>
            </a:extLst>
          </p:cNvPr>
          <p:cNvSpPr txBox="1"/>
          <p:nvPr/>
        </p:nvSpPr>
        <p:spPr>
          <a:xfrm>
            <a:off x="7342590" y="4939152"/>
            <a:ext cx="4849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Annotated FCS files contain numeric encoded </a:t>
            </a:r>
            <a:r>
              <a:rPr lang="en-US" sz="2400" dirty="0" err="1"/>
              <a:t>FlowSOM</a:t>
            </a:r>
            <a:r>
              <a:rPr lang="en-US" sz="2400" dirty="0"/>
              <a:t> nodes and gating assignments, allowing for human interaction in </a:t>
            </a:r>
            <a:r>
              <a:rPr lang="en-US" sz="2400" dirty="0" err="1"/>
              <a:t>FlowJo</a:t>
            </a:r>
            <a:r>
              <a:rPr lang="en-US" sz="2400" dirty="0"/>
              <a:t>/FCS express</a:t>
            </a:r>
          </a:p>
        </p:txBody>
      </p:sp>
    </p:spTree>
    <p:extLst>
      <p:ext uri="{BB962C8B-B14F-4D97-AF65-F5344CB8AC3E}">
        <p14:creationId xmlns:p14="http://schemas.microsoft.com/office/powerpoint/2010/main" val="37948720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4353</TotalTime>
  <Words>880</Words>
  <Application>Microsoft Macintosh PowerPoint</Application>
  <PresentationFormat>Widescreen</PresentationFormat>
  <Paragraphs>143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AdvPSHN</vt:lpstr>
      <vt:lpstr>Aptos</vt:lpstr>
      <vt:lpstr>Aptos Display</vt:lpstr>
      <vt:lpstr>Arial</vt:lpstr>
      <vt:lpstr>Arial,Sans-Serif</vt:lpstr>
      <vt:lpstr>Avenir Next LT Pro Light</vt:lpstr>
      <vt:lpstr>Calibri</vt:lpstr>
      <vt:lpstr>Calibri Light</vt:lpstr>
      <vt:lpstr>Times</vt:lpstr>
      <vt:lpstr>Times New Roman</vt:lpstr>
      <vt:lpstr>Office Theme</vt:lpstr>
      <vt:lpstr>1_Office Theme</vt:lpstr>
      <vt:lpstr>2_Office Theme</vt:lpstr>
      <vt:lpstr>3_Office Theme</vt:lpstr>
      <vt:lpstr>NIH Research Festival Proteogenomic Integrative data analysis </vt:lpstr>
      <vt:lpstr>Center for Biomedical Informatics and Information Technology  (CBIIT)  NCI/Shady Grove Campus  </vt:lpstr>
      <vt:lpstr>PowerPoint Presentation</vt:lpstr>
      <vt:lpstr>Genomic Medicine and  Bioinformatics Applications</vt:lpstr>
      <vt:lpstr>Proteogenomic Integrative data analysis </vt:lpstr>
      <vt:lpstr>PowerPoint Presentation</vt:lpstr>
      <vt:lpstr>Single cell and CyToF analysis</vt:lpstr>
      <vt:lpstr>Single Cell RNA Seq Pipeline</vt:lpstr>
      <vt:lpstr>CyTOF (cyttools pipeline)</vt:lpstr>
      <vt:lpstr>Bridging the Gap: Bioinformatics Pipelines for Non-Bioinformaticians </vt:lpstr>
      <vt:lpstr>PowerPoint Presentation</vt:lpstr>
      <vt:lpstr>OmicCircos </vt:lpstr>
      <vt:lpstr>Implementation of OmicCircos  on CRDC-CGC</vt:lpstr>
      <vt:lpstr>PowerPoint Presentation</vt:lpstr>
      <vt:lpstr>PowerPoint Presentation</vt:lpstr>
      <vt:lpstr>PowerPoint Presentation</vt:lpstr>
      <vt:lpstr>Copy Number variation for Basal subtype of BCR</vt:lpstr>
      <vt:lpstr>PowerPoint Presentation</vt:lpstr>
      <vt:lpstr>PowerPoint Presentation</vt:lpstr>
      <vt:lpstr>PowerPoint Presentation</vt:lpstr>
      <vt:lpstr>PowerPoint Presentation</vt:lpstr>
      <vt:lpstr>OmicCircos capabilities</vt:lpstr>
      <vt:lpstr>Demo</vt:lpstr>
      <vt:lpstr>What role does 3DVizSNP play?</vt:lpstr>
      <vt:lpstr>What role does 3DVizSNP play?</vt:lpstr>
      <vt:lpstr>AI related project</vt:lpstr>
      <vt:lpstr>Computational Genomics and Bioinformatics Branch:  Training Resources</vt:lpstr>
      <vt:lpstr>Next-Generation Sequencing (NGS) training  classes </vt:lpstr>
      <vt:lpstr>Scientific Software Portfolio  and Informatic Technology for Cancer Research ITCR</vt:lpstr>
      <vt:lpstr>Training classes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Yu, Jing (NIH/NCI) [C]</dc:creator>
  <cp:lastModifiedBy>Meerzaman, Daoud (NIH/NCI) [E]</cp:lastModifiedBy>
  <cp:revision>2</cp:revision>
  <dcterms:created xsi:type="dcterms:W3CDTF">2024-09-19T20:37:59Z</dcterms:created>
  <dcterms:modified xsi:type="dcterms:W3CDTF">2024-09-23T02:03:06Z</dcterms:modified>
</cp:coreProperties>
</file>