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770" r:id="rId2"/>
    <p:sldId id="1335" r:id="rId3"/>
    <p:sldId id="771" r:id="rId4"/>
    <p:sldId id="1177" r:id="rId5"/>
    <p:sldId id="1001" r:id="rId6"/>
    <p:sldId id="995" r:id="rId7"/>
    <p:sldId id="1377" r:id="rId8"/>
    <p:sldId id="688" r:id="rId9"/>
    <p:sldId id="860" r:id="rId10"/>
    <p:sldId id="788" r:id="rId11"/>
    <p:sldId id="1216" r:id="rId12"/>
    <p:sldId id="1382" r:id="rId13"/>
    <p:sldId id="793" r:id="rId14"/>
    <p:sldId id="1352" r:id="rId15"/>
    <p:sldId id="1280" r:id="rId16"/>
    <p:sldId id="1332" r:id="rId17"/>
    <p:sldId id="507" r:id="rId18"/>
    <p:sldId id="1330" r:id="rId19"/>
    <p:sldId id="1323" r:id="rId20"/>
    <p:sldId id="1367" r:id="rId21"/>
    <p:sldId id="1334" r:id="rId22"/>
    <p:sldId id="1420" r:id="rId23"/>
    <p:sldId id="1348" r:id="rId24"/>
    <p:sldId id="1388" r:id="rId25"/>
    <p:sldId id="1275" r:id="rId26"/>
    <p:sldId id="1389" r:id="rId27"/>
    <p:sldId id="1390" r:id="rId28"/>
    <p:sldId id="1391" r:id="rId29"/>
    <p:sldId id="1392" r:id="rId30"/>
    <p:sldId id="1393" r:id="rId31"/>
    <p:sldId id="1421" r:id="rId32"/>
    <p:sldId id="1179" r:id="rId33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660066"/>
    <a:srgbClr val="1BA11A"/>
    <a:srgbClr val="9BBBFF"/>
    <a:srgbClr val="4B89D0"/>
    <a:srgbClr val="00FF00"/>
    <a:srgbClr val="00FFFF"/>
    <a:srgbClr val="ACBE39"/>
    <a:srgbClr val="32AB4C"/>
    <a:srgbClr val="AFF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50"/>
    <p:restoredTop sz="81930" autoAdjust="0"/>
  </p:normalViewPr>
  <p:slideViewPr>
    <p:cSldViewPr>
      <p:cViewPr varScale="1">
        <p:scale>
          <a:sx n="97" d="100"/>
          <a:sy n="97" d="100"/>
        </p:scale>
        <p:origin x="6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luzh/Library/Containers/com.microsoft.Outlook/Data/tmp/Outlook%20Temp/pubmed_llm_chatgpt_articl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6"/>
            <c:intercept val="0"/>
            <c:dispRSqr val="0"/>
            <c:dispEq val="0"/>
          </c:trendline>
          <c:cat>
            <c:strRef>
              <c:f>Sheet1!$B$4:$B$23</c:f>
              <c:strCache>
                <c:ptCount val="20"/>
                <c:pt idx="1">
                  <c:v>2022-09</c:v>
                </c:pt>
                <c:pt idx="2">
                  <c:v>2022-10</c:v>
                </c:pt>
                <c:pt idx="3">
                  <c:v>2022-12</c:v>
                </c:pt>
                <c:pt idx="4">
                  <c:v>2023-01</c:v>
                </c:pt>
                <c:pt idx="5">
                  <c:v>2023-02</c:v>
                </c:pt>
                <c:pt idx="6">
                  <c:v>2023-03</c:v>
                </c:pt>
                <c:pt idx="7">
                  <c:v>2023-04</c:v>
                </c:pt>
                <c:pt idx="8">
                  <c:v>2023-05</c:v>
                </c:pt>
                <c:pt idx="9">
                  <c:v>2023-06</c:v>
                </c:pt>
                <c:pt idx="10">
                  <c:v>2023-07</c:v>
                </c:pt>
                <c:pt idx="11">
                  <c:v>2023-08</c:v>
                </c:pt>
                <c:pt idx="12">
                  <c:v>2023-09</c:v>
                </c:pt>
                <c:pt idx="13">
                  <c:v>2023-10</c:v>
                </c:pt>
                <c:pt idx="14">
                  <c:v>2023-11</c:v>
                </c:pt>
                <c:pt idx="15">
                  <c:v>2023-12</c:v>
                </c:pt>
                <c:pt idx="16">
                  <c:v>2024-01</c:v>
                </c:pt>
                <c:pt idx="17">
                  <c:v>2024-02</c:v>
                </c:pt>
                <c:pt idx="18">
                  <c:v>2024-03</c:v>
                </c:pt>
                <c:pt idx="19">
                  <c:v>2024-04</c:v>
                </c:pt>
              </c:strCache>
            </c:strRef>
          </c:cat>
          <c:val>
            <c:numRef>
              <c:f>Sheet1!$D$4:$D$23</c:f>
              <c:numCache>
                <c:formatCode>#,##0</c:formatCode>
                <c:ptCount val="20"/>
                <c:pt idx="0" formatCode="General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7</c:v>
                </c:pt>
                <c:pt idx="4">
                  <c:v>23</c:v>
                </c:pt>
                <c:pt idx="5">
                  <c:v>84</c:v>
                </c:pt>
                <c:pt idx="6">
                  <c:v>207</c:v>
                </c:pt>
                <c:pt idx="7">
                  <c:v>377</c:v>
                </c:pt>
                <c:pt idx="8">
                  <c:v>583</c:v>
                </c:pt>
                <c:pt idx="9">
                  <c:v>787</c:v>
                </c:pt>
                <c:pt idx="10">
                  <c:v>1042</c:v>
                </c:pt>
                <c:pt idx="11">
                  <c:v>1272</c:v>
                </c:pt>
                <c:pt idx="12">
                  <c:v>1520</c:v>
                </c:pt>
                <c:pt idx="13">
                  <c:v>1833</c:v>
                </c:pt>
                <c:pt idx="14">
                  <c:v>2130</c:v>
                </c:pt>
                <c:pt idx="15">
                  <c:v>2390</c:v>
                </c:pt>
                <c:pt idx="16">
                  <c:v>2729</c:v>
                </c:pt>
                <c:pt idx="17">
                  <c:v>3060</c:v>
                </c:pt>
                <c:pt idx="18">
                  <c:v>3414</c:v>
                </c:pt>
                <c:pt idx="19">
                  <c:v>3786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37-474D-BFF5-7B6339A4E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-27"/>
        <c:axId val="911031152"/>
        <c:axId val="911029352"/>
      </c:barChart>
      <c:catAx>
        <c:axId val="91103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029352"/>
        <c:crosses val="autoZero"/>
        <c:auto val="1"/>
        <c:lblAlgn val="ctr"/>
        <c:lblOffset val="100"/>
        <c:noMultiLvlLbl val="0"/>
      </c:catAx>
      <c:valAx>
        <c:axId val="91102935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031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72421" cy="464980"/>
          </a:xfrm>
          <a:prstGeom prst="rect">
            <a:avLst/>
          </a:prstGeom>
        </p:spPr>
        <p:txBody>
          <a:bodyPr vert="horz" lIns="90891" tIns="45446" rIns="90891" bIns="454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9" y="2"/>
            <a:ext cx="2972421" cy="464980"/>
          </a:xfrm>
          <a:prstGeom prst="rect">
            <a:avLst/>
          </a:prstGeom>
        </p:spPr>
        <p:txBody>
          <a:bodyPr vert="horz" lIns="90891" tIns="45446" rIns="90891" bIns="45446" rtlCol="0"/>
          <a:lstStyle>
            <a:lvl1pPr algn="r">
              <a:defRPr sz="1200"/>
            </a:lvl1pPr>
          </a:lstStyle>
          <a:p>
            <a:fld id="{E59F6495-F052-4B44-BDA3-A6C2FC6B8A01}" type="datetime1">
              <a:rPr lang="en-US" smtClean="0"/>
              <a:t>9/20/24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825"/>
            <a:ext cx="2972421" cy="464980"/>
          </a:xfrm>
          <a:prstGeom prst="rect">
            <a:avLst/>
          </a:prstGeom>
        </p:spPr>
        <p:txBody>
          <a:bodyPr vert="horz" lIns="90891" tIns="45446" rIns="90891" bIns="454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9" y="8829825"/>
            <a:ext cx="2972421" cy="464980"/>
          </a:xfrm>
          <a:prstGeom prst="rect">
            <a:avLst/>
          </a:prstGeom>
        </p:spPr>
        <p:txBody>
          <a:bodyPr vert="horz" lIns="90891" tIns="45446" rIns="90891" bIns="45446" rtlCol="0" anchor="b"/>
          <a:lstStyle>
            <a:lvl1pPr algn="r">
              <a:defRPr sz="1200"/>
            </a:lvl1pPr>
          </a:lstStyle>
          <a:p>
            <a:fld id="{3E27C961-3F59-4903-B455-2902794942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48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F54D-80DE-0642-891B-12DCB4F1DADB}" type="datetime1">
              <a:rPr lang="en-US" smtClean="0"/>
              <a:t>9/20/24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4084F-231B-CF42-8AEB-8CF062AE1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19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6336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18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1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13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4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09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59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24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BCD83-A0F1-403B-B3FC-A186DD7708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42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23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15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2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37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Criteria2Query: https://</a:t>
            </a:r>
            <a:r>
              <a:rPr lang="en-US" dirty="0" err="1"/>
              <a:t>academic.oup.com</a:t>
            </a:r>
            <a:r>
              <a:rPr lang="en-US" dirty="0"/>
              <a:t>/</a:t>
            </a:r>
            <a:r>
              <a:rPr lang="en-US" dirty="0" err="1"/>
              <a:t>jamia</a:t>
            </a:r>
            <a:r>
              <a:rPr lang="en-US" dirty="0"/>
              <a:t>/article/26/4/294/5308980</a:t>
            </a:r>
          </a:p>
          <a:p>
            <a:r>
              <a:rPr lang="en-US" dirty="0" err="1"/>
              <a:t>DeepEnroll</a:t>
            </a:r>
            <a:r>
              <a:rPr lang="en-US" dirty="0"/>
              <a:t>: https://</a:t>
            </a:r>
            <a:r>
              <a:rPr lang="en-US" dirty="0" err="1"/>
              <a:t>arxiv.org</a:t>
            </a:r>
            <a:r>
              <a:rPr lang="en-US" dirty="0"/>
              <a:t>/abs/2001.08179</a:t>
            </a:r>
          </a:p>
          <a:p>
            <a:r>
              <a:rPr lang="en-US" dirty="0"/>
              <a:t>COMPOSE: https://</a:t>
            </a:r>
            <a:r>
              <a:rPr lang="en-US" dirty="0" err="1"/>
              <a:t>arxiv.org</a:t>
            </a:r>
            <a:r>
              <a:rPr lang="en-US" dirty="0"/>
              <a:t>/abs/2006.08765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33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19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23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61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00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99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72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205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64084F-231B-CF42-8AEB-8CF062AE1E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30804-3D9F-ED47-B039-BC596283D921}" type="datetime1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4BDE-0B39-114F-ACA5-413D6CE77562}" type="datetime1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BD509-AEDE-F344-BDE3-EA2CA4D1CE81}" type="datetime1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192B9E1-27A0-4ECE-AB02-05DC60EC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39" y="365126"/>
            <a:ext cx="8278736" cy="758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E24EDE1-D826-4CC9-AC77-B3D938652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639" y="1276350"/>
            <a:ext cx="8278736" cy="490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608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, Blue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DD8773-1566-E443-82FF-EEABB7454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649" y="6359514"/>
            <a:ext cx="1728192" cy="27428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8002843-3CBC-294A-81CE-90BCFC768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E8E82735-A055-004A-984D-73E5541678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8650" y="1828800"/>
            <a:ext cx="78867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27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45B08-BD77-E143-9530-06BBF18ED648}" type="datetime1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DCA47-5E2D-054C-B7C7-0E6F3F1ECFA8}" type="datetime1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3254-E5A6-7A4A-AC0A-3211160CCD58}" type="datetime1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9CA19-67B6-7346-AB9F-B9752EB3D64C}" type="datetime1">
              <a:rPr lang="en-US" smtClean="0"/>
              <a:t>9/20/24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C06D0-7F19-B647-B169-D17B5FE45AD0}" type="datetime1">
              <a:rPr lang="en-US" smtClean="0"/>
              <a:t>9/20/24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DA66-5FE4-6540-BFB7-A5DD252A09A4}" type="datetime1">
              <a:rPr lang="en-US" smtClean="0"/>
              <a:t>9/20/24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C882-E51F-9E45-99B2-03871A9A77CC}" type="datetime1">
              <a:rPr lang="en-US" smtClean="0"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CDDE677-7CFD-AD4A-A9D4-248080707BDD}" type="datetime1">
              <a:rPr lang="en-US" smtClean="0"/>
              <a:t>9/20/24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9BEFE97-AC89-DD45-84B0-BD2791BC48AE}" type="datetime1">
              <a:rPr lang="en-US" smtClean="0"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54D4AC7-2F76-476D-888B-31A3BD812D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9" r:id="rId12"/>
    <p:sldLayoutId id="2147483680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jpeg"/><Relationship Id="rId18" Type="http://schemas.openxmlformats.org/officeDocument/2006/relationships/image" Target="../media/image59.tiff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21" Type="http://schemas.openxmlformats.org/officeDocument/2006/relationships/image" Target="../media/image62.png"/><Relationship Id="rId34" Type="http://schemas.openxmlformats.org/officeDocument/2006/relationships/image" Target="../media/image75.jpeg"/><Relationship Id="rId42" Type="http://schemas.openxmlformats.org/officeDocument/2006/relationships/image" Target="../media/image83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41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73.jpeg"/><Relationship Id="rId37" Type="http://schemas.openxmlformats.org/officeDocument/2006/relationships/image" Target="../media/image78.tiff"/><Relationship Id="rId40" Type="http://schemas.openxmlformats.org/officeDocument/2006/relationships/image" Target="../media/image81.pn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23" Type="http://schemas.openxmlformats.org/officeDocument/2006/relationships/image" Target="../media/image64.tiff"/><Relationship Id="rId28" Type="http://schemas.openxmlformats.org/officeDocument/2006/relationships/image" Target="../media/image69.png"/><Relationship Id="rId36" Type="http://schemas.openxmlformats.org/officeDocument/2006/relationships/image" Target="../media/image77.tiff"/><Relationship Id="rId10" Type="http://schemas.openxmlformats.org/officeDocument/2006/relationships/image" Target="../media/image51.png"/><Relationship Id="rId19" Type="http://schemas.openxmlformats.org/officeDocument/2006/relationships/image" Target="../media/image60.jpeg"/><Relationship Id="rId31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jpe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12" Type="http://schemas.openxmlformats.org/officeDocument/2006/relationships/image" Target="../media/image53.png"/><Relationship Id="rId17" Type="http://schemas.openxmlformats.org/officeDocument/2006/relationships/image" Target="../media/image58.jpe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tif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svg"/><Relationship Id="rId11" Type="http://schemas.openxmlformats.org/officeDocument/2006/relationships/image" Target="../media/image107.jpeg"/><Relationship Id="rId5" Type="http://schemas.openxmlformats.org/officeDocument/2006/relationships/image" Target="../media/image112.png"/><Relationship Id="rId10" Type="http://schemas.openxmlformats.org/officeDocument/2006/relationships/image" Target="../media/image117.svg"/><Relationship Id="rId4" Type="http://schemas.openxmlformats.org/officeDocument/2006/relationships/image" Target="../media/image111.svg"/><Relationship Id="rId9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vid19?src=hashtag_clic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Uberti%20D%5bAuthor%5d&amp;cauthor=true&amp;cauthor_uid=22810102" TargetMode="External"/><Relationship Id="rId13" Type="http://schemas.openxmlformats.org/officeDocument/2006/relationships/image" Target="../media/image21.png"/><Relationship Id="rId3" Type="http://schemas.openxmlformats.org/officeDocument/2006/relationships/hyperlink" Target="http://www.ncbi.nlm.nih.gov/pubmed/22810102" TargetMode="External"/><Relationship Id="rId7" Type="http://schemas.openxmlformats.org/officeDocument/2006/relationships/hyperlink" Target="http://www.ncbi.nlm.nih.gov/pubmed/?term=Buizza%20L%5bAuthor%5d&amp;cauthor=true&amp;cauthor_uid=22810102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cbi.nlm.nih.gov/pubmed/?term=Kuzniewska%20B%5bAuthor%5d&amp;cauthor=true&amp;cauthor_uid=22810102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://www.ncbi.nlm.nih.gov/pubmed/?term=Szybinska%20A%5bAuthor%5d&amp;cauthor=true&amp;cauthor_uid=22810102" TargetMode="External"/><Relationship Id="rId10" Type="http://schemas.openxmlformats.org/officeDocument/2006/relationships/hyperlink" Target="http://www.ncbi.nlm.nih.gov/pubmed/?term=Wojda%20U%5bAuthor%5d&amp;cauthor=true&amp;cauthor_uid=22810102" TargetMode="External"/><Relationship Id="rId4" Type="http://schemas.openxmlformats.org/officeDocument/2006/relationships/hyperlink" Target="http://www.ncbi.nlm.nih.gov/pubmed/?term=Bialopiotrowicz%20E%5bAuthor%5d&amp;cauthor=true&amp;cauthor_uid=22810102" TargetMode="External"/><Relationship Id="rId9" Type="http://schemas.openxmlformats.org/officeDocument/2006/relationships/hyperlink" Target="http://www.ncbi.nlm.nih.gov/pubmed/?term=Kuznicki%20J%5bAuthor%5d&amp;cauthor=true&amp;cauthor_uid=22810102" TargetMode="External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500" y="1752600"/>
            <a:ext cx="8763000" cy="1295400"/>
          </a:xfrm>
        </p:spPr>
        <p:txBody>
          <a:bodyPr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Transforming Medicine with AI: </a:t>
            </a:r>
            <a:b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 PubMed Search to </a:t>
            </a:r>
            <a:r>
              <a:rPr lang="en-US" sz="36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TrialGPT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3810000"/>
            <a:ext cx="7067550" cy="990600"/>
          </a:xfrm>
        </p:spPr>
        <p:txBody>
          <a:bodyPr>
            <a:normAutofit fontScale="25000" lnSpcReduction="20000"/>
          </a:bodyPr>
          <a:lstStyle/>
          <a:p>
            <a:endParaRPr lang="en-US" sz="2400" dirty="0"/>
          </a:p>
          <a:p>
            <a:endParaRPr lang="en-US" sz="4200" dirty="0"/>
          </a:p>
          <a:p>
            <a:r>
              <a:rPr lang="en-US" sz="9600" dirty="0" err="1"/>
              <a:t>Zhiyong</a:t>
            </a:r>
            <a:r>
              <a:rPr lang="en-US" sz="9600" dirty="0"/>
              <a:t> Lu, PhD FACMI FIAHSI </a:t>
            </a:r>
          </a:p>
          <a:p>
            <a:r>
              <a:rPr lang="en-US" altLang="zh-CN" sz="9600" dirty="0"/>
              <a:t>Senior Investigator, NLM, NIH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19250" y="5562600"/>
            <a:ext cx="668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NIH Research Festival – Bioinformatics Community Fair</a:t>
            </a:r>
          </a:p>
          <a:p>
            <a:pPr algn="ctr"/>
            <a:r>
              <a:rPr lang="en-US" dirty="0"/>
              <a:t>September 23, 2024</a:t>
            </a:r>
          </a:p>
        </p:txBody>
      </p:sp>
    </p:spTree>
    <p:extLst>
      <p:ext uri="{BB962C8B-B14F-4D97-AF65-F5344CB8AC3E}">
        <p14:creationId xmlns:p14="http://schemas.microsoft.com/office/powerpoint/2010/main" val="931182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5448"/>
            <a:ext cx="90678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PubTator (est. 2012): integrating text-mined results at PubMed scale</a:t>
            </a:r>
          </a:p>
        </p:txBody>
      </p:sp>
      <p:pic>
        <p:nvPicPr>
          <p:cNvPr id="15" name="Picture 14" descr="Screen Shot 2015-06-01 at 4.34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93" y="2165812"/>
            <a:ext cx="3858013" cy="354918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81000" y="6177300"/>
            <a:ext cx="883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Wei, Kao, &amp; Lu: PubTator: a Web-based text-mining tool for  assisting biocuration, Nucleic Acids Research, 2013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90800"/>
            <a:ext cx="4895933" cy="290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77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everal colored gears with arrows&#10;&#10;Description automatically generated">
            <a:extLst>
              <a:ext uri="{FF2B5EF4-FFF2-40B4-BE49-F238E27FC236}">
                <a16:creationId xmlns:a16="http://schemas.microsoft.com/office/drawing/2014/main" id="{D03D0D84-DB12-10D6-E625-14FDA73B1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654" y="4365687"/>
            <a:ext cx="2832416" cy="2438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63573-056E-BDF8-29D5-D4403EC6A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PubTator milestones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4977AF-E3DE-ECC0-62D6-2826A7228994}"/>
              </a:ext>
            </a:extLst>
          </p:cNvPr>
          <p:cNvGrpSpPr/>
          <p:nvPr/>
        </p:nvGrpSpPr>
        <p:grpSpPr>
          <a:xfrm>
            <a:off x="2121784" y="4324192"/>
            <a:ext cx="1734008" cy="515074"/>
            <a:chOff x="907736" y="5256256"/>
            <a:chExt cx="2435873" cy="4386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DC835A-8F65-46BD-E8AC-0E4F22FEDD4C}"/>
                </a:ext>
              </a:extLst>
            </p:cNvPr>
            <p:cNvSpPr/>
            <p:nvPr/>
          </p:nvSpPr>
          <p:spPr>
            <a:xfrm>
              <a:off x="918037" y="5256256"/>
              <a:ext cx="2337038" cy="262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2012</a:t>
              </a:r>
              <a:endParaRPr lang="en-US" sz="10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1F90D6-3EF6-5545-E461-F6DB419BA16D}"/>
                </a:ext>
              </a:extLst>
            </p:cNvPr>
            <p:cNvSpPr/>
            <p:nvPr/>
          </p:nvSpPr>
          <p:spPr>
            <a:xfrm flipH="1">
              <a:off x="907736" y="5472113"/>
              <a:ext cx="2435873" cy="222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PubTator first launched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71C8704-562B-BCB5-9199-13A90BD89D05}"/>
              </a:ext>
            </a:extLst>
          </p:cNvPr>
          <p:cNvGrpSpPr/>
          <p:nvPr/>
        </p:nvGrpSpPr>
        <p:grpSpPr>
          <a:xfrm>
            <a:off x="4568129" y="2419805"/>
            <a:ext cx="2974471" cy="609550"/>
            <a:chOff x="869119" y="5240198"/>
            <a:chExt cx="2435871" cy="5191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8CBE60-F9B8-BF8D-811A-45BA5ACA5219}"/>
                </a:ext>
              </a:extLst>
            </p:cNvPr>
            <p:cNvSpPr/>
            <p:nvPr/>
          </p:nvSpPr>
          <p:spPr>
            <a:xfrm>
              <a:off x="902600" y="5240198"/>
              <a:ext cx="2337038" cy="262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D6AA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BBBF55-3394-C4C4-FD72-4E8495FF3710}"/>
                </a:ext>
              </a:extLst>
            </p:cNvPr>
            <p:cNvSpPr/>
            <p:nvPr/>
          </p:nvSpPr>
          <p:spPr>
            <a:xfrm flipH="1">
              <a:off x="869119" y="5392352"/>
              <a:ext cx="2435871" cy="366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Full-text PMC articles added (PubTator 2.0)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DBF494-37EB-A232-7059-BCF83310C8BC}"/>
              </a:ext>
            </a:extLst>
          </p:cNvPr>
          <p:cNvGrpSpPr/>
          <p:nvPr/>
        </p:nvGrpSpPr>
        <p:grpSpPr>
          <a:xfrm>
            <a:off x="6355252" y="1675549"/>
            <a:ext cx="1590964" cy="665878"/>
            <a:chOff x="870500" y="5308945"/>
            <a:chExt cx="2435872" cy="2793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C7C802-7F18-FFEA-0CFB-3F6F0176322F}"/>
                </a:ext>
              </a:extLst>
            </p:cNvPr>
            <p:cNvSpPr/>
            <p:nvPr/>
          </p:nvSpPr>
          <p:spPr>
            <a:xfrm>
              <a:off x="883399" y="5308945"/>
              <a:ext cx="2337039" cy="129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5EFB70-09D2-238E-C338-FB0072BDAAF9}"/>
                </a:ext>
              </a:extLst>
            </p:cNvPr>
            <p:cNvSpPr/>
            <p:nvPr/>
          </p:nvSpPr>
          <p:spPr>
            <a:xfrm flipH="1">
              <a:off x="870500" y="5407513"/>
              <a:ext cx="2435872" cy="180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Relation annotations (PubTator 3.0)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F55A1C-EF9E-DF96-9A48-5AF8921C6930}"/>
              </a:ext>
            </a:extLst>
          </p:cNvPr>
          <p:cNvGrpSpPr/>
          <p:nvPr/>
        </p:nvGrpSpPr>
        <p:grpSpPr>
          <a:xfrm>
            <a:off x="144240" y="2626880"/>
            <a:ext cx="1656675" cy="653816"/>
            <a:chOff x="877335" y="5308945"/>
            <a:chExt cx="2435872" cy="35459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E18383F-444D-FD62-069F-123504E474A5}"/>
                </a:ext>
              </a:extLst>
            </p:cNvPr>
            <p:cNvSpPr/>
            <p:nvPr/>
          </p:nvSpPr>
          <p:spPr>
            <a:xfrm>
              <a:off x="883402" y="5308945"/>
              <a:ext cx="2337037" cy="166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CB236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46DFA6D-396E-3583-0864-6B8BCEA89A11}"/>
                </a:ext>
              </a:extLst>
            </p:cNvPr>
            <p:cNvSpPr/>
            <p:nvPr/>
          </p:nvSpPr>
          <p:spPr>
            <a:xfrm flipH="1">
              <a:off x="877335" y="5429850"/>
              <a:ext cx="2435872" cy="2336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Bulk download available via FTP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C590E3-3EC3-94CE-D293-4FC7BB9A87BE}"/>
              </a:ext>
            </a:extLst>
          </p:cNvPr>
          <p:cNvGrpSpPr/>
          <p:nvPr/>
        </p:nvGrpSpPr>
        <p:grpSpPr>
          <a:xfrm>
            <a:off x="6463980" y="3525080"/>
            <a:ext cx="1506838" cy="525638"/>
            <a:chOff x="852499" y="5308945"/>
            <a:chExt cx="2435872" cy="14739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7799AB-2291-55B3-8A82-AA1ADACD2BFB}"/>
                </a:ext>
              </a:extLst>
            </p:cNvPr>
            <p:cNvSpPr/>
            <p:nvPr/>
          </p:nvSpPr>
          <p:spPr>
            <a:xfrm>
              <a:off x="883398" y="5308945"/>
              <a:ext cx="2337040" cy="86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C55A1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105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B15C91-E56E-F4F1-E708-699FFFF4315C}"/>
                </a:ext>
              </a:extLst>
            </p:cNvPr>
            <p:cNvSpPr/>
            <p:nvPr/>
          </p:nvSpPr>
          <p:spPr>
            <a:xfrm flipH="1">
              <a:off x="852499" y="5382981"/>
              <a:ext cx="2435872" cy="73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APIs released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BA532E3-11C8-C749-D705-599DF4B7931C}"/>
              </a:ext>
            </a:extLst>
          </p:cNvPr>
          <p:cNvGrpSpPr/>
          <p:nvPr/>
        </p:nvGrpSpPr>
        <p:grpSpPr>
          <a:xfrm>
            <a:off x="304800" y="1835241"/>
            <a:ext cx="6865144" cy="4867311"/>
            <a:chOff x="-4762" y="360541"/>
            <a:chExt cx="9153525" cy="648974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B57E13F-C7BD-4B26-063C-DA87EEDAA952}"/>
                </a:ext>
              </a:extLst>
            </p:cNvPr>
            <p:cNvGrpSpPr/>
            <p:nvPr/>
          </p:nvGrpSpPr>
          <p:grpSpPr>
            <a:xfrm>
              <a:off x="-4762" y="953198"/>
              <a:ext cx="9153525" cy="5897091"/>
              <a:chOff x="-4762" y="953198"/>
              <a:chExt cx="9153525" cy="5897091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930F44D-0D58-DFBD-ADE1-68B63C63C599}"/>
                  </a:ext>
                </a:extLst>
              </p:cNvPr>
              <p:cNvGrpSpPr/>
              <p:nvPr/>
            </p:nvGrpSpPr>
            <p:grpSpPr>
              <a:xfrm>
                <a:off x="-4762" y="953198"/>
                <a:ext cx="9153525" cy="5897091"/>
                <a:chOff x="-7145" y="532894"/>
                <a:chExt cx="9153525" cy="6207464"/>
              </a:xfrm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EAF0B63A-FFDB-DF22-F2CF-60C439439890}"/>
                    </a:ext>
                  </a:extLst>
                </p:cNvPr>
                <p:cNvSpPr/>
                <p:nvPr/>
              </p:nvSpPr>
              <p:spPr>
                <a:xfrm>
                  <a:off x="0" y="536153"/>
                  <a:ext cx="9144000" cy="6199993"/>
                </a:xfrm>
                <a:custGeom>
                  <a:avLst/>
                  <a:gdLst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467916"/>
                    <a:gd name="connsiteX1" fmla="*/ 5777230 w 5777230"/>
                    <a:gd name="connsiteY1" fmla="*/ 63847 h 4467916"/>
                    <a:gd name="connsiteX2" fmla="*/ 5541641 w 5777230"/>
                    <a:gd name="connsiteY2" fmla="*/ 73003 h 4467916"/>
                    <a:gd name="connsiteX3" fmla="*/ 2172652 w 5777230"/>
                    <a:gd name="connsiteY3" fmla="*/ 371477 h 4467916"/>
                    <a:gd name="connsiteX4" fmla="*/ 3657600 w 5777230"/>
                    <a:gd name="connsiteY4" fmla="*/ 674849 h 4467916"/>
                    <a:gd name="connsiteX5" fmla="*/ 1859280 w 5777230"/>
                    <a:gd name="connsiteY5" fmla="*/ 1253969 h 4467916"/>
                    <a:gd name="connsiteX6" fmla="*/ 5306853 w 5777230"/>
                    <a:gd name="connsiteY6" fmla="*/ 2367441 h 4467916"/>
                    <a:gd name="connsiteX7" fmla="*/ 0 w 5777230"/>
                    <a:gd name="connsiteY7" fmla="*/ 4467916 h 4467916"/>
                    <a:gd name="connsiteX8" fmla="*/ 0 w 5777230"/>
                    <a:gd name="connsiteY8" fmla="*/ 3204689 h 4467916"/>
                    <a:gd name="connsiteX9" fmla="*/ 3639978 w 5777230"/>
                    <a:gd name="connsiteY9" fmla="*/ 2276478 h 4467916"/>
                    <a:gd name="connsiteX10" fmla="*/ 571023 w 5777230"/>
                    <a:gd name="connsiteY10" fmla="*/ 1435420 h 4467916"/>
                    <a:gd name="connsiteX11" fmla="*/ 2667000 w 5777230"/>
                    <a:gd name="connsiteY11" fmla="*/ 659609 h 4467916"/>
                    <a:gd name="connsiteX12" fmla="*/ 1336357 w 5777230"/>
                    <a:gd name="connsiteY12" fmla="*/ 450535 h 4467916"/>
                    <a:gd name="connsiteX13" fmla="*/ 2084705 w 5777230"/>
                    <a:gd name="connsiteY13" fmla="*/ 188439 h 4467916"/>
                    <a:gd name="connsiteX14" fmla="*/ 5761942 w 5777230"/>
                    <a:gd name="connsiteY14" fmla="*/ 468 h 4467916"/>
                    <a:gd name="connsiteX15" fmla="*/ 5777230 w 5777230"/>
                    <a:gd name="connsiteY15" fmla="*/ 0 h 4467916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073"/>
                    <a:gd name="connsiteX1" fmla="*/ 5777230 w 5777230"/>
                    <a:gd name="connsiteY1" fmla="*/ 63847 h 4519073"/>
                    <a:gd name="connsiteX2" fmla="*/ 5541641 w 5777230"/>
                    <a:gd name="connsiteY2" fmla="*/ 73003 h 4519073"/>
                    <a:gd name="connsiteX3" fmla="*/ 2172652 w 5777230"/>
                    <a:gd name="connsiteY3" fmla="*/ 371477 h 4519073"/>
                    <a:gd name="connsiteX4" fmla="*/ 3657600 w 5777230"/>
                    <a:gd name="connsiteY4" fmla="*/ 674849 h 4519073"/>
                    <a:gd name="connsiteX5" fmla="*/ 1859280 w 5777230"/>
                    <a:gd name="connsiteY5" fmla="*/ 1253969 h 4519073"/>
                    <a:gd name="connsiteX6" fmla="*/ 5306853 w 5777230"/>
                    <a:gd name="connsiteY6" fmla="*/ 2367441 h 4519073"/>
                    <a:gd name="connsiteX7" fmla="*/ 0 w 5777230"/>
                    <a:gd name="connsiteY7" fmla="*/ 4519073 h 4519073"/>
                    <a:gd name="connsiteX8" fmla="*/ 0 w 5777230"/>
                    <a:gd name="connsiteY8" fmla="*/ 3204689 h 4519073"/>
                    <a:gd name="connsiteX9" fmla="*/ 3639978 w 5777230"/>
                    <a:gd name="connsiteY9" fmla="*/ 2276478 h 4519073"/>
                    <a:gd name="connsiteX10" fmla="*/ 571023 w 5777230"/>
                    <a:gd name="connsiteY10" fmla="*/ 1435420 h 4519073"/>
                    <a:gd name="connsiteX11" fmla="*/ 2667000 w 5777230"/>
                    <a:gd name="connsiteY11" fmla="*/ 659609 h 4519073"/>
                    <a:gd name="connsiteX12" fmla="*/ 1336357 w 5777230"/>
                    <a:gd name="connsiteY12" fmla="*/ 450535 h 4519073"/>
                    <a:gd name="connsiteX13" fmla="*/ 2084705 w 5777230"/>
                    <a:gd name="connsiteY13" fmla="*/ 188439 h 4519073"/>
                    <a:gd name="connsiteX14" fmla="*/ 5761942 w 5777230"/>
                    <a:gd name="connsiteY14" fmla="*/ 468 h 4519073"/>
                    <a:gd name="connsiteX15" fmla="*/ 5777230 w 5777230"/>
                    <a:gd name="connsiteY15" fmla="*/ 0 h 4519073"/>
                    <a:gd name="connsiteX0" fmla="*/ 5777230 w 5777230"/>
                    <a:gd name="connsiteY0" fmla="*/ 0 h 4519109"/>
                    <a:gd name="connsiteX1" fmla="*/ 5777230 w 5777230"/>
                    <a:gd name="connsiteY1" fmla="*/ 63847 h 4519109"/>
                    <a:gd name="connsiteX2" fmla="*/ 5541641 w 5777230"/>
                    <a:gd name="connsiteY2" fmla="*/ 73003 h 4519109"/>
                    <a:gd name="connsiteX3" fmla="*/ 2172652 w 5777230"/>
                    <a:gd name="connsiteY3" fmla="*/ 371477 h 4519109"/>
                    <a:gd name="connsiteX4" fmla="*/ 3657600 w 5777230"/>
                    <a:gd name="connsiteY4" fmla="*/ 674849 h 4519109"/>
                    <a:gd name="connsiteX5" fmla="*/ 1859280 w 5777230"/>
                    <a:gd name="connsiteY5" fmla="*/ 1253969 h 4519109"/>
                    <a:gd name="connsiteX6" fmla="*/ 5306853 w 5777230"/>
                    <a:gd name="connsiteY6" fmla="*/ 2367441 h 4519109"/>
                    <a:gd name="connsiteX7" fmla="*/ 0 w 5777230"/>
                    <a:gd name="connsiteY7" fmla="*/ 4519073 h 4519109"/>
                    <a:gd name="connsiteX8" fmla="*/ 0 w 5777230"/>
                    <a:gd name="connsiteY8" fmla="*/ 3204689 h 4519109"/>
                    <a:gd name="connsiteX9" fmla="*/ 3639978 w 5777230"/>
                    <a:gd name="connsiteY9" fmla="*/ 2276478 h 4519109"/>
                    <a:gd name="connsiteX10" fmla="*/ 571023 w 5777230"/>
                    <a:gd name="connsiteY10" fmla="*/ 1435420 h 4519109"/>
                    <a:gd name="connsiteX11" fmla="*/ 2667000 w 5777230"/>
                    <a:gd name="connsiteY11" fmla="*/ 659609 h 4519109"/>
                    <a:gd name="connsiteX12" fmla="*/ 1336357 w 5777230"/>
                    <a:gd name="connsiteY12" fmla="*/ 450535 h 4519109"/>
                    <a:gd name="connsiteX13" fmla="*/ 2084705 w 5777230"/>
                    <a:gd name="connsiteY13" fmla="*/ 188439 h 4519109"/>
                    <a:gd name="connsiteX14" fmla="*/ 5761942 w 5777230"/>
                    <a:gd name="connsiteY14" fmla="*/ 468 h 4519109"/>
                    <a:gd name="connsiteX15" fmla="*/ 5777230 w 5777230"/>
                    <a:gd name="connsiteY15" fmla="*/ 0 h 4519109"/>
                    <a:gd name="connsiteX0" fmla="*/ 5777230 w 5777230"/>
                    <a:gd name="connsiteY0" fmla="*/ 0 h 4519109"/>
                    <a:gd name="connsiteX1" fmla="*/ 5777230 w 5777230"/>
                    <a:gd name="connsiteY1" fmla="*/ 63847 h 4519109"/>
                    <a:gd name="connsiteX2" fmla="*/ 5541641 w 5777230"/>
                    <a:gd name="connsiteY2" fmla="*/ 73003 h 4519109"/>
                    <a:gd name="connsiteX3" fmla="*/ 2172652 w 5777230"/>
                    <a:gd name="connsiteY3" fmla="*/ 371477 h 4519109"/>
                    <a:gd name="connsiteX4" fmla="*/ 3657600 w 5777230"/>
                    <a:gd name="connsiteY4" fmla="*/ 674849 h 4519109"/>
                    <a:gd name="connsiteX5" fmla="*/ 1859280 w 5777230"/>
                    <a:gd name="connsiteY5" fmla="*/ 1253969 h 4519109"/>
                    <a:gd name="connsiteX6" fmla="*/ 5306853 w 5777230"/>
                    <a:gd name="connsiteY6" fmla="*/ 2367441 h 4519109"/>
                    <a:gd name="connsiteX7" fmla="*/ 0 w 5777230"/>
                    <a:gd name="connsiteY7" fmla="*/ 4519073 h 4519109"/>
                    <a:gd name="connsiteX8" fmla="*/ 0 w 5777230"/>
                    <a:gd name="connsiteY8" fmla="*/ 3204689 h 4519109"/>
                    <a:gd name="connsiteX9" fmla="*/ 3639978 w 5777230"/>
                    <a:gd name="connsiteY9" fmla="*/ 2276478 h 4519109"/>
                    <a:gd name="connsiteX10" fmla="*/ 571023 w 5777230"/>
                    <a:gd name="connsiteY10" fmla="*/ 1435420 h 4519109"/>
                    <a:gd name="connsiteX11" fmla="*/ 2667000 w 5777230"/>
                    <a:gd name="connsiteY11" fmla="*/ 659609 h 4519109"/>
                    <a:gd name="connsiteX12" fmla="*/ 1336357 w 5777230"/>
                    <a:gd name="connsiteY12" fmla="*/ 450535 h 4519109"/>
                    <a:gd name="connsiteX13" fmla="*/ 2084705 w 5777230"/>
                    <a:gd name="connsiteY13" fmla="*/ 188439 h 4519109"/>
                    <a:gd name="connsiteX14" fmla="*/ 5761942 w 5777230"/>
                    <a:gd name="connsiteY14" fmla="*/ 468 h 4519109"/>
                    <a:gd name="connsiteX15" fmla="*/ 5777230 w 5777230"/>
                    <a:gd name="connsiteY15" fmla="*/ 0 h 4519109"/>
                    <a:gd name="connsiteX0" fmla="*/ 5777230 w 5777230"/>
                    <a:gd name="connsiteY0" fmla="*/ 0 h 4519109"/>
                    <a:gd name="connsiteX1" fmla="*/ 5777230 w 5777230"/>
                    <a:gd name="connsiteY1" fmla="*/ 63847 h 4519109"/>
                    <a:gd name="connsiteX2" fmla="*/ 5541641 w 5777230"/>
                    <a:gd name="connsiteY2" fmla="*/ 73003 h 4519109"/>
                    <a:gd name="connsiteX3" fmla="*/ 2172652 w 5777230"/>
                    <a:gd name="connsiteY3" fmla="*/ 371477 h 4519109"/>
                    <a:gd name="connsiteX4" fmla="*/ 3657600 w 5777230"/>
                    <a:gd name="connsiteY4" fmla="*/ 674849 h 4519109"/>
                    <a:gd name="connsiteX5" fmla="*/ 1859280 w 5777230"/>
                    <a:gd name="connsiteY5" fmla="*/ 1253969 h 4519109"/>
                    <a:gd name="connsiteX6" fmla="*/ 5306853 w 5777230"/>
                    <a:gd name="connsiteY6" fmla="*/ 2367441 h 4519109"/>
                    <a:gd name="connsiteX7" fmla="*/ 0 w 5777230"/>
                    <a:gd name="connsiteY7" fmla="*/ 4519073 h 4519109"/>
                    <a:gd name="connsiteX8" fmla="*/ 0 w 5777230"/>
                    <a:gd name="connsiteY8" fmla="*/ 3204689 h 4519109"/>
                    <a:gd name="connsiteX9" fmla="*/ 3639978 w 5777230"/>
                    <a:gd name="connsiteY9" fmla="*/ 2276478 h 4519109"/>
                    <a:gd name="connsiteX10" fmla="*/ 571023 w 5777230"/>
                    <a:gd name="connsiteY10" fmla="*/ 1435420 h 4519109"/>
                    <a:gd name="connsiteX11" fmla="*/ 2667000 w 5777230"/>
                    <a:gd name="connsiteY11" fmla="*/ 659609 h 4519109"/>
                    <a:gd name="connsiteX12" fmla="*/ 1336357 w 5777230"/>
                    <a:gd name="connsiteY12" fmla="*/ 450535 h 4519109"/>
                    <a:gd name="connsiteX13" fmla="*/ 2084705 w 5777230"/>
                    <a:gd name="connsiteY13" fmla="*/ 188439 h 4519109"/>
                    <a:gd name="connsiteX14" fmla="*/ 5761942 w 5777230"/>
                    <a:gd name="connsiteY14" fmla="*/ 468 h 4519109"/>
                    <a:gd name="connsiteX15" fmla="*/ 5777230 w 5777230"/>
                    <a:gd name="connsiteY15" fmla="*/ 0 h 4519109"/>
                    <a:gd name="connsiteX0" fmla="*/ 5777230 w 5777230"/>
                    <a:gd name="connsiteY0" fmla="*/ 0 h 4519109"/>
                    <a:gd name="connsiteX1" fmla="*/ 5777230 w 5777230"/>
                    <a:gd name="connsiteY1" fmla="*/ 63847 h 4519109"/>
                    <a:gd name="connsiteX2" fmla="*/ 5541641 w 5777230"/>
                    <a:gd name="connsiteY2" fmla="*/ 73003 h 4519109"/>
                    <a:gd name="connsiteX3" fmla="*/ 2172652 w 5777230"/>
                    <a:gd name="connsiteY3" fmla="*/ 371477 h 4519109"/>
                    <a:gd name="connsiteX4" fmla="*/ 3657600 w 5777230"/>
                    <a:gd name="connsiteY4" fmla="*/ 674849 h 4519109"/>
                    <a:gd name="connsiteX5" fmla="*/ 1859280 w 5777230"/>
                    <a:gd name="connsiteY5" fmla="*/ 1253969 h 4519109"/>
                    <a:gd name="connsiteX6" fmla="*/ 5306853 w 5777230"/>
                    <a:gd name="connsiteY6" fmla="*/ 2367441 h 4519109"/>
                    <a:gd name="connsiteX7" fmla="*/ 0 w 5777230"/>
                    <a:gd name="connsiteY7" fmla="*/ 4519073 h 4519109"/>
                    <a:gd name="connsiteX8" fmla="*/ 0 w 5777230"/>
                    <a:gd name="connsiteY8" fmla="*/ 3204689 h 4519109"/>
                    <a:gd name="connsiteX9" fmla="*/ 3639978 w 5777230"/>
                    <a:gd name="connsiteY9" fmla="*/ 2276478 h 4519109"/>
                    <a:gd name="connsiteX10" fmla="*/ 571023 w 5777230"/>
                    <a:gd name="connsiteY10" fmla="*/ 1435420 h 4519109"/>
                    <a:gd name="connsiteX11" fmla="*/ 2667000 w 5777230"/>
                    <a:gd name="connsiteY11" fmla="*/ 659609 h 4519109"/>
                    <a:gd name="connsiteX12" fmla="*/ 1336357 w 5777230"/>
                    <a:gd name="connsiteY12" fmla="*/ 450535 h 4519109"/>
                    <a:gd name="connsiteX13" fmla="*/ 2084705 w 5777230"/>
                    <a:gd name="connsiteY13" fmla="*/ 188439 h 4519109"/>
                    <a:gd name="connsiteX14" fmla="*/ 5761942 w 5777230"/>
                    <a:gd name="connsiteY14" fmla="*/ 468 h 4519109"/>
                    <a:gd name="connsiteX15" fmla="*/ 5777230 w 5777230"/>
                    <a:gd name="connsiteY15" fmla="*/ 0 h 4519109"/>
                    <a:gd name="connsiteX0" fmla="*/ 5777230 w 5777230"/>
                    <a:gd name="connsiteY0" fmla="*/ 0 h 4519109"/>
                    <a:gd name="connsiteX1" fmla="*/ 5777230 w 5777230"/>
                    <a:gd name="connsiteY1" fmla="*/ 63847 h 4519109"/>
                    <a:gd name="connsiteX2" fmla="*/ 5541641 w 5777230"/>
                    <a:gd name="connsiteY2" fmla="*/ 73003 h 4519109"/>
                    <a:gd name="connsiteX3" fmla="*/ 2172652 w 5777230"/>
                    <a:gd name="connsiteY3" fmla="*/ 371477 h 4519109"/>
                    <a:gd name="connsiteX4" fmla="*/ 3657600 w 5777230"/>
                    <a:gd name="connsiteY4" fmla="*/ 674849 h 4519109"/>
                    <a:gd name="connsiteX5" fmla="*/ 1859280 w 5777230"/>
                    <a:gd name="connsiteY5" fmla="*/ 1253969 h 4519109"/>
                    <a:gd name="connsiteX6" fmla="*/ 5306853 w 5777230"/>
                    <a:gd name="connsiteY6" fmla="*/ 2367441 h 4519109"/>
                    <a:gd name="connsiteX7" fmla="*/ 0 w 5777230"/>
                    <a:gd name="connsiteY7" fmla="*/ 4519073 h 4519109"/>
                    <a:gd name="connsiteX8" fmla="*/ 0 w 5777230"/>
                    <a:gd name="connsiteY8" fmla="*/ 3204689 h 4519109"/>
                    <a:gd name="connsiteX9" fmla="*/ 3639978 w 5777230"/>
                    <a:gd name="connsiteY9" fmla="*/ 2276478 h 4519109"/>
                    <a:gd name="connsiteX10" fmla="*/ 571023 w 5777230"/>
                    <a:gd name="connsiteY10" fmla="*/ 1435420 h 4519109"/>
                    <a:gd name="connsiteX11" fmla="*/ 2667000 w 5777230"/>
                    <a:gd name="connsiteY11" fmla="*/ 659609 h 4519109"/>
                    <a:gd name="connsiteX12" fmla="*/ 1336357 w 5777230"/>
                    <a:gd name="connsiteY12" fmla="*/ 450535 h 4519109"/>
                    <a:gd name="connsiteX13" fmla="*/ 2084705 w 5777230"/>
                    <a:gd name="connsiteY13" fmla="*/ 188439 h 4519109"/>
                    <a:gd name="connsiteX14" fmla="*/ 5761942 w 5777230"/>
                    <a:gd name="connsiteY14" fmla="*/ 468 h 4519109"/>
                    <a:gd name="connsiteX15" fmla="*/ 5777230 w 5777230"/>
                    <a:gd name="connsiteY15" fmla="*/ 0 h 4519109"/>
                    <a:gd name="connsiteX0" fmla="*/ 5777230 w 5777230"/>
                    <a:gd name="connsiteY0" fmla="*/ 0 h 4519109"/>
                    <a:gd name="connsiteX1" fmla="*/ 5777230 w 5777230"/>
                    <a:gd name="connsiteY1" fmla="*/ 63847 h 4519109"/>
                    <a:gd name="connsiteX2" fmla="*/ 5541641 w 5777230"/>
                    <a:gd name="connsiteY2" fmla="*/ 73003 h 4519109"/>
                    <a:gd name="connsiteX3" fmla="*/ 2172652 w 5777230"/>
                    <a:gd name="connsiteY3" fmla="*/ 371477 h 4519109"/>
                    <a:gd name="connsiteX4" fmla="*/ 3657600 w 5777230"/>
                    <a:gd name="connsiteY4" fmla="*/ 674849 h 4519109"/>
                    <a:gd name="connsiteX5" fmla="*/ 1859280 w 5777230"/>
                    <a:gd name="connsiteY5" fmla="*/ 1253969 h 4519109"/>
                    <a:gd name="connsiteX6" fmla="*/ 5306853 w 5777230"/>
                    <a:gd name="connsiteY6" fmla="*/ 2367441 h 4519109"/>
                    <a:gd name="connsiteX7" fmla="*/ 0 w 5777230"/>
                    <a:gd name="connsiteY7" fmla="*/ 4519073 h 4519109"/>
                    <a:gd name="connsiteX8" fmla="*/ 0 w 5777230"/>
                    <a:gd name="connsiteY8" fmla="*/ 3204689 h 4519109"/>
                    <a:gd name="connsiteX9" fmla="*/ 3639978 w 5777230"/>
                    <a:gd name="connsiteY9" fmla="*/ 2276478 h 4519109"/>
                    <a:gd name="connsiteX10" fmla="*/ 571023 w 5777230"/>
                    <a:gd name="connsiteY10" fmla="*/ 1435420 h 4519109"/>
                    <a:gd name="connsiteX11" fmla="*/ 2667000 w 5777230"/>
                    <a:gd name="connsiteY11" fmla="*/ 659609 h 4519109"/>
                    <a:gd name="connsiteX12" fmla="*/ 1336357 w 5777230"/>
                    <a:gd name="connsiteY12" fmla="*/ 450535 h 4519109"/>
                    <a:gd name="connsiteX13" fmla="*/ 2084705 w 5777230"/>
                    <a:gd name="connsiteY13" fmla="*/ 188439 h 4519109"/>
                    <a:gd name="connsiteX14" fmla="*/ 5761942 w 5777230"/>
                    <a:gd name="connsiteY14" fmla="*/ 468 h 4519109"/>
                    <a:gd name="connsiteX15" fmla="*/ 5777230 w 5777230"/>
                    <a:gd name="connsiteY15" fmla="*/ 0 h 4519109"/>
                    <a:gd name="connsiteX0" fmla="*/ 5777230 w 5777230"/>
                    <a:gd name="connsiteY0" fmla="*/ 0 h 4519109"/>
                    <a:gd name="connsiteX1" fmla="*/ 5777230 w 5777230"/>
                    <a:gd name="connsiteY1" fmla="*/ 63847 h 4519109"/>
                    <a:gd name="connsiteX2" fmla="*/ 5541641 w 5777230"/>
                    <a:gd name="connsiteY2" fmla="*/ 73003 h 4519109"/>
                    <a:gd name="connsiteX3" fmla="*/ 2172652 w 5777230"/>
                    <a:gd name="connsiteY3" fmla="*/ 371477 h 4519109"/>
                    <a:gd name="connsiteX4" fmla="*/ 3657600 w 5777230"/>
                    <a:gd name="connsiteY4" fmla="*/ 674849 h 4519109"/>
                    <a:gd name="connsiteX5" fmla="*/ 1859280 w 5777230"/>
                    <a:gd name="connsiteY5" fmla="*/ 1253969 h 4519109"/>
                    <a:gd name="connsiteX6" fmla="*/ 5306853 w 5777230"/>
                    <a:gd name="connsiteY6" fmla="*/ 2367441 h 4519109"/>
                    <a:gd name="connsiteX7" fmla="*/ 0 w 5777230"/>
                    <a:gd name="connsiteY7" fmla="*/ 4519073 h 4519109"/>
                    <a:gd name="connsiteX8" fmla="*/ 0 w 5777230"/>
                    <a:gd name="connsiteY8" fmla="*/ 3204689 h 4519109"/>
                    <a:gd name="connsiteX9" fmla="*/ 3639978 w 5777230"/>
                    <a:gd name="connsiteY9" fmla="*/ 2276478 h 4519109"/>
                    <a:gd name="connsiteX10" fmla="*/ 571023 w 5777230"/>
                    <a:gd name="connsiteY10" fmla="*/ 1435420 h 4519109"/>
                    <a:gd name="connsiteX11" fmla="*/ 2667000 w 5777230"/>
                    <a:gd name="connsiteY11" fmla="*/ 659609 h 4519109"/>
                    <a:gd name="connsiteX12" fmla="*/ 1336357 w 5777230"/>
                    <a:gd name="connsiteY12" fmla="*/ 450535 h 4519109"/>
                    <a:gd name="connsiteX13" fmla="*/ 2084705 w 5777230"/>
                    <a:gd name="connsiteY13" fmla="*/ 188439 h 4519109"/>
                    <a:gd name="connsiteX14" fmla="*/ 5761942 w 5777230"/>
                    <a:gd name="connsiteY14" fmla="*/ 468 h 4519109"/>
                    <a:gd name="connsiteX15" fmla="*/ 5777230 w 5777230"/>
                    <a:gd name="connsiteY15" fmla="*/ 0 h 4519109"/>
                    <a:gd name="connsiteX0" fmla="*/ 5777230 w 5777230"/>
                    <a:gd name="connsiteY0" fmla="*/ 0 h 4519109"/>
                    <a:gd name="connsiteX1" fmla="*/ 5777230 w 5777230"/>
                    <a:gd name="connsiteY1" fmla="*/ 63847 h 4519109"/>
                    <a:gd name="connsiteX2" fmla="*/ 5541641 w 5777230"/>
                    <a:gd name="connsiteY2" fmla="*/ 73003 h 4519109"/>
                    <a:gd name="connsiteX3" fmla="*/ 2172652 w 5777230"/>
                    <a:gd name="connsiteY3" fmla="*/ 371477 h 4519109"/>
                    <a:gd name="connsiteX4" fmla="*/ 3657600 w 5777230"/>
                    <a:gd name="connsiteY4" fmla="*/ 674849 h 4519109"/>
                    <a:gd name="connsiteX5" fmla="*/ 1859280 w 5777230"/>
                    <a:gd name="connsiteY5" fmla="*/ 1253969 h 4519109"/>
                    <a:gd name="connsiteX6" fmla="*/ 5306853 w 5777230"/>
                    <a:gd name="connsiteY6" fmla="*/ 2367441 h 4519109"/>
                    <a:gd name="connsiteX7" fmla="*/ 0 w 5777230"/>
                    <a:gd name="connsiteY7" fmla="*/ 4519073 h 4519109"/>
                    <a:gd name="connsiteX8" fmla="*/ 0 w 5777230"/>
                    <a:gd name="connsiteY8" fmla="*/ 3204689 h 4519109"/>
                    <a:gd name="connsiteX9" fmla="*/ 3639978 w 5777230"/>
                    <a:gd name="connsiteY9" fmla="*/ 2276478 h 4519109"/>
                    <a:gd name="connsiteX10" fmla="*/ 571023 w 5777230"/>
                    <a:gd name="connsiteY10" fmla="*/ 1435420 h 4519109"/>
                    <a:gd name="connsiteX11" fmla="*/ 2667000 w 5777230"/>
                    <a:gd name="connsiteY11" fmla="*/ 659609 h 4519109"/>
                    <a:gd name="connsiteX12" fmla="*/ 1336357 w 5777230"/>
                    <a:gd name="connsiteY12" fmla="*/ 450535 h 4519109"/>
                    <a:gd name="connsiteX13" fmla="*/ 2084705 w 5777230"/>
                    <a:gd name="connsiteY13" fmla="*/ 188439 h 4519109"/>
                    <a:gd name="connsiteX14" fmla="*/ 5761942 w 5777230"/>
                    <a:gd name="connsiteY14" fmla="*/ 468 h 4519109"/>
                    <a:gd name="connsiteX15" fmla="*/ 5777230 w 5777230"/>
                    <a:gd name="connsiteY15" fmla="*/ 0 h 4519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777230" h="4519109">
                      <a:moveTo>
                        <a:pt x="5777230" y="0"/>
                      </a:moveTo>
                      <a:lnTo>
                        <a:pt x="5777230" y="63847"/>
                      </a:lnTo>
                      <a:lnTo>
                        <a:pt x="5541641" y="73003"/>
                      </a:lnTo>
                      <a:cubicBezTo>
                        <a:pt x="4353863" y="124971"/>
                        <a:pt x="2514917" y="281466"/>
                        <a:pt x="2172652" y="371477"/>
                      </a:cubicBezTo>
                      <a:cubicBezTo>
                        <a:pt x="1781492" y="474347"/>
                        <a:pt x="3600770" y="348900"/>
                        <a:pt x="3657600" y="674849"/>
                      </a:cubicBezTo>
                      <a:cubicBezTo>
                        <a:pt x="3701852" y="928658"/>
                        <a:pt x="1876772" y="1089668"/>
                        <a:pt x="1859280" y="1253969"/>
                      </a:cubicBezTo>
                      <a:cubicBezTo>
                        <a:pt x="1822464" y="1599780"/>
                        <a:pt x="5186534" y="1125587"/>
                        <a:pt x="5306853" y="2367441"/>
                      </a:cubicBezTo>
                      <a:cubicBezTo>
                        <a:pt x="5440087" y="3742600"/>
                        <a:pt x="716059" y="4525260"/>
                        <a:pt x="0" y="4519073"/>
                      </a:cubicBezTo>
                      <a:lnTo>
                        <a:pt x="0" y="3204689"/>
                      </a:lnTo>
                      <a:cubicBezTo>
                        <a:pt x="1510506" y="2963865"/>
                        <a:pt x="3657030" y="2647728"/>
                        <a:pt x="3639978" y="2276478"/>
                      </a:cubicBezTo>
                      <a:cubicBezTo>
                        <a:pt x="3619069" y="1821263"/>
                        <a:pt x="621348" y="2116928"/>
                        <a:pt x="571023" y="1435420"/>
                      </a:cubicBezTo>
                      <a:cubicBezTo>
                        <a:pt x="525198" y="814855"/>
                        <a:pt x="2548660" y="782763"/>
                        <a:pt x="2667000" y="659609"/>
                      </a:cubicBezTo>
                      <a:cubicBezTo>
                        <a:pt x="2723556" y="600752"/>
                        <a:pt x="1401846" y="642351"/>
                        <a:pt x="1336357" y="450535"/>
                      </a:cubicBezTo>
                      <a:cubicBezTo>
                        <a:pt x="1303434" y="354103"/>
                        <a:pt x="1652746" y="229158"/>
                        <a:pt x="2084705" y="188439"/>
                      </a:cubicBezTo>
                      <a:cubicBezTo>
                        <a:pt x="2808159" y="111570"/>
                        <a:pt x="5018219" y="23863"/>
                        <a:pt x="5761942" y="468"/>
                      </a:cubicBezTo>
                      <a:lnTo>
                        <a:pt x="5777230" y="0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CEE06DB-584D-B2E4-4A2D-A916DB2D96F6}"/>
                    </a:ext>
                  </a:extLst>
                </p:cNvPr>
                <p:cNvSpPr/>
                <p:nvPr/>
              </p:nvSpPr>
              <p:spPr>
                <a:xfrm>
                  <a:off x="-7145" y="532894"/>
                  <a:ext cx="9153525" cy="6207464"/>
                </a:xfrm>
                <a:custGeom>
                  <a:avLst/>
                  <a:gdLst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0 w 5777230"/>
                    <a:gd name="connsiteY8" fmla="*/ 3204689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7000 w 5777230"/>
                    <a:gd name="connsiteY11" fmla="*/ 659609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4705 w 5777230"/>
                    <a:gd name="connsiteY13" fmla="*/ 188439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87714 w 5777230"/>
                    <a:gd name="connsiteY13" fmla="*/ 181131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93732 w 5777230"/>
                    <a:gd name="connsiteY13" fmla="*/ 177478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93732 w 5777230"/>
                    <a:gd name="connsiteY13" fmla="*/ 177478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93732 w 5777230"/>
                    <a:gd name="connsiteY13" fmla="*/ 177478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93732 w 5777230"/>
                    <a:gd name="connsiteY13" fmla="*/ 177478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93732 w 5777230"/>
                    <a:gd name="connsiteY13" fmla="*/ 177478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77230 w 5777230"/>
                    <a:gd name="connsiteY0" fmla="*/ 0 h 4606769"/>
                    <a:gd name="connsiteX1" fmla="*/ 5777230 w 5777230"/>
                    <a:gd name="connsiteY1" fmla="*/ 63847 h 4606769"/>
                    <a:gd name="connsiteX2" fmla="*/ 5541641 w 5777230"/>
                    <a:gd name="connsiteY2" fmla="*/ 73003 h 4606769"/>
                    <a:gd name="connsiteX3" fmla="*/ 2172652 w 5777230"/>
                    <a:gd name="connsiteY3" fmla="*/ 371477 h 4606769"/>
                    <a:gd name="connsiteX4" fmla="*/ 3657600 w 5777230"/>
                    <a:gd name="connsiteY4" fmla="*/ 674849 h 4606769"/>
                    <a:gd name="connsiteX5" fmla="*/ 1859280 w 5777230"/>
                    <a:gd name="connsiteY5" fmla="*/ 1253969 h 4606769"/>
                    <a:gd name="connsiteX6" fmla="*/ 5306853 w 5777230"/>
                    <a:gd name="connsiteY6" fmla="*/ 2367441 h 4606769"/>
                    <a:gd name="connsiteX7" fmla="*/ 0 w 5777230"/>
                    <a:gd name="connsiteY7" fmla="*/ 4606769 h 4606769"/>
                    <a:gd name="connsiteX8" fmla="*/ 2006 w 5777230"/>
                    <a:gd name="connsiteY8" fmla="*/ 3197381 h 4606769"/>
                    <a:gd name="connsiteX9" fmla="*/ 3639978 w 5777230"/>
                    <a:gd name="connsiteY9" fmla="*/ 2276478 h 4606769"/>
                    <a:gd name="connsiteX10" fmla="*/ 571023 w 5777230"/>
                    <a:gd name="connsiteY10" fmla="*/ 1435420 h 4606769"/>
                    <a:gd name="connsiteX11" fmla="*/ 2660982 w 5777230"/>
                    <a:gd name="connsiteY11" fmla="*/ 652301 h 4606769"/>
                    <a:gd name="connsiteX12" fmla="*/ 1336357 w 5777230"/>
                    <a:gd name="connsiteY12" fmla="*/ 450535 h 4606769"/>
                    <a:gd name="connsiteX13" fmla="*/ 2093732 w 5777230"/>
                    <a:gd name="connsiteY13" fmla="*/ 177478 h 4606769"/>
                    <a:gd name="connsiteX14" fmla="*/ 5761942 w 5777230"/>
                    <a:gd name="connsiteY14" fmla="*/ 468 h 4606769"/>
                    <a:gd name="connsiteX15" fmla="*/ 5777230 w 577723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66012 w 5781300"/>
                    <a:gd name="connsiteY14" fmla="*/ 468 h 4606769"/>
                    <a:gd name="connsiteX15" fmla="*/ 5781300 w 5781300"/>
                    <a:gd name="connsiteY15" fmla="*/ 0 h 4606769"/>
                    <a:gd name="connsiteX0" fmla="*/ 5781300 w 5781300"/>
                    <a:gd name="connsiteY0" fmla="*/ 0 h 4606769"/>
                    <a:gd name="connsiteX1" fmla="*/ 5781300 w 5781300"/>
                    <a:gd name="connsiteY1" fmla="*/ 63847 h 4606769"/>
                    <a:gd name="connsiteX2" fmla="*/ 5545711 w 5781300"/>
                    <a:gd name="connsiteY2" fmla="*/ 73003 h 4606769"/>
                    <a:gd name="connsiteX3" fmla="*/ 2176722 w 5781300"/>
                    <a:gd name="connsiteY3" fmla="*/ 371477 h 4606769"/>
                    <a:gd name="connsiteX4" fmla="*/ 3661670 w 5781300"/>
                    <a:gd name="connsiteY4" fmla="*/ 674849 h 4606769"/>
                    <a:gd name="connsiteX5" fmla="*/ 1863350 w 5781300"/>
                    <a:gd name="connsiteY5" fmla="*/ 1253969 h 4606769"/>
                    <a:gd name="connsiteX6" fmla="*/ 5310923 w 5781300"/>
                    <a:gd name="connsiteY6" fmla="*/ 2367441 h 4606769"/>
                    <a:gd name="connsiteX7" fmla="*/ 4070 w 5781300"/>
                    <a:gd name="connsiteY7" fmla="*/ 4606769 h 4606769"/>
                    <a:gd name="connsiteX8" fmla="*/ 58 w 5781300"/>
                    <a:gd name="connsiteY8" fmla="*/ 3193727 h 4606769"/>
                    <a:gd name="connsiteX9" fmla="*/ 3644048 w 5781300"/>
                    <a:gd name="connsiteY9" fmla="*/ 2276478 h 4606769"/>
                    <a:gd name="connsiteX10" fmla="*/ 575093 w 5781300"/>
                    <a:gd name="connsiteY10" fmla="*/ 1435420 h 4606769"/>
                    <a:gd name="connsiteX11" fmla="*/ 2665052 w 5781300"/>
                    <a:gd name="connsiteY11" fmla="*/ 652301 h 4606769"/>
                    <a:gd name="connsiteX12" fmla="*/ 1340427 w 5781300"/>
                    <a:gd name="connsiteY12" fmla="*/ 450535 h 4606769"/>
                    <a:gd name="connsiteX13" fmla="*/ 2097802 w 5781300"/>
                    <a:gd name="connsiteY13" fmla="*/ 177478 h 4606769"/>
                    <a:gd name="connsiteX14" fmla="*/ 5781300 w 5781300"/>
                    <a:gd name="connsiteY14" fmla="*/ 0 h 4606769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79796 w 5781300"/>
                    <a:gd name="connsiteY0" fmla="*/ 0 h 4619558"/>
                    <a:gd name="connsiteX1" fmla="*/ 5781300 w 5781300"/>
                    <a:gd name="connsiteY1" fmla="*/ 76636 h 4619558"/>
                    <a:gd name="connsiteX2" fmla="*/ 5545711 w 5781300"/>
                    <a:gd name="connsiteY2" fmla="*/ 85792 h 4619558"/>
                    <a:gd name="connsiteX3" fmla="*/ 2176722 w 5781300"/>
                    <a:gd name="connsiteY3" fmla="*/ 384266 h 4619558"/>
                    <a:gd name="connsiteX4" fmla="*/ 3661670 w 5781300"/>
                    <a:gd name="connsiteY4" fmla="*/ 687638 h 4619558"/>
                    <a:gd name="connsiteX5" fmla="*/ 1863350 w 5781300"/>
                    <a:gd name="connsiteY5" fmla="*/ 1266758 h 4619558"/>
                    <a:gd name="connsiteX6" fmla="*/ 5310923 w 5781300"/>
                    <a:gd name="connsiteY6" fmla="*/ 2380230 h 4619558"/>
                    <a:gd name="connsiteX7" fmla="*/ 4070 w 5781300"/>
                    <a:gd name="connsiteY7" fmla="*/ 4619558 h 4619558"/>
                    <a:gd name="connsiteX8" fmla="*/ 58 w 5781300"/>
                    <a:gd name="connsiteY8" fmla="*/ 3206516 h 4619558"/>
                    <a:gd name="connsiteX9" fmla="*/ 3644048 w 5781300"/>
                    <a:gd name="connsiteY9" fmla="*/ 2289267 h 4619558"/>
                    <a:gd name="connsiteX10" fmla="*/ 575093 w 5781300"/>
                    <a:gd name="connsiteY10" fmla="*/ 1448209 h 4619558"/>
                    <a:gd name="connsiteX11" fmla="*/ 2665052 w 5781300"/>
                    <a:gd name="connsiteY11" fmla="*/ 665090 h 4619558"/>
                    <a:gd name="connsiteX12" fmla="*/ 1340427 w 5781300"/>
                    <a:gd name="connsiteY12" fmla="*/ 463324 h 4619558"/>
                    <a:gd name="connsiteX13" fmla="*/ 2097802 w 5781300"/>
                    <a:gd name="connsiteY13" fmla="*/ 190267 h 4619558"/>
                    <a:gd name="connsiteX14" fmla="*/ 5779796 w 5781300"/>
                    <a:gd name="connsiteY14" fmla="*/ 0 h 4619558"/>
                    <a:gd name="connsiteX0" fmla="*/ 5781744 w 5783248"/>
                    <a:gd name="connsiteY0" fmla="*/ 0 h 4378392"/>
                    <a:gd name="connsiteX1" fmla="*/ 5783248 w 5783248"/>
                    <a:gd name="connsiteY1" fmla="*/ 76636 h 4378392"/>
                    <a:gd name="connsiteX2" fmla="*/ 5547659 w 5783248"/>
                    <a:gd name="connsiteY2" fmla="*/ 85792 h 4378392"/>
                    <a:gd name="connsiteX3" fmla="*/ 2178670 w 5783248"/>
                    <a:gd name="connsiteY3" fmla="*/ 384266 h 4378392"/>
                    <a:gd name="connsiteX4" fmla="*/ 3663618 w 5783248"/>
                    <a:gd name="connsiteY4" fmla="*/ 687638 h 4378392"/>
                    <a:gd name="connsiteX5" fmla="*/ 1865298 w 5783248"/>
                    <a:gd name="connsiteY5" fmla="*/ 1266758 h 4378392"/>
                    <a:gd name="connsiteX6" fmla="*/ 5312871 w 5783248"/>
                    <a:gd name="connsiteY6" fmla="*/ 2380230 h 4378392"/>
                    <a:gd name="connsiteX7" fmla="*/ 0 w 5783248"/>
                    <a:gd name="connsiteY7" fmla="*/ 4378392 h 4378392"/>
                    <a:gd name="connsiteX8" fmla="*/ 2006 w 5783248"/>
                    <a:gd name="connsiteY8" fmla="*/ 3206516 h 4378392"/>
                    <a:gd name="connsiteX9" fmla="*/ 3645996 w 5783248"/>
                    <a:gd name="connsiteY9" fmla="*/ 2289267 h 4378392"/>
                    <a:gd name="connsiteX10" fmla="*/ 577041 w 5783248"/>
                    <a:gd name="connsiteY10" fmla="*/ 1448209 h 4378392"/>
                    <a:gd name="connsiteX11" fmla="*/ 2667000 w 5783248"/>
                    <a:gd name="connsiteY11" fmla="*/ 665090 h 4378392"/>
                    <a:gd name="connsiteX12" fmla="*/ 1342375 w 5783248"/>
                    <a:gd name="connsiteY12" fmla="*/ 463324 h 4378392"/>
                    <a:gd name="connsiteX13" fmla="*/ 2099750 w 5783248"/>
                    <a:gd name="connsiteY13" fmla="*/ 190267 h 4378392"/>
                    <a:gd name="connsiteX14" fmla="*/ 5781744 w 5783248"/>
                    <a:gd name="connsiteY14" fmla="*/ 0 h 4378392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  <a:gd name="connsiteX0" fmla="*/ 5781744 w 5783248"/>
                    <a:gd name="connsiteY0" fmla="*/ 0 h 4524553"/>
                    <a:gd name="connsiteX1" fmla="*/ 5783248 w 5783248"/>
                    <a:gd name="connsiteY1" fmla="*/ 76636 h 4524553"/>
                    <a:gd name="connsiteX2" fmla="*/ 5547659 w 5783248"/>
                    <a:gd name="connsiteY2" fmla="*/ 85792 h 4524553"/>
                    <a:gd name="connsiteX3" fmla="*/ 2178670 w 5783248"/>
                    <a:gd name="connsiteY3" fmla="*/ 384266 h 4524553"/>
                    <a:gd name="connsiteX4" fmla="*/ 3663618 w 5783248"/>
                    <a:gd name="connsiteY4" fmla="*/ 687638 h 4524553"/>
                    <a:gd name="connsiteX5" fmla="*/ 1865298 w 5783248"/>
                    <a:gd name="connsiteY5" fmla="*/ 1266758 h 4524553"/>
                    <a:gd name="connsiteX6" fmla="*/ 5312871 w 5783248"/>
                    <a:gd name="connsiteY6" fmla="*/ 2380230 h 4524553"/>
                    <a:gd name="connsiteX7" fmla="*/ 0 w 5783248"/>
                    <a:gd name="connsiteY7" fmla="*/ 4524553 h 4524553"/>
                    <a:gd name="connsiteX8" fmla="*/ 2006 w 5783248"/>
                    <a:gd name="connsiteY8" fmla="*/ 3206516 h 4524553"/>
                    <a:gd name="connsiteX9" fmla="*/ 3645996 w 5783248"/>
                    <a:gd name="connsiteY9" fmla="*/ 2289267 h 4524553"/>
                    <a:gd name="connsiteX10" fmla="*/ 577041 w 5783248"/>
                    <a:gd name="connsiteY10" fmla="*/ 1448209 h 4524553"/>
                    <a:gd name="connsiteX11" fmla="*/ 2667000 w 5783248"/>
                    <a:gd name="connsiteY11" fmla="*/ 665090 h 4524553"/>
                    <a:gd name="connsiteX12" fmla="*/ 1342375 w 5783248"/>
                    <a:gd name="connsiteY12" fmla="*/ 463324 h 4524553"/>
                    <a:gd name="connsiteX13" fmla="*/ 2099750 w 5783248"/>
                    <a:gd name="connsiteY13" fmla="*/ 190267 h 4524553"/>
                    <a:gd name="connsiteX14" fmla="*/ 5781744 w 5783248"/>
                    <a:gd name="connsiteY14" fmla="*/ 0 h 4524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783248" h="4524553">
                      <a:moveTo>
                        <a:pt x="5781744" y="0"/>
                      </a:moveTo>
                      <a:cubicBezTo>
                        <a:pt x="5782245" y="25545"/>
                        <a:pt x="5782747" y="51091"/>
                        <a:pt x="5783248" y="76636"/>
                      </a:cubicBezTo>
                      <a:lnTo>
                        <a:pt x="5547659" y="85792"/>
                      </a:lnTo>
                      <a:cubicBezTo>
                        <a:pt x="4191379" y="121316"/>
                        <a:pt x="2293905" y="358930"/>
                        <a:pt x="2178670" y="384266"/>
                      </a:cubicBezTo>
                      <a:cubicBezTo>
                        <a:pt x="1804836" y="466457"/>
                        <a:pt x="3669609" y="328568"/>
                        <a:pt x="3663618" y="687638"/>
                      </a:cubicBezTo>
                      <a:cubicBezTo>
                        <a:pt x="3660099" y="898562"/>
                        <a:pt x="1827151" y="1051335"/>
                        <a:pt x="1865298" y="1266758"/>
                      </a:cubicBezTo>
                      <a:cubicBezTo>
                        <a:pt x="1921904" y="1586424"/>
                        <a:pt x="5209909" y="1143949"/>
                        <a:pt x="5312871" y="2380230"/>
                      </a:cubicBezTo>
                      <a:cubicBezTo>
                        <a:pt x="5415484" y="3612325"/>
                        <a:pt x="1222216" y="4286745"/>
                        <a:pt x="0" y="4524553"/>
                      </a:cubicBezTo>
                      <a:cubicBezTo>
                        <a:pt x="669" y="4054757"/>
                        <a:pt x="1337" y="3676312"/>
                        <a:pt x="2006" y="3206516"/>
                      </a:cubicBezTo>
                      <a:cubicBezTo>
                        <a:pt x="1042611" y="3015023"/>
                        <a:pt x="3585543" y="2698371"/>
                        <a:pt x="3645996" y="2289267"/>
                      </a:cubicBezTo>
                      <a:cubicBezTo>
                        <a:pt x="3731579" y="1710100"/>
                        <a:pt x="648707" y="2089477"/>
                        <a:pt x="577041" y="1448209"/>
                      </a:cubicBezTo>
                      <a:cubicBezTo>
                        <a:pt x="509653" y="845216"/>
                        <a:pt x="2424119" y="744705"/>
                        <a:pt x="2667000" y="665090"/>
                      </a:cubicBezTo>
                      <a:cubicBezTo>
                        <a:pt x="2791426" y="624304"/>
                        <a:pt x="1394792" y="631985"/>
                        <a:pt x="1342375" y="463324"/>
                      </a:cubicBezTo>
                      <a:cubicBezTo>
                        <a:pt x="1305784" y="345587"/>
                        <a:pt x="1667791" y="230986"/>
                        <a:pt x="2099750" y="190267"/>
                      </a:cubicBezTo>
                      <a:cubicBezTo>
                        <a:pt x="2839896" y="115178"/>
                        <a:pt x="5167828" y="18939"/>
                        <a:pt x="5781744" y="0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5680FD70-85B1-3D47-695A-3A8405660705}"/>
                  </a:ext>
                </a:extLst>
              </p:cNvPr>
              <p:cNvSpPr/>
              <p:nvPr/>
            </p:nvSpPr>
            <p:spPr>
              <a:xfrm>
                <a:off x="25758" y="991876"/>
                <a:ext cx="9105363" cy="4997003"/>
              </a:xfrm>
              <a:custGeom>
                <a:avLst/>
                <a:gdLst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6980349 w 9105363"/>
                  <a:gd name="connsiteY1" fmla="*/ 32969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551849 w 9105363"/>
                  <a:gd name="connsiteY1" fmla="*/ 3096967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61349 w 9105363"/>
                  <a:gd name="connsiteY1" fmla="*/ 31064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  <a:gd name="connsiteX0" fmla="*/ 0 w 9105363"/>
                  <a:gd name="connsiteY0" fmla="*/ 4997003 h 4997003"/>
                  <a:gd name="connsiteX1" fmla="*/ 7310549 w 9105363"/>
                  <a:gd name="connsiteY1" fmla="*/ 2865192 h 4997003"/>
                  <a:gd name="connsiteX2" fmla="*/ 2021983 w 9105363"/>
                  <a:gd name="connsiteY2" fmla="*/ 1648496 h 4997003"/>
                  <a:gd name="connsiteX3" fmla="*/ 4906850 w 9105363"/>
                  <a:gd name="connsiteY3" fmla="*/ 798491 h 4997003"/>
                  <a:gd name="connsiteX4" fmla="*/ 2846231 w 9105363"/>
                  <a:gd name="connsiteY4" fmla="*/ 502276 h 4997003"/>
                  <a:gd name="connsiteX5" fmla="*/ 9105363 w 9105363"/>
                  <a:gd name="connsiteY5" fmla="*/ 0 h 4997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5363" h="4997003">
                    <a:moveTo>
                      <a:pt x="0" y="4997003"/>
                    </a:moveTo>
                    <a:cubicBezTo>
                      <a:pt x="1149172" y="4872910"/>
                      <a:pt x="7300175" y="4208709"/>
                      <a:pt x="7310549" y="2865192"/>
                    </a:cubicBezTo>
                    <a:cubicBezTo>
                      <a:pt x="7346323" y="1966175"/>
                      <a:pt x="1960217" y="2091429"/>
                      <a:pt x="2021983" y="1648496"/>
                    </a:cubicBezTo>
                    <a:cubicBezTo>
                      <a:pt x="2091267" y="1151646"/>
                      <a:pt x="4898264" y="1041044"/>
                      <a:pt x="4906850" y="798491"/>
                    </a:cubicBezTo>
                    <a:cubicBezTo>
                      <a:pt x="4915436" y="555938"/>
                      <a:pt x="3086638" y="699752"/>
                      <a:pt x="2846231" y="502276"/>
                    </a:cubicBezTo>
                    <a:cubicBezTo>
                      <a:pt x="2554309" y="163133"/>
                      <a:pt x="8169498" y="27904"/>
                      <a:pt x="9105363" y="0"/>
                    </a:cubicBezTo>
                  </a:path>
                </a:pathLst>
              </a:custGeom>
              <a:noFill/>
              <a:ln w="12700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DA22BDC-CBD6-C872-AB10-CBF9D1D61C0F}"/>
                </a:ext>
              </a:extLst>
            </p:cNvPr>
            <p:cNvGrpSpPr/>
            <p:nvPr/>
          </p:nvGrpSpPr>
          <p:grpSpPr>
            <a:xfrm>
              <a:off x="1407039" y="1174533"/>
              <a:ext cx="1171061" cy="1639664"/>
              <a:chOff x="1285784" y="1954531"/>
              <a:chExt cx="2448017" cy="3427594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C2C0069-116E-829D-F2BC-BA7E86E83117}"/>
                  </a:ext>
                </a:extLst>
              </p:cNvPr>
              <p:cNvSpPr/>
              <p:nvPr/>
            </p:nvSpPr>
            <p:spPr>
              <a:xfrm>
                <a:off x="1285784" y="1954531"/>
                <a:ext cx="2448017" cy="2448018"/>
              </a:xfrm>
              <a:prstGeom prst="ellipse">
                <a:avLst/>
              </a:prstGeom>
              <a:solidFill>
                <a:srgbClr val="CB236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Rectangle 19">
                <a:extLst>
                  <a:ext uri="{FF2B5EF4-FFF2-40B4-BE49-F238E27FC236}">
                    <a16:creationId xmlns:a16="http://schemas.microsoft.com/office/drawing/2014/main" id="{F9BC53BD-D0AA-3DA8-D167-6F420E80D9CB}"/>
                  </a:ext>
                </a:extLst>
              </p:cNvPr>
              <p:cNvSpPr/>
              <p:nvPr/>
            </p:nvSpPr>
            <p:spPr>
              <a:xfrm>
                <a:off x="1707502" y="3698984"/>
                <a:ext cx="1904045" cy="1683141"/>
              </a:xfrm>
              <a:custGeom>
                <a:avLst/>
                <a:gdLst>
                  <a:gd name="connsiteX0" fmla="*/ 0 w 681037"/>
                  <a:gd name="connsiteY0" fmla="*/ 0 h 742950"/>
                  <a:gd name="connsiteX1" fmla="*/ 681037 w 681037"/>
                  <a:gd name="connsiteY1" fmla="*/ 0 h 742950"/>
                  <a:gd name="connsiteX2" fmla="*/ 681037 w 681037"/>
                  <a:gd name="connsiteY2" fmla="*/ 742950 h 742950"/>
                  <a:gd name="connsiteX3" fmla="*/ 0 w 681037"/>
                  <a:gd name="connsiteY3" fmla="*/ 742950 h 742950"/>
                  <a:gd name="connsiteX4" fmla="*/ 0 w 681037"/>
                  <a:gd name="connsiteY4" fmla="*/ 0 h 742950"/>
                  <a:gd name="connsiteX0" fmla="*/ 0 w 1114424"/>
                  <a:gd name="connsiteY0" fmla="*/ 0 h 742950"/>
                  <a:gd name="connsiteX1" fmla="*/ 1114424 w 1114424"/>
                  <a:gd name="connsiteY1" fmla="*/ 138113 h 742950"/>
                  <a:gd name="connsiteX2" fmla="*/ 681037 w 1114424"/>
                  <a:gd name="connsiteY2" fmla="*/ 742950 h 742950"/>
                  <a:gd name="connsiteX3" fmla="*/ 0 w 1114424"/>
                  <a:gd name="connsiteY3" fmla="*/ 742950 h 742950"/>
                  <a:gd name="connsiteX4" fmla="*/ 0 w 1114424"/>
                  <a:gd name="connsiteY4" fmla="*/ 0 h 742950"/>
                  <a:gd name="connsiteX0" fmla="*/ 0 w 1104899"/>
                  <a:gd name="connsiteY0" fmla="*/ 0 h 742950"/>
                  <a:gd name="connsiteX1" fmla="*/ 1104899 w 1104899"/>
                  <a:gd name="connsiteY1" fmla="*/ 142875 h 742950"/>
                  <a:gd name="connsiteX2" fmla="*/ 681037 w 1104899"/>
                  <a:gd name="connsiteY2" fmla="*/ 742950 h 742950"/>
                  <a:gd name="connsiteX3" fmla="*/ 0 w 1104899"/>
                  <a:gd name="connsiteY3" fmla="*/ 742950 h 742950"/>
                  <a:gd name="connsiteX4" fmla="*/ 0 w 1104899"/>
                  <a:gd name="connsiteY4" fmla="*/ 0 h 742950"/>
                  <a:gd name="connsiteX0" fmla="*/ 400050 w 1104899"/>
                  <a:gd name="connsiteY0" fmla="*/ 152400 h 600075"/>
                  <a:gd name="connsiteX1" fmla="*/ 1104899 w 1104899"/>
                  <a:gd name="connsiteY1" fmla="*/ 0 h 600075"/>
                  <a:gd name="connsiteX2" fmla="*/ 681037 w 1104899"/>
                  <a:gd name="connsiteY2" fmla="*/ 600075 h 600075"/>
                  <a:gd name="connsiteX3" fmla="*/ 0 w 1104899"/>
                  <a:gd name="connsiteY3" fmla="*/ 600075 h 600075"/>
                  <a:gd name="connsiteX4" fmla="*/ 400050 w 1104899"/>
                  <a:gd name="connsiteY4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11965"/>
                  <a:gd name="connsiteY0" fmla="*/ 139947 h 619125"/>
                  <a:gd name="connsiteX1" fmla="*/ 711965 w 711965"/>
                  <a:gd name="connsiteY1" fmla="*/ 0 h 619125"/>
                  <a:gd name="connsiteX2" fmla="*/ 297628 w 711965"/>
                  <a:gd name="connsiteY2" fmla="*/ 619125 h 619125"/>
                  <a:gd name="connsiteX3" fmla="*/ 0 w 711965"/>
                  <a:gd name="connsiteY3" fmla="*/ 139947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52188 h 628698"/>
                  <a:gd name="connsiteX1" fmla="*/ 709297 w 709297"/>
                  <a:gd name="connsiteY1" fmla="*/ 0 h 628698"/>
                  <a:gd name="connsiteX2" fmla="*/ 294960 w 709297"/>
                  <a:gd name="connsiteY2" fmla="*/ 628698 h 628698"/>
                  <a:gd name="connsiteX3" fmla="*/ 0 w 709297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212" h="628698">
                    <a:moveTo>
                      <a:pt x="0" y="152188"/>
                    </a:moveTo>
                    <a:cubicBezTo>
                      <a:pt x="282146" y="369755"/>
                      <a:pt x="604850" y="211744"/>
                      <a:pt x="711212" y="0"/>
                    </a:cubicBezTo>
                    <a:cubicBezTo>
                      <a:pt x="633145" y="175886"/>
                      <a:pt x="487421" y="411770"/>
                      <a:pt x="294960" y="628698"/>
                    </a:cubicBezTo>
                    <a:cubicBezTo>
                      <a:pt x="339410" y="308023"/>
                      <a:pt x="203943" y="302099"/>
                      <a:pt x="0" y="152188"/>
                    </a:cubicBezTo>
                    <a:close/>
                  </a:path>
                </a:pathLst>
              </a:custGeom>
              <a:solidFill>
                <a:srgbClr val="CB236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EABDB95-E2AA-E872-6E6D-FC0830A0E1C5}"/>
                </a:ext>
              </a:extLst>
            </p:cNvPr>
            <p:cNvGrpSpPr/>
            <p:nvPr/>
          </p:nvGrpSpPr>
          <p:grpSpPr>
            <a:xfrm>
              <a:off x="4867020" y="746922"/>
              <a:ext cx="829976" cy="1160153"/>
              <a:chOff x="2356440" y="2200584"/>
              <a:chExt cx="2448019" cy="3421876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1BBB1957-8FE3-2AA3-B9E0-B20D7C023727}"/>
                  </a:ext>
                </a:extLst>
              </p:cNvPr>
              <p:cNvSpPr/>
              <p:nvPr/>
            </p:nvSpPr>
            <p:spPr>
              <a:xfrm>
                <a:off x="2356440" y="2200584"/>
                <a:ext cx="2448019" cy="2448017"/>
              </a:xfrm>
              <a:prstGeom prst="ellipse">
                <a:avLst/>
              </a:prstGeom>
              <a:solidFill>
                <a:srgbClr val="D6AA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19">
                <a:extLst>
                  <a:ext uri="{FF2B5EF4-FFF2-40B4-BE49-F238E27FC236}">
                    <a16:creationId xmlns:a16="http://schemas.microsoft.com/office/drawing/2014/main" id="{69477814-FB53-3E6D-41C9-54B920E6DAB5}"/>
                  </a:ext>
                </a:extLst>
              </p:cNvPr>
              <p:cNvSpPr/>
              <p:nvPr/>
            </p:nvSpPr>
            <p:spPr>
              <a:xfrm>
                <a:off x="2710708" y="3939320"/>
                <a:ext cx="1904047" cy="1683140"/>
              </a:xfrm>
              <a:custGeom>
                <a:avLst/>
                <a:gdLst>
                  <a:gd name="connsiteX0" fmla="*/ 0 w 681037"/>
                  <a:gd name="connsiteY0" fmla="*/ 0 h 742950"/>
                  <a:gd name="connsiteX1" fmla="*/ 681037 w 681037"/>
                  <a:gd name="connsiteY1" fmla="*/ 0 h 742950"/>
                  <a:gd name="connsiteX2" fmla="*/ 681037 w 681037"/>
                  <a:gd name="connsiteY2" fmla="*/ 742950 h 742950"/>
                  <a:gd name="connsiteX3" fmla="*/ 0 w 681037"/>
                  <a:gd name="connsiteY3" fmla="*/ 742950 h 742950"/>
                  <a:gd name="connsiteX4" fmla="*/ 0 w 681037"/>
                  <a:gd name="connsiteY4" fmla="*/ 0 h 742950"/>
                  <a:gd name="connsiteX0" fmla="*/ 0 w 1114424"/>
                  <a:gd name="connsiteY0" fmla="*/ 0 h 742950"/>
                  <a:gd name="connsiteX1" fmla="*/ 1114424 w 1114424"/>
                  <a:gd name="connsiteY1" fmla="*/ 138113 h 742950"/>
                  <a:gd name="connsiteX2" fmla="*/ 681037 w 1114424"/>
                  <a:gd name="connsiteY2" fmla="*/ 742950 h 742950"/>
                  <a:gd name="connsiteX3" fmla="*/ 0 w 1114424"/>
                  <a:gd name="connsiteY3" fmla="*/ 742950 h 742950"/>
                  <a:gd name="connsiteX4" fmla="*/ 0 w 1114424"/>
                  <a:gd name="connsiteY4" fmla="*/ 0 h 742950"/>
                  <a:gd name="connsiteX0" fmla="*/ 0 w 1104899"/>
                  <a:gd name="connsiteY0" fmla="*/ 0 h 742950"/>
                  <a:gd name="connsiteX1" fmla="*/ 1104899 w 1104899"/>
                  <a:gd name="connsiteY1" fmla="*/ 142875 h 742950"/>
                  <a:gd name="connsiteX2" fmla="*/ 681037 w 1104899"/>
                  <a:gd name="connsiteY2" fmla="*/ 742950 h 742950"/>
                  <a:gd name="connsiteX3" fmla="*/ 0 w 1104899"/>
                  <a:gd name="connsiteY3" fmla="*/ 742950 h 742950"/>
                  <a:gd name="connsiteX4" fmla="*/ 0 w 1104899"/>
                  <a:gd name="connsiteY4" fmla="*/ 0 h 742950"/>
                  <a:gd name="connsiteX0" fmla="*/ 400050 w 1104899"/>
                  <a:gd name="connsiteY0" fmla="*/ 152400 h 600075"/>
                  <a:gd name="connsiteX1" fmla="*/ 1104899 w 1104899"/>
                  <a:gd name="connsiteY1" fmla="*/ 0 h 600075"/>
                  <a:gd name="connsiteX2" fmla="*/ 681037 w 1104899"/>
                  <a:gd name="connsiteY2" fmla="*/ 600075 h 600075"/>
                  <a:gd name="connsiteX3" fmla="*/ 0 w 1104899"/>
                  <a:gd name="connsiteY3" fmla="*/ 600075 h 600075"/>
                  <a:gd name="connsiteX4" fmla="*/ 400050 w 1104899"/>
                  <a:gd name="connsiteY4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11965"/>
                  <a:gd name="connsiteY0" fmla="*/ 139947 h 619125"/>
                  <a:gd name="connsiteX1" fmla="*/ 711965 w 711965"/>
                  <a:gd name="connsiteY1" fmla="*/ 0 h 619125"/>
                  <a:gd name="connsiteX2" fmla="*/ 297628 w 711965"/>
                  <a:gd name="connsiteY2" fmla="*/ 619125 h 619125"/>
                  <a:gd name="connsiteX3" fmla="*/ 0 w 711965"/>
                  <a:gd name="connsiteY3" fmla="*/ 139947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52188 h 628698"/>
                  <a:gd name="connsiteX1" fmla="*/ 709297 w 709297"/>
                  <a:gd name="connsiteY1" fmla="*/ 0 h 628698"/>
                  <a:gd name="connsiteX2" fmla="*/ 294960 w 709297"/>
                  <a:gd name="connsiteY2" fmla="*/ 628698 h 628698"/>
                  <a:gd name="connsiteX3" fmla="*/ 0 w 709297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212" h="628698">
                    <a:moveTo>
                      <a:pt x="0" y="152188"/>
                    </a:moveTo>
                    <a:cubicBezTo>
                      <a:pt x="282146" y="369755"/>
                      <a:pt x="604850" y="211744"/>
                      <a:pt x="711212" y="0"/>
                    </a:cubicBezTo>
                    <a:cubicBezTo>
                      <a:pt x="633145" y="175886"/>
                      <a:pt x="487421" y="411770"/>
                      <a:pt x="294960" y="628698"/>
                    </a:cubicBezTo>
                    <a:cubicBezTo>
                      <a:pt x="339410" y="308023"/>
                      <a:pt x="203943" y="302099"/>
                      <a:pt x="0" y="152188"/>
                    </a:cubicBezTo>
                    <a:close/>
                  </a:path>
                </a:pathLst>
              </a:custGeom>
              <a:solidFill>
                <a:srgbClr val="D6AA5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ECB35B3A-1F7F-ED5F-1BD3-19542A5C5E49}"/>
                  </a:ext>
                </a:extLst>
              </p:cNvPr>
              <p:cNvSpPr/>
              <p:nvPr/>
            </p:nvSpPr>
            <p:spPr>
              <a:xfrm>
                <a:off x="2531593" y="2486187"/>
                <a:ext cx="1876815" cy="18768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8626A22-DEA2-C995-C0C3-31428E93F97F}"/>
                </a:ext>
              </a:extLst>
            </p:cNvPr>
            <p:cNvGrpSpPr/>
            <p:nvPr/>
          </p:nvGrpSpPr>
          <p:grpSpPr>
            <a:xfrm>
              <a:off x="7454531" y="360541"/>
              <a:ext cx="572213" cy="731697"/>
              <a:chOff x="-8467589" y="401752"/>
              <a:chExt cx="4481605" cy="573071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41C9361-4067-75AE-A694-7D9200EF3455}"/>
                  </a:ext>
                </a:extLst>
              </p:cNvPr>
              <p:cNvSpPr/>
              <p:nvPr/>
            </p:nvSpPr>
            <p:spPr>
              <a:xfrm>
                <a:off x="-8467589" y="401752"/>
                <a:ext cx="4481605" cy="408975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Rectangle 19">
                <a:extLst>
                  <a:ext uri="{FF2B5EF4-FFF2-40B4-BE49-F238E27FC236}">
                    <a16:creationId xmlns:a16="http://schemas.microsoft.com/office/drawing/2014/main" id="{51BC6751-53BF-AF74-F6A5-A847808908F3}"/>
                  </a:ext>
                </a:extLst>
              </p:cNvPr>
              <p:cNvSpPr/>
              <p:nvPr/>
            </p:nvSpPr>
            <p:spPr>
              <a:xfrm>
                <a:off x="-8339749" y="2974959"/>
                <a:ext cx="4256658" cy="3157512"/>
              </a:xfrm>
              <a:custGeom>
                <a:avLst/>
                <a:gdLst>
                  <a:gd name="connsiteX0" fmla="*/ 0 w 681037"/>
                  <a:gd name="connsiteY0" fmla="*/ 0 h 742950"/>
                  <a:gd name="connsiteX1" fmla="*/ 681037 w 681037"/>
                  <a:gd name="connsiteY1" fmla="*/ 0 h 742950"/>
                  <a:gd name="connsiteX2" fmla="*/ 681037 w 681037"/>
                  <a:gd name="connsiteY2" fmla="*/ 742950 h 742950"/>
                  <a:gd name="connsiteX3" fmla="*/ 0 w 681037"/>
                  <a:gd name="connsiteY3" fmla="*/ 742950 h 742950"/>
                  <a:gd name="connsiteX4" fmla="*/ 0 w 681037"/>
                  <a:gd name="connsiteY4" fmla="*/ 0 h 742950"/>
                  <a:gd name="connsiteX0" fmla="*/ 0 w 1114424"/>
                  <a:gd name="connsiteY0" fmla="*/ 0 h 742950"/>
                  <a:gd name="connsiteX1" fmla="*/ 1114424 w 1114424"/>
                  <a:gd name="connsiteY1" fmla="*/ 138113 h 742950"/>
                  <a:gd name="connsiteX2" fmla="*/ 681037 w 1114424"/>
                  <a:gd name="connsiteY2" fmla="*/ 742950 h 742950"/>
                  <a:gd name="connsiteX3" fmla="*/ 0 w 1114424"/>
                  <a:gd name="connsiteY3" fmla="*/ 742950 h 742950"/>
                  <a:gd name="connsiteX4" fmla="*/ 0 w 1114424"/>
                  <a:gd name="connsiteY4" fmla="*/ 0 h 742950"/>
                  <a:gd name="connsiteX0" fmla="*/ 0 w 1104899"/>
                  <a:gd name="connsiteY0" fmla="*/ 0 h 742950"/>
                  <a:gd name="connsiteX1" fmla="*/ 1104899 w 1104899"/>
                  <a:gd name="connsiteY1" fmla="*/ 142875 h 742950"/>
                  <a:gd name="connsiteX2" fmla="*/ 681037 w 1104899"/>
                  <a:gd name="connsiteY2" fmla="*/ 742950 h 742950"/>
                  <a:gd name="connsiteX3" fmla="*/ 0 w 1104899"/>
                  <a:gd name="connsiteY3" fmla="*/ 742950 h 742950"/>
                  <a:gd name="connsiteX4" fmla="*/ 0 w 1104899"/>
                  <a:gd name="connsiteY4" fmla="*/ 0 h 742950"/>
                  <a:gd name="connsiteX0" fmla="*/ 400050 w 1104899"/>
                  <a:gd name="connsiteY0" fmla="*/ 152400 h 600075"/>
                  <a:gd name="connsiteX1" fmla="*/ 1104899 w 1104899"/>
                  <a:gd name="connsiteY1" fmla="*/ 0 h 600075"/>
                  <a:gd name="connsiteX2" fmla="*/ 681037 w 1104899"/>
                  <a:gd name="connsiteY2" fmla="*/ 600075 h 600075"/>
                  <a:gd name="connsiteX3" fmla="*/ 0 w 1104899"/>
                  <a:gd name="connsiteY3" fmla="*/ 600075 h 600075"/>
                  <a:gd name="connsiteX4" fmla="*/ 400050 w 1104899"/>
                  <a:gd name="connsiteY4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11965"/>
                  <a:gd name="connsiteY0" fmla="*/ 139947 h 619125"/>
                  <a:gd name="connsiteX1" fmla="*/ 711965 w 711965"/>
                  <a:gd name="connsiteY1" fmla="*/ 0 h 619125"/>
                  <a:gd name="connsiteX2" fmla="*/ 297628 w 711965"/>
                  <a:gd name="connsiteY2" fmla="*/ 619125 h 619125"/>
                  <a:gd name="connsiteX3" fmla="*/ 0 w 711965"/>
                  <a:gd name="connsiteY3" fmla="*/ 139947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52188 h 628698"/>
                  <a:gd name="connsiteX1" fmla="*/ 709297 w 709297"/>
                  <a:gd name="connsiteY1" fmla="*/ 0 h 628698"/>
                  <a:gd name="connsiteX2" fmla="*/ 294960 w 709297"/>
                  <a:gd name="connsiteY2" fmla="*/ 628698 h 628698"/>
                  <a:gd name="connsiteX3" fmla="*/ 0 w 709297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212" h="628698">
                    <a:moveTo>
                      <a:pt x="0" y="152188"/>
                    </a:moveTo>
                    <a:cubicBezTo>
                      <a:pt x="282146" y="369755"/>
                      <a:pt x="604850" y="211744"/>
                      <a:pt x="711212" y="0"/>
                    </a:cubicBezTo>
                    <a:cubicBezTo>
                      <a:pt x="633145" y="175886"/>
                      <a:pt x="487421" y="411770"/>
                      <a:pt x="294960" y="628698"/>
                    </a:cubicBezTo>
                    <a:cubicBezTo>
                      <a:pt x="339410" y="308023"/>
                      <a:pt x="203943" y="302099"/>
                      <a:pt x="0" y="152188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1EC54E-8969-CDC1-39BD-C7FCBF065574}"/>
                </a:ext>
              </a:extLst>
            </p:cNvPr>
            <p:cNvGrpSpPr/>
            <p:nvPr/>
          </p:nvGrpSpPr>
          <p:grpSpPr>
            <a:xfrm>
              <a:off x="2540966" y="578580"/>
              <a:ext cx="659434" cy="923308"/>
              <a:chOff x="1285782" y="1954531"/>
              <a:chExt cx="2448018" cy="3427594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BABF5CC-B60C-29BF-BA25-85FD1B50A9D1}"/>
                  </a:ext>
                </a:extLst>
              </p:cNvPr>
              <p:cNvSpPr/>
              <p:nvPr/>
            </p:nvSpPr>
            <p:spPr>
              <a:xfrm>
                <a:off x="1285782" y="1954531"/>
                <a:ext cx="2448018" cy="244801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19">
                <a:extLst>
                  <a:ext uri="{FF2B5EF4-FFF2-40B4-BE49-F238E27FC236}">
                    <a16:creationId xmlns:a16="http://schemas.microsoft.com/office/drawing/2014/main" id="{E5B7EA10-7D8F-678D-240D-A89D3DC0AE93}"/>
                  </a:ext>
                </a:extLst>
              </p:cNvPr>
              <p:cNvSpPr/>
              <p:nvPr/>
            </p:nvSpPr>
            <p:spPr>
              <a:xfrm>
                <a:off x="1707503" y="3698984"/>
                <a:ext cx="1904046" cy="1683141"/>
              </a:xfrm>
              <a:custGeom>
                <a:avLst/>
                <a:gdLst>
                  <a:gd name="connsiteX0" fmla="*/ 0 w 681037"/>
                  <a:gd name="connsiteY0" fmla="*/ 0 h 742950"/>
                  <a:gd name="connsiteX1" fmla="*/ 681037 w 681037"/>
                  <a:gd name="connsiteY1" fmla="*/ 0 h 742950"/>
                  <a:gd name="connsiteX2" fmla="*/ 681037 w 681037"/>
                  <a:gd name="connsiteY2" fmla="*/ 742950 h 742950"/>
                  <a:gd name="connsiteX3" fmla="*/ 0 w 681037"/>
                  <a:gd name="connsiteY3" fmla="*/ 742950 h 742950"/>
                  <a:gd name="connsiteX4" fmla="*/ 0 w 681037"/>
                  <a:gd name="connsiteY4" fmla="*/ 0 h 742950"/>
                  <a:gd name="connsiteX0" fmla="*/ 0 w 1114424"/>
                  <a:gd name="connsiteY0" fmla="*/ 0 h 742950"/>
                  <a:gd name="connsiteX1" fmla="*/ 1114424 w 1114424"/>
                  <a:gd name="connsiteY1" fmla="*/ 138113 h 742950"/>
                  <a:gd name="connsiteX2" fmla="*/ 681037 w 1114424"/>
                  <a:gd name="connsiteY2" fmla="*/ 742950 h 742950"/>
                  <a:gd name="connsiteX3" fmla="*/ 0 w 1114424"/>
                  <a:gd name="connsiteY3" fmla="*/ 742950 h 742950"/>
                  <a:gd name="connsiteX4" fmla="*/ 0 w 1114424"/>
                  <a:gd name="connsiteY4" fmla="*/ 0 h 742950"/>
                  <a:gd name="connsiteX0" fmla="*/ 0 w 1104899"/>
                  <a:gd name="connsiteY0" fmla="*/ 0 h 742950"/>
                  <a:gd name="connsiteX1" fmla="*/ 1104899 w 1104899"/>
                  <a:gd name="connsiteY1" fmla="*/ 142875 h 742950"/>
                  <a:gd name="connsiteX2" fmla="*/ 681037 w 1104899"/>
                  <a:gd name="connsiteY2" fmla="*/ 742950 h 742950"/>
                  <a:gd name="connsiteX3" fmla="*/ 0 w 1104899"/>
                  <a:gd name="connsiteY3" fmla="*/ 742950 h 742950"/>
                  <a:gd name="connsiteX4" fmla="*/ 0 w 1104899"/>
                  <a:gd name="connsiteY4" fmla="*/ 0 h 742950"/>
                  <a:gd name="connsiteX0" fmla="*/ 400050 w 1104899"/>
                  <a:gd name="connsiteY0" fmla="*/ 152400 h 600075"/>
                  <a:gd name="connsiteX1" fmla="*/ 1104899 w 1104899"/>
                  <a:gd name="connsiteY1" fmla="*/ 0 h 600075"/>
                  <a:gd name="connsiteX2" fmla="*/ 681037 w 1104899"/>
                  <a:gd name="connsiteY2" fmla="*/ 600075 h 600075"/>
                  <a:gd name="connsiteX3" fmla="*/ 0 w 1104899"/>
                  <a:gd name="connsiteY3" fmla="*/ 600075 h 600075"/>
                  <a:gd name="connsiteX4" fmla="*/ 400050 w 1104899"/>
                  <a:gd name="connsiteY4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11965"/>
                  <a:gd name="connsiteY0" fmla="*/ 139947 h 619125"/>
                  <a:gd name="connsiteX1" fmla="*/ 711965 w 711965"/>
                  <a:gd name="connsiteY1" fmla="*/ 0 h 619125"/>
                  <a:gd name="connsiteX2" fmla="*/ 297628 w 711965"/>
                  <a:gd name="connsiteY2" fmla="*/ 619125 h 619125"/>
                  <a:gd name="connsiteX3" fmla="*/ 0 w 711965"/>
                  <a:gd name="connsiteY3" fmla="*/ 139947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52188 h 628698"/>
                  <a:gd name="connsiteX1" fmla="*/ 709297 w 709297"/>
                  <a:gd name="connsiteY1" fmla="*/ 0 h 628698"/>
                  <a:gd name="connsiteX2" fmla="*/ 294960 w 709297"/>
                  <a:gd name="connsiteY2" fmla="*/ 628698 h 628698"/>
                  <a:gd name="connsiteX3" fmla="*/ 0 w 709297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212" h="628698">
                    <a:moveTo>
                      <a:pt x="0" y="152188"/>
                    </a:moveTo>
                    <a:cubicBezTo>
                      <a:pt x="282146" y="369755"/>
                      <a:pt x="604850" y="211744"/>
                      <a:pt x="711212" y="0"/>
                    </a:cubicBezTo>
                    <a:cubicBezTo>
                      <a:pt x="633145" y="175886"/>
                      <a:pt x="487421" y="411770"/>
                      <a:pt x="294960" y="628698"/>
                    </a:cubicBezTo>
                    <a:cubicBezTo>
                      <a:pt x="339410" y="308023"/>
                      <a:pt x="203943" y="302099"/>
                      <a:pt x="0" y="152188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6C23D4B-1E75-9EEB-8AD3-C5AD00E6A923}"/>
                </a:ext>
              </a:extLst>
            </p:cNvPr>
            <p:cNvGrpSpPr/>
            <p:nvPr/>
          </p:nvGrpSpPr>
          <p:grpSpPr>
            <a:xfrm>
              <a:off x="6542374" y="1841975"/>
              <a:ext cx="1630076" cy="2282350"/>
              <a:chOff x="1285782" y="1954531"/>
              <a:chExt cx="2448018" cy="3427594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36BF5C9-3509-0832-5690-28A77BE30442}"/>
                  </a:ext>
                </a:extLst>
              </p:cNvPr>
              <p:cNvSpPr/>
              <p:nvPr/>
            </p:nvSpPr>
            <p:spPr>
              <a:xfrm>
                <a:off x="1285782" y="1954531"/>
                <a:ext cx="2448018" cy="2448018"/>
              </a:xfrm>
              <a:prstGeom prst="ellipse">
                <a:avLst/>
              </a:prstGeom>
              <a:solidFill>
                <a:srgbClr val="C55A1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ectangle 19">
                <a:extLst>
                  <a:ext uri="{FF2B5EF4-FFF2-40B4-BE49-F238E27FC236}">
                    <a16:creationId xmlns:a16="http://schemas.microsoft.com/office/drawing/2014/main" id="{BEC43260-ED9F-0F70-D1D3-484422D5DF5E}"/>
                  </a:ext>
                </a:extLst>
              </p:cNvPr>
              <p:cNvSpPr/>
              <p:nvPr/>
            </p:nvSpPr>
            <p:spPr>
              <a:xfrm>
                <a:off x="1707503" y="3698984"/>
                <a:ext cx="1904046" cy="1683141"/>
              </a:xfrm>
              <a:custGeom>
                <a:avLst/>
                <a:gdLst>
                  <a:gd name="connsiteX0" fmla="*/ 0 w 681037"/>
                  <a:gd name="connsiteY0" fmla="*/ 0 h 742950"/>
                  <a:gd name="connsiteX1" fmla="*/ 681037 w 681037"/>
                  <a:gd name="connsiteY1" fmla="*/ 0 h 742950"/>
                  <a:gd name="connsiteX2" fmla="*/ 681037 w 681037"/>
                  <a:gd name="connsiteY2" fmla="*/ 742950 h 742950"/>
                  <a:gd name="connsiteX3" fmla="*/ 0 w 681037"/>
                  <a:gd name="connsiteY3" fmla="*/ 742950 h 742950"/>
                  <a:gd name="connsiteX4" fmla="*/ 0 w 681037"/>
                  <a:gd name="connsiteY4" fmla="*/ 0 h 742950"/>
                  <a:gd name="connsiteX0" fmla="*/ 0 w 1114424"/>
                  <a:gd name="connsiteY0" fmla="*/ 0 h 742950"/>
                  <a:gd name="connsiteX1" fmla="*/ 1114424 w 1114424"/>
                  <a:gd name="connsiteY1" fmla="*/ 138113 h 742950"/>
                  <a:gd name="connsiteX2" fmla="*/ 681037 w 1114424"/>
                  <a:gd name="connsiteY2" fmla="*/ 742950 h 742950"/>
                  <a:gd name="connsiteX3" fmla="*/ 0 w 1114424"/>
                  <a:gd name="connsiteY3" fmla="*/ 742950 h 742950"/>
                  <a:gd name="connsiteX4" fmla="*/ 0 w 1114424"/>
                  <a:gd name="connsiteY4" fmla="*/ 0 h 742950"/>
                  <a:gd name="connsiteX0" fmla="*/ 0 w 1104899"/>
                  <a:gd name="connsiteY0" fmla="*/ 0 h 742950"/>
                  <a:gd name="connsiteX1" fmla="*/ 1104899 w 1104899"/>
                  <a:gd name="connsiteY1" fmla="*/ 142875 h 742950"/>
                  <a:gd name="connsiteX2" fmla="*/ 681037 w 1104899"/>
                  <a:gd name="connsiteY2" fmla="*/ 742950 h 742950"/>
                  <a:gd name="connsiteX3" fmla="*/ 0 w 1104899"/>
                  <a:gd name="connsiteY3" fmla="*/ 742950 h 742950"/>
                  <a:gd name="connsiteX4" fmla="*/ 0 w 1104899"/>
                  <a:gd name="connsiteY4" fmla="*/ 0 h 742950"/>
                  <a:gd name="connsiteX0" fmla="*/ 400050 w 1104899"/>
                  <a:gd name="connsiteY0" fmla="*/ 152400 h 600075"/>
                  <a:gd name="connsiteX1" fmla="*/ 1104899 w 1104899"/>
                  <a:gd name="connsiteY1" fmla="*/ 0 h 600075"/>
                  <a:gd name="connsiteX2" fmla="*/ 681037 w 1104899"/>
                  <a:gd name="connsiteY2" fmla="*/ 600075 h 600075"/>
                  <a:gd name="connsiteX3" fmla="*/ 0 w 1104899"/>
                  <a:gd name="connsiteY3" fmla="*/ 600075 h 600075"/>
                  <a:gd name="connsiteX4" fmla="*/ 400050 w 1104899"/>
                  <a:gd name="connsiteY4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0075"/>
                  <a:gd name="connsiteX1" fmla="*/ 704849 w 704849"/>
                  <a:gd name="connsiteY1" fmla="*/ 0 h 600075"/>
                  <a:gd name="connsiteX2" fmla="*/ 280987 w 704849"/>
                  <a:gd name="connsiteY2" fmla="*/ 600075 h 600075"/>
                  <a:gd name="connsiteX3" fmla="*/ 0 w 704849"/>
                  <a:gd name="connsiteY3" fmla="*/ 152400 h 600075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09600"/>
                  <a:gd name="connsiteX1" fmla="*/ 704849 w 704849"/>
                  <a:gd name="connsiteY1" fmla="*/ 0 h 609600"/>
                  <a:gd name="connsiteX2" fmla="*/ 290512 w 704849"/>
                  <a:gd name="connsiteY2" fmla="*/ 609600 h 609600"/>
                  <a:gd name="connsiteX3" fmla="*/ 0 w 704849"/>
                  <a:gd name="connsiteY3" fmla="*/ 152400 h 609600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04849"/>
                  <a:gd name="connsiteY0" fmla="*/ 152400 h 619125"/>
                  <a:gd name="connsiteX1" fmla="*/ 704849 w 704849"/>
                  <a:gd name="connsiteY1" fmla="*/ 0 h 619125"/>
                  <a:gd name="connsiteX2" fmla="*/ 290512 w 704849"/>
                  <a:gd name="connsiteY2" fmla="*/ 619125 h 619125"/>
                  <a:gd name="connsiteX3" fmla="*/ 0 w 704849"/>
                  <a:gd name="connsiteY3" fmla="*/ 152400 h 619125"/>
                  <a:gd name="connsiteX0" fmla="*/ 0 w 711965"/>
                  <a:gd name="connsiteY0" fmla="*/ 139947 h 619125"/>
                  <a:gd name="connsiteX1" fmla="*/ 711965 w 711965"/>
                  <a:gd name="connsiteY1" fmla="*/ 0 h 619125"/>
                  <a:gd name="connsiteX2" fmla="*/ 297628 w 711965"/>
                  <a:gd name="connsiteY2" fmla="*/ 619125 h 619125"/>
                  <a:gd name="connsiteX3" fmla="*/ 0 w 711965"/>
                  <a:gd name="connsiteY3" fmla="*/ 139947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42615 h 619125"/>
                  <a:gd name="connsiteX1" fmla="*/ 709297 w 709297"/>
                  <a:gd name="connsiteY1" fmla="*/ 0 h 619125"/>
                  <a:gd name="connsiteX2" fmla="*/ 294960 w 709297"/>
                  <a:gd name="connsiteY2" fmla="*/ 619125 h 619125"/>
                  <a:gd name="connsiteX3" fmla="*/ 0 w 709297"/>
                  <a:gd name="connsiteY3" fmla="*/ 142615 h 619125"/>
                  <a:gd name="connsiteX0" fmla="*/ 0 w 709297"/>
                  <a:gd name="connsiteY0" fmla="*/ 152188 h 628698"/>
                  <a:gd name="connsiteX1" fmla="*/ 709297 w 709297"/>
                  <a:gd name="connsiteY1" fmla="*/ 0 h 628698"/>
                  <a:gd name="connsiteX2" fmla="*/ 294960 w 709297"/>
                  <a:gd name="connsiteY2" fmla="*/ 628698 h 628698"/>
                  <a:gd name="connsiteX3" fmla="*/ 0 w 709297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  <a:gd name="connsiteX0" fmla="*/ 0 w 711212"/>
                  <a:gd name="connsiteY0" fmla="*/ 152188 h 628698"/>
                  <a:gd name="connsiteX1" fmla="*/ 711212 w 711212"/>
                  <a:gd name="connsiteY1" fmla="*/ 0 h 628698"/>
                  <a:gd name="connsiteX2" fmla="*/ 294960 w 711212"/>
                  <a:gd name="connsiteY2" fmla="*/ 628698 h 628698"/>
                  <a:gd name="connsiteX3" fmla="*/ 0 w 711212"/>
                  <a:gd name="connsiteY3" fmla="*/ 152188 h 62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1212" h="628698">
                    <a:moveTo>
                      <a:pt x="0" y="152188"/>
                    </a:moveTo>
                    <a:cubicBezTo>
                      <a:pt x="282146" y="369755"/>
                      <a:pt x="604850" y="211744"/>
                      <a:pt x="711212" y="0"/>
                    </a:cubicBezTo>
                    <a:cubicBezTo>
                      <a:pt x="633145" y="175886"/>
                      <a:pt x="487421" y="411770"/>
                      <a:pt x="294960" y="628698"/>
                    </a:cubicBezTo>
                    <a:cubicBezTo>
                      <a:pt x="339410" y="308023"/>
                      <a:pt x="203943" y="302099"/>
                      <a:pt x="0" y="152188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1" name="Graphic 60" descr="Storytelling with solid fill">
            <a:extLst>
              <a:ext uri="{FF2B5EF4-FFF2-40B4-BE49-F238E27FC236}">
                <a16:creationId xmlns:a16="http://schemas.microsoft.com/office/drawing/2014/main" id="{909AC7EC-1848-17CA-D32C-B2B021F4F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2236" y="1834427"/>
            <a:ext cx="361184" cy="361184"/>
          </a:xfrm>
          <a:prstGeom prst="rect">
            <a:avLst/>
          </a:prstGeom>
        </p:spPr>
      </p:pic>
      <p:pic>
        <p:nvPicPr>
          <p:cNvPr id="62" name="Graphic 61" descr="Web design with solid fill">
            <a:extLst>
              <a:ext uri="{FF2B5EF4-FFF2-40B4-BE49-F238E27FC236}">
                <a16:creationId xmlns:a16="http://schemas.microsoft.com/office/drawing/2014/main" id="{0ADA3B0D-4806-0476-43DE-661E5355F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7566" y="3867443"/>
            <a:ext cx="1296164" cy="1296164"/>
          </a:xfrm>
          <a:prstGeom prst="rect">
            <a:avLst/>
          </a:prstGeom>
        </p:spPr>
      </p:pic>
      <p:pic>
        <p:nvPicPr>
          <p:cNvPr id="63" name="Graphic 62" descr="Filing Box Archive with solid fill">
            <a:extLst>
              <a:ext uri="{FF2B5EF4-FFF2-40B4-BE49-F238E27FC236}">
                <a16:creationId xmlns:a16="http://schemas.microsoft.com/office/drawing/2014/main" id="{F579D55E-8F8A-CABA-E7E7-07B12EFCB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82190" y="2557730"/>
            <a:ext cx="650081" cy="650081"/>
          </a:xfrm>
          <a:prstGeom prst="rect">
            <a:avLst/>
          </a:prstGeom>
        </p:spPr>
      </p:pic>
      <p:pic>
        <p:nvPicPr>
          <p:cNvPr id="64" name="Graphic 63" descr="Document with solid fill">
            <a:extLst>
              <a:ext uri="{FF2B5EF4-FFF2-40B4-BE49-F238E27FC236}">
                <a16:creationId xmlns:a16="http://schemas.microsoft.com/office/drawing/2014/main" id="{B467A9DA-B10B-F387-118C-65B40F3D4C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22015" y="2197650"/>
            <a:ext cx="480366" cy="480366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0D1536-FE9E-4DAA-D372-145FB1935E02}"/>
              </a:ext>
            </a:extLst>
          </p:cNvPr>
          <p:cNvGrpSpPr/>
          <p:nvPr/>
        </p:nvGrpSpPr>
        <p:grpSpPr>
          <a:xfrm>
            <a:off x="2255647" y="2018100"/>
            <a:ext cx="415823" cy="373205"/>
            <a:chOff x="4524488" y="3012455"/>
            <a:chExt cx="1030492" cy="1137510"/>
          </a:xfrm>
          <a:solidFill>
            <a:schemeClr val="bg1"/>
          </a:solidFill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454961E-AB26-0D7F-1BF3-38C600D79B6B}"/>
                </a:ext>
              </a:extLst>
            </p:cNvPr>
            <p:cNvGrpSpPr/>
            <p:nvPr/>
          </p:nvGrpSpPr>
          <p:grpSpPr>
            <a:xfrm flipH="1">
              <a:off x="4524488" y="3430499"/>
              <a:ext cx="1030492" cy="719466"/>
              <a:chOff x="3686584" y="3430499"/>
              <a:chExt cx="837904" cy="719466"/>
            </a:xfrm>
            <a:grpFill/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B01FF45-7CC7-145E-649B-8B0F2EEC3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2360" y="3731013"/>
                <a:ext cx="127277" cy="266927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3AB28D5-3641-F926-E5EE-48BF8BF59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1446" y="3594897"/>
                <a:ext cx="127277" cy="403042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A53FFB2-3D55-B5FC-5638-A85F05935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0531" y="3501208"/>
                <a:ext cx="127277" cy="496732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43A8BE3-E661-BB35-F5B6-F621F53D4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9616" y="3430499"/>
                <a:ext cx="129045" cy="567441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54">
                <a:extLst>
                  <a:ext uri="{FF2B5EF4-FFF2-40B4-BE49-F238E27FC236}">
                    <a16:creationId xmlns:a16="http://schemas.microsoft.com/office/drawing/2014/main" id="{A81AC34A-0AB7-CE6D-F65B-AA2F72863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584" y="4049204"/>
                <a:ext cx="837904" cy="100761"/>
              </a:xfrm>
              <a:custGeom>
                <a:avLst/>
                <a:gdLst>
                  <a:gd name="T0" fmla="*/ 0 w 474"/>
                  <a:gd name="T1" fmla="*/ 0 h 57"/>
                  <a:gd name="T2" fmla="*/ 474 w 474"/>
                  <a:gd name="T3" fmla="*/ 2 h 57"/>
                  <a:gd name="T4" fmla="*/ 474 w 474"/>
                  <a:gd name="T5" fmla="*/ 57 h 57"/>
                  <a:gd name="T6" fmla="*/ 0 w 474"/>
                  <a:gd name="T7" fmla="*/ 57 h 57"/>
                  <a:gd name="T8" fmla="*/ 0 w 474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4" h="57">
                    <a:moveTo>
                      <a:pt x="0" y="0"/>
                    </a:moveTo>
                    <a:lnTo>
                      <a:pt x="474" y="2"/>
                    </a:lnTo>
                    <a:lnTo>
                      <a:pt x="474" y="57"/>
                    </a:lnTo>
                    <a:lnTo>
                      <a:pt x="0" y="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BBEBD83A-7821-8ACC-F5F1-F7149CC39AAA}"/>
                </a:ext>
              </a:extLst>
            </p:cNvPr>
            <p:cNvSpPr>
              <a:spLocks/>
            </p:cNvSpPr>
            <p:nvPr/>
          </p:nvSpPr>
          <p:spPr bwMode="auto">
            <a:xfrm rot="17938257">
              <a:off x="4597969" y="3134404"/>
              <a:ext cx="764510" cy="520612"/>
            </a:xfrm>
            <a:custGeom>
              <a:avLst/>
              <a:gdLst>
                <a:gd name="T0" fmla="*/ 0 w 434"/>
                <a:gd name="T1" fmla="*/ 0 h 269"/>
                <a:gd name="T2" fmla="*/ 339 w 434"/>
                <a:gd name="T3" fmla="*/ 174 h 269"/>
                <a:gd name="T4" fmla="*/ 357 w 434"/>
                <a:gd name="T5" fmla="*/ 145 h 269"/>
                <a:gd name="T6" fmla="*/ 434 w 434"/>
                <a:gd name="T7" fmla="*/ 269 h 269"/>
                <a:gd name="T8" fmla="*/ 286 w 434"/>
                <a:gd name="T9" fmla="*/ 262 h 269"/>
                <a:gd name="T10" fmla="*/ 304 w 434"/>
                <a:gd name="T11" fmla="*/ 232 h 269"/>
                <a:gd name="T12" fmla="*/ 0 w 434"/>
                <a:gd name="T13" fmla="*/ 0 h 269"/>
                <a:gd name="connsiteX0" fmla="*/ 0 w 10000"/>
                <a:gd name="connsiteY0" fmla="*/ 0 h 9777"/>
                <a:gd name="connsiteX1" fmla="*/ 7811 w 10000"/>
                <a:gd name="connsiteY1" fmla="*/ 6468 h 9777"/>
                <a:gd name="connsiteX2" fmla="*/ 8226 w 10000"/>
                <a:gd name="connsiteY2" fmla="*/ 5390 h 9777"/>
                <a:gd name="connsiteX3" fmla="*/ 10000 w 10000"/>
                <a:gd name="connsiteY3" fmla="*/ 9777 h 9777"/>
                <a:gd name="connsiteX4" fmla="*/ 6590 w 10000"/>
                <a:gd name="connsiteY4" fmla="*/ 9740 h 9777"/>
                <a:gd name="connsiteX5" fmla="*/ 7005 w 10000"/>
                <a:gd name="connsiteY5" fmla="*/ 8625 h 9777"/>
                <a:gd name="connsiteX6" fmla="*/ 0 w 10000"/>
                <a:gd name="connsiteY6" fmla="*/ 0 h 9777"/>
                <a:gd name="connsiteX0" fmla="*/ 0 w 10035"/>
                <a:gd name="connsiteY0" fmla="*/ 0 h 10000"/>
                <a:gd name="connsiteX1" fmla="*/ 7811 w 10035"/>
                <a:gd name="connsiteY1" fmla="*/ 6616 h 10000"/>
                <a:gd name="connsiteX2" fmla="*/ 8226 w 10035"/>
                <a:gd name="connsiteY2" fmla="*/ 5513 h 10000"/>
                <a:gd name="connsiteX3" fmla="*/ 10035 w 10035"/>
                <a:gd name="connsiteY3" fmla="*/ 10000 h 10000"/>
                <a:gd name="connsiteX4" fmla="*/ 6590 w 10035"/>
                <a:gd name="connsiteY4" fmla="*/ 9962 h 10000"/>
                <a:gd name="connsiteX5" fmla="*/ 7005 w 10035"/>
                <a:gd name="connsiteY5" fmla="*/ 8822 h 10000"/>
                <a:gd name="connsiteX6" fmla="*/ 0 w 10035"/>
                <a:gd name="connsiteY6" fmla="*/ 0 h 10000"/>
                <a:gd name="connsiteX0" fmla="*/ 0 w 10000"/>
                <a:gd name="connsiteY0" fmla="*/ 0 h 10000"/>
                <a:gd name="connsiteX1" fmla="*/ 7811 w 10000"/>
                <a:gd name="connsiteY1" fmla="*/ 6616 h 10000"/>
                <a:gd name="connsiteX2" fmla="*/ 8226 w 10000"/>
                <a:gd name="connsiteY2" fmla="*/ 5513 h 10000"/>
                <a:gd name="connsiteX3" fmla="*/ 10000 w 10000"/>
                <a:gd name="connsiteY3" fmla="*/ 10000 h 10000"/>
                <a:gd name="connsiteX4" fmla="*/ 6590 w 10000"/>
                <a:gd name="connsiteY4" fmla="*/ 9962 h 10000"/>
                <a:gd name="connsiteX5" fmla="*/ 7005 w 10000"/>
                <a:gd name="connsiteY5" fmla="*/ 8822 h 10000"/>
                <a:gd name="connsiteX6" fmla="*/ 0 w 10000"/>
                <a:gd name="connsiteY6" fmla="*/ 0 h 10000"/>
                <a:gd name="connsiteX0" fmla="*/ 0 w 10000"/>
                <a:gd name="connsiteY0" fmla="*/ 0 h 10913"/>
                <a:gd name="connsiteX1" fmla="*/ 7811 w 10000"/>
                <a:gd name="connsiteY1" fmla="*/ 6616 h 10913"/>
                <a:gd name="connsiteX2" fmla="*/ 8226 w 10000"/>
                <a:gd name="connsiteY2" fmla="*/ 5513 h 10913"/>
                <a:gd name="connsiteX3" fmla="*/ 10000 w 10000"/>
                <a:gd name="connsiteY3" fmla="*/ 10913 h 10913"/>
                <a:gd name="connsiteX4" fmla="*/ 6590 w 10000"/>
                <a:gd name="connsiteY4" fmla="*/ 9962 h 10913"/>
                <a:gd name="connsiteX5" fmla="*/ 7005 w 10000"/>
                <a:gd name="connsiteY5" fmla="*/ 8822 h 10913"/>
                <a:gd name="connsiteX6" fmla="*/ 0 w 10000"/>
                <a:gd name="connsiteY6" fmla="*/ 0 h 10913"/>
                <a:gd name="connsiteX0" fmla="*/ 0 w 10000"/>
                <a:gd name="connsiteY0" fmla="*/ 0 h 10799"/>
                <a:gd name="connsiteX1" fmla="*/ 7811 w 10000"/>
                <a:gd name="connsiteY1" fmla="*/ 6616 h 10799"/>
                <a:gd name="connsiteX2" fmla="*/ 8226 w 10000"/>
                <a:gd name="connsiteY2" fmla="*/ 5513 h 10799"/>
                <a:gd name="connsiteX3" fmla="*/ 10000 w 10000"/>
                <a:gd name="connsiteY3" fmla="*/ 10799 h 10799"/>
                <a:gd name="connsiteX4" fmla="*/ 6590 w 10000"/>
                <a:gd name="connsiteY4" fmla="*/ 9962 h 10799"/>
                <a:gd name="connsiteX5" fmla="*/ 7005 w 10000"/>
                <a:gd name="connsiteY5" fmla="*/ 8822 h 10799"/>
                <a:gd name="connsiteX6" fmla="*/ 0 w 10000"/>
                <a:gd name="connsiteY6" fmla="*/ 0 h 10799"/>
                <a:gd name="connsiteX0" fmla="*/ 0 w 9965"/>
                <a:gd name="connsiteY0" fmla="*/ 0 h 11198"/>
                <a:gd name="connsiteX1" fmla="*/ 7811 w 9965"/>
                <a:gd name="connsiteY1" fmla="*/ 6616 h 11198"/>
                <a:gd name="connsiteX2" fmla="*/ 8226 w 9965"/>
                <a:gd name="connsiteY2" fmla="*/ 5513 h 11198"/>
                <a:gd name="connsiteX3" fmla="*/ 9965 w 9965"/>
                <a:gd name="connsiteY3" fmla="*/ 11198 h 11198"/>
                <a:gd name="connsiteX4" fmla="*/ 6590 w 9965"/>
                <a:gd name="connsiteY4" fmla="*/ 9962 h 11198"/>
                <a:gd name="connsiteX5" fmla="*/ 7005 w 9965"/>
                <a:gd name="connsiteY5" fmla="*/ 8822 h 11198"/>
                <a:gd name="connsiteX6" fmla="*/ 0 w 9965"/>
                <a:gd name="connsiteY6" fmla="*/ 0 h 1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65" h="11198">
                  <a:moveTo>
                    <a:pt x="0" y="0"/>
                  </a:moveTo>
                  <a:lnTo>
                    <a:pt x="7811" y="6616"/>
                  </a:lnTo>
                  <a:lnTo>
                    <a:pt x="8226" y="5513"/>
                  </a:lnTo>
                  <a:lnTo>
                    <a:pt x="9965" y="11198"/>
                  </a:lnTo>
                  <a:lnTo>
                    <a:pt x="6590" y="9962"/>
                  </a:lnTo>
                  <a:lnTo>
                    <a:pt x="7005" y="882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>
                <a:defRPr/>
              </a:pPr>
              <a:endParaRPr lang="en-US" sz="135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Graphic 72" descr="Single gear with solid fill">
            <a:extLst>
              <a:ext uri="{FF2B5EF4-FFF2-40B4-BE49-F238E27FC236}">
                <a16:creationId xmlns:a16="http://schemas.microsoft.com/office/drawing/2014/main" id="{36B74BD9-CFD5-B3DB-38FC-419F6CC977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75426">
            <a:off x="5542118" y="3161724"/>
            <a:ext cx="433054" cy="433054"/>
          </a:xfrm>
          <a:prstGeom prst="rect">
            <a:avLst/>
          </a:prstGeom>
        </p:spPr>
      </p:pic>
      <p:pic>
        <p:nvPicPr>
          <p:cNvPr id="74" name="Graphic 73" descr="Single gear with solid fill">
            <a:extLst>
              <a:ext uri="{FF2B5EF4-FFF2-40B4-BE49-F238E27FC236}">
                <a16:creationId xmlns:a16="http://schemas.microsoft.com/office/drawing/2014/main" id="{BFD3C2D6-B964-5D74-558F-6699E1E0FD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507284" y="3467073"/>
            <a:ext cx="439299" cy="439299"/>
          </a:xfrm>
          <a:prstGeom prst="rect">
            <a:avLst/>
          </a:prstGeom>
        </p:spPr>
      </p:pic>
      <p:pic>
        <p:nvPicPr>
          <p:cNvPr id="75" name="Graphic 74" descr="Single gear with solid fill">
            <a:extLst>
              <a:ext uri="{FF2B5EF4-FFF2-40B4-BE49-F238E27FC236}">
                <a16:creationId xmlns:a16="http://schemas.microsoft.com/office/drawing/2014/main" id="{D60AA318-535F-30BA-7231-548360BAF7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99349" y="3388954"/>
            <a:ext cx="412560" cy="41256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A4F6C0DE-2F22-E6B2-17CD-9076E5BF4CB1}"/>
              </a:ext>
            </a:extLst>
          </p:cNvPr>
          <p:cNvSpPr txBox="1"/>
          <p:nvPr/>
        </p:nvSpPr>
        <p:spPr>
          <a:xfrm>
            <a:off x="-1136822" y="53875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1342AAF-CB45-249A-C181-C5966F247D26}"/>
              </a:ext>
            </a:extLst>
          </p:cNvPr>
          <p:cNvGrpSpPr/>
          <p:nvPr/>
        </p:nvGrpSpPr>
        <p:grpSpPr>
          <a:xfrm>
            <a:off x="989210" y="1706054"/>
            <a:ext cx="1516877" cy="668251"/>
            <a:chOff x="843094" y="5285038"/>
            <a:chExt cx="2435870" cy="569101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F5841F7-2168-6AAE-A9F9-E9A176881B61}"/>
                </a:ext>
              </a:extLst>
            </p:cNvPr>
            <p:cNvSpPr/>
            <p:nvPr/>
          </p:nvSpPr>
          <p:spPr>
            <a:xfrm>
              <a:off x="845162" y="5285038"/>
              <a:ext cx="2337038" cy="262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32AB4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A8348FFB-3C47-6D1C-DFBF-BC689AD4B09F}"/>
                </a:ext>
              </a:extLst>
            </p:cNvPr>
            <p:cNvSpPr/>
            <p:nvPr/>
          </p:nvSpPr>
          <p:spPr>
            <a:xfrm flipH="1">
              <a:off x="843094" y="5487184"/>
              <a:ext cx="2435870" cy="366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Deep Learning for improved results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76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25177-DD84-75A7-AD16-6D53B1E9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E5513ED-3911-669B-B649-26B4BCCEB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8" y="106681"/>
            <a:ext cx="4191000" cy="2844508"/>
          </a:xfrm>
          <a:prstGeom prst="rect">
            <a:avLst/>
          </a:prstGeom>
        </p:spPr>
      </p:pic>
      <p:pic>
        <p:nvPicPr>
          <p:cNvPr id="3" name="New picture">
            <a:extLst>
              <a:ext uri="{FF2B5EF4-FFF2-40B4-BE49-F238E27FC236}">
                <a16:creationId xmlns:a16="http://schemas.microsoft.com/office/drawing/2014/main" id="{A1ED9440-5919-A552-F386-2173DCE9E77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5499" y="3269699"/>
            <a:ext cx="8229600" cy="2730898"/>
          </a:xfrm>
          <a:prstGeom prst="rect">
            <a:avLst/>
          </a:prstGeom>
        </p:spPr>
      </p:pic>
      <p:pic>
        <p:nvPicPr>
          <p:cNvPr id="4" name="Picture 3" descr="wei.jpg">
            <a:extLst>
              <a:ext uri="{FF2B5EF4-FFF2-40B4-BE49-F238E27FC236}">
                <a16:creationId xmlns:a16="http://schemas.microsoft.com/office/drawing/2014/main" id="{CF9EAA4B-628A-44ED-B648-A25EA65C1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049" y="836193"/>
            <a:ext cx="1328839" cy="1117308"/>
          </a:xfrm>
          <a:prstGeom prst="rect">
            <a:avLst/>
          </a:prstGeom>
        </p:spPr>
      </p:pic>
      <p:pic>
        <p:nvPicPr>
          <p:cNvPr id="6" name="Picture 5" descr="leaman.jpg">
            <a:extLst>
              <a:ext uri="{FF2B5EF4-FFF2-40B4-BE49-F238E27FC236}">
                <a16:creationId xmlns:a16="http://schemas.microsoft.com/office/drawing/2014/main" id="{F7D6AC64-856C-2FA3-46DA-9B3E31395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50" y="836193"/>
            <a:ext cx="1117308" cy="1117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20522B-047B-D665-B0AC-397C1F7FE0B8}"/>
              </a:ext>
            </a:extLst>
          </p:cNvPr>
          <p:cNvSpPr txBox="1"/>
          <p:nvPr/>
        </p:nvSpPr>
        <p:spPr>
          <a:xfrm>
            <a:off x="5878169" y="1993095"/>
            <a:ext cx="23474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Staff Scientists: C. Wei, R. </a:t>
            </a:r>
            <a:r>
              <a:rPr lang="en-US" sz="1200" dirty="0" err="1"/>
              <a:t>Leaman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051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C9ED-1327-489F-AE3F-761A09B35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API usage: </a:t>
            </a:r>
            <a:r>
              <a:rPr lang="en-US" sz="4600" dirty="0"/>
              <a:t>over 1 billion requests</a:t>
            </a:r>
            <a:br>
              <a:rPr lang="en-US" sz="4600" dirty="0"/>
            </a:br>
            <a:endParaRPr lang="en-US" sz="4600" dirty="0"/>
          </a:p>
        </p:txBody>
      </p:sp>
      <p:pic>
        <p:nvPicPr>
          <p:cNvPr id="5" name="Content Placeholder 21">
            <a:extLst>
              <a:ext uri="{FF2B5EF4-FFF2-40B4-BE49-F238E27FC236}">
                <a16:creationId xmlns:a16="http://schemas.microsoft.com/office/drawing/2014/main" id="{141A681C-A1B7-4888-94A9-E7CF9F3DED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7879727" cy="43727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73D8AD-CB21-4464-9744-71AED7407BF6}"/>
              </a:ext>
            </a:extLst>
          </p:cNvPr>
          <p:cNvGrpSpPr/>
          <p:nvPr/>
        </p:nvGrpSpPr>
        <p:grpSpPr>
          <a:xfrm>
            <a:off x="1665956" y="2606698"/>
            <a:ext cx="5599620" cy="2560320"/>
            <a:chOff x="1665956" y="2606698"/>
            <a:chExt cx="5599620" cy="256032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07F2FC-08CB-412F-854F-98C186BA1E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0317" y="3188294"/>
              <a:ext cx="259396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9A8609-31A6-4803-A931-EE750D2CA3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8745" y="3155430"/>
              <a:ext cx="259396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127F261-5D0C-4C78-A01A-206179035A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5956" y="3155430"/>
              <a:ext cx="259396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2645F5D-4D87-4A59-BF56-0319CDBE91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36069" y="3249786"/>
              <a:ext cx="259396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8707DBA-E3DF-4647-89CE-0C46B56A04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2345" y="2921141"/>
              <a:ext cx="259396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83F5E51-C480-49B7-82AD-2D19655CA5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2106" y="3479838"/>
              <a:ext cx="259396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62AD692-26C3-4105-B1E0-A3520176FB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4074" y="2859649"/>
              <a:ext cx="259396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7C84000-1D44-48BE-BE39-B37EE930CB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5648" y="2988242"/>
              <a:ext cx="259396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24C3042-1EFD-4ED6-BB98-9586A2A7E8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1830" y="2999915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4976096-AF83-48AE-A833-B7C5A8586D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16120" y="3712793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2B2094A-0F12-4939-B29E-1200373167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81677" y="3498084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4A8BED2-3BE7-4A9B-812C-DC1F5431F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47233" y="3199967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9E9489A-9D9C-41F7-A6E9-42B61DD981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0060" y="2726414"/>
              <a:ext cx="214376" cy="2122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0C12698-0CD8-4DC7-BBAA-F4AE3C4CFD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53872" y="3199966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B9C8922-E725-4782-B6BC-AEC5D76A5C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1137" y="3113136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BCDD60D-AA0E-4013-BAB5-A141603013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1137" y="3254524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64E470-BFFE-4882-93F6-FD621A53E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0426" y="2924044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05F7B0A-57DF-4A5A-8E95-C07266B049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4108" y="3169300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8D7BB42-2C5A-4F8D-AA32-B50319AE4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7148" y="3169300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F30D21-B57C-4540-893A-9D8D0F8D3C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351" y="3282193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D38CFFC-DE51-46C0-AE56-7C53B732C6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3788" y="3197131"/>
              <a:ext cx="235814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B7A0A59-D5C8-42C0-8269-BEB3421113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2826" y="3237967"/>
              <a:ext cx="214376" cy="2122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CA3106-CC18-4FB1-80FF-3996DA5A0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38800" y="2947808"/>
              <a:ext cx="214376" cy="2122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83EDA8F-DBA0-4156-8D56-079E076981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6131" y="3195955"/>
              <a:ext cx="214376" cy="2122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E88F8F8-B05A-4AB2-96B9-1D317FDCFA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8689" y="2956313"/>
              <a:ext cx="214376" cy="2122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4CA707F-4A4C-4BF9-A0FC-6F963407C2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95221" y="3238249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257660-3B5F-45D4-8AF2-9F06A838CC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9836" y="2926172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04E3A37-526A-4171-856C-610018733F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25904" y="3300922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055569C-1573-4D21-B071-5DC2D3B07B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6769" y="3232330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D7EF7F9-5C65-48EB-AA38-C7C15E7384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3303" y="2974507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7459E09-513D-45BC-BCDC-E04FD81905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8262" y="2904442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599FF1A-2655-4D72-8EC3-C5478D7EC5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79007" y="2974507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20DE17D-61BB-4716-81F4-3996D244D8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6582" y="5047211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6867267-DC9C-453D-B3F1-351E8F8CDA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9168" y="3129333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4BA22E3F-706D-4757-9F2A-580FD28072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86755" y="3246465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EA67691-7876-4DFA-9C0F-EEBC4AC92D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62196" y="2989646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C6DD557-CFF3-41B3-AC2F-889F39A5E0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1388" y="3198909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0B84089-4347-4EA8-9A38-56C2DD0A90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1882" y="2970171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36FA910-23BE-4DBE-8B23-771675FB14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41632" y="2954201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F0F8FD4-5BCC-4CCE-A120-4A24E6A3B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2851" y="2606698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81AF51A-32F6-40C3-83FC-3F82C2DA1C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05360" y="2980435"/>
              <a:ext cx="121010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D1B24BC-A9F9-4C70-A9AF-BFCC840237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40140" y="3172494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C3849EC-9FF2-409C-8048-90C64AD69D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06333" y="2843092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178E09F-735A-49E3-AD9B-F3BC8C2043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8825" y="3036246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8FBF8C1-152C-462B-95B5-160AEACE9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8596" y="3227349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903F7E7-546C-41BF-A34C-B6B01E8F71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56344" y="3538842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4D47A93-1ED0-4715-81CA-87E2D2BB0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93210" y="2975783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D27DBC-AB65-4022-872B-D42234D4DE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60439" y="3255718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39F44D8-7EA4-42A0-ABEF-C32505917A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0176" y="2994887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FACB76E-CD05-471D-8DF6-CCD74BA326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1078" y="3169506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C021AB4-2B75-48E1-9B37-035A0CDE8C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59976" y="3244763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DD2CB55-2D34-4E0E-BF6E-ED79BB64E9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40126" y="2877151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0B0849-09F6-4D96-B6AC-CC877492A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2935" y="3251992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CD8CC11-CAFE-4083-893B-E860864FF9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2186" y="3442969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CA57F47-E4D1-4EBE-9804-6C5CF564D0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3988" y="3468440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B2B8828-9A2D-4642-A6B8-18CB6DC44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15022" y="3225923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9EAC8AAF-BE18-4076-AFA5-3B9B0E5206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76845" y="3118572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42A918D-E148-4EFE-ABA4-AEF640D9C8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97162" y="2970487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B51B011-83B4-4E2E-907F-4E2A15FF3D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41578" y="3305577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E0D393C-6E39-4EC4-85BF-1973684F00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54855" y="3364094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E25D8AB-D4E4-4014-A9D3-63325CEEEF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1995" y="2871032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45A4A3B-081E-4BE7-8E98-146573433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1226" y="3762532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563F69A-AC33-4B6B-BF62-F7831FEB3C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78591" y="3765142"/>
              <a:ext cx="53701" cy="5316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5AB8232-3115-419F-A612-AEC1B69BFD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12258" y="2921385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C6FEDBC-363A-4DB9-AA66-FEEC428D1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5593" y="2917351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98C273C5-B219-4393-A7F6-68DD89F1F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47913" y="3422456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27847535-DE97-47C6-AB44-1892F91AE7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01503" y="3809385"/>
              <a:ext cx="53701" cy="5316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CEA5784-6117-43CF-B7C8-E2916F4A8F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12402" y="3100933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64EDFDA-06B2-448B-AA49-84D60ACDEB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51098" y="2904490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FDFC354-A47F-4B89-AA77-A9F44CF55B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18683" y="2956851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FA15E43-4DEC-4858-A1FF-4115541F31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5183" y="2816690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0E88FA0-48B7-463F-9274-0018AEBE2D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6577" y="3475833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5E1547F-F8A9-46C8-81B1-9880FF5506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8036" y="2877436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D7EA1F55-5BF1-4E65-8EC5-E1D5873357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9929" y="4109023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384A57A-9921-4C52-BCD6-F063C648A0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6025" y="3978576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2B687ED-1E2B-4BA9-A413-F59C3AC5C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5194" y="3202035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30527B9-9174-416B-91CF-E1F07155D5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2529" y="2713376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300B985-5CFD-44D2-A56C-1BB1F2DAA2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56060" y="3236873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3C2F181-EEA5-4992-AAC0-185B888078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17831" y="2825394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49B2FEA-3B89-40C2-9E09-7F0F4BDEFC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77212" y="3028595"/>
              <a:ext cx="68307" cy="67628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3284988-ED05-4FD7-8BD6-E77380F1C9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5583" y="3290287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F4BE61A-B686-4761-9A14-685F862D6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44299" y="3355446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BC07E26-EEBD-41AE-A6CC-B5D508BA82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1229" y="3098075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F585935-DFAE-484F-BCD0-495FF9F08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0381" y="3137805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E44CBAC2-C93C-4FBF-B739-EBE61A1732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2914" y="3159701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D676874-F412-49C1-87C2-AB53510532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6654" y="3357217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A801B7D-B9AA-43BA-8766-012C4FA6C3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68613" y="4964745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9E0EA5E3-1451-4880-ADE3-D5118952C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499" y="3350069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316854B-32A5-4105-ABF0-56885C698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41191" y="4791753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4F8EA16-ED9A-4794-B6B4-F53036BDD1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35466" y="3623222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1A3B78E-F218-4DAC-B926-44D8F43E99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97110" y="3093751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670C68D-E030-4C9F-AF28-D105E4EA6D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6324" y="2934906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9E928898-E9B7-420A-854B-A5E2F11800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15671" y="3154003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20E61AF-1719-46B7-B291-6BE36E9C37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13752" y="3608629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910512E-789E-4E25-935C-6E0D14FD0F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71412" y="3245279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FDB39719-586C-4D54-9D88-6F735BD71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2042" y="3294576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39B4E6FD-9C13-451F-AC3D-221D656BA5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27018" y="4972508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DD115AA-82E4-4FF8-A549-5745BDAF6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5049" y="3488126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1151252-CBD1-45FA-9BAC-C927C2E80C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8657" y="319234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A1D57ACC-3072-4711-BD0A-CD6F4F0A3D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58489" y="319050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A42D424E-DD93-4094-BC68-BCDB3764FC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86462" y="2863700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A4CBE0D1-495E-45C4-965C-C2E4630F43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53267" y="2896564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2D228B59-E2C8-4E54-8A2C-4228DCDD8E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1459" y="3071842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FB99B3B3-2E81-4AE7-9868-44C37A1B8D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54754" y="3641494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C564EAAD-691D-48E3-B1FD-42FC20E47A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63916" y="2978726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B999F62-9565-4DE7-8EB2-411970C6E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0239" y="3904410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094B9C5-FE88-403D-9565-BB6A724B00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9538" y="3115661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70042059-6486-46C3-9AC8-C29CA625E5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20787" y="317043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F10A2A6-4DC5-4E2C-B87B-42550657CF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43689" y="3496890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69C5E0EF-6D05-4428-A5F8-F10935DF4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768" y="3048092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8085DB76-74B2-4323-9E29-643C90A8D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4878" y="325842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C77864B-AC8D-473B-A9C8-0E334E6F1D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94351" y="3329648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60BEA9F-801D-4A6D-8A31-933E2DD750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33578" y="3076162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8803A02D-6CD9-4A94-9034-B96847E9DC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0854" y="3358890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747BC85-57B5-4F26-8335-C4A321AB60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20836" y="3352653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B134A0C-EF84-4316-BF92-70201C7D74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7565" y="3286924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05F8111-6CCF-4309-9B3B-E1DA560B77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28887" y="3175549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4A071849-3612-4820-8167-2A47A09943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1209" y="321425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31EEC9B-4AA0-4195-8CC3-B2EC73E605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9303" y="3104706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B473834D-DF9F-4CA2-8234-3AF496468F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8841" y="3411750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4B31F68-2D4C-46D7-B587-C1D4127842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4350" y="2726758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D466FEF-7925-488D-8025-E7C8C05CCF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44397" y="2858216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AE288FF-E29C-4AE5-8436-AD85B8E9BF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32737" y="2916641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F121E1A-0F28-4F5F-B459-BB0FFF3E2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54450" y="3132087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DCF5A480-29DE-407D-9F52-C23CBDBCA1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3586" y="323616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1908000-5831-40B4-9007-EEA292950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46069" y="3175913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9E34D4DD-51DB-4717-AF72-72D5E49530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7798" y="3252597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04375C4F-15C9-4499-A619-7F22D31561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81346" y="321425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E04B2C73-58BF-4558-90AE-8A91E2CE22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90552" y="3217892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C90FA13A-33C4-4230-80D4-A9D92618BD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47245" y="3542900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751D9E0D-9813-4773-B074-41BA8023E7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001" y="3378578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BF5B303A-E058-4BA8-B5BE-372596D6D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8734" y="3345713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9CC9CC18-AD7A-4458-BD4B-9D31D5F7B7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3057" y="3488126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AC2060DB-EE78-4451-AB4E-AFEA02BE86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253" y="3504558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E149D392-7B79-4342-BAC4-6D27BC2945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6396" y="355385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9D770FA8-AD84-43A9-AFBB-6857F286BF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12993" y="3535583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0E61F6C4-B092-4113-91F1-C13B0C3222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11135" y="3803977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C2CAD79-13BA-4362-B1FD-DA190B2F09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9382" y="3902570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DCEB1CCD-4C00-48B4-91B2-E2E6C67E74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9909" y="3833204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971273E1-7BBC-40C9-A494-52BBB2303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63128" y="4176442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F532419-A861-442B-8B22-514BEC10A4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4338" y="3389532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5AD1980E-D5D2-47AA-81C7-0670733DF4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7804" y="3617744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1478843-BBB0-4D24-A841-B95E7CA50F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6868" y="2630367"/>
              <a:ext cx="56640" cy="5607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A1CA872-FA07-4341-8BCF-EFE689C94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30696" y="4863598"/>
              <a:ext cx="77467" cy="7669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3D06E8B9-93B2-4810-8F38-69819D32C6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57399" y="4067921"/>
              <a:ext cx="42599" cy="42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4797EFDE-74F9-4219-A4D7-C1E8F386F0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9652" y="3382904"/>
              <a:ext cx="76942" cy="74391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499F6D9-6BCA-40BC-9539-7A9297710F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67707" y="3225431"/>
              <a:ext cx="265629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7AFAD3A6-B04A-4BED-8397-68D2879795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7216" y="3506487"/>
              <a:ext cx="241480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45A7DB60-A146-4593-9E1F-D10B14DE54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56988" y="3495858"/>
              <a:ext cx="76942" cy="74391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9735697C-3AF9-4FAC-A17D-BF87CBDBA6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07513" y="2902860"/>
              <a:ext cx="76942" cy="74391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FFBBE261-ABFA-40DD-8F79-67A33CAC92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09343" y="3183763"/>
              <a:ext cx="241480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E7B70E32-32BB-45E3-838C-680F46DC6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11754" y="2788573"/>
              <a:ext cx="265629" cy="25681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99D9F7F8-8B0E-4976-95E0-F84E612210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2137" y="2628172"/>
              <a:ext cx="241480" cy="233470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D034F9F5-EF97-4923-8044-2E4A7D06E3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4222" y="3607885"/>
              <a:ext cx="219527" cy="21224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0795864-776D-4A36-ABAA-F02702D5DF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25115" y="2894456"/>
              <a:ext cx="181427" cy="175409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CD394DD-7C7E-4678-AD4F-C7C1BB02E3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2253" y="2680159"/>
              <a:ext cx="181427" cy="175409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45F31085-9845-4F35-8A35-0474D2DE69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74103" y="3185924"/>
              <a:ext cx="181427" cy="175409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C2E3018-B93D-46B0-81DE-BE52578D95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0334" y="2876061"/>
              <a:ext cx="181427" cy="175409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7319AB29-CCB9-4BC9-9BD6-443D1249C4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5665" y="3008954"/>
              <a:ext cx="181427" cy="175409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3982C3F5-8E7C-4E3A-BE12-DD835523E9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62706" y="3115645"/>
              <a:ext cx="123918" cy="119807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B1FEB4C2-0DC0-4C96-8AAF-BF18431E82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96819" y="3708458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237091D3-533A-48CD-BDA0-55B62524A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2765" y="3427707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B606194E-B0FD-44BB-AEA0-BB3B644B97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5424" y="3448624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41288CB6-F9CB-4398-A11A-9005DE0A89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34582" y="3433425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DA1E91F0-3C31-444C-B912-DBC7C70A24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7442" y="3355900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40F4F92C-16D5-42BF-9E40-CB9DC0593D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8958" y="3227391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C28B21DA-0CAB-4B89-BE4C-CE63E12BA2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60034" y="3280366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28D9EB6-8324-4DCF-B345-38E4E5C194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8729" y="335086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E2B1DF54-B47D-45CA-B736-C2A7C6535C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2200" y="3321050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4CB09E56-598A-427D-BB44-2E845159A4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8550" y="337177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B0B3ED92-1BE2-46D6-B8E5-C756837382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6609" y="3290541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30C0A88A-7DBA-4E71-9FCE-92A09B00AE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2637" y="3081341"/>
              <a:ext cx="46655" cy="46192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A983119D-0F59-430E-AF90-0D2ED26748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9860" y="3052868"/>
              <a:ext cx="90916" cy="90013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9530A8D-E638-471B-AE9D-4D5ED7899A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48219" y="3095937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C9D1CABD-BB94-4039-BE8A-02CF64E993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57472" y="3495682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4F985B80-B59C-43DC-9A99-96020A7A6F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5490" y="4405311"/>
              <a:ext cx="46179" cy="45719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D0E6F190-CCB6-4D6A-8B86-D4CFE55F36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37885" y="2927290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7318FFD0-F1AF-4D77-BEBC-ADDFBB67C1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62504" y="3543225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3B9C3AF9-4E92-4E77-8A7B-A7599B80A5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4874" y="3338440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B09A3116-E97E-49DE-B660-5620A30411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2941" y="3271758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92CD083-5B3D-490F-A2F0-42B9F7F8BC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1037" y="3209926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991F692E-6431-4058-91E2-394317FC8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9363" y="4086222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D3AF8F90-F7A1-4FD0-ABEF-D0908F16C0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7452" y="3776659"/>
              <a:ext cx="38558" cy="38175"/>
            </a:xfrm>
            <a:prstGeom prst="ellipse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0" name="Picture 10" descr="Image result for PIR protein">
              <a:extLst>
                <a:ext uri="{FF2B5EF4-FFF2-40B4-BE49-F238E27FC236}">
                  <a16:creationId xmlns:a16="http://schemas.microsoft.com/office/drawing/2014/main" id="{21D21302-F65F-4119-89E1-04FC30659B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061" y="4194166"/>
              <a:ext cx="171446" cy="45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2" name="Picture 4" descr="Image result for stanford">
            <a:extLst>
              <a:ext uri="{FF2B5EF4-FFF2-40B4-BE49-F238E27FC236}">
                <a16:creationId xmlns:a16="http://schemas.microsoft.com/office/drawing/2014/main" id="{6106B84C-9657-44FB-BA99-FFF6834C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8" y="5448657"/>
            <a:ext cx="573406" cy="51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Image result for mark2cure">
            <a:extLst>
              <a:ext uri="{FF2B5EF4-FFF2-40B4-BE49-F238E27FC236}">
                <a16:creationId xmlns:a16="http://schemas.microsoft.com/office/drawing/2014/main" id="{BFA835B3-07B3-4770-8429-050BBB85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" y="5327583"/>
            <a:ext cx="541191" cy="44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8" descr="Image result for omim">
            <a:extLst>
              <a:ext uri="{FF2B5EF4-FFF2-40B4-BE49-F238E27FC236}">
                <a16:creationId xmlns:a16="http://schemas.microsoft.com/office/drawing/2014/main" id="{F593CE8D-0428-4B4F-8F1E-49D7A962A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44" y="6433451"/>
            <a:ext cx="977350" cy="36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1A2D3E54-29C6-408E-A16F-6477B095C0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" y="2735714"/>
            <a:ext cx="655776" cy="436973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9DAC7A99-0DAA-48AA-88F7-6E00DE1111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84" y="6312150"/>
            <a:ext cx="482547" cy="482547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FD1406CC-E1D0-404C-A434-23FAF0F522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37" y="2356075"/>
            <a:ext cx="909465" cy="366403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560ECDD4-EA14-45FE-BB43-0384F9BA89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37" y="6057233"/>
            <a:ext cx="800020" cy="326258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F79C31A2-28CD-4C38-B9BE-19C2CD139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54" y="6357175"/>
            <a:ext cx="902240" cy="3924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F11B751E-6C47-4A29-AFE6-A200A25582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172" y="6152165"/>
            <a:ext cx="767864" cy="767864"/>
          </a:xfrm>
          <a:prstGeom prst="rect">
            <a:avLst/>
          </a:prstGeom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1384163D-DAAD-44F4-8B13-ACFD41B209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96" y="2165488"/>
            <a:ext cx="507857" cy="507857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8E6BF379-B789-4291-9D0C-03690375BD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" y="3265695"/>
            <a:ext cx="543866" cy="543866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136273C9-412B-4F87-9FF3-982BBE847E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90" y="6417661"/>
            <a:ext cx="2313448" cy="236872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6452F137-E715-4307-8532-B4E8E1D7C3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308" y="6151385"/>
            <a:ext cx="643665" cy="643665"/>
          </a:xfrm>
          <a:prstGeom prst="rect">
            <a:avLst/>
          </a:prstGeom>
        </p:spPr>
      </p:pic>
      <p:pic>
        <p:nvPicPr>
          <p:cNvPr id="218" name="Picture 217">
            <a:extLst>
              <a:ext uri="{FF2B5EF4-FFF2-40B4-BE49-F238E27FC236}">
                <a16:creationId xmlns:a16="http://schemas.microsoft.com/office/drawing/2014/main" id="{E2FD15FE-58DF-4830-8EF1-1816E2B5AA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1065" y="1496619"/>
            <a:ext cx="970070" cy="602464"/>
          </a:xfrm>
          <a:prstGeom prst="rect">
            <a:avLst/>
          </a:prstGeom>
        </p:spPr>
      </p:pic>
      <p:pic>
        <p:nvPicPr>
          <p:cNvPr id="220" name="Picture 6" descr="Image result for ebi bioinformatics">
            <a:extLst>
              <a:ext uri="{FF2B5EF4-FFF2-40B4-BE49-F238E27FC236}">
                <a16:creationId xmlns:a16="http://schemas.microsoft.com/office/drawing/2014/main" id="{9CFCD314-FA04-4B01-92A8-F175D7777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42" y="2105811"/>
            <a:ext cx="1343248" cy="71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720FADF1-0E6B-41E4-9EEC-5C6849EB51F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51996" y="3799523"/>
            <a:ext cx="558652" cy="647126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65575851-F079-4A1D-B129-CC7D7C580BC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82" y="3260752"/>
            <a:ext cx="818082" cy="44299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3" name="Picture 222">
            <a:extLst>
              <a:ext uri="{FF2B5EF4-FFF2-40B4-BE49-F238E27FC236}">
                <a16:creationId xmlns:a16="http://schemas.microsoft.com/office/drawing/2014/main" id="{34B301FF-4C77-4F34-A46B-EF5421D73C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811" y="6415070"/>
            <a:ext cx="1315163" cy="4524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1A9AE7F9-726F-4BE2-BB2A-1BFD788A1AA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26072" y="1568263"/>
            <a:ext cx="1692851" cy="507856"/>
          </a:xfrm>
          <a:prstGeom prst="rect">
            <a:avLst/>
          </a:prstGeom>
        </p:spPr>
      </p:pic>
      <p:pic>
        <p:nvPicPr>
          <p:cNvPr id="224" name="Picture 12" descr="Image result for dbcls">
            <a:extLst>
              <a:ext uri="{FF2B5EF4-FFF2-40B4-BE49-F238E27FC236}">
                <a16:creationId xmlns:a16="http://schemas.microsoft.com/office/drawing/2014/main" id="{E734C079-944E-4D26-BDBC-8E8EDD98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469" y="4612917"/>
            <a:ext cx="934892" cy="43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230">
            <a:extLst>
              <a:ext uri="{FF2B5EF4-FFF2-40B4-BE49-F238E27FC236}">
                <a16:creationId xmlns:a16="http://schemas.microsoft.com/office/drawing/2014/main" id="{EF033555-5FFD-419A-A828-70013EE8784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515" y="5870946"/>
            <a:ext cx="541390" cy="541390"/>
          </a:xfrm>
          <a:prstGeom prst="rect">
            <a:avLst/>
          </a:prstGeom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F163C545-4A32-47A7-9CC0-E2053D3770A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22" y="5169806"/>
            <a:ext cx="395305" cy="531686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39C3B1E2-B04F-4AAE-8111-319F1BDB1AF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983" y="5858677"/>
            <a:ext cx="617003" cy="625416"/>
          </a:xfrm>
          <a:prstGeom prst="rect">
            <a:avLst/>
          </a:prstGeom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FC8A8CA6-F524-4C35-8EA6-8CF59E32B37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26" y="5878314"/>
            <a:ext cx="582987" cy="581143"/>
          </a:xfrm>
          <a:prstGeom prst="rect">
            <a:avLst/>
          </a:prstGeom>
        </p:spPr>
      </p:pic>
      <p:pic>
        <p:nvPicPr>
          <p:cNvPr id="235" name="Picture 234">
            <a:extLst>
              <a:ext uri="{FF2B5EF4-FFF2-40B4-BE49-F238E27FC236}">
                <a16:creationId xmlns:a16="http://schemas.microsoft.com/office/drawing/2014/main" id="{44320D06-E612-4914-90E4-64A599CE832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925" y="5162809"/>
            <a:ext cx="615980" cy="602464"/>
          </a:xfrm>
          <a:prstGeom prst="rect">
            <a:avLst/>
          </a:prstGeom>
        </p:spPr>
      </p:pic>
      <p:pic>
        <p:nvPicPr>
          <p:cNvPr id="236" name="Picture 235">
            <a:extLst>
              <a:ext uri="{FF2B5EF4-FFF2-40B4-BE49-F238E27FC236}">
                <a16:creationId xmlns:a16="http://schemas.microsoft.com/office/drawing/2014/main" id="{7BA2FFB3-C5B4-4F18-8656-7471B3276C5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4" y="1666012"/>
            <a:ext cx="596884" cy="449752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ED7EB48C-8516-439A-9BB8-A278E0094BD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0" y="3898546"/>
            <a:ext cx="525246" cy="529624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1B11028B-2513-4F6A-B147-23051F5D441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" y="4597234"/>
            <a:ext cx="529624" cy="529624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F1AA93E6-C2EF-4EC2-9639-16CAED99F84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08" y="2005775"/>
            <a:ext cx="421022" cy="421022"/>
          </a:xfrm>
          <a:prstGeom prst="rect">
            <a:avLst/>
          </a:prstGeom>
        </p:spPr>
      </p:pic>
      <p:pic>
        <p:nvPicPr>
          <p:cNvPr id="241" name="Picture 240">
            <a:extLst>
              <a:ext uri="{FF2B5EF4-FFF2-40B4-BE49-F238E27FC236}">
                <a16:creationId xmlns:a16="http://schemas.microsoft.com/office/drawing/2014/main" id="{925596CF-040E-4E44-A21A-2405CBBC48F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" y="5994612"/>
            <a:ext cx="835972" cy="626979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00D0EAEA-2E84-4971-BE0B-D749C88A9C2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13" y="6028272"/>
            <a:ext cx="435616" cy="4356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A5CAFC-C43E-B54B-A1A0-BA5A89CCC5F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235904" y="2137418"/>
            <a:ext cx="590971" cy="590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8F4585-79B2-9049-A289-5C8E18B4814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24210" y="2743404"/>
            <a:ext cx="1235877" cy="258411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B3D5171A-BCFA-2D47-9AE5-074DB1D2FE9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47323" y="6599501"/>
            <a:ext cx="838200" cy="268817"/>
          </a:xfrm>
          <a:prstGeom prst="rect">
            <a:avLst/>
          </a:prstGeom>
        </p:spPr>
      </p:pic>
      <p:pic>
        <p:nvPicPr>
          <p:cNvPr id="197" name="Picture 196" descr="A red and white logo&#10;&#10;Description automatically generated">
            <a:extLst>
              <a:ext uri="{FF2B5EF4-FFF2-40B4-BE49-F238E27FC236}">
                <a16:creationId xmlns:a16="http://schemas.microsoft.com/office/drawing/2014/main" id="{4B685690-A152-1C0D-F5AA-FF22A1C9D3D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432" y="1603041"/>
            <a:ext cx="1437502" cy="522728"/>
          </a:xfrm>
          <a:prstGeom prst="rect">
            <a:avLst/>
          </a:prstGeom>
        </p:spPr>
      </p:pic>
      <p:pic>
        <p:nvPicPr>
          <p:cNvPr id="200" name="Picture 199" descr="A blue and black logo&#10;&#10;Description automatically generated">
            <a:extLst>
              <a:ext uri="{FF2B5EF4-FFF2-40B4-BE49-F238E27FC236}">
                <a16:creationId xmlns:a16="http://schemas.microsoft.com/office/drawing/2014/main" id="{057D95D5-603E-855C-403A-4C48EA119A6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19" y="1496619"/>
            <a:ext cx="1457996" cy="657816"/>
          </a:xfrm>
          <a:prstGeom prst="rect">
            <a:avLst/>
          </a:prstGeom>
        </p:spPr>
      </p:pic>
      <p:pic>
        <p:nvPicPr>
          <p:cNvPr id="204" name="Picture 203" descr="A logo with text and numbers&#10;&#10;Description automatically generated">
            <a:extLst>
              <a:ext uri="{FF2B5EF4-FFF2-40B4-BE49-F238E27FC236}">
                <a16:creationId xmlns:a16="http://schemas.microsoft.com/office/drawing/2014/main" id="{5DC8B9E2-F197-C39B-53A5-86DAF8AB465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60" y="1631970"/>
            <a:ext cx="728593" cy="466587"/>
          </a:xfrm>
          <a:prstGeom prst="rect">
            <a:avLst/>
          </a:prstGeom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1D2F36A0-9536-2480-5840-31E4E3B85D4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11" y="1625422"/>
            <a:ext cx="1011849" cy="47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BAD8-F2D7-4CB4-DDE4-84564AA19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Tracking genetics variants in literature 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67D546CC-30AB-6DF1-00B5-B64AB678E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10301"/>
            <a:ext cx="7131734" cy="387488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0B773-7446-32FE-18A7-90F70A19D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222F16-D9A3-01E0-06BF-29205F068562}"/>
              </a:ext>
            </a:extLst>
          </p:cNvPr>
          <p:cNvSpPr txBox="1"/>
          <p:nvPr/>
        </p:nvSpPr>
        <p:spPr>
          <a:xfrm>
            <a:off x="752732" y="6297051"/>
            <a:ext cx="76385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Allot </a:t>
            </a:r>
            <a:r>
              <a:rPr lang="en-US" sz="1400" dirty="0">
                <a:solidFill>
                  <a:srgbClr val="212121"/>
                </a:solidFill>
                <a:latin typeface="BlinkMacSystemFont"/>
              </a:rPr>
              <a:t>et al., 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Tracking genetic variants in the biomedical literature using </a:t>
            </a:r>
            <a:r>
              <a:rPr lang="en-US" sz="14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LitVar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2.0. </a:t>
            </a:r>
            <a:r>
              <a:rPr lang="en-US" sz="140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Nat Genet</a:t>
            </a:r>
            <a:r>
              <a:rPr lang="en-US" sz="14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2023</a:t>
            </a:r>
            <a:endParaRPr lang="en-US" sz="1400" dirty="0"/>
          </a:p>
        </p:txBody>
      </p:sp>
      <p:pic>
        <p:nvPicPr>
          <p:cNvPr id="5" name="Picture 4" descr="A person in a black jacket&#10;&#10;Description automatically generated">
            <a:extLst>
              <a:ext uri="{FF2B5EF4-FFF2-40B4-BE49-F238E27FC236}">
                <a16:creationId xmlns:a16="http://schemas.microsoft.com/office/drawing/2014/main" id="{96A1320D-D22C-621C-85CE-0E5A86A39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79" y="1686134"/>
            <a:ext cx="982164" cy="1133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480B5C-4264-8A2F-9638-1B9815793CDF}"/>
              </a:ext>
            </a:extLst>
          </p:cNvPr>
          <p:cNvSpPr txBox="1"/>
          <p:nvPr/>
        </p:nvSpPr>
        <p:spPr>
          <a:xfrm>
            <a:off x="7730878" y="2864753"/>
            <a:ext cx="12073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Lon Phan, </a:t>
            </a:r>
            <a:r>
              <a:rPr lang="en-US" sz="1100" dirty="0" err="1"/>
              <a:t>dbSNP</a:t>
            </a:r>
            <a:endParaRPr lang="en-US" sz="1100" dirty="0"/>
          </a:p>
        </p:txBody>
      </p:sp>
      <p:pic>
        <p:nvPicPr>
          <p:cNvPr id="12" name="Picture 11" descr="A person smiling at camera&#10;&#10;Description automatically generated">
            <a:extLst>
              <a:ext uri="{FF2B5EF4-FFF2-40B4-BE49-F238E27FC236}">
                <a16:creationId xmlns:a16="http://schemas.microsoft.com/office/drawing/2014/main" id="{325B970D-22BA-FF06-EEF3-E1C9BB234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204" y="3275518"/>
            <a:ext cx="1062988" cy="1000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93A402-2734-1C0D-3B24-B0A5B4E89998}"/>
              </a:ext>
            </a:extLst>
          </p:cNvPr>
          <p:cNvSpPr txBox="1"/>
          <p:nvPr/>
        </p:nvSpPr>
        <p:spPr>
          <a:xfrm>
            <a:off x="7417426" y="4269363"/>
            <a:ext cx="179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Melissa Landrum, </a:t>
            </a:r>
            <a:r>
              <a:rPr lang="en-US" sz="1200" dirty="0" err="1"/>
              <a:t>ClinVar</a:t>
            </a:r>
            <a:endParaRPr lang="en-US" sz="1200" dirty="0"/>
          </a:p>
        </p:txBody>
      </p:sp>
      <p:pic>
        <p:nvPicPr>
          <p:cNvPr id="15" name="Picture 1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1BA101B-8F05-A3F9-D7D9-AE90316D4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713973"/>
            <a:ext cx="762000" cy="1143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3D19E4-4362-CA24-0A41-32749FE1A0C8}"/>
              </a:ext>
            </a:extLst>
          </p:cNvPr>
          <p:cNvSpPr txBox="1"/>
          <p:nvPr/>
        </p:nvSpPr>
        <p:spPr>
          <a:xfrm>
            <a:off x="7618656" y="5856973"/>
            <a:ext cx="1374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Heidi Rehm, Broad</a:t>
            </a:r>
          </a:p>
        </p:txBody>
      </p:sp>
    </p:spTree>
    <p:extLst>
      <p:ext uri="{BB962C8B-B14F-4D97-AF65-F5344CB8AC3E}">
        <p14:creationId xmlns:p14="http://schemas.microsoft.com/office/powerpoint/2010/main" val="2762293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FA13-E51C-077F-45B6-B3BE4D23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ChatGPT</a:t>
            </a:r>
            <a:r>
              <a:rPr lang="en-US" dirty="0"/>
              <a:t>: revolution or hype?</a:t>
            </a:r>
          </a:p>
        </p:txBody>
      </p:sp>
      <p:pic>
        <p:nvPicPr>
          <p:cNvPr id="6" name="Content Placeholder 5" descr="Chart, diagram&#10;&#10;Description automatically generated">
            <a:extLst>
              <a:ext uri="{FF2B5EF4-FFF2-40B4-BE49-F238E27FC236}">
                <a16:creationId xmlns:a16="http://schemas.microsoft.com/office/drawing/2014/main" id="{CCF0C827-010C-B7F8-A704-7B665F8E7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25" y="1851024"/>
            <a:ext cx="4625975" cy="46259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A3D09-AA64-45A9-EA44-C63E5DFF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CA74582-8603-B060-B4C6-B804B8433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62200"/>
            <a:ext cx="3015109" cy="38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4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455A5-8466-D348-B00D-C4C817A6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LLMs for Biomedicine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DCA505-E5D1-5638-8DB5-BB41047F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084ED-3051-1E68-818E-CF0AAEE23A80}"/>
              </a:ext>
            </a:extLst>
          </p:cNvPr>
          <p:cNvSpPr txBox="1"/>
          <p:nvPr/>
        </p:nvSpPr>
        <p:spPr>
          <a:xfrm>
            <a:off x="1183508" y="1967678"/>
            <a:ext cx="501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PubMed: “large language models” OR </a:t>
            </a:r>
            <a:r>
              <a:rPr lang="en-US" dirty="0" err="1"/>
              <a:t>chatgpt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5B581-B52E-4C30-102C-E0983DE15BEA}"/>
              </a:ext>
            </a:extLst>
          </p:cNvPr>
          <p:cNvSpPr txBox="1"/>
          <p:nvPr/>
        </p:nvSpPr>
        <p:spPr>
          <a:xfrm>
            <a:off x="2514600" y="2560738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Over 1,000 journals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0B49023-C42B-40CD-D2E7-A04CA1F762C1}"/>
              </a:ext>
            </a:extLst>
          </p:cNvPr>
          <p:cNvGraphicFramePr>
            <a:graphicFrameLocks/>
          </p:cNvGraphicFramePr>
          <p:nvPr/>
        </p:nvGraphicFramePr>
        <p:xfrm>
          <a:off x="762000" y="3092241"/>
          <a:ext cx="501650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BEF46A7-E457-DAEB-529F-195967A7B145}"/>
              </a:ext>
            </a:extLst>
          </p:cNvPr>
          <p:cNvSpPr txBox="1"/>
          <p:nvPr/>
        </p:nvSpPr>
        <p:spPr>
          <a:xfrm>
            <a:off x="6284449" y="2481709"/>
            <a:ext cx="235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~170 in ophthalmology</a:t>
            </a:r>
          </a:p>
        </p:txBody>
      </p:sp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13EF20BA-CBBB-AB76-2C18-FA6973025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32" y="2868789"/>
            <a:ext cx="2971476" cy="373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20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1348781-2DA1-2150-83D5-C2A1F4CBA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981200"/>
            <a:ext cx="782955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63C213-90B0-57E9-981C-2DF79330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32" y="524412"/>
            <a:ext cx="8278736" cy="569119"/>
          </a:xfrm>
        </p:spPr>
        <p:txBody>
          <a:bodyPr>
            <a:noAutofit/>
          </a:bodyPr>
          <a:lstStyle/>
          <a:p>
            <a:r>
              <a:rPr lang="en-US" sz="3200" dirty="0"/>
              <a:t>LLMs for Biomedical QA: USMLE Performance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FFADD-B2A3-9E60-120E-A9C3ED725D92}"/>
              </a:ext>
            </a:extLst>
          </p:cNvPr>
          <p:cNvSpPr txBox="1"/>
          <p:nvPr/>
        </p:nvSpPr>
        <p:spPr>
          <a:xfrm>
            <a:off x="2314576" y="3681412"/>
            <a:ext cx="57558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dirty="0"/>
              <a:t>👨🏻‍🎓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81B28-E772-FFBF-E901-3B222562D0ED}"/>
              </a:ext>
            </a:extLst>
          </p:cNvPr>
          <p:cNvSpPr txBox="1"/>
          <p:nvPr/>
        </p:nvSpPr>
        <p:spPr>
          <a:xfrm>
            <a:off x="7591038" y="1938378"/>
            <a:ext cx="57558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dirty="0"/>
              <a:t>👩🏾‍⚕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0DCBBE7-5A0A-B9A2-9DDE-C4354390C785}"/>
              </a:ext>
            </a:extLst>
          </p:cNvPr>
          <p:cNvCxnSpPr>
            <a:cxnSpLocks/>
          </p:cNvCxnSpPr>
          <p:nvPr/>
        </p:nvCxnSpPr>
        <p:spPr>
          <a:xfrm flipV="1">
            <a:off x="3618186" y="2457614"/>
            <a:ext cx="3239814" cy="16238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C86698-13F8-BC12-B7D9-EDA7C71AC2C5}"/>
              </a:ext>
            </a:extLst>
          </p:cNvPr>
          <p:cNvSpPr txBox="1"/>
          <p:nvPr/>
        </p:nvSpPr>
        <p:spPr>
          <a:xfrm>
            <a:off x="4138468" y="3075859"/>
            <a:ext cx="9781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00000"/>
                </a:solidFill>
                <a:latin typeface="Helvetica" pitchFamily="2" charset="0"/>
              </a:rPr>
              <a:t>&lt; 0.5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EE19E-20C5-FE0C-EBC6-C41CBEC945F5}"/>
              </a:ext>
            </a:extLst>
          </p:cNvPr>
          <p:cNvSpPr txBox="1"/>
          <p:nvPr/>
        </p:nvSpPr>
        <p:spPr>
          <a:xfrm>
            <a:off x="7205874" y="5769917"/>
            <a:ext cx="19623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Helvetica" pitchFamily="2" charset="0"/>
              </a:rPr>
              <a:t>(Tian et al. arXiv:2306.10070)</a:t>
            </a:r>
          </a:p>
        </p:txBody>
      </p:sp>
    </p:spTree>
    <p:extLst>
      <p:ext uri="{BB962C8B-B14F-4D97-AF65-F5344CB8AC3E}">
        <p14:creationId xmlns:p14="http://schemas.microsoft.com/office/powerpoint/2010/main" val="1522463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17D24-CDE1-D76F-B92D-EE954420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 descr="A child with a stethoscope&#10;&#10;Description automatically generated">
            <a:extLst>
              <a:ext uri="{FF2B5EF4-FFF2-40B4-BE49-F238E27FC236}">
                <a16:creationId xmlns:a16="http://schemas.microsoft.com/office/drawing/2014/main" id="{190507C8-67C7-585F-C2B8-4995B9FD8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143000"/>
            <a:ext cx="7772400" cy="4371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26E13-F991-A242-D5E9-E387A2A0427A}"/>
              </a:ext>
            </a:extLst>
          </p:cNvPr>
          <p:cNvSpPr txBox="1"/>
          <p:nvPr/>
        </p:nvSpPr>
        <p:spPr>
          <a:xfrm>
            <a:off x="6541761" y="5207198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rb.gy</a:t>
            </a:r>
            <a:r>
              <a:rPr lang="en-US" sz="1400" dirty="0"/>
              <a:t>/tueqe7</a:t>
            </a:r>
          </a:p>
        </p:txBody>
      </p:sp>
    </p:spTree>
    <p:extLst>
      <p:ext uri="{BB962C8B-B14F-4D97-AF65-F5344CB8AC3E}">
        <p14:creationId xmlns:p14="http://schemas.microsoft.com/office/powerpoint/2010/main" val="2146086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F635D-58C8-60DD-F191-AC0180285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Hallucination in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C3B8B-7C0B-C3C2-7306-2A640EDF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0A88723-F498-5CB9-4435-B863DC71E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359" r="50036"/>
          <a:stretch/>
        </p:blipFill>
        <p:spPr>
          <a:xfrm>
            <a:off x="1225501" y="2057400"/>
            <a:ext cx="6692998" cy="407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94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190500" y="123327"/>
            <a:ext cx="8229600" cy="1252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ts val="4500"/>
              <a:buFont typeface="Corbel"/>
              <a:buNone/>
            </a:pPr>
            <a:r>
              <a:rPr lang="en-US" dirty="0"/>
              <a:t>Our research at NLM IRP</a:t>
            </a:r>
            <a:endParaRPr dirty="0"/>
          </a:p>
        </p:txBody>
      </p:sp>
      <p:sp>
        <p:nvSpPr>
          <p:cNvPr id="126" name="Google Shape;126;p2"/>
          <p:cNvSpPr txBox="1">
            <a:spLocks noGrp="1"/>
          </p:cNvSpPr>
          <p:nvPr>
            <p:ph type="body" idx="1"/>
          </p:nvPr>
        </p:nvSpPr>
        <p:spPr>
          <a:xfrm>
            <a:off x="119831" y="1630079"/>
            <a:ext cx="8886753" cy="507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50" tIns="91425" rIns="91425" bIns="45700" anchor="t" anchorCtr="0">
            <a:normAutofit fontScale="92500" lnSpcReduction="10000"/>
          </a:bodyPr>
          <a:lstStyle/>
          <a:p>
            <a:pPr marL="438912" lvl="0" indent="-320040" algn="l" rtl="0">
              <a:spcBef>
                <a:spcPts val="0"/>
              </a:spcBef>
              <a:spcAft>
                <a:spcPts val="0"/>
              </a:spcAft>
              <a:buSzPct val="80000"/>
              <a:buChar char="◼"/>
            </a:pPr>
            <a:r>
              <a:rPr lang="en-US" sz="2400" dirty="0"/>
              <a:t>Research Areas</a:t>
            </a:r>
            <a:endParaRPr dirty="0"/>
          </a:p>
          <a:p>
            <a:pPr marL="731520" lvl="1" indent="-274319" algn="l" rtl="0">
              <a:spcBef>
                <a:spcPts val="444"/>
              </a:spcBef>
              <a:spcAft>
                <a:spcPts val="0"/>
              </a:spcAft>
              <a:buSzPct val="90000"/>
              <a:buChar char="▪"/>
            </a:pPr>
            <a:r>
              <a:rPr lang="en-US" sz="2400" dirty="0"/>
              <a:t>AI &amp; Machine Learning, LLMs</a:t>
            </a:r>
          </a:p>
          <a:p>
            <a:pPr marL="731520" lvl="1" indent="-274319" algn="l" rtl="0">
              <a:spcBef>
                <a:spcPts val="444"/>
              </a:spcBef>
              <a:spcAft>
                <a:spcPts val="0"/>
              </a:spcAft>
              <a:buSzPct val="90000"/>
              <a:buChar char="▪"/>
            </a:pPr>
            <a:r>
              <a:rPr lang="en-US" sz="2400" dirty="0"/>
              <a:t>Natural Language Processing (NLP)</a:t>
            </a:r>
            <a:endParaRPr sz="2400" dirty="0"/>
          </a:p>
          <a:p>
            <a:pPr marL="731520" lvl="1" indent="-274319" algn="l" rtl="0">
              <a:spcBef>
                <a:spcPts val="444"/>
              </a:spcBef>
              <a:spcAft>
                <a:spcPts val="0"/>
              </a:spcAft>
              <a:buSzPct val="90000"/>
              <a:buChar char="▪"/>
            </a:pPr>
            <a:r>
              <a:rPr lang="en-US" sz="2400" dirty="0"/>
              <a:t>Medical Image Analysis</a:t>
            </a:r>
            <a:endParaRPr sz="2400" dirty="0"/>
          </a:p>
          <a:p>
            <a:pPr marL="438912" lvl="0" indent="-207264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sz="2400" dirty="0"/>
          </a:p>
          <a:p>
            <a:pPr marL="438912" lvl="0" indent="-320040" algn="l" rtl="0">
              <a:spcBef>
                <a:spcPts val="0"/>
              </a:spcBef>
              <a:spcAft>
                <a:spcPts val="0"/>
              </a:spcAft>
              <a:buSzPct val="80000"/>
              <a:buChar char="◼"/>
            </a:pPr>
            <a:r>
              <a:rPr lang="en-US" sz="2400" dirty="0"/>
              <a:t>Text &amp; Image data</a:t>
            </a:r>
            <a:endParaRPr dirty="0"/>
          </a:p>
          <a:p>
            <a:pPr marL="731520" lvl="1" indent="-274319" algn="l" rtl="0">
              <a:spcBef>
                <a:spcPts val="444"/>
              </a:spcBef>
              <a:spcAft>
                <a:spcPts val="0"/>
              </a:spcAft>
              <a:buSzPct val="90000"/>
              <a:buChar char="▪"/>
            </a:pPr>
            <a:r>
              <a:rPr lang="en-US" sz="2400" dirty="0"/>
              <a:t>Biomedical Literature </a:t>
            </a:r>
            <a:endParaRPr dirty="0"/>
          </a:p>
          <a:p>
            <a:pPr marL="731520" lvl="1" indent="-274319" algn="l" rtl="0">
              <a:spcBef>
                <a:spcPts val="444"/>
              </a:spcBef>
              <a:spcAft>
                <a:spcPts val="0"/>
              </a:spcAft>
              <a:buSzPct val="90000"/>
              <a:buChar char="▪"/>
            </a:pPr>
            <a:r>
              <a:rPr lang="en-US" sz="2400" dirty="0"/>
              <a:t>Clinical notes, EHRs</a:t>
            </a:r>
            <a:endParaRPr dirty="0"/>
          </a:p>
          <a:p>
            <a:pPr marL="731520" lvl="1" indent="-274319" algn="l" rtl="0">
              <a:spcBef>
                <a:spcPts val="444"/>
              </a:spcBef>
              <a:spcAft>
                <a:spcPts val="0"/>
              </a:spcAft>
              <a:buSzPct val="90000"/>
              <a:buChar char="▪"/>
            </a:pPr>
            <a:r>
              <a:rPr lang="en-US" sz="2400" dirty="0"/>
              <a:t>CT, CXR &amp; retinal images </a:t>
            </a:r>
            <a:endParaRPr dirty="0"/>
          </a:p>
          <a:p>
            <a:pPr marL="438912" lvl="0" indent="-207264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endParaRPr sz="2400" dirty="0"/>
          </a:p>
          <a:p>
            <a:pPr marL="438912" lvl="0" indent="-320040" algn="l" rtl="0">
              <a:spcBef>
                <a:spcPts val="0"/>
              </a:spcBef>
              <a:spcAft>
                <a:spcPts val="0"/>
              </a:spcAft>
              <a:buSzPct val="80000"/>
              <a:buChar char="◼"/>
            </a:pPr>
            <a:r>
              <a:rPr lang="en-US" sz="2400" dirty="0"/>
              <a:t>Application areas: </a:t>
            </a:r>
            <a:endParaRPr dirty="0"/>
          </a:p>
          <a:p>
            <a:pPr marL="731520" lvl="1" indent="-274319" algn="l" rtl="0">
              <a:spcBef>
                <a:spcPts val="444"/>
              </a:spcBef>
              <a:spcAft>
                <a:spcPts val="0"/>
              </a:spcAft>
              <a:buSzPct val="90000"/>
              <a:buChar char="▪"/>
            </a:pPr>
            <a:r>
              <a:rPr lang="en-US" sz="2400" dirty="0"/>
              <a:t>Literature Retrieval (e.g., PubMed Search; </a:t>
            </a:r>
            <a:r>
              <a:rPr lang="en-US" sz="2400" dirty="0" err="1"/>
              <a:t>LitCovid</a:t>
            </a:r>
            <a:r>
              <a:rPr lang="en-US" sz="2400" dirty="0"/>
              <a:t>)</a:t>
            </a:r>
            <a:endParaRPr lang="en-US" dirty="0"/>
          </a:p>
          <a:p>
            <a:pPr marL="731520" lvl="1" indent="-274319" algn="l" rtl="0">
              <a:spcBef>
                <a:spcPts val="444"/>
              </a:spcBef>
              <a:spcAft>
                <a:spcPts val="0"/>
              </a:spcAft>
              <a:buSzPct val="90000"/>
              <a:buChar char="▪"/>
            </a:pPr>
            <a:r>
              <a:rPr lang="en-US" sz="2400" dirty="0"/>
              <a:t>Information Extraction/Curation (e.g., </a:t>
            </a:r>
            <a:r>
              <a:rPr lang="en-US" sz="2400" dirty="0" err="1"/>
              <a:t>LitVar</a:t>
            </a:r>
            <a:r>
              <a:rPr lang="en-US" sz="2400" dirty="0"/>
              <a:t>, PubTator) </a:t>
            </a:r>
            <a:r>
              <a:rPr lang="en-US" sz="2400" b="1" dirty="0"/>
              <a:t> </a:t>
            </a:r>
            <a:endParaRPr dirty="0"/>
          </a:p>
          <a:p>
            <a:pPr marL="731520" lvl="1" indent="-274319" algn="l" rtl="0">
              <a:spcBef>
                <a:spcPts val="444"/>
              </a:spcBef>
              <a:spcAft>
                <a:spcPts val="0"/>
              </a:spcAft>
              <a:buSzPct val="90000"/>
              <a:buChar char="▪"/>
            </a:pPr>
            <a:r>
              <a:rPr lang="en-US" sz="2400" dirty="0"/>
              <a:t>AI/LLMs in Healthcare (e.g., diagnosis/prognosis; </a:t>
            </a:r>
            <a:r>
              <a:rPr lang="en-US" sz="2400" dirty="0" err="1"/>
              <a:t>TrialGPT</a:t>
            </a:r>
            <a:r>
              <a:rPr lang="en-US" sz="2400" dirty="0"/>
              <a:t>)</a:t>
            </a:r>
            <a:endParaRPr dirty="0"/>
          </a:p>
        </p:txBody>
      </p:sp>
      <p:sp>
        <p:nvSpPr>
          <p:cNvPr id="127" name="Google Shape;127;p2"/>
          <p:cNvSpPr txBox="1">
            <a:spLocks noGrp="1"/>
          </p:cNvSpPr>
          <p:nvPr>
            <p:ph type="sldNum" idx="12"/>
          </p:nvPr>
        </p:nvSpPr>
        <p:spPr>
          <a:xfrm>
            <a:off x="8234620" y="6460353"/>
            <a:ext cx="733864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3" name="Google Shape;185;p6">
            <a:extLst>
              <a:ext uri="{FF2B5EF4-FFF2-40B4-BE49-F238E27FC236}">
                <a16:creationId xmlns:a16="http://schemas.microsoft.com/office/drawing/2014/main" id="{38CAABCA-A0FD-A54C-AC3F-75323A8C51A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215" y="3503535"/>
            <a:ext cx="589852" cy="570626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EC77C2C2-DD39-4D47-88D9-4ED5BB4E1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190" y="3607992"/>
            <a:ext cx="589852" cy="589852"/>
          </a:xfrm>
          <a:prstGeom prst="rect">
            <a:avLst/>
          </a:prstGeom>
        </p:spPr>
      </p:pic>
      <p:pic>
        <p:nvPicPr>
          <p:cNvPr id="8" name="Picture 7" descr="A close-up of a fetus&#10;&#10;Description automatically generated with medium confidence">
            <a:extLst>
              <a:ext uri="{FF2B5EF4-FFF2-40B4-BE49-F238E27FC236}">
                <a16:creationId xmlns:a16="http://schemas.microsoft.com/office/drawing/2014/main" id="{D4A207D9-A4ED-4E4F-BE1B-C90743F90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644" y="3850690"/>
            <a:ext cx="589851" cy="570626"/>
          </a:xfrm>
          <a:prstGeom prst="rect">
            <a:avLst/>
          </a:prstGeom>
        </p:spPr>
      </p:pic>
      <p:pic>
        <p:nvPicPr>
          <p:cNvPr id="6" name="Picture 5" descr="A picture containing dark, light&#10;&#10;Description automatically generated">
            <a:extLst>
              <a:ext uri="{FF2B5EF4-FFF2-40B4-BE49-F238E27FC236}">
                <a16:creationId xmlns:a16="http://schemas.microsoft.com/office/drawing/2014/main" id="{AE55C03F-DDB3-3540-BB06-93C7843D9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100" y="4104928"/>
            <a:ext cx="589851" cy="570626"/>
          </a:xfrm>
          <a:prstGeom prst="rect">
            <a:avLst/>
          </a:prstGeom>
        </p:spPr>
      </p:pic>
      <p:pic>
        <p:nvPicPr>
          <p:cNvPr id="4" name="Picture 3" descr="A close-up of words&#10;&#10;Description automatically generated">
            <a:extLst>
              <a:ext uri="{FF2B5EF4-FFF2-40B4-BE49-F238E27FC236}">
                <a16:creationId xmlns:a16="http://schemas.microsoft.com/office/drawing/2014/main" id="{A150094A-030E-B5B4-3FF1-9D93EEE3FD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21" y="2631992"/>
            <a:ext cx="3539689" cy="24373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7C217-60F4-B468-320B-7CD679D3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32" y="440186"/>
            <a:ext cx="8278736" cy="569119"/>
          </a:xfrm>
        </p:spPr>
        <p:txBody>
          <a:bodyPr>
            <a:noAutofit/>
          </a:bodyPr>
          <a:lstStyle/>
          <a:p>
            <a:r>
              <a:rPr lang="en-US" sz="3600" dirty="0"/>
              <a:t>Retrieval Augmented Generation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E8DF57A-50DC-8CE6-4BB8-635685585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92" t="8359" b="80543"/>
          <a:stretch/>
        </p:blipFill>
        <p:spPr>
          <a:xfrm>
            <a:off x="1298875" y="2133600"/>
            <a:ext cx="6140583" cy="458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8CA5F4-8F42-B31D-F365-4F50457E7A64}"/>
              </a:ext>
            </a:extLst>
          </p:cNvPr>
          <p:cNvSpPr txBox="1"/>
          <p:nvPr/>
        </p:nvSpPr>
        <p:spPr>
          <a:xfrm>
            <a:off x="1102368" y="5791459"/>
            <a:ext cx="68374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  <a:latin typeface="Helvetica" pitchFamily="2" charset="0"/>
              </a:rPr>
              <a:t>Providing relevant articles to </a:t>
            </a:r>
            <a:r>
              <a:rPr lang="en-US" sz="2100" b="1" dirty="0" err="1">
                <a:solidFill>
                  <a:srgbClr val="0070C0"/>
                </a:solidFill>
                <a:latin typeface="Helvetica" pitchFamily="2" charset="0"/>
              </a:rPr>
              <a:t>ChatGPT</a:t>
            </a:r>
            <a:endParaRPr lang="en-US" sz="2100" b="1" dirty="0">
              <a:solidFill>
                <a:srgbClr val="0070C0"/>
              </a:solidFill>
              <a:latin typeface="Helvetica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548F89-23EC-00D0-7DD2-F677941E8B22}"/>
              </a:ext>
            </a:extLst>
          </p:cNvPr>
          <p:cNvGrpSpPr/>
          <p:nvPr/>
        </p:nvGrpSpPr>
        <p:grpSpPr>
          <a:xfrm>
            <a:off x="1306259" y="2792783"/>
            <a:ext cx="6133199" cy="2543652"/>
            <a:chOff x="220362" y="2995439"/>
            <a:chExt cx="11746003" cy="29414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81B32E-975A-6689-C5A4-CA47479EE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362" y="3112067"/>
              <a:ext cx="2917504" cy="25120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FCE492-1B27-6764-9152-8F384A5D97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1" b="32794"/>
            <a:stretch/>
          </p:blipFill>
          <p:spPr>
            <a:xfrm>
              <a:off x="1817095" y="3450053"/>
              <a:ext cx="3374145" cy="24732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3E5138-80D8-4739-447C-DBBB64718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8544" y="3037136"/>
              <a:ext cx="2917504" cy="263567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184EE53-43FD-7420-8BCC-28B358BAE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6465"/>
            <a:stretch/>
          </p:blipFill>
          <p:spPr>
            <a:xfrm>
              <a:off x="6377251" y="3390900"/>
              <a:ext cx="2917504" cy="25459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C18CB0-2F6E-F9EE-50D9-E367201BA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82499" y="2995439"/>
              <a:ext cx="3583866" cy="27487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2809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EB4D8-8A89-3E14-C144-DBB10302F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Retrieval → Summarization → </a:t>
            </a:r>
            <a:r>
              <a:rPr lang="en-US" sz="3200" dirty="0">
                <a:solidFill>
                  <a:srgbClr val="FF0000"/>
                </a:solidFill>
              </a:rPr>
              <a:t>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4FF96-E2A7-7A79-C7C5-5E7312236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26650-3B3A-B0E4-3E10-F84A6FD1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D357FDE-DF95-43F9-A0F9-35CF87B56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92" t="8360" b="-22"/>
          <a:stretch/>
        </p:blipFill>
        <p:spPr>
          <a:xfrm>
            <a:off x="1143000" y="1791667"/>
            <a:ext cx="6629400" cy="4086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90E62D-47A7-7D99-19CC-8F2BDBF03883}"/>
              </a:ext>
            </a:extLst>
          </p:cNvPr>
          <p:cNvSpPr txBox="1"/>
          <p:nvPr/>
        </p:nvSpPr>
        <p:spPr>
          <a:xfrm>
            <a:off x="686490" y="6215389"/>
            <a:ext cx="7695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Jin</a:t>
            </a:r>
            <a:r>
              <a:rPr lang="en-US" sz="1400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Q, </a:t>
            </a:r>
            <a:r>
              <a:rPr lang="en-US" sz="1400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Leaman</a:t>
            </a:r>
            <a:r>
              <a:rPr lang="en-US" sz="1400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R, Lu Z. Retrieve, Summarize, and Verify: How Will </a:t>
            </a:r>
            <a:r>
              <a:rPr lang="en-US" sz="1400" b="1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ChatGPT</a:t>
            </a:r>
            <a:r>
              <a:rPr lang="en-US" sz="1400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Affect Information Seeking from the Medical Literature? JASN, 2023</a:t>
            </a:r>
            <a:endParaRPr lang="en-US" sz="1400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2516A2-83E9-86C4-1B04-289DA0FF7C59}"/>
              </a:ext>
            </a:extLst>
          </p:cNvPr>
          <p:cNvSpPr txBox="1"/>
          <p:nvPr/>
        </p:nvSpPr>
        <p:spPr>
          <a:xfrm>
            <a:off x="228600" y="3059668"/>
            <a:ext cx="34831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Helvetica" pitchFamily="2" charset="0"/>
              </a:rPr>
              <a:t>😲 But there are still problems</a:t>
            </a:r>
          </a:p>
        </p:txBody>
      </p:sp>
    </p:spTree>
    <p:extLst>
      <p:ext uri="{BB962C8B-B14F-4D97-AF65-F5344CB8AC3E}">
        <p14:creationId xmlns:p14="http://schemas.microsoft.com/office/powerpoint/2010/main" val="3852750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E4057-39C8-66E1-F8E4-FE019D54E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work on medical 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1BE09-5159-EB60-D8BD-1641E651C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4" y="1514407"/>
            <a:ext cx="8968532" cy="5446876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Overview of LLMs in Medicine</a:t>
            </a:r>
          </a:p>
          <a:p>
            <a:pPr lvl="1"/>
            <a:r>
              <a:rPr lang="en-US" sz="2000" dirty="0">
                <a:solidFill>
                  <a:srgbClr val="212121"/>
                </a:solidFill>
                <a:latin typeface="BlinkMacSystemFont"/>
              </a:rPr>
              <a:t>Tian et al. Opportunities and Challenges for ChatGPT and Large Language Models in Biomedicine and Health. </a:t>
            </a:r>
            <a:r>
              <a:rPr lang="en-US" sz="2000" i="1" dirty="0">
                <a:solidFill>
                  <a:srgbClr val="212121"/>
                </a:solidFill>
                <a:latin typeface="BlinkMacSystemFont"/>
              </a:rPr>
              <a:t>Briefings in Bioinformatics</a:t>
            </a:r>
            <a:r>
              <a:rPr lang="en-US" sz="2000" dirty="0">
                <a:solidFill>
                  <a:srgbClr val="212121"/>
                </a:solidFill>
                <a:latin typeface="BlinkMacSystemFont"/>
              </a:rPr>
              <a:t>, 2024. </a:t>
            </a:r>
          </a:p>
          <a:p>
            <a:pPr lvl="1"/>
            <a:r>
              <a:rPr lang="en-US" sz="2000" dirty="0">
                <a:solidFill>
                  <a:srgbClr val="212121"/>
                </a:solidFill>
                <a:latin typeface="BlinkMacSystemFont"/>
              </a:rPr>
              <a:t>Lu et al., JAMIA Focus Issue on Large Language Models in Biomedicine and Health, </a:t>
            </a:r>
            <a:r>
              <a:rPr lang="en-US" sz="2000" i="1" dirty="0">
                <a:solidFill>
                  <a:srgbClr val="212121"/>
                </a:solidFill>
                <a:latin typeface="BlinkMacSystemFont"/>
              </a:rPr>
              <a:t>Journal of the American Medical Informatics Association</a:t>
            </a:r>
            <a:r>
              <a:rPr lang="en-US" sz="2000" dirty="0">
                <a:solidFill>
                  <a:srgbClr val="212121"/>
                </a:solidFill>
                <a:latin typeface="BlinkMacSystemFont"/>
              </a:rPr>
              <a:t>, 2024. </a:t>
            </a:r>
          </a:p>
          <a:p>
            <a:pPr lvl="1"/>
            <a:endParaRPr lang="en-US" sz="2000" dirty="0"/>
          </a:p>
          <a:p>
            <a:r>
              <a:rPr lang="en-US" sz="2400" dirty="0"/>
              <a:t>Evaluating LLMs on medical benchmarks</a:t>
            </a:r>
          </a:p>
          <a:p>
            <a:pPr lvl="1"/>
            <a:r>
              <a:rPr lang="en-US" sz="2000" dirty="0">
                <a:solidFill>
                  <a:srgbClr val="0432FF"/>
                </a:solidFill>
              </a:rPr>
              <a:t>Medical literature search (</a:t>
            </a:r>
            <a:r>
              <a:rPr lang="en-US" sz="2000" i="1" dirty="0">
                <a:solidFill>
                  <a:srgbClr val="0432FF"/>
                </a:solidFill>
              </a:rPr>
              <a:t>Journal of the American Society of Nephrology</a:t>
            </a:r>
            <a:r>
              <a:rPr lang="en-US" sz="2000" dirty="0">
                <a:solidFill>
                  <a:srgbClr val="0432FF"/>
                </a:solidFill>
              </a:rPr>
              <a:t>, 2023)</a:t>
            </a:r>
          </a:p>
          <a:p>
            <a:pPr lvl="1"/>
            <a:r>
              <a:rPr lang="en-US" sz="2000" dirty="0" err="1"/>
              <a:t>BioNLP</a:t>
            </a:r>
            <a:r>
              <a:rPr lang="en-US" sz="2000" dirty="0"/>
              <a:t> tasks (</a:t>
            </a:r>
            <a:r>
              <a:rPr lang="en-US" sz="2000" i="1" dirty="0"/>
              <a:t>Nature Communications</a:t>
            </a:r>
            <a:r>
              <a:rPr lang="en-US" sz="2000" dirty="0"/>
              <a:t>, to appear)</a:t>
            </a:r>
          </a:p>
          <a:p>
            <a:pPr lvl="1"/>
            <a:r>
              <a:rPr lang="en-US" sz="2000" dirty="0" err="1"/>
              <a:t>MedCal</a:t>
            </a:r>
            <a:r>
              <a:rPr lang="en-US" sz="2000" dirty="0"/>
              <a:t>-Bench: evaluating LLMs for medical calculations (</a:t>
            </a:r>
            <a:r>
              <a:rPr lang="en-US" sz="2000" dirty="0" err="1"/>
              <a:t>NeurIPS</a:t>
            </a:r>
            <a:r>
              <a:rPr lang="en-US" sz="2000" dirty="0"/>
              <a:t>, under review)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Enhancing standard LLMs </a:t>
            </a:r>
          </a:p>
          <a:p>
            <a:pPr lvl="1"/>
            <a:r>
              <a:rPr lang="en-US" sz="2000" dirty="0"/>
              <a:t>Retrieval augmented generation (</a:t>
            </a:r>
            <a:r>
              <a:rPr lang="en-US" sz="2000" dirty="0" err="1"/>
              <a:t>MedRAG</a:t>
            </a:r>
            <a:r>
              <a:rPr lang="en-US" sz="2000" dirty="0"/>
              <a:t>, </a:t>
            </a:r>
            <a:r>
              <a:rPr lang="en-US" sz="2000" i="1" dirty="0"/>
              <a:t>ACL 2024; </a:t>
            </a:r>
            <a:r>
              <a:rPr lang="en-US" sz="2000" dirty="0" err="1"/>
              <a:t>i-MedRag</a:t>
            </a:r>
            <a:r>
              <a:rPr lang="en-US" sz="2000" i="1" dirty="0"/>
              <a:t>, PSB 2025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Tool learning (</a:t>
            </a:r>
            <a:r>
              <a:rPr lang="en-US" sz="2000" dirty="0" err="1"/>
              <a:t>GeneGPT</a:t>
            </a:r>
            <a:r>
              <a:rPr lang="en-US" sz="2000" dirty="0"/>
              <a:t>, </a:t>
            </a:r>
            <a:r>
              <a:rPr lang="en-US" sz="2000" i="1" dirty="0"/>
              <a:t>bioinformatics</a:t>
            </a:r>
            <a:r>
              <a:rPr lang="en-US" sz="2000" dirty="0"/>
              <a:t>, 2024)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</a:p>
          <a:p>
            <a:pPr lvl="1"/>
            <a:endParaRPr lang="en-US" sz="2000" dirty="0">
              <a:solidFill>
                <a:srgbClr val="0432FF"/>
              </a:solidFill>
            </a:endParaRPr>
          </a:p>
          <a:p>
            <a:r>
              <a:rPr lang="en-US" sz="2400" dirty="0"/>
              <a:t>Novel applications/AI agents </a:t>
            </a:r>
          </a:p>
          <a:p>
            <a:pPr lvl="1"/>
            <a:r>
              <a:rPr lang="en-US" sz="2000" dirty="0" err="1"/>
              <a:t>GeneAgent</a:t>
            </a:r>
            <a:r>
              <a:rPr lang="en-US" sz="2000" dirty="0"/>
              <a:t>: Gene set analysis (under revision)</a:t>
            </a:r>
          </a:p>
          <a:p>
            <a:pPr lvl="1"/>
            <a:r>
              <a:rPr lang="en-US" sz="2000" dirty="0" err="1">
                <a:solidFill>
                  <a:srgbClr val="0432FF"/>
                </a:solidFill>
              </a:rPr>
              <a:t>TrialGPT</a:t>
            </a:r>
            <a:r>
              <a:rPr lang="en-US" sz="2000" dirty="0">
                <a:solidFill>
                  <a:srgbClr val="0432FF"/>
                </a:solidFill>
              </a:rPr>
              <a:t>: patient-trial matching (</a:t>
            </a:r>
            <a:r>
              <a:rPr lang="en-US" sz="2000" i="1" dirty="0">
                <a:solidFill>
                  <a:srgbClr val="0432FF"/>
                </a:solidFill>
              </a:rPr>
              <a:t>Nature Communications</a:t>
            </a:r>
            <a:r>
              <a:rPr lang="en-US" sz="2000" dirty="0">
                <a:solidFill>
                  <a:srgbClr val="0432FF"/>
                </a:solidFill>
              </a:rPr>
              <a:t>, to appear)</a:t>
            </a:r>
          </a:p>
          <a:p>
            <a:pPr lvl="1"/>
            <a:r>
              <a:rPr lang="en-US" sz="2000" dirty="0" err="1"/>
              <a:t>AgentMD</a:t>
            </a:r>
            <a:r>
              <a:rPr lang="en-US" sz="2000" dirty="0"/>
              <a:t>: medical risk calculation (manuscript under review, preprint available)</a:t>
            </a:r>
          </a:p>
          <a:p>
            <a:pPr lvl="1"/>
            <a:endParaRPr lang="en-US" sz="2000" dirty="0"/>
          </a:p>
          <a:p>
            <a:r>
              <a:rPr lang="en-US" sz="2400" b="1" dirty="0"/>
              <a:t>AI Safety </a:t>
            </a:r>
          </a:p>
          <a:p>
            <a:pPr lvl="1"/>
            <a:r>
              <a:rPr lang="en-US" sz="2000" dirty="0"/>
              <a:t>Hidden flaws in multi-modal GPT4V (</a:t>
            </a:r>
            <a:r>
              <a:rPr lang="en-US" sz="2000" i="1" dirty="0" err="1"/>
              <a:t>npj</a:t>
            </a:r>
            <a:r>
              <a:rPr lang="en-US" sz="2000" i="1" dirty="0"/>
              <a:t> Digital Medicine</a:t>
            </a:r>
            <a:r>
              <a:rPr lang="en-US" sz="2000" dirty="0"/>
              <a:t>, 2024)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000" dirty="0"/>
              <a:t>Trustworthiness in clinical evidence synthesis (J Biomed Inform, 2024)</a:t>
            </a:r>
          </a:p>
          <a:p>
            <a:pPr lvl="1"/>
            <a:r>
              <a:rPr lang="en-US" sz="2000" dirty="0"/>
              <a:t>Bias &amp; fairness (Nature Communications, 2023, Communications Medicine, 2024)</a:t>
            </a:r>
          </a:p>
          <a:p>
            <a:pPr lvl="1"/>
            <a:r>
              <a:rPr lang="en-US" sz="2000" dirty="0"/>
              <a:t>Adversarial attacks &amp; risks (under review; preprint available)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5AFD7-09D6-1A16-FD2D-BAD610CC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90093-436E-650C-9490-59F9C1679F4E}"/>
              </a:ext>
            </a:extLst>
          </p:cNvPr>
          <p:cNvSpPr txBox="1"/>
          <p:nvPr/>
        </p:nvSpPr>
        <p:spPr>
          <a:xfrm>
            <a:off x="8786068" y="9071753"/>
            <a:ext cx="62809" cy="11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44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04396" y="6172199"/>
            <a:ext cx="733864" cy="274320"/>
          </a:xfrm>
        </p:spPr>
        <p:txBody>
          <a:bodyPr/>
          <a:lstStyle/>
          <a:p>
            <a:fld id="{D54D4AC7-2F76-476D-888B-31A3BD812DC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-76200"/>
            <a:ext cx="9144000" cy="6934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594CF1-099A-9B44-9E50-1A39ABD60806}"/>
              </a:ext>
            </a:extLst>
          </p:cNvPr>
          <p:cNvSpPr/>
          <p:nvPr/>
        </p:nvSpPr>
        <p:spPr>
          <a:xfrm>
            <a:off x="5334000" y="2286000"/>
            <a:ext cx="2286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4020749-E677-B16E-06C7-2133F06BC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94" y="594584"/>
            <a:ext cx="5205961" cy="1841220"/>
          </a:xfrm>
          <a:prstGeom prst="rect">
            <a:avLst/>
          </a:prstGeom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D9AD7366-BE6E-A8B2-03A7-2B1485492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82" y="2962311"/>
            <a:ext cx="3456506" cy="18412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5446BFFE-E996-0D5C-D8A4-4AF2C4D1F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77" y="3130479"/>
            <a:ext cx="4264120" cy="1998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0B65E1-641E-A5CB-F450-B9343FF98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5478699"/>
            <a:ext cx="4880959" cy="1125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067B95-EC44-C557-ED43-B1F14302E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547915"/>
            <a:ext cx="1841157" cy="184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89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48493-F14D-354B-74A9-F75895BDD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 and Objectives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33D35-7EC2-56D6-5FB8-860CDBEDC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5191"/>
            <a:ext cx="6504084" cy="4625609"/>
          </a:xfrm>
        </p:spPr>
        <p:txBody>
          <a:bodyPr>
            <a:normAutofit/>
          </a:bodyPr>
          <a:lstStyle/>
          <a:p>
            <a:r>
              <a:rPr lang="en-US" sz="3200" dirty="0"/>
              <a:t>Clinical trials: vital for drug development and evidence-based medicine</a:t>
            </a:r>
          </a:p>
          <a:p>
            <a:endParaRPr lang="en-US" dirty="0"/>
          </a:p>
          <a:p>
            <a:r>
              <a:rPr lang="en-US" dirty="0"/>
              <a:t>Real-world needs at NIH/NCI (and beyond)</a:t>
            </a:r>
          </a:p>
          <a:p>
            <a:endParaRPr lang="en-US" dirty="0"/>
          </a:p>
          <a:p>
            <a:r>
              <a:rPr lang="en-US" dirty="0"/>
              <a:t>Goal: to increase efficiency and equity in patient-trial matching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02A8-90E2-A510-8899-0B2E92EB3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A328F732-DA80-9B68-8A38-FCDA52119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20" y="1600200"/>
            <a:ext cx="1066800" cy="106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1FD3F-AC88-BD3D-20BF-6F7E5BF27955}"/>
              </a:ext>
            </a:extLst>
          </p:cNvPr>
          <p:cNvSpPr txBox="1"/>
          <p:nvPr/>
        </p:nvSpPr>
        <p:spPr>
          <a:xfrm>
            <a:off x="6930591" y="2713200"/>
            <a:ext cx="2201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Harris </a:t>
            </a:r>
            <a:r>
              <a:rPr lang="en-US" sz="1600" dirty="0" err="1"/>
              <a:t>Floudas</a:t>
            </a:r>
            <a:r>
              <a:rPr lang="en-US" sz="1600" dirty="0"/>
              <a:t>, MD, NCI</a:t>
            </a:r>
          </a:p>
        </p:txBody>
      </p:sp>
      <p:pic>
        <p:nvPicPr>
          <p:cNvPr id="10" name="Picture 9" descr="A person with dark hair wearing a maroon shirt&#10;&#10;Description automatically generated">
            <a:extLst>
              <a:ext uri="{FF2B5EF4-FFF2-40B4-BE49-F238E27FC236}">
                <a16:creationId xmlns:a16="http://schemas.microsoft.com/office/drawing/2014/main" id="{19AC6C7B-F967-ACFC-19E3-F67DF7ED4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65" y="4877434"/>
            <a:ext cx="1051904" cy="1051904"/>
          </a:xfrm>
          <a:prstGeom prst="rect">
            <a:avLst/>
          </a:prstGeom>
        </p:spPr>
      </p:pic>
      <p:pic>
        <p:nvPicPr>
          <p:cNvPr id="12" name="Picture 11" descr="A person in a white coat&#10;&#10;Description automatically generated">
            <a:extLst>
              <a:ext uri="{FF2B5EF4-FFF2-40B4-BE49-F238E27FC236}">
                <a16:creationId xmlns:a16="http://schemas.microsoft.com/office/drawing/2014/main" id="{43CFE8C3-CD02-DE15-4DD2-CAC522176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51" y="3252734"/>
            <a:ext cx="1116402" cy="11164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95151-69F1-C555-2E32-DEB730715FD5}"/>
              </a:ext>
            </a:extLst>
          </p:cNvPr>
          <p:cNvSpPr txBox="1"/>
          <p:nvPr/>
        </p:nvSpPr>
        <p:spPr>
          <a:xfrm>
            <a:off x="6865034" y="4453433"/>
            <a:ext cx="2415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Dara Bracken-Clarke, MD, NCI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931859-FF9C-3599-D4C0-3E449FD6FF2A}"/>
              </a:ext>
            </a:extLst>
          </p:cNvPr>
          <p:cNvSpPr txBox="1"/>
          <p:nvPr/>
        </p:nvSpPr>
        <p:spPr>
          <a:xfrm>
            <a:off x="7078644" y="6045562"/>
            <a:ext cx="1904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Elisabetta </a:t>
            </a:r>
            <a:r>
              <a:rPr lang="en-US" sz="1400" dirty="0" err="1"/>
              <a:t>Xue</a:t>
            </a:r>
            <a:r>
              <a:rPr lang="en-US" sz="1400" dirty="0"/>
              <a:t>, MD NCI</a:t>
            </a:r>
          </a:p>
        </p:txBody>
      </p:sp>
    </p:spTree>
    <p:extLst>
      <p:ext uri="{BB962C8B-B14F-4D97-AF65-F5344CB8AC3E}">
        <p14:creationId xmlns:p14="http://schemas.microsoft.com/office/powerpoint/2010/main" val="2013303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4179-989D-570F-56EE-2513CEFF6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Previous SOTA Methods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01336-9CD2-BF75-3AB1-2CB0A7A4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B3FB9F-EDEF-458D-F4E1-F5CB84354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934645"/>
              </p:ext>
            </p:extLst>
          </p:nvPr>
        </p:nvGraphicFramePr>
        <p:xfrm>
          <a:off x="304800" y="2103827"/>
          <a:ext cx="8534400" cy="3677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99043394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53509999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7676614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35708650"/>
                    </a:ext>
                  </a:extLst>
                </a:gridCol>
              </a:tblGrid>
              <a:tr h="751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4960102"/>
                  </a:ext>
                </a:extLst>
              </a:tr>
              <a:tr h="13901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Criteria2Query (Yuan et al., 2019)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Converting trial criteria to SQL queries and search the EHR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Scalable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Explainable (not in natural language though)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Requires accurate ontology mapping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Only suitable for trial-to-patient matching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Only works with a large patient database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5281054"/>
                  </a:ext>
                </a:extLst>
              </a:tr>
              <a:tr h="9507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DeepEnroll</a:t>
                      </a:r>
                      <a:r>
                        <a:rPr lang="en-US" sz="1800" dirty="0"/>
                        <a:t> </a:t>
                      </a:r>
                    </a:p>
                    <a:p>
                      <a:pPr algn="ctr"/>
                      <a:r>
                        <a:rPr lang="en-US" sz="1800" dirty="0"/>
                        <a:t>(Zhang 2020)</a:t>
                      </a:r>
                    </a:p>
                    <a:p>
                      <a:pPr algn="ctr"/>
                      <a:r>
                        <a:rPr lang="en-US" sz="1800" dirty="0"/>
                        <a:t> COMPOSE (Gao 2020)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Match patients and trials with embeddings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Scalable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Match both directions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Not explainable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Requires a lot of training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973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217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C90B2-AE9B-8214-8792-47B2C7184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481060" cy="1252728"/>
          </a:xfrm>
        </p:spPr>
        <p:txBody>
          <a:bodyPr>
            <a:normAutofit/>
          </a:bodyPr>
          <a:lstStyle/>
          <a:p>
            <a:r>
              <a:rPr lang="en-US" dirty="0"/>
              <a:t>Technical novelty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F78-3655-FADD-7C32-2665A7AB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CBEBB2-EB99-DE3A-E74E-1F189A83F2F8}"/>
              </a:ext>
            </a:extLst>
          </p:cNvPr>
          <p:cNvSpPr/>
          <p:nvPr/>
        </p:nvSpPr>
        <p:spPr>
          <a:xfrm>
            <a:off x="3323457" y="2444578"/>
            <a:ext cx="2237602" cy="3588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EC79C0-4060-DAED-5A3C-EF531AF8ECD9}"/>
              </a:ext>
            </a:extLst>
          </p:cNvPr>
          <p:cNvSpPr/>
          <p:nvPr/>
        </p:nvSpPr>
        <p:spPr>
          <a:xfrm>
            <a:off x="3323451" y="2442985"/>
            <a:ext cx="2237602" cy="700668"/>
          </a:xfrm>
          <a:prstGeom prst="rect">
            <a:avLst/>
          </a:prstGeom>
          <a:solidFill>
            <a:srgbClr val="A7E091">
              <a:alpha val="50588"/>
            </a:srgbClr>
          </a:solidFill>
          <a:ln w="19050">
            <a:solidFill>
              <a:srgbClr val="016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TrialGPT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Prediction</a:t>
            </a:r>
          </a:p>
        </p:txBody>
      </p:sp>
      <p:pic>
        <p:nvPicPr>
          <p:cNvPr id="16" name="Picture 2" descr="OpenAI - YouTube">
            <a:extLst>
              <a:ext uri="{FF2B5EF4-FFF2-40B4-BE49-F238E27FC236}">
                <a16:creationId xmlns:a16="http://schemas.microsoft.com/office/drawing/2014/main" id="{E3F7A8DE-C198-A0CA-CAE6-9DCAF60A8C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t="13712" r="16357" b="14383"/>
          <a:stretch/>
        </p:blipFill>
        <p:spPr bwMode="auto">
          <a:xfrm>
            <a:off x="3996131" y="3511378"/>
            <a:ext cx="870371" cy="93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1A1A3F-7259-EE79-052E-A4E7358DC03B}"/>
              </a:ext>
            </a:extLst>
          </p:cNvPr>
          <p:cNvSpPr txBox="1"/>
          <p:nvPr/>
        </p:nvSpPr>
        <p:spPr>
          <a:xfrm>
            <a:off x="3338759" y="4753045"/>
            <a:ext cx="2206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urier New" panose="02070309020205020404" pitchFamily="49" charset="0"/>
              </a:rPr>
              <a:t>Criterion-level</a:t>
            </a:r>
          </a:p>
          <a:p>
            <a:pPr algn="ctr"/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</a:rPr>
              <a:t>Explanation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Courier New" panose="02070309020205020404" pitchFamily="49" charset="0"/>
              </a:rPr>
              <a:t>Relevant sentences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</a:rPr>
              <a:t>Eligibility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A67E93-3AAD-44BA-289C-869441C3189A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>
            <a:off x="4431317" y="4442457"/>
            <a:ext cx="0" cy="310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725250-135A-85E3-6598-EEC508105B3C}"/>
              </a:ext>
            </a:extLst>
          </p:cNvPr>
          <p:cNvCxnSpPr>
            <a:cxnSpLocks/>
          </p:cNvCxnSpPr>
          <p:nvPr/>
        </p:nvCxnSpPr>
        <p:spPr>
          <a:xfrm>
            <a:off x="2522147" y="3776103"/>
            <a:ext cx="801304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500705-FF85-A454-F902-BD58AEABDBB7}"/>
              </a:ext>
            </a:extLst>
          </p:cNvPr>
          <p:cNvCxnSpPr>
            <a:cxnSpLocks/>
          </p:cNvCxnSpPr>
          <p:nvPr/>
        </p:nvCxnSpPr>
        <p:spPr>
          <a:xfrm>
            <a:off x="2522141" y="5277814"/>
            <a:ext cx="816618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6DED1A0-B769-F003-C610-ED2ED19435ED}"/>
              </a:ext>
            </a:extLst>
          </p:cNvPr>
          <p:cNvSpPr/>
          <p:nvPr/>
        </p:nvSpPr>
        <p:spPr>
          <a:xfrm>
            <a:off x="1069336" y="3334594"/>
            <a:ext cx="1447800" cy="786384"/>
          </a:xfrm>
          <a:prstGeom prst="rect">
            <a:avLst/>
          </a:prstGeom>
          <a:solidFill>
            <a:srgbClr val="EBF2FF"/>
          </a:solidFill>
          <a:ln w="19050">
            <a:solidFill>
              <a:srgbClr val="205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Patient Note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18511E-F2F4-EF27-2BE1-806B5B20910A}"/>
              </a:ext>
            </a:extLst>
          </p:cNvPr>
          <p:cNvSpPr/>
          <p:nvPr/>
        </p:nvSpPr>
        <p:spPr>
          <a:xfrm>
            <a:off x="1054903" y="4694002"/>
            <a:ext cx="1451919" cy="1179576"/>
          </a:xfrm>
          <a:prstGeom prst="rect">
            <a:avLst/>
          </a:prstGeom>
          <a:solidFill>
            <a:srgbClr val="A7E091">
              <a:alpha val="50588"/>
            </a:srgbClr>
          </a:solidFill>
          <a:ln w="19050">
            <a:solidFill>
              <a:srgbClr val="016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Clinical trial candidate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025BB4-DBA6-5921-5B19-30061431F051}"/>
              </a:ext>
            </a:extLst>
          </p:cNvPr>
          <p:cNvSpPr/>
          <p:nvPr/>
        </p:nvSpPr>
        <p:spPr>
          <a:xfrm>
            <a:off x="6096000" y="2438400"/>
            <a:ext cx="2237602" cy="3588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CCF01F-340F-FC75-A37A-089F98FD5B16}"/>
              </a:ext>
            </a:extLst>
          </p:cNvPr>
          <p:cNvSpPr/>
          <p:nvPr/>
        </p:nvSpPr>
        <p:spPr>
          <a:xfrm>
            <a:off x="6095994" y="2436807"/>
            <a:ext cx="2237602" cy="700668"/>
          </a:xfrm>
          <a:prstGeom prst="rect">
            <a:avLst/>
          </a:prstGeom>
          <a:solidFill>
            <a:srgbClr val="A7E091">
              <a:alpha val="50588"/>
            </a:srgbClr>
          </a:solidFill>
          <a:ln w="19050">
            <a:solidFill>
              <a:srgbClr val="016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TrialGPT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Aggregation</a:t>
            </a:r>
          </a:p>
        </p:txBody>
      </p:sp>
      <p:pic>
        <p:nvPicPr>
          <p:cNvPr id="25" name="Picture 2" descr="OpenAI - YouTube">
            <a:extLst>
              <a:ext uri="{FF2B5EF4-FFF2-40B4-BE49-F238E27FC236}">
                <a16:creationId xmlns:a16="http://schemas.microsoft.com/office/drawing/2014/main" id="{6FAA04E2-81B5-8DB0-E191-042DF5BE5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t="13712" r="16357" b="14383"/>
          <a:stretch/>
        </p:blipFill>
        <p:spPr bwMode="auto">
          <a:xfrm>
            <a:off x="6779352" y="3603467"/>
            <a:ext cx="870371" cy="93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D83D790-6229-4386-A530-5FB4B687E081}"/>
              </a:ext>
            </a:extLst>
          </p:cNvPr>
          <p:cNvCxnSpPr>
            <a:cxnSpLocks/>
            <a:stCxn id="25" idx="2"/>
            <a:endCxn id="27" idx="0"/>
          </p:cNvCxnSpPr>
          <p:nvPr/>
        </p:nvCxnSpPr>
        <p:spPr>
          <a:xfrm flipH="1">
            <a:off x="7209550" y="4534546"/>
            <a:ext cx="0" cy="29556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AF03D23-DB13-BA36-8FD6-E132AFFF7448}"/>
              </a:ext>
            </a:extLst>
          </p:cNvPr>
          <p:cNvSpPr txBox="1"/>
          <p:nvPr/>
        </p:nvSpPr>
        <p:spPr>
          <a:xfrm>
            <a:off x="6106059" y="4830114"/>
            <a:ext cx="2206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urier New" panose="02070309020205020404" pitchFamily="49" charset="0"/>
              </a:rPr>
              <a:t>Trial-level</a:t>
            </a:r>
          </a:p>
          <a:p>
            <a:pPr algn="ctr"/>
            <a:r>
              <a:rPr lang="en-US" sz="1400" dirty="0">
                <a:latin typeface="Courier New" panose="02070309020205020404" pitchFamily="49" charset="0"/>
              </a:rPr>
              <a:t>Relevance score</a:t>
            </a:r>
          </a:p>
          <a:p>
            <a:pPr algn="ctr"/>
            <a:r>
              <a:rPr lang="en-US" sz="1400" dirty="0">
                <a:latin typeface="Courier New" panose="02070309020205020404" pitchFamily="49" charset="0"/>
              </a:rPr>
              <a:t>Eligibility score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9A72475-D32F-BD60-04D9-2EBD34C166A0}"/>
              </a:ext>
            </a:extLst>
          </p:cNvPr>
          <p:cNvCxnSpPr>
            <a:cxnSpLocks/>
          </p:cNvCxnSpPr>
          <p:nvPr/>
        </p:nvCxnSpPr>
        <p:spPr>
          <a:xfrm>
            <a:off x="5561053" y="3776103"/>
            <a:ext cx="5450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222175-E65D-30F6-16AB-959474DEFBC8}"/>
              </a:ext>
            </a:extLst>
          </p:cNvPr>
          <p:cNvCxnSpPr>
            <a:cxnSpLocks/>
          </p:cNvCxnSpPr>
          <p:nvPr/>
        </p:nvCxnSpPr>
        <p:spPr>
          <a:xfrm>
            <a:off x="5561053" y="5277814"/>
            <a:ext cx="5450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Content Placeholder 4" descr="A person in a graduation gown&#10;&#10;Description automatically generated">
            <a:extLst>
              <a:ext uri="{FF2B5EF4-FFF2-40B4-BE49-F238E27FC236}">
                <a16:creationId xmlns:a16="http://schemas.microsoft.com/office/drawing/2014/main" id="{067BFDCB-A4C8-F455-1022-9E9A71EE6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24" y="0"/>
            <a:ext cx="1408176" cy="140817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6C4189-4F7E-B0B7-CAC6-1DA70EBE6834}"/>
              </a:ext>
            </a:extLst>
          </p:cNvPr>
          <p:cNvSpPr/>
          <p:nvPr/>
        </p:nvSpPr>
        <p:spPr>
          <a:xfrm>
            <a:off x="810398" y="2081651"/>
            <a:ext cx="5080562" cy="4267200"/>
          </a:xfrm>
          <a:prstGeom prst="rect">
            <a:avLst/>
          </a:prstGeom>
          <a:noFill/>
          <a:ln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02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53D2-389D-CED9-62D1-476A7A69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 err="1"/>
              <a:t>TrialGPT</a:t>
            </a:r>
            <a:r>
              <a:rPr lang="en-US" sz="4800" b="1" dirty="0"/>
              <a:t> Predicts </a:t>
            </a:r>
            <a:r>
              <a:rPr lang="en-US" sz="4800" b="1" u="sng" dirty="0"/>
              <a:t>Criterion-level</a:t>
            </a:r>
            <a:r>
              <a:rPr lang="en-US" sz="4800" b="1" dirty="0"/>
              <a:t> Eligibility with Explanations</a:t>
            </a:r>
            <a:endParaRPr lang="en-US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5F2FCF22-7996-5946-5EDF-B3BA78BAA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8" y="2438400"/>
            <a:ext cx="8839198" cy="36146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604A5-6838-6383-2B54-011A6C5B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8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77615-9583-8051-1C95-7DD46F28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Expert-level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C7D3E-612C-1901-62DE-3A8DE78C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5" name="Table 17">
            <a:extLst>
              <a:ext uri="{FF2B5EF4-FFF2-40B4-BE49-F238E27FC236}">
                <a16:creationId xmlns:a16="http://schemas.microsoft.com/office/drawing/2014/main" id="{3DE5B97B-6A00-FBE5-4FC7-CD2D3E59252A}"/>
              </a:ext>
            </a:extLst>
          </p:cNvPr>
          <p:cNvGraphicFramePr>
            <a:graphicFrameLocks noGrp="1"/>
          </p:cNvGraphicFramePr>
          <p:nvPr/>
        </p:nvGraphicFramePr>
        <p:xfrm>
          <a:off x="3236937" y="2839944"/>
          <a:ext cx="5511801" cy="281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7267">
                  <a:extLst>
                    <a:ext uri="{9D8B030D-6E8A-4147-A177-3AD203B41FA5}">
                      <a16:colId xmlns:a16="http://schemas.microsoft.com/office/drawing/2014/main" val="1034686971"/>
                    </a:ext>
                  </a:extLst>
                </a:gridCol>
                <a:gridCol w="1837267">
                  <a:extLst>
                    <a:ext uri="{9D8B030D-6E8A-4147-A177-3AD203B41FA5}">
                      <a16:colId xmlns:a16="http://schemas.microsoft.com/office/drawing/2014/main" val="3990997744"/>
                    </a:ext>
                  </a:extLst>
                </a:gridCol>
                <a:gridCol w="1837267">
                  <a:extLst>
                    <a:ext uri="{9D8B030D-6E8A-4147-A177-3AD203B41FA5}">
                      <a16:colId xmlns:a16="http://schemas.microsoft.com/office/drawing/2014/main" val="1999782052"/>
                    </a:ext>
                  </a:extLst>
                </a:gridCol>
              </a:tblGrid>
              <a:tr h="7039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Helvetica" pitchFamily="2" charset="0"/>
                        </a:rPr>
                        <a:t>Prediction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Helvetica" pitchFamily="2" charset="0"/>
                        </a:rPr>
                        <a:t>Metric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Helvetica" pitchFamily="2" charset="0"/>
                        </a:rPr>
                        <a:t>TrialGPT</a:t>
                      </a:r>
                      <a:endParaRPr lang="en-US" b="1" dirty="0">
                        <a:latin typeface="Helvetica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2062368"/>
                  </a:ext>
                </a:extLst>
              </a:tr>
              <a:tr h="7039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70C0"/>
                          </a:solidFill>
                          <a:latin typeface="Helvetica" pitchFamily="2" charset="0"/>
                        </a:rPr>
                        <a:t>Explanation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Helvetica" pitchFamily="2" charset="0"/>
                        </a:rPr>
                        <a:t>Accuracy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  <a:latin typeface="Helvetica" pitchFamily="2" charset="0"/>
                        </a:rPr>
                        <a:t>87.8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5273395"/>
                  </a:ext>
                </a:extLst>
              </a:tr>
              <a:tr h="7039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Relevant sentences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F1 score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Helvetica" pitchFamily="2" charset="0"/>
                        </a:rPr>
                        <a:t>88.6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999027"/>
                  </a:ext>
                </a:extLst>
              </a:tr>
              <a:tr h="7039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B050"/>
                          </a:solidFill>
                          <a:latin typeface="Helvetica" pitchFamily="2" charset="0"/>
                        </a:rPr>
                        <a:t>Eligibility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Helvetica" pitchFamily="2" charset="0"/>
                        </a:rPr>
                        <a:t>Accuracy (%)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Helvetica" pitchFamily="2" charset="0"/>
                        </a:rPr>
                        <a:t>87.3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733526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7D62097-74C3-0A00-C472-3B4C14BA3530}"/>
              </a:ext>
            </a:extLst>
          </p:cNvPr>
          <p:cNvSpPr/>
          <p:nvPr/>
        </p:nvSpPr>
        <p:spPr>
          <a:xfrm>
            <a:off x="290544" y="2130572"/>
            <a:ext cx="2237602" cy="3588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564A1-6406-2233-6ED0-B61FE95E0BCD}"/>
              </a:ext>
            </a:extLst>
          </p:cNvPr>
          <p:cNvSpPr/>
          <p:nvPr/>
        </p:nvSpPr>
        <p:spPr>
          <a:xfrm>
            <a:off x="290538" y="2128979"/>
            <a:ext cx="2237602" cy="700668"/>
          </a:xfrm>
          <a:prstGeom prst="rect">
            <a:avLst/>
          </a:prstGeom>
          <a:solidFill>
            <a:srgbClr val="A7E091">
              <a:alpha val="50588"/>
            </a:srgbClr>
          </a:solidFill>
          <a:ln w="19050">
            <a:solidFill>
              <a:srgbClr val="016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TrialGPT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Prediction</a:t>
            </a:r>
          </a:p>
        </p:txBody>
      </p:sp>
      <p:pic>
        <p:nvPicPr>
          <p:cNvPr id="8" name="Picture 2" descr="OpenAI - YouTube">
            <a:extLst>
              <a:ext uri="{FF2B5EF4-FFF2-40B4-BE49-F238E27FC236}">
                <a16:creationId xmlns:a16="http://schemas.microsoft.com/office/drawing/2014/main" id="{ACB9893B-1573-DF99-D26E-B9B923665F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t="13712" r="16357" b="14383"/>
          <a:stretch/>
        </p:blipFill>
        <p:spPr bwMode="auto">
          <a:xfrm>
            <a:off x="963218" y="3197372"/>
            <a:ext cx="870371" cy="93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65F8E5-C0A2-8373-8A09-9F6D433C353B}"/>
              </a:ext>
            </a:extLst>
          </p:cNvPr>
          <p:cNvSpPr txBox="1"/>
          <p:nvPr/>
        </p:nvSpPr>
        <p:spPr>
          <a:xfrm>
            <a:off x="305846" y="4439039"/>
            <a:ext cx="2206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urier New" panose="02070309020205020404" pitchFamily="49" charset="0"/>
              </a:rPr>
              <a:t>Criterion-level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</a:rPr>
              <a:t>Explanation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Courier New" panose="02070309020205020404" pitchFamily="49" charset="0"/>
              </a:rPr>
              <a:t>Relevant sentences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</a:rPr>
              <a:t>Eligibility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EE70AE6-D114-EE7A-BE84-F3E7291DFD66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398404" y="4128451"/>
            <a:ext cx="0" cy="310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EA2000F-1848-E13F-D989-B74B0876AA75}"/>
              </a:ext>
            </a:extLst>
          </p:cNvPr>
          <p:cNvSpPr txBox="1"/>
          <p:nvPr/>
        </p:nvSpPr>
        <p:spPr>
          <a:xfrm>
            <a:off x="3236937" y="2201680"/>
            <a:ext cx="571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Three MDs evaluated 1,000 patient-criterion pairs</a:t>
            </a:r>
          </a:p>
        </p:txBody>
      </p:sp>
    </p:spTree>
    <p:extLst>
      <p:ext uri="{BB962C8B-B14F-4D97-AF65-F5344CB8AC3E}">
        <p14:creationId xmlns:p14="http://schemas.microsoft.com/office/powerpoint/2010/main" val="2043224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17B1-227D-8E18-366B-C71B598D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dirty="0"/>
              <a:t>Trial-level Scores For Ranking &amp; Excluding Clinical Trials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47090-ECCB-34ED-FAAB-E8489E138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AE133-E8E6-E8DF-B145-6E0DE46F0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019661-1B68-9190-B9F5-F49F511283EB}"/>
              </a:ext>
            </a:extLst>
          </p:cNvPr>
          <p:cNvSpPr/>
          <p:nvPr/>
        </p:nvSpPr>
        <p:spPr>
          <a:xfrm>
            <a:off x="6135772" y="2384115"/>
            <a:ext cx="2223981" cy="35737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298322-CC7D-BA32-AAC7-B63A3E4F944E}"/>
              </a:ext>
            </a:extLst>
          </p:cNvPr>
          <p:cNvSpPr txBox="1"/>
          <p:nvPr/>
        </p:nvSpPr>
        <p:spPr>
          <a:xfrm>
            <a:off x="6719231" y="2842718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Ranking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47E0AE-92A0-366D-4E8A-D4D0C10A78BE}"/>
              </a:ext>
            </a:extLst>
          </p:cNvPr>
          <p:cNvSpPr txBox="1"/>
          <p:nvPr/>
        </p:nvSpPr>
        <p:spPr>
          <a:xfrm>
            <a:off x="6312202" y="37634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3CCB9-9C7B-C352-D22A-10FB55AAF15A}"/>
              </a:ext>
            </a:extLst>
          </p:cNvPr>
          <p:cNvSpPr txBox="1"/>
          <p:nvPr/>
        </p:nvSpPr>
        <p:spPr>
          <a:xfrm>
            <a:off x="6840030" y="37648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34139A-0229-C605-50BF-9E418D884325}"/>
              </a:ext>
            </a:extLst>
          </p:cNvPr>
          <p:cNvSpPr txBox="1"/>
          <p:nvPr/>
        </p:nvSpPr>
        <p:spPr>
          <a:xfrm>
            <a:off x="7367858" y="37634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A8269-095D-A7EA-9EDA-8D76F73CFA9F}"/>
              </a:ext>
            </a:extLst>
          </p:cNvPr>
          <p:cNvSpPr txBox="1"/>
          <p:nvPr/>
        </p:nvSpPr>
        <p:spPr>
          <a:xfrm>
            <a:off x="7892496" y="37634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4F6BC2-940D-FDD8-D8AB-1E4B422252F1}"/>
              </a:ext>
            </a:extLst>
          </p:cNvPr>
          <p:cNvSpPr txBox="1"/>
          <p:nvPr/>
        </p:nvSpPr>
        <p:spPr>
          <a:xfrm>
            <a:off x="6579567" y="4232622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Excluding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0EA1B9-7619-2F9B-5057-4859A7AE73D8}"/>
              </a:ext>
            </a:extLst>
          </p:cNvPr>
          <p:cNvSpPr txBox="1"/>
          <p:nvPr/>
        </p:nvSpPr>
        <p:spPr>
          <a:xfrm>
            <a:off x="6795510" y="5215912"/>
            <a:ext cx="41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CFEF96-FE5F-CD14-C084-DAA39D4463E7}"/>
              </a:ext>
            </a:extLst>
          </p:cNvPr>
          <p:cNvSpPr txBox="1"/>
          <p:nvPr/>
        </p:nvSpPr>
        <p:spPr>
          <a:xfrm>
            <a:off x="7820349" y="5215912"/>
            <a:ext cx="41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78B974-6A73-4107-1970-CAFE2421DD9D}"/>
              </a:ext>
            </a:extLst>
          </p:cNvPr>
          <p:cNvSpPr txBox="1"/>
          <p:nvPr/>
        </p:nvSpPr>
        <p:spPr>
          <a:xfrm>
            <a:off x="6813513" y="5557687"/>
            <a:ext cx="41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💬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109DA6-BA48-22E7-7B86-415481B1C86C}"/>
              </a:ext>
            </a:extLst>
          </p:cNvPr>
          <p:cNvSpPr txBox="1"/>
          <p:nvPr/>
        </p:nvSpPr>
        <p:spPr>
          <a:xfrm>
            <a:off x="7833817" y="5557767"/>
            <a:ext cx="41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💬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88C53D-3AD0-C467-8843-9A0A67A1A242}"/>
              </a:ext>
            </a:extLst>
          </p:cNvPr>
          <p:cNvSpPr/>
          <p:nvPr/>
        </p:nvSpPr>
        <p:spPr>
          <a:xfrm>
            <a:off x="6135771" y="2384116"/>
            <a:ext cx="2223981" cy="17843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20FB62-D441-7436-574B-7C6FDB719F08}"/>
              </a:ext>
            </a:extLst>
          </p:cNvPr>
          <p:cNvSpPr/>
          <p:nvPr/>
        </p:nvSpPr>
        <p:spPr>
          <a:xfrm>
            <a:off x="6135772" y="2384115"/>
            <a:ext cx="2223981" cy="391510"/>
          </a:xfrm>
          <a:prstGeom prst="rect">
            <a:avLst/>
          </a:prstGeom>
          <a:solidFill>
            <a:srgbClr val="A7E091">
              <a:alpha val="50588"/>
            </a:srgbClr>
          </a:solidFill>
          <a:ln w="19050">
            <a:solidFill>
              <a:srgbClr val="016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Applications</a:t>
            </a:r>
          </a:p>
        </p:txBody>
      </p:sp>
      <p:pic>
        <p:nvPicPr>
          <p:cNvPr id="24" name="Graphic 23" descr="Microscope outline">
            <a:extLst>
              <a:ext uri="{FF2B5EF4-FFF2-40B4-BE49-F238E27FC236}">
                <a16:creationId xmlns:a16="http://schemas.microsoft.com/office/drawing/2014/main" id="{C23DD585-9235-049E-2ECF-56D05BCAD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3442" y="3309365"/>
            <a:ext cx="457200" cy="457200"/>
          </a:xfrm>
          <a:prstGeom prst="rect">
            <a:avLst/>
          </a:prstGeom>
        </p:spPr>
      </p:pic>
      <p:pic>
        <p:nvPicPr>
          <p:cNvPr id="25" name="Graphic 24" descr="DNA outline">
            <a:extLst>
              <a:ext uri="{FF2B5EF4-FFF2-40B4-BE49-F238E27FC236}">
                <a16:creationId xmlns:a16="http://schemas.microsoft.com/office/drawing/2014/main" id="{65E1E2AA-0E4C-CC41-07C0-27F2368AD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8005" y="3289103"/>
            <a:ext cx="457200" cy="457200"/>
          </a:xfrm>
          <a:prstGeom prst="rect">
            <a:avLst/>
          </a:prstGeom>
        </p:spPr>
      </p:pic>
      <p:pic>
        <p:nvPicPr>
          <p:cNvPr id="26" name="Graphic 25" descr="Medicine outline">
            <a:extLst>
              <a:ext uri="{FF2B5EF4-FFF2-40B4-BE49-F238E27FC236}">
                <a16:creationId xmlns:a16="http://schemas.microsoft.com/office/drawing/2014/main" id="{456487AD-A00E-9AF5-1C08-5C9D1C1C4B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4941" y="3299929"/>
            <a:ext cx="457200" cy="457200"/>
          </a:xfrm>
          <a:prstGeom prst="rect">
            <a:avLst/>
          </a:prstGeom>
        </p:spPr>
      </p:pic>
      <p:pic>
        <p:nvPicPr>
          <p:cNvPr id="27" name="Graphic 26" descr="Needle outline">
            <a:extLst>
              <a:ext uri="{FF2B5EF4-FFF2-40B4-BE49-F238E27FC236}">
                <a16:creationId xmlns:a16="http://schemas.microsoft.com/office/drawing/2014/main" id="{B756393D-2948-5F8D-C3CC-8AA66EB8A3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94068" y="3299929"/>
            <a:ext cx="457200" cy="457200"/>
          </a:xfrm>
          <a:prstGeom prst="rect">
            <a:avLst/>
          </a:prstGeom>
        </p:spPr>
      </p:pic>
      <p:pic>
        <p:nvPicPr>
          <p:cNvPr id="28" name="Graphic 27" descr="Microscope outline">
            <a:extLst>
              <a:ext uri="{FF2B5EF4-FFF2-40B4-BE49-F238E27FC236}">
                <a16:creationId xmlns:a16="http://schemas.microsoft.com/office/drawing/2014/main" id="{EA164AB3-0C1D-E64E-104A-FE2A75784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8305" y="4715129"/>
            <a:ext cx="457200" cy="457200"/>
          </a:xfrm>
          <a:prstGeom prst="rect">
            <a:avLst/>
          </a:prstGeom>
        </p:spPr>
      </p:pic>
      <p:pic>
        <p:nvPicPr>
          <p:cNvPr id="29" name="Graphic 28" descr="DNA outline">
            <a:extLst>
              <a:ext uri="{FF2B5EF4-FFF2-40B4-BE49-F238E27FC236}">
                <a16:creationId xmlns:a16="http://schemas.microsoft.com/office/drawing/2014/main" id="{4D1D9911-7BFC-7DD0-5C93-12D0E9FF9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52868" y="4694867"/>
            <a:ext cx="457200" cy="457200"/>
          </a:xfrm>
          <a:prstGeom prst="rect">
            <a:avLst/>
          </a:prstGeom>
        </p:spPr>
      </p:pic>
      <p:pic>
        <p:nvPicPr>
          <p:cNvPr id="30" name="Graphic 29" descr="Medicine outline">
            <a:extLst>
              <a:ext uri="{FF2B5EF4-FFF2-40B4-BE49-F238E27FC236}">
                <a16:creationId xmlns:a16="http://schemas.microsoft.com/office/drawing/2014/main" id="{BF251863-55E9-D3CD-CC1A-B0D243176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9804" y="4705693"/>
            <a:ext cx="457200" cy="457200"/>
          </a:xfrm>
          <a:prstGeom prst="rect">
            <a:avLst/>
          </a:prstGeom>
        </p:spPr>
      </p:pic>
      <p:pic>
        <p:nvPicPr>
          <p:cNvPr id="31" name="Graphic 30" descr="Needle outline">
            <a:extLst>
              <a:ext uri="{FF2B5EF4-FFF2-40B4-BE49-F238E27FC236}">
                <a16:creationId xmlns:a16="http://schemas.microsoft.com/office/drawing/2014/main" id="{9EA79736-3127-395B-5F95-30B3D2496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08931" y="4705693"/>
            <a:ext cx="457200" cy="457200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EC2241B-1465-6F3E-1619-4733212407DA}"/>
              </a:ext>
            </a:extLst>
          </p:cNvPr>
          <p:cNvCxnSpPr>
            <a:cxnSpLocks/>
          </p:cNvCxnSpPr>
          <p:nvPr/>
        </p:nvCxnSpPr>
        <p:spPr>
          <a:xfrm>
            <a:off x="5580046" y="3685633"/>
            <a:ext cx="5450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13A9FE-283F-9FC1-A04C-FF6075C744F6}"/>
              </a:ext>
            </a:extLst>
          </p:cNvPr>
          <p:cNvCxnSpPr>
            <a:cxnSpLocks/>
          </p:cNvCxnSpPr>
          <p:nvPr/>
        </p:nvCxnSpPr>
        <p:spPr>
          <a:xfrm>
            <a:off x="5580046" y="5187344"/>
            <a:ext cx="5450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3D1298EE-EE63-EF1D-73A3-8FDE8D4926B6}"/>
              </a:ext>
            </a:extLst>
          </p:cNvPr>
          <p:cNvSpPr/>
          <p:nvPr/>
        </p:nvSpPr>
        <p:spPr>
          <a:xfrm>
            <a:off x="580142" y="2390293"/>
            <a:ext cx="2237602" cy="3588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5B53A1D-AC8D-83D1-1A32-DEC085CC4709}"/>
              </a:ext>
            </a:extLst>
          </p:cNvPr>
          <p:cNvSpPr/>
          <p:nvPr/>
        </p:nvSpPr>
        <p:spPr>
          <a:xfrm>
            <a:off x="580136" y="2388700"/>
            <a:ext cx="2237602" cy="700668"/>
          </a:xfrm>
          <a:prstGeom prst="rect">
            <a:avLst/>
          </a:prstGeom>
          <a:solidFill>
            <a:srgbClr val="A7E091">
              <a:alpha val="50588"/>
            </a:srgbClr>
          </a:solidFill>
          <a:ln w="19050">
            <a:solidFill>
              <a:srgbClr val="016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TrialGPT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Prediction</a:t>
            </a:r>
          </a:p>
        </p:txBody>
      </p:sp>
      <p:pic>
        <p:nvPicPr>
          <p:cNvPr id="37" name="Picture 2" descr="OpenAI - YouTube">
            <a:extLst>
              <a:ext uri="{FF2B5EF4-FFF2-40B4-BE49-F238E27FC236}">
                <a16:creationId xmlns:a16="http://schemas.microsoft.com/office/drawing/2014/main" id="{09FEB01A-94EB-8266-8C46-2D77C3398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t="13712" r="16357" b="14383"/>
          <a:stretch/>
        </p:blipFill>
        <p:spPr bwMode="auto">
          <a:xfrm>
            <a:off x="1252816" y="3457093"/>
            <a:ext cx="870371" cy="93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237E78F-E5CE-760C-CB6B-E5800162BDDB}"/>
              </a:ext>
            </a:extLst>
          </p:cNvPr>
          <p:cNvSpPr txBox="1"/>
          <p:nvPr/>
        </p:nvSpPr>
        <p:spPr>
          <a:xfrm>
            <a:off x="595444" y="4698760"/>
            <a:ext cx="2206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urier New" panose="02070309020205020404" pitchFamily="49" charset="0"/>
              </a:rPr>
              <a:t>Criterion-level</a:t>
            </a:r>
          </a:p>
          <a:p>
            <a:pPr algn="ctr"/>
            <a:r>
              <a:rPr lang="en-US" sz="1400" dirty="0">
                <a:solidFill>
                  <a:srgbClr val="0070C0"/>
                </a:solidFill>
                <a:latin typeface="Courier New" panose="02070309020205020404" pitchFamily="49" charset="0"/>
              </a:rPr>
              <a:t>Explanation</a:t>
            </a:r>
          </a:p>
          <a:p>
            <a:pPr algn="ctr"/>
            <a:r>
              <a:rPr lang="en-US" sz="1400" dirty="0">
                <a:solidFill>
                  <a:srgbClr val="C00000"/>
                </a:solidFill>
                <a:latin typeface="Courier New" panose="02070309020205020404" pitchFamily="49" charset="0"/>
              </a:rPr>
              <a:t>Relevant sentences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</a:rPr>
              <a:t>Eligibility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D8432CE-10CF-225A-4A58-D2F9C6C00185}"/>
              </a:ext>
            </a:extLst>
          </p:cNvPr>
          <p:cNvCxnSpPr>
            <a:cxnSpLocks/>
            <a:stCxn id="37" idx="2"/>
            <a:endCxn id="38" idx="0"/>
          </p:cNvCxnSpPr>
          <p:nvPr/>
        </p:nvCxnSpPr>
        <p:spPr>
          <a:xfrm>
            <a:off x="1688002" y="4388172"/>
            <a:ext cx="0" cy="310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63B9EFF4-2566-0D43-2605-ECDC6AA36F3F}"/>
              </a:ext>
            </a:extLst>
          </p:cNvPr>
          <p:cNvSpPr/>
          <p:nvPr/>
        </p:nvSpPr>
        <p:spPr>
          <a:xfrm>
            <a:off x="3352685" y="2384115"/>
            <a:ext cx="2237602" cy="358855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6B6B2F2-6EDA-1F0C-BE7A-B7D209BEADDC}"/>
              </a:ext>
            </a:extLst>
          </p:cNvPr>
          <p:cNvSpPr/>
          <p:nvPr/>
        </p:nvSpPr>
        <p:spPr>
          <a:xfrm>
            <a:off x="3352679" y="2382522"/>
            <a:ext cx="2237602" cy="700668"/>
          </a:xfrm>
          <a:prstGeom prst="rect">
            <a:avLst/>
          </a:prstGeom>
          <a:solidFill>
            <a:srgbClr val="A7E091">
              <a:alpha val="50588"/>
            </a:srgbClr>
          </a:solidFill>
          <a:ln w="19050">
            <a:solidFill>
              <a:srgbClr val="016D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TrialGPT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Aggregation</a:t>
            </a:r>
          </a:p>
        </p:txBody>
      </p:sp>
      <p:pic>
        <p:nvPicPr>
          <p:cNvPr id="46" name="Picture 2" descr="OpenAI - YouTube">
            <a:extLst>
              <a:ext uri="{FF2B5EF4-FFF2-40B4-BE49-F238E27FC236}">
                <a16:creationId xmlns:a16="http://schemas.microsoft.com/office/drawing/2014/main" id="{47323ABA-0692-B432-42F8-80C62B9DB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6" t="13712" r="16357" b="14383"/>
          <a:stretch/>
        </p:blipFill>
        <p:spPr bwMode="auto">
          <a:xfrm>
            <a:off x="4036037" y="3549182"/>
            <a:ext cx="870371" cy="93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7FAF708-5AC3-6416-0B37-E916B7500891}"/>
              </a:ext>
            </a:extLst>
          </p:cNvPr>
          <p:cNvCxnSpPr>
            <a:cxnSpLocks/>
            <a:stCxn id="46" idx="2"/>
            <a:endCxn id="48" idx="0"/>
          </p:cNvCxnSpPr>
          <p:nvPr/>
        </p:nvCxnSpPr>
        <p:spPr>
          <a:xfrm flipH="1">
            <a:off x="4466235" y="4480261"/>
            <a:ext cx="0" cy="29556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45C5061-3035-8FD9-87F6-46BBA4BFA8CA}"/>
              </a:ext>
            </a:extLst>
          </p:cNvPr>
          <p:cNvSpPr txBox="1"/>
          <p:nvPr/>
        </p:nvSpPr>
        <p:spPr>
          <a:xfrm>
            <a:off x="3362744" y="4775829"/>
            <a:ext cx="22069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Courier New" panose="02070309020205020404" pitchFamily="49" charset="0"/>
              </a:rPr>
              <a:t>Trial-level</a:t>
            </a:r>
          </a:p>
          <a:p>
            <a:pPr algn="ctr"/>
            <a:r>
              <a:rPr lang="en-US" sz="1400" dirty="0">
                <a:latin typeface="Courier New" panose="02070309020205020404" pitchFamily="49" charset="0"/>
              </a:rPr>
              <a:t>Relevance score</a:t>
            </a:r>
          </a:p>
          <a:p>
            <a:pPr algn="ctr"/>
            <a:r>
              <a:rPr lang="en-US" sz="1400" dirty="0">
                <a:latin typeface="Courier New" panose="02070309020205020404" pitchFamily="49" charset="0"/>
              </a:rPr>
              <a:t>Eligibility score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F176A03-2596-BC5B-B302-C4FBF4C3FCA6}"/>
              </a:ext>
            </a:extLst>
          </p:cNvPr>
          <p:cNvCxnSpPr>
            <a:cxnSpLocks/>
          </p:cNvCxnSpPr>
          <p:nvPr/>
        </p:nvCxnSpPr>
        <p:spPr>
          <a:xfrm>
            <a:off x="2817738" y="3721818"/>
            <a:ext cx="5450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3AC7F62-5725-8FA4-50C0-0ECA7DB2AB95}"/>
              </a:ext>
            </a:extLst>
          </p:cNvPr>
          <p:cNvCxnSpPr>
            <a:cxnSpLocks/>
          </p:cNvCxnSpPr>
          <p:nvPr/>
        </p:nvCxnSpPr>
        <p:spPr>
          <a:xfrm>
            <a:off x="2817738" y="5223529"/>
            <a:ext cx="545006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9DC66AE-FDD6-03AB-89D4-99CD44323FDF}"/>
              </a:ext>
            </a:extLst>
          </p:cNvPr>
          <p:cNvSpPr/>
          <p:nvPr/>
        </p:nvSpPr>
        <p:spPr>
          <a:xfrm>
            <a:off x="3124200" y="1981200"/>
            <a:ext cx="5562600" cy="4267200"/>
          </a:xfrm>
          <a:prstGeom prst="rect">
            <a:avLst/>
          </a:prstGeom>
          <a:noFill/>
          <a:ln cmpd="sng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5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2473889"/>
            <a:ext cx="9144000" cy="42317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74281"/>
            <a:ext cx="3505200" cy="200054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PubMed Daily Usage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~36+ million articles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2.5 million users daily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~ 3 million searches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 9 million page views</a:t>
            </a:r>
            <a:endParaRPr lang="en-US" dirty="0"/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429000"/>
            <a:ext cx="5794807" cy="21473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695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B6F4-ED55-FD85-48D9-EB7D2623F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setups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E8474-F616-BB52-E595-264920EB4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25609"/>
          </a:xfrm>
        </p:spPr>
        <p:txBody>
          <a:bodyPr/>
          <a:lstStyle/>
          <a:p>
            <a:r>
              <a:rPr lang="en-US" dirty="0"/>
              <a:t>Three benchmarking datasets: ~200 patients and ~20,000 trials in total</a:t>
            </a:r>
          </a:p>
          <a:p>
            <a:endParaRPr lang="en-US" dirty="0"/>
          </a:p>
          <a:p>
            <a:r>
              <a:rPr lang="en-US" dirty="0"/>
              <a:t>Achieves best accuracy to date</a:t>
            </a:r>
          </a:p>
          <a:p>
            <a:pPr lvl="1"/>
            <a:r>
              <a:rPr lang="en-US" dirty="0"/>
              <a:t>81.7% vs. 55.6% (best previous performance) </a:t>
            </a:r>
          </a:p>
          <a:p>
            <a:pPr lvl="1"/>
            <a:r>
              <a:rPr lang="en-US" dirty="0"/>
              <a:t>On par with human performance</a:t>
            </a:r>
          </a:p>
          <a:p>
            <a:endParaRPr lang="en-US" dirty="0"/>
          </a:p>
          <a:p>
            <a:r>
              <a:rPr lang="en-US" dirty="0"/>
              <a:t>Pilot user study shows ~40% time reduction (with vs. without AI)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7D132-0021-CDDF-8401-7D81C4942800}"/>
              </a:ext>
            </a:extLst>
          </p:cNvPr>
          <p:cNvSpPr txBox="1"/>
          <p:nvPr/>
        </p:nvSpPr>
        <p:spPr>
          <a:xfrm>
            <a:off x="152400" y="6372220"/>
            <a:ext cx="90873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Jin</a:t>
            </a:r>
            <a:r>
              <a:rPr lang="en-US" sz="1500" dirty="0">
                <a:solidFill>
                  <a:srgbClr val="212121"/>
                </a:solidFill>
                <a:latin typeface="BlinkMacSystemFont"/>
              </a:rPr>
              <a:t> et al., </a:t>
            </a:r>
            <a:r>
              <a:rPr lang="en-US" sz="15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Matching Patients to Clinical Trials with </a:t>
            </a:r>
            <a:r>
              <a:rPr lang="en-US" sz="1500" dirty="0">
                <a:solidFill>
                  <a:srgbClr val="212121"/>
                </a:solidFill>
                <a:latin typeface="BlinkMacSystemFont"/>
              </a:rPr>
              <a:t>Large Language Models, </a:t>
            </a:r>
            <a:r>
              <a:rPr lang="en-US" sz="1500" i="1" dirty="0">
                <a:solidFill>
                  <a:srgbClr val="212121"/>
                </a:solidFill>
                <a:latin typeface="BlinkMacSystemFont"/>
              </a:rPr>
              <a:t>Nature Communications, </a:t>
            </a:r>
            <a:r>
              <a:rPr lang="en-US" sz="1500" dirty="0">
                <a:solidFill>
                  <a:srgbClr val="212121"/>
                </a:solidFill>
                <a:latin typeface="BlinkMacSystemFont"/>
              </a:rPr>
              <a:t>under revision.</a:t>
            </a:r>
            <a:endParaRPr lang="en-US" sz="1500" i="1" dirty="0">
              <a:solidFill>
                <a:srgbClr val="212121"/>
              </a:solidFill>
              <a:latin typeface="BlinkMacSystemFont"/>
            </a:endParaRPr>
          </a:p>
        </p:txBody>
      </p:sp>
    </p:spTree>
    <p:extLst>
      <p:ext uri="{BB962C8B-B14F-4D97-AF65-F5344CB8AC3E}">
        <p14:creationId xmlns:p14="http://schemas.microsoft.com/office/powerpoint/2010/main" val="3859492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7474-E362-EF7C-36FE-95D1D1D2C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TrialGPT</a:t>
            </a:r>
            <a:r>
              <a:rPr lang="en-US" dirty="0"/>
              <a:t> 2.0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10833-4E5F-589F-8C83-5DA6AD517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5191"/>
            <a:ext cx="4191000" cy="47780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Custom </a:t>
            </a:r>
            <a:r>
              <a:rPr lang="en-US" dirty="0" err="1"/>
              <a:t>Chatbox</a:t>
            </a:r>
            <a:r>
              <a:rPr lang="en-US" dirty="0"/>
              <a:t> for trans-NIH users (and elsewhere)</a:t>
            </a:r>
          </a:p>
          <a:p>
            <a:endParaRPr lang="en-US" dirty="0"/>
          </a:p>
          <a:p>
            <a:r>
              <a:rPr lang="en-US" dirty="0"/>
              <a:t>Large-scale user study</a:t>
            </a:r>
          </a:p>
          <a:p>
            <a:endParaRPr lang="en-US" dirty="0"/>
          </a:p>
          <a:p>
            <a:r>
              <a:rPr lang="en-US" dirty="0"/>
              <a:t>Expansion beyond oncology (NEI, NICHD)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aphic of a chat with multiple screens&#10;&#10;Description automatically generated with medium confidence">
            <a:extLst>
              <a:ext uri="{FF2B5EF4-FFF2-40B4-BE49-F238E27FC236}">
                <a16:creationId xmlns:a16="http://schemas.microsoft.com/office/drawing/2014/main" id="{022D3421-AC7A-4E1C-87B4-8E9E7AA6E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178" y="4512887"/>
            <a:ext cx="4495800" cy="2232914"/>
          </a:xfrm>
          <a:prstGeom prst="rect">
            <a:avLst/>
          </a:prstGeom>
        </p:spPr>
      </p:pic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C4B1FDC-64B6-98E5-8507-8959F45C7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5" y="1600200"/>
            <a:ext cx="4121150" cy="2012135"/>
          </a:xfrm>
          <a:prstGeom prst="rect">
            <a:avLst/>
          </a:prstGeom>
        </p:spPr>
      </p:pic>
      <p:pic>
        <p:nvPicPr>
          <p:cNvPr id="16" name="Picture 15" descr="A close-up of words&#10;&#10;Description automatically generated">
            <a:extLst>
              <a:ext uri="{FF2B5EF4-FFF2-40B4-BE49-F238E27FC236}">
                <a16:creationId xmlns:a16="http://schemas.microsoft.com/office/drawing/2014/main" id="{5572BC32-DAD6-DF27-6B3E-FC78808CE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33" y="3647883"/>
            <a:ext cx="4305300" cy="78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58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411182"/>
            <a:ext cx="2256692" cy="3510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2468880" y="54472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03554" y="1571275"/>
            <a:ext cx="9067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Lu lab at NLM/NCBI</a:t>
            </a:r>
            <a:r>
              <a:rPr lang="en-US" sz="1400" dirty="0"/>
              <a:t>: Don Comeau, </a:t>
            </a:r>
            <a:r>
              <a:rPr lang="en-US" sz="1400" dirty="0" err="1"/>
              <a:t>Rezarta</a:t>
            </a:r>
            <a:r>
              <a:rPr lang="en-US" sz="1400" dirty="0"/>
              <a:t> Dogan, Amr </a:t>
            </a:r>
            <a:r>
              <a:rPr lang="en-US" sz="1400" dirty="0" err="1"/>
              <a:t>Elsawy</a:t>
            </a:r>
            <a:r>
              <a:rPr lang="en-US" sz="1400" dirty="0"/>
              <a:t>, Won Kim, </a:t>
            </a:r>
            <a:r>
              <a:rPr lang="en-US" sz="1400" dirty="0" err="1"/>
              <a:t>Qiao</a:t>
            </a:r>
            <a:r>
              <a:rPr lang="en-US" sz="1400" dirty="0"/>
              <a:t> </a:t>
            </a:r>
            <a:r>
              <a:rPr lang="en-US" sz="1400" dirty="0" err="1"/>
              <a:t>Jin</a:t>
            </a:r>
            <a:r>
              <a:rPr lang="en-US" sz="1400" dirty="0"/>
              <a:t>, Robert </a:t>
            </a:r>
            <a:r>
              <a:rPr lang="en-US" sz="1400" dirty="0" err="1"/>
              <a:t>Leaman</a:t>
            </a:r>
            <a:r>
              <a:rPr lang="en-US" sz="1400" dirty="0"/>
              <a:t>, Po-Ting Lai, </a:t>
            </a:r>
            <a:r>
              <a:rPr lang="en-US" sz="1400"/>
              <a:t>Ashley Shin, Shubo</a:t>
            </a:r>
            <a:r>
              <a:rPr lang="en-US" sz="1400" dirty="0"/>
              <a:t> Tian, </a:t>
            </a:r>
            <a:r>
              <a:rPr lang="en-US" sz="1400" dirty="0" err="1"/>
              <a:t>Zhizheng</a:t>
            </a:r>
            <a:r>
              <a:rPr lang="en-US" sz="1400" dirty="0"/>
              <a:t> Wang, </a:t>
            </a:r>
            <a:r>
              <a:rPr lang="en-US" sz="1400" dirty="0" err="1"/>
              <a:t>Chih-Hsuan</a:t>
            </a:r>
            <a:r>
              <a:rPr lang="en-US" sz="1400" dirty="0"/>
              <a:t> Wei, John Wilbur, Natalie </a:t>
            </a:r>
            <a:r>
              <a:rPr lang="en-US" sz="1400" dirty="0" err="1"/>
              <a:t>Xie</a:t>
            </a:r>
            <a:r>
              <a:rPr lang="en-US" sz="1400" dirty="0"/>
              <a:t>, </a:t>
            </a:r>
            <a:r>
              <a:rPr lang="en-US" sz="1400" dirty="0" err="1"/>
              <a:t>Yifan</a:t>
            </a:r>
            <a:r>
              <a:rPr lang="en-US" sz="1400" dirty="0"/>
              <a:t> Yang, Lana </a:t>
            </a:r>
            <a:r>
              <a:rPr lang="en-US" sz="1400" dirty="0" err="1"/>
              <a:t>Yeganova</a:t>
            </a:r>
            <a:r>
              <a:rPr lang="en-US" sz="1400" dirty="0"/>
              <a:t>, </a:t>
            </a:r>
            <a:r>
              <a:rPr lang="en-US" sz="1400" dirty="0" err="1"/>
              <a:t>Qingqing</a:t>
            </a:r>
            <a:r>
              <a:rPr lang="en-US" sz="1400" dirty="0"/>
              <a:t> Zhu</a:t>
            </a:r>
          </a:p>
          <a:p>
            <a:endParaRPr lang="en-US" sz="1400" dirty="0"/>
          </a:p>
          <a:p>
            <a:r>
              <a:rPr lang="en-US" sz="1400" b="1" dirty="0"/>
              <a:t>NEI: </a:t>
            </a:r>
            <a:r>
              <a:rPr lang="en-US" sz="1400" dirty="0"/>
              <a:t>Emily Chew, Michael Chiang, </a:t>
            </a:r>
            <a:r>
              <a:rPr lang="en-US" sz="1400" dirty="0" err="1"/>
              <a:t>Tiarnan</a:t>
            </a:r>
            <a:r>
              <a:rPr lang="en-US" sz="1400" dirty="0"/>
              <a:t> Keenan</a:t>
            </a:r>
          </a:p>
          <a:p>
            <a:endParaRPr lang="en-US" sz="1400" dirty="0"/>
          </a:p>
          <a:p>
            <a:r>
              <a:rPr lang="en-US" sz="1400" b="1" dirty="0"/>
              <a:t>CC</a:t>
            </a:r>
            <a:r>
              <a:rPr lang="en-US" sz="1400" dirty="0"/>
              <a:t>: Ron Summers, Le Lu, </a:t>
            </a:r>
            <a:r>
              <a:rPr lang="en-US" sz="1400" dirty="0" err="1"/>
              <a:t>Xiaosong</a:t>
            </a:r>
            <a:r>
              <a:rPr lang="en-US" sz="1400" dirty="0"/>
              <a:t> Wang, </a:t>
            </a:r>
            <a:r>
              <a:rPr lang="en-US" sz="1400" dirty="0" err="1"/>
              <a:t>Ke</a:t>
            </a:r>
            <a:r>
              <a:rPr lang="en-US" sz="1400" dirty="0"/>
              <a:t> Yan, etc. </a:t>
            </a:r>
          </a:p>
          <a:p>
            <a:endParaRPr lang="en-US" sz="1400" dirty="0"/>
          </a:p>
          <a:p>
            <a:r>
              <a:rPr lang="en-US" sz="1400" b="1" dirty="0"/>
              <a:t>NCATS</a:t>
            </a:r>
            <a:r>
              <a:rPr lang="en-US" sz="1400" dirty="0"/>
              <a:t>: Tyler Beck, Christine </a:t>
            </a:r>
            <a:r>
              <a:rPr lang="en-US" sz="1400" dirty="0" err="1"/>
              <a:t>Colvis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/>
              <a:t>NCI</a:t>
            </a:r>
            <a:r>
              <a:rPr lang="en-US" sz="1400" dirty="0"/>
              <a:t>: Harris </a:t>
            </a:r>
            <a:r>
              <a:rPr lang="en-US" sz="1400" dirty="0" err="1"/>
              <a:t>Floudas</a:t>
            </a:r>
            <a:r>
              <a:rPr lang="en-US" sz="1400" dirty="0"/>
              <a:t>, James Gulley</a:t>
            </a:r>
          </a:p>
          <a:p>
            <a:endParaRPr lang="en-US" sz="1400" dirty="0"/>
          </a:p>
          <a:p>
            <a:r>
              <a:rPr lang="en-US" sz="1400" b="1" dirty="0"/>
              <a:t>PubMed</a:t>
            </a:r>
            <a:r>
              <a:rPr lang="en-US" sz="1400" dirty="0"/>
              <a:t>: </a:t>
            </a:r>
            <a:r>
              <a:rPr lang="en-US" sz="1400" dirty="0" err="1"/>
              <a:t>Grisha</a:t>
            </a:r>
            <a:r>
              <a:rPr lang="en-US" sz="1400" dirty="0"/>
              <a:t> </a:t>
            </a:r>
            <a:r>
              <a:rPr lang="en-US" sz="1400" dirty="0" err="1"/>
              <a:t>Starchenko</a:t>
            </a:r>
            <a:r>
              <a:rPr lang="en-US" sz="1400" dirty="0"/>
              <a:t>, Jessica Chan, Kathi </a:t>
            </a:r>
            <a:r>
              <a:rPr lang="en-US" sz="1400" dirty="0" err="1"/>
              <a:t>Canese</a:t>
            </a:r>
            <a:r>
              <a:rPr lang="en-US" sz="1400" dirty="0"/>
              <a:t>, etc. </a:t>
            </a:r>
          </a:p>
          <a:p>
            <a:endParaRPr lang="en-US" sz="1400" dirty="0"/>
          </a:p>
          <a:p>
            <a:r>
              <a:rPr lang="en-US" sz="1400" b="1" dirty="0" err="1"/>
              <a:t>dbSNP</a:t>
            </a:r>
            <a:r>
              <a:rPr lang="en-US" sz="1400" b="1" dirty="0"/>
              <a:t>: </a:t>
            </a:r>
            <a:r>
              <a:rPr lang="en-US" sz="1400" dirty="0"/>
              <a:t>Lon Phan,  Juliana Feltz, Rama </a:t>
            </a:r>
            <a:r>
              <a:rPr lang="en-US" sz="1400" dirty="0" err="1"/>
              <a:t>Maiti</a:t>
            </a:r>
            <a:r>
              <a:rPr lang="en-US" sz="1400" dirty="0"/>
              <a:t>, Tim </a:t>
            </a:r>
            <a:r>
              <a:rPr lang="en-US" sz="1400" dirty="0" err="1"/>
              <a:t>Hefferon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 err="1"/>
              <a:t>ClinVar</a:t>
            </a:r>
            <a:r>
              <a:rPr lang="en-US" sz="1400" dirty="0"/>
              <a:t>: Melissa Landrum</a:t>
            </a:r>
          </a:p>
          <a:p>
            <a:endParaRPr lang="en-US" sz="1400" b="1" dirty="0"/>
          </a:p>
          <a:p>
            <a:r>
              <a:rPr lang="en-US" sz="1400" b="1" dirty="0" err="1"/>
              <a:t>BioCreative</a:t>
            </a:r>
            <a:r>
              <a:rPr lang="en-US" sz="1400" dirty="0"/>
              <a:t>: Cecilia </a:t>
            </a:r>
            <a:r>
              <a:rPr lang="en-US" sz="1400" dirty="0" err="1"/>
              <a:t>Arighi</a:t>
            </a:r>
            <a:r>
              <a:rPr lang="en-US" sz="1400" dirty="0"/>
              <a:t>, Graciela Gonzalez-Hernandez, Martin </a:t>
            </a:r>
            <a:r>
              <a:rPr lang="en-US" sz="1400" dirty="0" err="1"/>
              <a:t>Krallinger</a:t>
            </a:r>
            <a:r>
              <a:rPr lang="en-US" sz="1400" dirty="0"/>
              <a:t>, Lynette Hirschman</a:t>
            </a:r>
          </a:p>
          <a:p>
            <a:endParaRPr lang="en-US" sz="1400" dirty="0"/>
          </a:p>
          <a:p>
            <a:r>
              <a:rPr lang="en-US" sz="1400" b="1" dirty="0" err="1"/>
              <a:t>UniProt</a:t>
            </a:r>
            <a:r>
              <a:rPr lang="en-US" sz="1400" dirty="0"/>
              <a:t>: Alex Bateman, Alan Bridge, Livia </a:t>
            </a:r>
            <a:r>
              <a:rPr lang="en-US" sz="1400" dirty="0" err="1"/>
              <a:t>Famiglietti</a:t>
            </a:r>
            <a:r>
              <a:rPr lang="en-US" sz="1400" dirty="0"/>
              <a:t>, Michele </a:t>
            </a:r>
            <a:r>
              <a:rPr lang="en-US" sz="1400" dirty="0" err="1"/>
              <a:t>Magrane</a:t>
            </a:r>
            <a:r>
              <a:rPr lang="en-US" sz="1400" dirty="0"/>
              <a:t>, Sylvain </a:t>
            </a:r>
            <a:r>
              <a:rPr lang="en-US" sz="1400" dirty="0" err="1"/>
              <a:t>Poux</a:t>
            </a:r>
            <a:r>
              <a:rPr lang="en-US" sz="1400" dirty="0"/>
              <a:t>, Cathy Wu</a:t>
            </a:r>
          </a:p>
          <a:p>
            <a:endParaRPr lang="en-US" sz="1400" b="1" dirty="0"/>
          </a:p>
          <a:p>
            <a:r>
              <a:rPr lang="en-US" sz="1400" b="1" dirty="0"/>
              <a:t>GWAS Catalog</a:t>
            </a:r>
            <a:r>
              <a:rPr lang="en-US" sz="1400" dirty="0"/>
              <a:t>: Jackie MacArthur, Fiona Cunningham, Helen Parkinson</a:t>
            </a:r>
          </a:p>
        </p:txBody>
      </p:sp>
    </p:spTree>
    <p:extLst>
      <p:ext uri="{BB962C8B-B14F-4D97-AF65-F5344CB8AC3E}">
        <p14:creationId xmlns:p14="http://schemas.microsoft.com/office/powerpoint/2010/main" val="2507366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633460" cy="125272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Source Sans Pro" charset="0"/>
              </a:rPr>
              <a:t>AI/ML in PubMed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55" y="1789831"/>
            <a:ext cx="8229600" cy="4625609"/>
          </a:xfrm>
        </p:spPr>
        <p:txBody>
          <a:bodyPr/>
          <a:lstStyle/>
          <a:p>
            <a:r>
              <a:rPr lang="en-US" dirty="0"/>
              <a:t>Related articles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dirty="0"/>
              <a:t>Spell checker</a:t>
            </a:r>
          </a:p>
          <a:p>
            <a:r>
              <a:rPr lang="en-US" dirty="0"/>
              <a:t>Query autosuggest</a:t>
            </a:r>
          </a:p>
          <a:p>
            <a:r>
              <a:rPr lang="en-US" dirty="0"/>
              <a:t>Semantic query understanding</a:t>
            </a:r>
          </a:p>
          <a:p>
            <a:r>
              <a:rPr lang="en-US" dirty="0"/>
              <a:t>Citation sensor</a:t>
            </a:r>
          </a:p>
          <a:p>
            <a:r>
              <a:rPr lang="en-US" dirty="0"/>
              <a:t>Author name disambiguation </a:t>
            </a:r>
          </a:p>
          <a:p>
            <a:r>
              <a:rPr lang="en-US" dirty="0"/>
              <a:t>Query expansion</a:t>
            </a:r>
          </a:p>
          <a:p>
            <a:r>
              <a:rPr lang="en-US" dirty="0"/>
              <a:t>Best Match: Sort by Relevance</a:t>
            </a:r>
          </a:p>
          <a:p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E4A34-C3F1-CC47-B8A6-6C68AB6D63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17" y="1669739"/>
            <a:ext cx="2837767" cy="4312907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screenshot of a web page&#10;&#10;Description automatically generated">
            <a:extLst>
              <a:ext uri="{FF2B5EF4-FFF2-40B4-BE49-F238E27FC236}">
                <a16:creationId xmlns:a16="http://schemas.microsoft.com/office/drawing/2014/main" id="{CA8076B4-817D-D0C3-3135-D2B59AF38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295" y="3414892"/>
            <a:ext cx="2975945" cy="259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24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9FC96B-F8BF-9B41-8E28-1AEAC5FC09D6}"/>
              </a:ext>
            </a:extLst>
          </p:cNvPr>
          <p:cNvSpPr txBox="1"/>
          <p:nvPr/>
        </p:nvSpPr>
        <p:spPr>
          <a:xfrm>
            <a:off x="2751220" y="2387638"/>
            <a:ext cx="179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COVID-19</a:t>
            </a:r>
            <a:r>
              <a:rPr lang="en-US" sz="28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6767C5-9117-C041-A159-ACC2BEB365DD}"/>
              </a:ext>
            </a:extLst>
          </p:cNvPr>
          <p:cNvSpPr txBox="1"/>
          <p:nvPr/>
        </p:nvSpPr>
        <p:spPr>
          <a:xfrm>
            <a:off x="4420274" y="4333459"/>
            <a:ext cx="210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SARS-CoV-2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1F2C1-A10C-644E-9E4C-4E704C3F4998}"/>
              </a:ext>
            </a:extLst>
          </p:cNvPr>
          <p:cNvSpPr txBox="1"/>
          <p:nvPr/>
        </p:nvSpPr>
        <p:spPr>
          <a:xfrm>
            <a:off x="3942733" y="3243262"/>
            <a:ext cx="121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 </a:t>
            </a:r>
            <a:r>
              <a:rPr lang="en-US" dirty="0" err="1"/>
              <a:t>nCoV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D7DB6-4784-584E-801C-58EDFE8892DE}"/>
              </a:ext>
            </a:extLst>
          </p:cNvPr>
          <p:cNvSpPr txBox="1"/>
          <p:nvPr/>
        </p:nvSpPr>
        <p:spPr>
          <a:xfrm>
            <a:off x="1371600" y="1082426"/>
            <a:ext cx="206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 </a:t>
            </a:r>
            <a:r>
              <a:rPr lang="en-US" dirty="0" err="1"/>
              <a:t>nCov</a:t>
            </a:r>
            <a:r>
              <a:rPr lang="en-US" dirty="0"/>
              <a:t> infection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B8BA8C-EADA-264A-85DA-1319C16FE8A7}"/>
              </a:ext>
            </a:extLst>
          </p:cNvPr>
          <p:cNvSpPr txBox="1"/>
          <p:nvPr/>
        </p:nvSpPr>
        <p:spPr>
          <a:xfrm>
            <a:off x="3848100" y="838200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Unknown pneumonia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3CF33-E054-0A4B-B6C5-C732C0354CEE}"/>
              </a:ext>
            </a:extLst>
          </p:cNvPr>
          <p:cNvSpPr txBox="1"/>
          <p:nvPr/>
        </p:nvSpPr>
        <p:spPr>
          <a:xfrm>
            <a:off x="3265320" y="1607732"/>
            <a:ext cx="302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Novel coronavirus pneumonia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442C3-AF28-3346-907C-8DD89B31094C}"/>
              </a:ext>
            </a:extLst>
          </p:cNvPr>
          <p:cNvSpPr txBox="1"/>
          <p:nvPr/>
        </p:nvSpPr>
        <p:spPr>
          <a:xfrm>
            <a:off x="304800" y="1851958"/>
            <a:ext cx="258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Coronavirus disease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70328-5A11-5E41-97B1-3E93084CDE12}"/>
              </a:ext>
            </a:extLst>
          </p:cNvPr>
          <p:cNvSpPr txBox="1"/>
          <p:nvPr/>
        </p:nvSpPr>
        <p:spPr>
          <a:xfrm>
            <a:off x="2058545" y="4035535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Novel coronavirus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EA7238-17A6-974B-9FCC-B18BA83A08FA}"/>
              </a:ext>
            </a:extLst>
          </p:cNvPr>
          <p:cNvSpPr txBox="1"/>
          <p:nvPr/>
        </p:nvSpPr>
        <p:spPr>
          <a:xfrm>
            <a:off x="659866" y="2753796"/>
            <a:ext cx="17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 19 infection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432448-142F-2844-BA7C-3B1A62C7770C}"/>
              </a:ext>
            </a:extLst>
          </p:cNvPr>
          <p:cNvSpPr txBox="1"/>
          <p:nvPr/>
        </p:nvSpPr>
        <p:spPr>
          <a:xfrm>
            <a:off x="5076825" y="2395537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Wuhan coronavirus pneumonia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F93E76-C237-5B42-9622-57B6150C0B6D}"/>
              </a:ext>
            </a:extLst>
          </p:cNvPr>
          <p:cNvSpPr txBox="1"/>
          <p:nvPr/>
        </p:nvSpPr>
        <p:spPr>
          <a:xfrm>
            <a:off x="942315" y="3300639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Coronavirus 2 syndrome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4215D5-A675-1B45-89BC-E3961B57C888}"/>
              </a:ext>
            </a:extLst>
          </p:cNvPr>
          <p:cNvSpPr txBox="1"/>
          <p:nvPr/>
        </p:nvSpPr>
        <p:spPr>
          <a:xfrm>
            <a:off x="2730032" y="4854058"/>
            <a:ext cx="1151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HCoV-019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74DD11-37AD-4449-8AF0-36B768C8017F}"/>
              </a:ext>
            </a:extLst>
          </p:cNvPr>
          <p:cNvSpPr txBox="1"/>
          <p:nvPr/>
        </p:nvSpPr>
        <p:spPr>
          <a:xfrm>
            <a:off x="3248025" y="5481637"/>
            <a:ext cx="1062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</a:t>
            </a:r>
            <a:r>
              <a:rPr lang="en-US" dirty="0" err="1"/>
              <a:t>CoV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B165D-A05F-7346-9B65-F9415AAEF767}"/>
              </a:ext>
            </a:extLst>
          </p:cNvPr>
          <p:cNvSpPr txBox="1"/>
          <p:nvPr/>
        </p:nvSpPr>
        <p:spPr>
          <a:xfrm>
            <a:off x="5719763" y="5238750"/>
            <a:ext cx="2648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WH-human 1’ coronavirus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1AE075-E8CC-B84D-BC57-4EF6DBBEA38B}"/>
              </a:ext>
            </a:extLst>
          </p:cNvPr>
          <p:cNvSpPr txBox="1"/>
          <p:nvPr/>
        </p:nvSpPr>
        <p:spPr>
          <a:xfrm>
            <a:off x="5451166" y="3720361"/>
            <a:ext cx="1622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SARS COVID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3EDDF-B349-6941-A3ED-00DD2752F02B}"/>
              </a:ext>
            </a:extLst>
          </p:cNvPr>
          <p:cNvSpPr txBox="1"/>
          <p:nvPr/>
        </p:nvSpPr>
        <p:spPr>
          <a:xfrm>
            <a:off x="6749460" y="4536014"/>
            <a:ext cx="130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</a:t>
            </a:r>
            <a:r>
              <a:rPr lang="en-US" dirty="0" err="1"/>
              <a:t>Cov</a:t>
            </a:r>
            <a:r>
              <a:rPr lang="en-US" dirty="0"/>
              <a:t> 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E3BEC7-C425-364A-BED1-BB161F1A16E3}"/>
              </a:ext>
            </a:extLst>
          </p:cNvPr>
          <p:cNvSpPr txBox="1"/>
          <p:nvPr/>
        </p:nvSpPr>
        <p:spPr>
          <a:xfrm>
            <a:off x="4605338" y="5095875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9C174-2EBA-C545-976E-82EE19A69E9D}"/>
              </a:ext>
            </a:extLst>
          </p:cNvPr>
          <p:cNvSpPr txBox="1"/>
          <p:nvPr/>
        </p:nvSpPr>
        <p:spPr>
          <a:xfrm>
            <a:off x="5538494" y="3043635"/>
            <a:ext cx="313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SARS-CoV-2 associated ADRS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EF625F-EF48-5B41-9643-E6E9B2C38D95}"/>
              </a:ext>
            </a:extLst>
          </p:cNvPr>
          <p:cNvSpPr txBox="1"/>
          <p:nvPr/>
        </p:nvSpPr>
        <p:spPr>
          <a:xfrm>
            <a:off x="3035856" y="6115494"/>
            <a:ext cx="483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Severe acute respiratory syndrome coronavirus 2</a:t>
            </a:r>
          </a:p>
        </p:txBody>
      </p:sp>
    </p:spTree>
    <p:extLst>
      <p:ext uri="{BB962C8B-B14F-4D97-AF65-F5344CB8AC3E}">
        <p14:creationId xmlns:p14="http://schemas.microsoft.com/office/powerpoint/2010/main" val="241598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6073-C17D-FA40-8B73-96BE6A1F7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66" y="120082"/>
            <a:ext cx="7543800" cy="1252728"/>
          </a:xfrm>
        </p:spPr>
        <p:txBody>
          <a:bodyPr>
            <a:noAutofit/>
          </a:bodyPr>
          <a:lstStyle/>
          <a:p>
            <a:r>
              <a:rPr lang="en-US" sz="3200" dirty="0" err="1"/>
              <a:t>LitCovid</a:t>
            </a:r>
            <a:r>
              <a:rPr lang="en-US" sz="3200" dirty="0"/>
              <a:t>: Research matters (est. 02/2020)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EF77F-C255-624F-AA7E-FD169615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753C20-1479-E949-85A0-8D97AF71ED0C}"/>
              </a:ext>
            </a:extLst>
          </p:cNvPr>
          <p:cNvSpPr txBox="1"/>
          <p:nvPr/>
        </p:nvSpPr>
        <p:spPr>
          <a:xfrm>
            <a:off x="306430" y="5564791"/>
            <a:ext cx="2334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“I just wanted to say thank you for the </a:t>
            </a:r>
            <a:r>
              <a:rPr lang="en-US" sz="1400" dirty="0" err="1"/>
              <a:t>LitCovid</a:t>
            </a:r>
            <a:r>
              <a:rPr lang="en-US" sz="1400" dirty="0"/>
              <a:t> tool!  </a:t>
            </a:r>
          </a:p>
          <a:p>
            <a:r>
              <a:rPr lang="en-US" sz="1400" dirty="0"/>
              <a:t>It is an amazing resource. 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46D60D-0336-624A-AB26-8D07B562E6D0}"/>
              </a:ext>
            </a:extLst>
          </p:cNvPr>
          <p:cNvSpPr txBox="1"/>
          <p:nvPr/>
        </p:nvSpPr>
        <p:spPr>
          <a:xfrm>
            <a:off x="2793010" y="5580031"/>
            <a:ext cx="32539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“I just wanted to thank you for </a:t>
            </a:r>
            <a:r>
              <a:rPr lang="en-US" sz="1400" dirty="0" err="1"/>
              <a:t>organising</a:t>
            </a:r>
            <a:r>
              <a:rPr lang="en-US" sz="1400" dirty="0"/>
              <a:t> this informative information.  I am incredibly grateful for your efforts. 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977742-A59F-054C-8BF0-CCE2538B70EE}"/>
              </a:ext>
            </a:extLst>
          </p:cNvPr>
          <p:cNvSpPr txBox="1"/>
          <p:nvPr/>
        </p:nvSpPr>
        <p:spPr>
          <a:xfrm>
            <a:off x="6216920" y="5715761"/>
            <a:ext cx="2525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“Thank you for putting together such a wonderful resource.”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1E42A-5B4A-6047-86B1-2EB8FD8A03DA}"/>
              </a:ext>
            </a:extLst>
          </p:cNvPr>
          <p:cNvSpPr txBox="1"/>
          <p:nvPr/>
        </p:nvSpPr>
        <p:spPr>
          <a:xfrm>
            <a:off x="4854398" y="1906917"/>
            <a:ext cx="2689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Chen et al., Keep up with the latest coronavirus research. </a:t>
            </a:r>
          </a:p>
          <a:p>
            <a:r>
              <a:rPr lang="en-US" sz="1600" i="1" dirty="0"/>
              <a:t>Nature</a:t>
            </a:r>
            <a:r>
              <a:rPr lang="en-US" sz="1600" dirty="0"/>
              <a:t>. 2020, </a:t>
            </a:r>
            <a:r>
              <a:rPr lang="en-US" sz="1600" i="1" dirty="0"/>
              <a:t>NAR</a:t>
            </a:r>
            <a:r>
              <a:rPr lang="en-US" sz="1600" dirty="0"/>
              <a:t> 2021, 2023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F30E4-69ED-7441-9AA9-E9758026CAF0}"/>
              </a:ext>
            </a:extLst>
          </p:cNvPr>
          <p:cNvSpPr txBox="1"/>
          <p:nvPr/>
        </p:nvSpPr>
        <p:spPr>
          <a:xfrm>
            <a:off x="3801035" y="1057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775806-7591-1548-89FC-27256AD5271E}"/>
              </a:ext>
            </a:extLst>
          </p:cNvPr>
          <p:cNvSpPr txBox="1"/>
          <p:nvPr/>
        </p:nvSpPr>
        <p:spPr>
          <a:xfrm>
            <a:off x="4878863" y="3291525"/>
            <a:ext cx="2525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“First thing in the morning, right after brushing your teeth, you click on </a:t>
            </a:r>
            <a:r>
              <a:rPr lang="en-US" sz="1400" dirty="0" err="1"/>
              <a:t>LitCovid</a:t>
            </a:r>
            <a:r>
              <a:rPr lang="en-US" sz="1400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3D765B-CD4A-A64B-B0D4-D0C09827B949}"/>
              </a:ext>
            </a:extLst>
          </p:cNvPr>
          <p:cNvSpPr txBox="1"/>
          <p:nvPr/>
        </p:nvSpPr>
        <p:spPr>
          <a:xfrm>
            <a:off x="4870539" y="4387906"/>
            <a:ext cx="2749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“My favorite site for following the latest </a:t>
            </a:r>
            <a:r>
              <a:rPr lang="en-US" sz="1400" dirty="0">
                <a:hlinkClick r:id="rId3"/>
              </a:rPr>
              <a:t>#covid19</a:t>
            </a:r>
            <a:r>
              <a:rPr lang="en-US" sz="1400" dirty="0"/>
              <a:t> literature is NLM </a:t>
            </a:r>
            <a:r>
              <a:rPr lang="en-US" sz="1400" dirty="0" err="1"/>
              <a:t>LitCovid</a:t>
            </a:r>
            <a:r>
              <a:rPr lang="en-US" sz="1400" dirty="0"/>
              <a:t>. Organized, comprehensive and user friendly.”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4F13F8D-E75F-A74A-82C9-04ADE8138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0" y="1541440"/>
            <a:ext cx="4341770" cy="3582697"/>
          </a:xfrm>
        </p:spPr>
      </p:pic>
      <p:pic>
        <p:nvPicPr>
          <p:cNvPr id="8" name="Picture 7" descr="A picture containing person, wall, person, posing&#10;&#10;Description automatically generated">
            <a:extLst>
              <a:ext uri="{FF2B5EF4-FFF2-40B4-BE49-F238E27FC236}">
                <a16:creationId xmlns:a16="http://schemas.microsoft.com/office/drawing/2014/main" id="{7165595B-3BBD-B24F-8546-0FDAF50D9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51" y="2971800"/>
            <a:ext cx="1209057" cy="1209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CE9286-499B-B849-0184-E34D92A67D66}"/>
              </a:ext>
            </a:extLst>
          </p:cNvPr>
          <p:cNvSpPr txBox="1"/>
          <p:nvPr/>
        </p:nvSpPr>
        <p:spPr>
          <a:xfrm>
            <a:off x="8065906" y="4198359"/>
            <a:ext cx="8723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/>
              <a:t>Qingyu</a:t>
            </a:r>
            <a:r>
              <a:rPr lang="en-US" sz="1000" dirty="0"/>
              <a:t> Chen</a:t>
            </a:r>
          </a:p>
        </p:txBody>
      </p:sp>
    </p:spTree>
    <p:extLst>
      <p:ext uri="{BB962C8B-B14F-4D97-AF65-F5344CB8AC3E}">
        <p14:creationId xmlns:p14="http://schemas.microsoft.com/office/powerpoint/2010/main" val="2553082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25C3A-7B17-3921-6AA3-85C7D3FC6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+ Curator &gt; Curator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7BA00-E293-DDA5-2B7A-D41366D2E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75E66-9E31-E630-2E1B-26C01CC5AC38}"/>
              </a:ext>
            </a:extLst>
          </p:cNvPr>
          <p:cNvSpPr txBox="1"/>
          <p:nvPr/>
        </p:nvSpPr>
        <p:spPr>
          <a:xfrm>
            <a:off x="6623831" y="5267386"/>
            <a:ext cx="2172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Lilly Xu, 2022 summer intern</a:t>
            </a:r>
          </a:p>
          <a:p>
            <a:pPr algn="ctr"/>
            <a:r>
              <a:rPr lang="en-US" sz="1200" dirty="0"/>
              <a:t>AMIA 2022 High School Scholar</a:t>
            </a:r>
          </a:p>
          <a:p>
            <a:pPr algn="ctr"/>
            <a:r>
              <a:rPr lang="en-US" sz="1200" dirty="0"/>
              <a:t>Harvard, Class of 2027</a:t>
            </a:r>
          </a:p>
        </p:txBody>
      </p:sp>
      <p:pic>
        <p:nvPicPr>
          <p:cNvPr id="16" name="Content Placeholder 15" descr="A map of the world with different countries/regions&#10;&#10;Description automatically generated">
            <a:extLst>
              <a:ext uri="{FF2B5EF4-FFF2-40B4-BE49-F238E27FC236}">
                <a16:creationId xmlns:a16="http://schemas.microsoft.com/office/drawing/2014/main" id="{307D01B8-71CB-31F1-719C-E935C2DC0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34" y="1522091"/>
            <a:ext cx="2389458" cy="1812871"/>
          </a:xfrm>
        </p:spPr>
      </p:pic>
      <p:pic>
        <p:nvPicPr>
          <p:cNvPr id="14" name="Picture 13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9EBE00DB-0E65-8478-2EF2-8B1D4B65E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69" y="3890295"/>
            <a:ext cx="2442791" cy="13740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7F76D4-551C-5333-3CE9-FC6E13ACE0CB}"/>
              </a:ext>
            </a:extLst>
          </p:cNvPr>
          <p:cNvSpPr txBox="1"/>
          <p:nvPr/>
        </p:nvSpPr>
        <p:spPr>
          <a:xfrm>
            <a:off x="6669230" y="3379116"/>
            <a:ext cx="21275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Total usage: Over 60 million hits</a:t>
            </a:r>
          </a:p>
        </p:txBody>
      </p:sp>
      <p:pic>
        <p:nvPicPr>
          <p:cNvPr id="20" name="Picture 19" descr="A graph of a graph showing the growth of papers&#10;&#10;Description automatically generated">
            <a:extLst>
              <a:ext uri="{FF2B5EF4-FFF2-40B4-BE49-F238E27FC236}">
                <a16:creationId xmlns:a16="http://schemas.microsoft.com/office/drawing/2014/main" id="{801FF8F9-74CC-44D8-BD02-92F7DDDEA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" y="2514600"/>
            <a:ext cx="6343895" cy="338920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BAE7784-3A92-0DB7-EDD8-633B113C8B9C}"/>
              </a:ext>
            </a:extLst>
          </p:cNvPr>
          <p:cNvSpPr/>
          <p:nvPr/>
        </p:nvSpPr>
        <p:spPr>
          <a:xfrm>
            <a:off x="7620000" y="1609642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842BB-9619-15FD-8B4C-D71E501B674B}"/>
              </a:ext>
            </a:extLst>
          </p:cNvPr>
          <p:cNvSpPr txBox="1"/>
          <p:nvPr/>
        </p:nvSpPr>
        <p:spPr>
          <a:xfrm>
            <a:off x="1785544" y="2966253"/>
            <a:ext cx="1571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LongCovid</a:t>
            </a:r>
            <a:r>
              <a:rPr lang="en-US" sz="1200" b="1" dirty="0"/>
              <a:t> collection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0974BC-7306-27B9-E210-8E91FA724C56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2452840" y="3243252"/>
            <a:ext cx="118336" cy="1146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49E8865-E0F0-A4CC-6AA5-62F32CF2DDB8}"/>
              </a:ext>
            </a:extLst>
          </p:cNvPr>
          <p:cNvSpPr txBox="1"/>
          <p:nvPr/>
        </p:nvSpPr>
        <p:spPr>
          <a:xfrm>
            <a:off x="701824" y="4517599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100% </a:t>
            </a:r>
          </a:p>
          <a:p>
            <a:r>
              <a:rPr lang="en-US" sz="1400" b="1" dirty="0"/>
              <a:t>manual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B7727-B409-D470-A3C6-6AEE80DAEFE1}"/>
              </a:ext>
            </a:extLst>
          </p:cNvPr>
          <p:cNvSpPr txBox="1"/>
          <p:nvPr/>
        </p:nvSpPr>
        <p:spPr>
          <a:xfrm>
            <a:off x="1598403" y="4625320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AI-assisted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A3247-210B-0698-3994-0BC9A7EEF93E}"/>
              </a:ext>
            </a:extLst>
          </p:cNvPr>
          <p:cNvSpPr txBox="1"/>
          <p:nvPr/>
        </p:nvSpPr>
        <p:spPr>
          <a:xfrm>
            <a:off x="2821472" y="4269553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AI-driven data curation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FA16A-B636-2B2C-5ACE-392A8CBB6BA0}"/>
              </a:ext>
            </a:extLst>
          </p:cNvPr>
          <p:cNvSpPr txBox="1"/>
          <p:nvPr/>
        </p:nvSpPr>
        <p:spPr>
          <a:xfrm>
            <a:off x="5016172" y="3890295"/>
            <a:ext cx="897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Machine </a:t>
            </a:r>
          </a:p>
          <a:p>
            <a:r>
              <a:rPr lang="en-US" sz="1400" b="1" dirty="0"/>
              <a:t>curation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178DB4-98BC-FB63-4519-2FF195F0A37A}"/>
              </a:ext>
            </a:extLst>
          </p:cNvPr>
          <p:cNvSpPr txBox="1"/>
          <p:nvPr/>
        </p:nvSpPr>
        <p:spPr>
          <a:xfrm>
            <a:off x="0" y="6180803"/>
            <a:ext cx="68820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Leaman</a:t>
            </a:r>
            <a:r>
              <a:rPr lang="en-US" sz="1050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en-US" sz="105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et al. Comprehensively identifying Long Covid articles with </a:t>
            </a:r>
            <a:r>
              <a:rPr lang="en-US" sz="1050" b="1" i="0" u="none" strike="noStrike" dirty="0">
                <a:solidFill>
                  <a:srgbClr val="0432FF"/>
                </a:solidFill>
                <a:effectLst/>
                <a:latin typeface="BlinkMacSystemFont"/>
              </a:rPr>
              <a:t>human-in-the-loop</a:t>
            </a:r>
            <a:r>
              <a:rPr lang="en-US" sz="1050" b="1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05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machine learning.” </a:t>
            </a:r>
            <a:r>
              <a:rPr lang="en-US" sz="105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Patterns, </a:t>
            </a:r>
            <a:r>
              <a:rPr lang="en-US" sz="1050" b="0" u="none" strike="noStrike" dirty="0">
                <a:solidFill>
                  <a:srgbClr val="212121"/>
                </a:solidFill>
                <a:effectLst/>
                <a:latin typeface="BlinkMacSystemFont"/>
              </a:rPr>
              <a:t>2023</a:t>
            </a:r>
            <a:endParaRPr lang="en-US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98BCAF-413B-8E3D-FACA-2808FF102749}"/>
              </a:ext>
            </a:extLst>
          </p:cNvPr>
          <p:cNvSpPr txBox="1"/>
          <p:nvPr/>
        </p:nvSpPr>
        <p:spPr>
          <a:xfrm>
            <a:off x="0" y="6375890"/>
            <a:ext cx="64892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Chen et al. </a:t>
            </a:r>
            <a:r>
              <a:rPr lang="en-US" sz="105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LitMC</a:t>
            </a:r>
            <a:r>
              <a:rPr lang="en-US" sz="105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-BERT: Transformer-Based Multi-Label Classification of COVID-19 Literature. </a:t>
            </a:r>
            <a:r>
              <a:rPr lang="en-US" sz="1050" b="0" i="1" u="none" strike="noStrike" dirty="0">
                <a:solidFill>
                  <a:srgbClr val="212121"/>
                </a:solidFill>
                <a:effectLst/>
                <a:latin typeface="BlinkMacSystemFont"/>
              </a:rPr>
              <a:t>IEEE/ACM TCBB</a:t>
            </a:r>
            <a:r>
              <a:rPr lang="en-US" sz="1050" dirty="0">
                <a:solidFill>
                  <a:srgbClr val="212121"/>
                </a:solidFill>
                <a:latin typeface="BlinkMacSystemFont"/>
              </a:rPr>
              <a:t>, </a:t>
            </a:r>
            <a:r>
              <a:rPr lang="en-US" sz="105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2022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39159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2"/>
          <p:cNvSpPr/>
          <p:nvPr/>
        </p:nvSpPr>
        <p:spPr>
          <a:xfrm>
            <a:off x="7162798" y="2133600"/>
            <a:ext cx="990600" cy="4038600"/>
          </a:xfrm>
          <a:prstGeom prst="downArrow">
            <a:avLst>
              <a:gd name="adj1" fmla="val 50000"/>
              <a:gd name="adj2" fmla="val 3461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5448"/>
            <a:ext cx="8991600" cy="1252728"/>
          </a:xfrm>
        </p:spPr>
        <p:txBody>
          <a:bodyPr>
            <a:normAutofit fontScale="90000"/>
          </a:bodyPr>
          <a:lstStyle/>
          <a:p>
            <a:r>
              <a:rPr lang="en-US" dirty="0"/>
              <a:t>Information Extraction for Discovery</a:t>
            </a:r>
          </a:p>
        </p:txBody>
      </p:sp>
      <p:pic>
        <p:nvPicPr>
          <p:cNvPr id="17" name="Picture 16" descr="journal.pcbi.1000411.g00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5257800" cy="5143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2400" y="6629400"/>
            <a:ext cx="6781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Rzhetsky</a:t>
            </a:r>
            <a:r>
              <a:rPr lang="en-US" sz="1000" dirty="0"/>
              <a:t> A et al., (2009)  Getting Started in Text Mining: Part Two. </a:t>
            </a:r>
            <a:r>
              <a:rPr lang="en-US" sz="1000" dirty="0" err="1"/>
              <a:t>PLoS</a:t>
            </a:r>
            <a:r>
              <a:rPr lang="en-US" sz="1000" dirty="0"/>
              <a:t> </a:t>
            </a:r>
            <a:r>
              <a:rPr lang="en-US" sz="1000" dirty="0" err="1"/>
              <a:t>Comput</a:t>
            </a:r>
            <a:r>
              <a:rPr lang="en-US" sz="1000" dirty="0"/>
              <a:t> </a:t>
            </a:r>
            <a:r>
              <a:rPr lang="en-US" sz="1000" dirty="0" err="1"/>
              <a:t>Biol</a:t>
            </a:r>
            <a:r>
              <a:rPr lang="en-US" sz="1000" dirty="0"/>
              <a:t> 5(7):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497829"/>
            <a:ext cx="733864" cy="274320"/>
          </a:xfrm>
        </p:spPr>
        <p:txBody>
          <a:bodyPr/>
          <a:lstStyle/>
          <a:p>
            <a:fld id="{D54D4AC7-2F76-476D-888B-31A3BD812DCE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6629400" y="2232660"/>
            <a:ext cx="2057398" cy="548640"/>
            <a:chOff x="2634" y="617220"/>
            <a:chExt cx="1585823" cy="822960"/>
          </a:xfrm>
        </p:grpSpPr>
        <p:sp>
          <p:nvSpPr>
            <p:cNvPr id="33" name="Rounded Rectangle 32"/>
            <p:cNvSpPr/>
            <p:nvPr/>
          </p:nvSpPr>
          <p:spPr>
            <a:xfrm>
              <a:off x="2634" y="617220"/>
              <a:ext cx="1585823" cy="822960"/>
            </a:xfrm>
            <a:prstGeom prst="roundRect">
              <a:avLst/>
            </a:prstGeom>
            <a:solidFill>
              <a:srgbClr val="008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Rounded Rectangle 4"/>
            <p:cNvSpPr/>
            <p:nvPr/>
          </p:nvSpPr>
          <p:spPr>
            <a:xfrm>
              <a:off x="42808" y="657394"/>
              <a:ext cx="1505475" cy="742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/>
                <a:t>1. Articles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1219200" y="1676400"/>
            <a:ext cx="381000" cy="3048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634112" y="5120640"/>
            <a:ext cx="2052687" cy="548640"/>
            <a:chOff x="7403142" y="617220"/>
            <a:chExt cx="1585823" cy="822960"/>
          </a:xfrm>
        </p:grpSpPr>
        <p:sp>
          <p:nvSpPr>
            <p:cNvPr id="30" name="Rounded Rectangle 29"/>
            <p:cNvSpPr/>
            <p:nvPr/>
          </p:nvSpPr>
          <p:spPr>
            <a:xfrm>
              <a:off x="7403142" y="617220"/>
              <a:ext cx="1585823" cy="8229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6031141"/>
                <a:satOff val="42105"/>
                <a:lumOff val="4509"/>
                <a:alphaOff val="0"/>
              </a:schemeClr>
            </a:fillRef>
            <a:effectRef idx="2">
              <a:schemeClr val="accent4">
                <a:hueOff val="-6031141"/>
                <a:satOff val="42105"/>
                <a:lumOff val="450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Rounded Rectangle 4"/>
            <p:cNvSpPr/>
            <p:nvPr/>
          </p:nvSpPr>
          <p:spPr>
            <a:xfrm>
              <a:off x="7443316" y="657394"/>
              <a:ext cx="1505475" cy="742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/>
                <a:t>4. Integration</a:t>
              </a:r>
              <a:endParaRPr lang="en-US" sz="2400" b="1" kern="1200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629400" y="3162300"/>
            <a:ext cx="2057398" cy="609600"/>
            <a:chOff x="1852761" y="617220"/>
            <a:chExt cx="1585823" cy="822960"/>
          </a:xfrm>
        </p:grpSpPr>
        <p:sp>
          <p:nvSpPr>
            <p:cNvPr id="52" name="Rounded Rectangle 51"/>
            <p:cNvSpPr/>
            <p:nvPr/>
          </p:nvSpPr>
          <p:spPr>
            <a:xfrm>
              <a:off x="1852761" y="617220"/>
              <a:ext cx="1585823" cy="8229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1507785"/>
                <a:satOff val="10526"/>
                <a:lumOff val="1127"/>
                <a:alphaOff val="0"/>
              </a:schemeClr>
            </a:fillRef>
            <a:effectRef idx="2">
              <a:schemeClr val="accent4">
                <a:hueOff val="-1507785"/>
                <a:satOff val="10526"/>
                <a:lumOff val="112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ounded Rectangle 4"/>
            <p:cNvSpPr/>
            <p:nvPr/>
          </p:nvSpPr>
          <p:spPr>
            <a:xfrm>
              <a:off x="1892935" y="657394"/>
              <a:ext cx="1505475" cy="742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/>
                <a:t>2. </a:t>
              </a:r>
              <a:r>
                <a:rPr lang="en-US" sz="2400" b="1" dirty="0"/>
                <a:t>Entities</a:t>
              </a:r>
              <a:endParaRPr lang="en-US" sz="2400" b="1" kern="1200" dirty="0"/>
            </a:p>
          </p:txBody>
        </p:sp>
      </p:grpSp>
      <p:sp>
        <p:nvSpPr>
          <p:cNvPr id="55" name="Oval 54"/>
          <p:cNvSpPr/>
          <p:nvPr/>
        </p:nvSpPr>
        <p:spPr>
          <a:xfrm>
            <a:off x="2743200" y="1676400"/>
            <a:ext cx="381000" cy="304800"/>
          </a:xfrm>
          <a:prstGeom prst="ellipse">
            <a:avLst/>
          </a:prstGeom>
          <a:solidFill>
            <a:srgbClr val="32AB4C"/>
          </a:solidFill>
          <a:ln>
            <a:solidFill>
              <a:srgbClr val="32AB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629399" y="4152900"/>
            <a:ext cx="2057399" cy="533400"/>
            <a:chOff x="3702888" y="617220"/>
            <a:chExt cx="1585823" cy="822960"/>
          </a:xfrm>
        </p:grpSpPr>
        <p:sp>
          <p:nvSpPr>
            <p:cNvPr id="24" name="Rounded Rectangle 23"/>
            <p:cNvSpPr/>
            <p:nvPr/>
          </p:nvSpPr>
          <p:spPr>
            <a:xfrm>
              <a:off x="3702888" y="617220"/>
              <a:ext cx="1585823" cy="82296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3015570"/>
                <a:satOff val="21052"/>
                <a:lumOff val="2255"/>
                <a:alphaOff val="0"/>
              </a:schemeClr>
            </a:fillRef>
            <a:effectRef idx="2">
              <a:schemeClr val="accent4">
                <a:hueOff val="-3015570"/>
                <a:satOff val="21052"/>
                <a:lumOff val="225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ounded Rectangle 4"/>
            <p:cNvSpPr/>
            <p:nvPr/>
          </p:nvSpPr>
          <p:spPr>
            <a:xfrm>
              <a:off x="3743062" y="697566"/>
              <a:ext cx="1505475" cy="7426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/>
                <a:t>3. Relations</a:t>
              </a:r>
            </a:p>
          </p:txBody>
        </p:sp>
      </p:grpSp>
      <p:sp>
        <p:nvSpPr>
          <p:cNvPr id="57" name="Oval 56"/>
          <p:cNvSpPr/>
          <p:nvPr/>
        </p:nvSpPr>
        <p:spPr>
          <a:xfrm>
            <a:off x="5638800" y="1676400"/>
            <a:ext cx="381000" cy="304800"/>
          </a:xfrm>
          <a:prstGeom prst="ellipse">
            <a:avLst/>
          </a:prstGeom>
          <a:solidFill>
            <a:srgbClr val="ACBE39"/>
          </a:solidFill>
          <a:ln>
            <a:solidFill>
              <a:srgbClr val="ACBE39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8" name="Oval 57"/>
          <p:cNvSpPr/>
          <p:nvPr/>
        </p:nvSpPr>
        <p:spPr>
          <a:xfrm>
            <a:off x="4114800" y="3246842"/>
            <a:ext cx="381000" cy="3048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763818-18A6-9B41-8A90-9A50D60DED8D}"/>
              </a:ext>
            </a:extLst>
          </p:cNvPr>
          <p:cNvSpPr/>
          <p:nvPr/>
        </p:nvSpPr>
        <p:spPr>
          <a:xfrm>
            <a:off x="6476998" y="3038602"/>
            <a:ext cx="2362200" cy="1838198"/>
          </a:xfrm>
          <a:prstGeom prst="rect">
            <a:avLst/>
          </a:prstGeom>
          <a:noFill/>
          <a:ln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Extracting gene-disease-variant relations from free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D4AC7-2F76-476D-888B-31A3BD812DC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90467" y="2135294"/>
            <a:ext cx="2221014" cy="26161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7272" y="2134833"/>
            <a:ext cx="1273010" cy="240600"/>
          </a:xfrm>
          <a:prstGeom prst="rect">
            <a:avLst/>
          </a:prstGeom>
          <a:solidFill>
            <a:srgbClr val="FD2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1620" y="2134833"/>
            <a:ext cx="704744" cy="240600"/>
          </a:xfrm>
          <a:prstGeom prst="rect">
            <a:avLst/>
          </a:prstGeom>
          <a:solidFill>
            <a:srgbClr val="09F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5287" y="1861626"/>
            <a:ext cx="7858274" cy="1204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050" u="sng" dirty="0">
                <a:solidFill>
                  <a:srgbClr val="660066"/>
                </a:solidFill>
                <a:effectLst/>
                <a:latin typeface="Arial"/>
                <a:ea typeface="Times New Roman"/>
                <a:cs typeface="Times New Roman"/>
                <a:hlinkClick r:id="rId3" tooltip="Journal of Alzheimer's disease : JAD."/>
              </a:rPr>
              <a:t>J Alzheimers Dis.</a:t>
            </a:r>
            <a:r>
              <a:rPr lang="en-US" sz="105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 </a:t>
            </a:r>
            <a:r>
              <a:rPr lang="en-US" sz="1600" dirty="0">
                <a:effectLst/>
                <a:latin typeface="Cambria"/>
                <a:ea typeface="ＭＳ 明朝"/>
                <a:cs typeface="Times New Roman"/>
              </a:rPr>
              <a:t>2012;32(2):397-415. </a:t>
            </a:r>
            <a:r>
              <a:rPr lang="en-US" sz="1600" dirty="0" err="1">
                <a:effectLst/>
                <a:latin typeface="Cambria"/>
                <a:ea typeface="ＭＳ 明朝"/>
                <a:cs typeface="Times New Roman"/>
              </a:rPr>
              <a:t>doi</a:t>
            </a:r>
            <a:r>
              <a:rPr lang="en-US" sz="1600" dirty="0">
                <a:effectLst/>
                <a:latin typeface="Cambria"/>
                <a:ea typeface="ＭＳ 明朝"/>
                <a:cs typeface="Times New Roman"/>
              </a:rPr>
              <a:t>: 10.3233/JAD-2012-121129.</a:t>
            </a:r>
          </a:p>
          <a:p>
            <a:pPr>
              <a:lnSpc>
                <a:spcPct val="80000"/>
              </a:lnSpc>
              <a:spcBef>
                <a:spcPts val="450"/>
              </a:spcBef>
              <a:spcAft>
                <a:spcPts val="45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Highly pathogenic Alzheimer's disease </a:t>
            </a:r>
            <a:r>
              <a:rPr lang="en-US" b="1" dirty="0" err="1">
                <a:solidFill>
                  <a:srgbClr val="000000"/>
                </a:solidFill>
                <a:effectLst/>
                <a:latin typeface="Arial"/>
                <a:ea typeface="Times New Roman"/>
              </a:rPr>
              <a:t>presenilin</a:t>
            </a:r>
            <a:r>
              <a:rPr lang="en-US" b="1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 1 P117R mutation causes a specific increase in p53 and p21 protein levels and cell cycle </a:t>
            </a:r>
            <a:r>
              <a:rPr lang="en-US" b="1" dirty="0" err="1">
                <a:solidFill>
                  <a:srgbClr val="000000"/>
                </a:solidFill>
                <a:effectLst/>
                <a:latin typeface="Arial"/>
                <a:ea typeface="Times New Roman"/>
              </a:rPr>
              <a:t>dysregulation</a:t>
            </a:r>
            <a:r>
              <a:rPr lang="en-US" b="1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 in human lymphocytes.</a:t>
            </a:r>
            <a:endParaRPr lang="en-US" b="1" dirty="0">
              <a:effectLst/>
              <a:latin typeface="Times"/>
            </a:endParaRPr>
          </a:p>
          <a:p>
            <a:pPr>
              <a:lnSpc>
                <a:spcPct val="80000"/>
              </a:lnSpc>
            </a:pPr>
            <a:r>
              <a:rPr lang="en-US" sz="1050" u="sng" dirty="0">
                <a:solidFill>
                  <a:srgbClr val="660066"/>
                </a:solidFill>
                <a:effectLst/>
                <a:latin typeface="Arial"/>
                <a:ea typeface="Times New Roman"/>
                <a:cs typeface="Times New Roman"/>
                <a:hlinkClick r:id="rId4" invalidUrl="http://www.ncbi.nlm.nih.gov/pubmed/?term=Bialopiotrowicz E[Author]&amp;cauthor=true&amp;cauthor_uid=22810102"/>
              </a:rPr>
              <a:t>Bialopiotrowicz E</a:t>
            </a:r>
            <a:r>
              <a:rPr lang="en-US" sz="800" baseline="3000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1</a:t>
            </a:r>
            <a:r>
              <a:rPr lang="en-US" sz="105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, </a:t>
            </a:r>
            <a:r>
              <a:rPr lang="en-US" sz="1050" u="sng" dirty="0">
                <a:solidFill>
                  <a:srgbClr val="660066"/>
                </a:solidFill>
                <a:effectLst/>
                <a:latin typeface="Arial"/>
                <a:ea typeface="Times New Roman"/>
                <a:cs typeface="Times New Roman"/>
                <a:hlinkClick r:id="rId5" invalidUrl="http://www.ncbi.nlm.nih.gov/pubmed/?term=Szybinska A[Author]&amp;cauthor=true&amp;cauthor_uid=22810102"/>
              </a:rPr>
              <a:t>Szybinska A</a:t>
            </a:r>
            <a:r>
              <a:rPr lang="en-US" sz="105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, </a:t>
            </a:r>
            <a:r>
              <a:rPr lang="en-US" sz="1050" u="sng" dirty="0">
                <a:solidFill>
                  <a:srgbClr val="660066"/>
                </a:solidFill>
                <a:effectLst/>
                <a:latin typeface="Arial"/>
                <a:ea typeface="Times New Roman"/>
                <a:cs typeface="Times New Roman"/>
                <a:hlinkClick r:id="rId6" invalidUrl="http://www.ncbi.nlm.nih.gov/pubmed/?term=Kuzniewska B[Author]&amp;cauthor=true&amp;cauthor_uid=22810102"/>
              </a:rPr>
              <a:t>Kuzniewska B</a:t>
            </a:r>
            <a:r>
              <a:rPr lang="en-US" sz="105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, </a:t>
            </a:r>
            <a:r>
              <a:rPr lang="en-US" sz="1050" u="sng" dirty="0">
                <a:solidFill>
                  <a:srgbClr val="660066"/>
                </a:solidFill>
                <a:effectLst/>
                <a:latin typeface="Arial"/>
                <a:ea typeface="Times New Roman"/>
                <a:cs typeface="Times New Roman"/>
                <a:hlinkClick r:id="rId7" invalidUrl="http://www.ncbi.nlm.nih.gov/pubmed/?term=Buizza L[Author]&amp;cauthor=true&amp;cauthor_uid=22810102"/>
              </a:rPr>
              <a:t>Buizza L</a:t>
            </a:r>
            <a:r>
              <a:rPr lang="en-US" sz="105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, </a:t>
            </a:r>
            <a:r>
              <a:rPr lang="en-US" sz="1050" u="sng" dirty="0">
                <a:solidFill>
                  <a:srgbClr val="660066"/>
                </a:solidFill>
                <a:effectLst/>
                <a:latin typeface="Arial"/>
                <a:ea typeface="Times New Roman"/>
                <a:cs typeface="Times New Roman"/>
                <a:hlinkClick r:id="rId8" invalidUrl="http://www.ncbi.nlm.nih.gov/pubmed/?term=Uberti D[Author]&amp;cauthor=true&amp;cauthor_uid=22810102"/>
              </a:rPr>
              <a:t>Uberti D</a:t>
            </a:r>
            <a:r>
              <a:rPr lang="en-US" sz="105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, </a:t>
            </a:r>
            <a:r>
              <a:rPr lang="en-US" sz="1050" u="sng" dirty="0">
                <a:solidFill>
                  <a:srgbClr val="660066"/>
                </a:solidFill>
                <a:effectLst/>
                <a:latin typeface="Arial"/>
                <a:ea typeface="Times New Roman"/>
                <a:cs typeface="Times New Roman"/>
                <a:hlinkClick r:id="rId9" invalidUrl="http://www.ncbi.nlm.nih.gov/pubmed/?term=Kuznicki J[Author]&amp;cauthor=true&amp;cauthor_uid=22810102"/>
              </a:rPr>
              <a:t>Kuznicki J</a:t>
            </a:r>
            <a:r>
              <a:rPr lang="en-US" sz="105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, </a:t>
            </a:r>
            <a:r>
              <a:rPr lang="en-US" sz="1050" u="sng" dirty="0">
                <a:solidFill>
                  <a:srgbClr val="660066"/>
                </a:solidFill>
                <a:effectLst/>
                <a:latin typeface="Arial"/>
                <a:ea typeface="Times New Roman"/>
                <a:cs typeface="Times New Roman"/>
                <a:hlinkClick r:id="rId10" invalidUrl="http://www.ncbi.nlm.nih.gov/pubmed/?term=Wojda U[Author]&amp;cauthor=true&amp;cauthor_uid=22810102"/>
              </a:rPr>
              <a:t>Wojda U</a:t>
            </a:r>
            <a:r>
              <a:rPr lang="en-US" sz="1050" dirty="0">
                <a:solidFill>
                  <a:srgbClr val="000000"/>
                </a:solidFill>
                <a:effectLst/>
                <a:latin typeface="Arial"/>
                <a:ea typeface="Times New Roman"/>
                <a:cs typeface="Times New Roman"/>
              </a:rPr>
              <a:t>.</a:t>
            </a:r>
            <a:endParaRPr lang="en-US" sz="16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0466" y="1828800"/>
            <a:ext cx="2221014" cy="26161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Disease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77272" y="1828800"/>
            <a:ext cx="1273010" cy="240600"/>
          </a:xfrm>
          <a:prstGeom prst="rect">
            <a:avLst/>
          </a:prstGeom>
          <a:solidFill>
            <a:srgbClr val="FD2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Gene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91621" y="1828800"/>
            <a:ext cx="983797" cy="240600"/>
          </a:xfrm>
          <a:prstGeom prst="rect">
            <a:avLst/>
          </a:prstGeom>
          <a:solidFill>
            <a:srgbClr val="09F3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Variant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2400" y="4054855"/>
            <a:ext cx="2819400" cy="1669836"/>
            <a:chOff x="76200" y="1633537"/>
            <a:chExt cx="8997248" cy="5148263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6200" y="1633537"/>
              <a:ext cx="3371967" cy="4767263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376466" y="2133600"/>
              <a:ext cx="3576534" cy="4586288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581400" y="1639585"/>
              <a:ext cx="3657600" cy="4685015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410200" y="1981200"/>
              <a:ext cx="3663248" cy="4800600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8" name="Right Arrow 17"/>
          <p:cNvSpPr/>
          <p:nvPr/>
        </p:nvSpPr>
        <p:spPr>
          <a:xfrm>
            <a:off x="3048000" y="4763049"/>
            <a:ext cx="590274" cy="366212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ontent Placeholder 6"/>
          <p:cNvGraphicFramePr>
            <a:graphicFrameLocks noGrp="1"/>
          </p:cNvGraphicFramePr>
          <p:nvPr>
            <p:ph idx="1"/>
          </p:nvPr>
        </p:nvGraphicFramePr>
        <p:xfrm>
          <a:off x="3700705" y="3636168"/>
          <a:ext cx="5367095" cy="2383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10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53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200" dirty="0"/>
                        <a:t>Rank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Gene or </a:t>
                      </a:r>
                    </a:p>
                    <a:p>
                      <a:r>
                        <a:rPr lang="en-US" sz="1200" dirty="0"/>
                        <a:t>Protein ID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Gene SYM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WTAA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MTAA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Disease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PMIDs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Q13131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PRKAA1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Breast cancer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16959974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1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P31749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AKT1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Breast cancer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17611497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18954143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19713527</a:t>
                      </a:r>
                    </a:p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21793738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P10275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874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Prostate cancer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17591767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…..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….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…..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5789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32748</TotalTime>
  <Words>1585</Words>
  <Application>Microsoft Macintosh PowerPoint</Application>
  <PresentationFormat>On-screen Show (4:3)</PresentationFormat>
  <Paragraphs>375</Paragraphs>
  <Slides>32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BlinkMacSystemFont</vt:lpstr>
      <vt:lpstr>Times</vt:lpstr>
      <vt:lpstr>Arial</vt:lpstr>
      <vt:lpstr>Calibri</vt:lpstr>
      <vt:lpstr>Cambria</vt:lpstr>
      <vt:lpstr>Corbel</vt:lpstr>
      <vt:lpstr>Courier New</vt:lpstr>
      <vt:lpstr>Helvetica</vt:lpstr>
      <vt:lpstr>Source Sans Pro</vt:lpstr>
      <vt:lpstr>Wingdings</vt:lpstr>
      <vt:lpstr>Wingdings 2</vt:lpstr>
      <vt:lpstr>Wingdings 3</vt:lpstr>
      <vt:lpstr>Module</vt:lpstr>
      <vt:lpstr>Transforming Medicine with AI:  from PubMed Search to TrialGPT</vt:lpstr>
      <vt:lpstr>Our research at NLM IRP</vt:lpstr>
      <vt:lpstr>PowerPoint Presentation</vt:lpstr>
      <vt:lpstr>AI/ML in PubMed</vt:lpstr>
      <vt:lpstr>PowerPoint Presentation</vt:lpstr>
      <vt:lpstr>LitCovid: Research matters (est. 02/2020) </vt:lpstr>
      <vt:lpstr>AI + Curator &gt; Curator</vt:lpstr>
      <vt:lpstr>Information Extraction for Discovery</vt:lpstr>
      <vt:lpstr>Extracting gene-disease-variant relations from free text</vt:lpstr>
      <vt:lpstr>PubTator (est. 2012): integrating text-mined results at PubMed scale</vt:lpstr>
      <vt:lpstr>PubTator milestones</vt:lpstr>
      <vt:lpstr>PowerPoint Presentation</vt:lpstr>
      <vt:lpstr> API usage: over 1 billion requests </vt:lpstr>
      <vt:lpstr>Tracking genetics variants in literature </vt:lpstr>
      <vt:lpstr>ChatGPT: revolution or hype?</vt:lpstr>
      <vt:lpstr>LLMs for Biomedicine</vt:lpstr>
      <vt:lpstr>LLMs for Biomedical QA: USMLE Performance</vt:lpstr>
      <vt:lpstr>PowerPoint Presentation</vt:lpstr>
      <vt:lpstr>Hallucination in LLMs</vt:lpstr>
      <vt:lpstr>Retrieval Augmented Generation</vt:lpstr>
      <vt:lpstr>Retrieval → Summarization → Verification</vt:lpstr>
      <vt:lpstr>Our work on medical LLMs</vt:lpstr>
      <vt:lpstr>PowerPoint Presentation</vt:lpstr>
      <vt:lpstr>Motivation and Objectives </vt:lpstr>
      <vt:lpstr>Previous SOTA Methods</vt:lpstr>
      <vt:lpstr>Technical novelty</vt:lpstr>
      <vt:lpstr>TrialGPT Predicts Criterion-level Eligibility with Explanations</vt:lpstr>
      <vt:lpstr>Expert-level performance</vt:lpstr>
      <vt:lpstr>Trial-level Scores For Ranking &amp; Excluding Clinical Trials</vt:lpstr>
      <vt:lpstr>Evaluation setups and results</vt:lpstr>
      <vt:lpstr>TrialGPT 2.0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for Mutations: Automatic extraction of mutation data from the biomedical literature</dc:title>
  <dc:creator>harrisbr2</dc:creator>
  <cp:lastModifiedBy>Lu, Zhiyong (NIH/NLM/NCBI) [E]</cp:lastModifiedBy>
  <cp:revision>2149</cp:revision>
  <cp:lastPrinted>2012-07-20T13:33:04Z</cp:lastPrinted>
  <dcterms:created xsi:type="dcterms:W3CDTF">2012-07-17T00:21:41Z</dcterms:created>
  <dcterms:modified xsi:type="dcterms:W3CDTF">2024-09-20T13:17:34Z</dcterms:modified>
</cp:coreProperties>
</file>