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48" r:id="rId2"/>
  </p:sldMasterIdLst>
  <p:notesMasterIdLst>
    <p:notesMasterId r:id="rId19"/>
  </p:notesMasterIdLst>
  <p:handoutMasterIdLst>
    <p:handoutMasterId r:id="rId20"/>
  </p:handoutMasterIdLst>
  <p:sldIdLst>
    <p:sldId id="263" r:id="rId3"/>
    <p:sldId id="334" r:id="rId4"/>
    <p:sldId id="1717" r:id="rId5"/>
    <p:sldId id="623" r:id="rId6"/>
    <p:sldId id="621" r:id="rId7"/>
    <p:sldId id="662" r:id="rId8"/>
    <p:sldId id="1718" r:id="rId9"/>
    <p:sldId id="1729" r:id="rId10"/>
    <p:sldId id="1730" r:id="rId11"/>
    <p:sldId id="1723" r:id="rId12"/>
    <p:sldId id="1731" r:id="rId13"/>
    <p:sldId id="1732" r:id="rId14"/>
    <p:sldId id="1734" r:id="rId15"/>
    <p:sldId id="1733" r:id="rId16"/>
    <p:sldId id="1719" r:id="rId17"/>
    <p:sldId id="291" r:id="rId18"/>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D577D7-BBA1-994F-B434-7931A891E61A}">
          <p14:sldIdLst>
            <p14:sldId id="263"/>
            <p14:sldId id="334"/>
            <p14:sldId id="1717"/>
            <p14:sldId id="623"/>
            <p14:sldId id="621"/>
            <p14:sldId id="662"/>
          </p14:sldIdLst>
        </p14:section>
        <p14:section name="Untitled Section" id="{B633FFEA-121B-044D-AD8E-5AA1537EAF74}">
          <p14:sldIdLst>
            <p14:sldId id="1718"/>
            <p14:sldId id="1729"/>
            <p14:sldId id="1730"/>
            <p14:sldId id="1723"/>
            <p14:sldId id="1731"/>
            <p14:sldId id="1732"/>
            <p14:sldId id="1734"/>
            <p14:sldId id="1733"/>
            <p14:sldId id="1719"/>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DB"/>
    <a:srgbClr val="64B42D"/>
    <a:srgbClr val="8789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71" autoAdjust="0"/>
    <p:restoredTop sz="94611" autoAdjust="0"/>
  </p:normalViewPr>
  <p:slideViewPr>
    <p:cSldViewPr snapToGrid="0" snapToObjects="1">
      <p:cViewPr varScale="1">
        <p:scale>
          <a:sx n="138" d="100"/>
          <a:sy n="138" d="100"/>
        </p:scale>
        <p:origin x="184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6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ADF75E-59E8-4648-88F6-CCFE712DF64C}" type="datetimeFigureOut">
              <a:rPr lang="sv-SE" smtClean="0"/>
              <a:t>2024-07-10</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75ED13-FB31-1D48-922D-2FADF268A61C}" type="slidenum">
              <a:rPr lang="sv-SE" smtClean="0"/>
              <a:t>‹#›</a:t>
            </a:fld>
            <a:endParaRPr lang="sv-SE"/>
          </a:p>
        </p:txBody>
      </p:sp>
    </p:spTree>
    <p:extLst>
      <p:ext uri="{BB962C8B-B14F-4D97-AF65-F5344CB8AC3E}">
        <p14:creationId xmlns:p14="http://schemas.microsoft.com/office/powerpoint/2010/main" val="13231508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643682-0408-7F48-BF88-F4669EC5E7FA}" type="datetimeFigureOut">
              <a:rPr lang="sv-SE" smtClean="0"/>
              <a:t>2024-07-10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27026C-17DC-DD46-B5CF-AE79935486DF}" type="slidenum">
              <a:rPr lang="sv-SE" smtClean="0"/>
              <a:t>‹#›</a:t>
            </a:fld>
            <a:endParaRPr lang="sv-SE"/>
          </a:p>
        </p:txBody>
      </p:sp>
    </p:spTree>
    <p:extLst>
      <p:ext uri="{BB962C8B-B14F-4D97-AF65-F5344CB8AC3E}">
        <p14:creationId xmlns:p14="http://schemas.microsoft.com/office/powerpoint/2010/main" val="29831904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F535B14-3AD0-4FF4-BD03-A7A97845100B}" type="slidenum">
              <a:rPr lang="en-US" smtClean="0"/>
              <a:t>3</a:t>
            </a:fld>
            <a:endParaRPr lang="en-US"/>
          </a:p>
        </p:txBody>
      </p:sp>
    </p:spTree>
    <p:extLst>
      <p:ext uri="{BB962C8B-B14F-4D97-AF65-F5344CB8AC3E}">
        <p14:creationId xmlns:p14="http://schemas.microsoft.com/office/powerpoint/2010/main" val="838585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p:spPr>
        <p:txBody>
          <a:bodyPr/>
          <a:lstStyle/>
          <a:p>
            <a:r>
              <a:rPr lang="en-US"/>
              <a:t>2006-12-07</a:t>
            </a:r>
          </a:p>
        </p:txBody>
      </p:sp>
      <p:sp>
        <p:nvSpPr>
          <p:cNvPr id="44035" name="Rectangle 6"/>
          <p:cNvSpPr>
            <a:spLocks noGrp="1" noChangeArrowheads="1"/>
          </p:cNvSpPr>
          <p:nvPr>
            <p:ph type="ftr" sz="quarter" idx="4"/>
          </p:nvPr>
        </p:nvSpPr>
        <p:spPr>
          <a:noFill/>
        </p:spPr>
        <p:txBody>
          <a:bodyPr/>
          <a:lstStyle/>
          <a:p>
            <a:r>
              <a:rPr lang="en-US"/>
              <a:t>Rev PA3</a:t>
            </a:r>
          </a:p>
        </p:txBody>
      </p:sp>
      <p:sp>
        <p:nvSpPr>
          <p:cNvPr id="44036" name="Rectangle 7"/>
          <p:cNvSpPr>
            <a:spLocks noGrp="1" noChangeArrowheads="1"/>
          </p:cNvSpPr>
          <p:nvPr>
            <p:ph type="sldNum" sz="quarter" idx="5"/>
          </p:nvPr>
        </p:nvSpPr>
        <p:spPr>
          <a:noFill/>
        </p:spPr>
        <p:txBody>
          <a:bodyPr/>
          <a:lstStyle/>
          <a:p>
            <a:fld id="{A08603F2-D867-4297-935C-ED71A34BAE03}" type="slidenum">
              <a:rPr lang="en-US" smtClean="0"/>
              <a:pPr/>
              <a:t>12</a:t>
            </a:fld>
            <a:endParaRPr lang="en-US"/>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55688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p:spPr>
        <p:txBody>
          <a:bodyPr/>
          <a:lstStyle/>
          <a:p>
            <a:r>
              <a:rPr lang="en-US"/>
              <a:t>2006-12-07</a:t>
            </a:r>
          </a:p>
        </p:txBody>
      </p:sp>
      <p:sp>
        <p:nvSpPr>
          <p:cNvPr id="44035" name="Rectangle 6"/>
          <p:cNvSpPr>
            <a:spLocks noGrp="1" noChangeArrowheads="1"/>
          </p:cNvSpPr>
          <p:nvPr>
            <p:ph type="ftr" sz="quarter" idx="4"/>
          </p:nvPr>
        </p:nvSpPr>
        <p:spPr>
          <a:noFill/>
        </p:spPr>
        <p:txBody>
          <a:bodyPr/>
          <a:lstStyle/>
          <a:p>
            <a:r>
              <a:rPr lang="en-US"/>
              <a:t>Rev PA3</a:t>
            </a:r>
          </a:p>
        </p:txBody>
      </p:sp>
      <p:sp>
        <p:nvSpPr>
          <p:cNvPr id="44036" name="Rectangle 7"/>
          <p:cNvSpPr>
            <a:spLocks noGrp="1" noChangeArrowheads="1"/>
          </p:cNvSpPr>
          <p:nvPr>
            <p:ph type="sldNum" sz="quarter" idx="5"/>
          </p:nvPr>
        </p:nvSpPr>
        <p:spPr>
          <a:noFill/>
        </p:spPr>
        <p:txBody>
          <a:bodyPr/>
          <a:lstStyle/>
          <a:p>
            <a:fld id="{A08603F2-D867-4297-935C-ED71A34BAE03}" type="slidenum">
              <a:rPr lang="en-US" smtClean="0"/>
              <a:pPr/>
              <a:t>13</a:t>
            </a:fld>
            <a:endParaRPr lang="en-US"/>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58573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p:spPr>
        <p:txBody>
          <a:bodyPr/>
          <a:lstStyle/>
          <a:p>
            <a:r>
              <a:rPr lang="en-US"/>
              <a:t>2006-12-07</a:t>
            </a:r>
          </a:p>
        </p:txBody>
      </p:sp>
      <p:sp>
        <p:nvSpPr>
          <p:cNvPr id="44035" name="Rectangle 6"/>
          <p:cNvSpPr>
            <a:spLocks noGrp="1" noChangeArrowheads="1"/>
          </p:cNvSpPr>
          <p:nvPr>
            <p:ph type="ftr" sz="quarter" idx="4"/>
          </p:nvPr>
        </p:nvSpPr>
        <p:spPr>
          <a:noFill/>
        </p:spPr>
        <p:txBody>
          <a:bodyPr/>
          <a:lstStyle/>
          <a:p>
            <a:r>
              <a:rPr lang="en-US"/>
              <a:t>Rev PA3</a:t>
            </a:r>
          </a:p>
        </p:txBody>
      </p:sp>
      <p:sp>
        <p:nvSpPr>
          <p:cNvPr id="44036" name="Rectangle 7"/>
          <p:cNvSpPr>
            <a:spLocks noGrp="1" noChangeArrowheads="1"/>
          </p:cNvSpPr>
          <p:nvPr>
            <p:ph type="sldNum" sz="quarter" idx="5"/>
          </p:nvPr>
        </p:nvSpPr>
        <p:spPr>
          <a:noFill/>
        </p:spPr>
        <p:txBody>
          <a:bodyPr/>
          <a:lstStyle/>
          <a:p>
            <a:fld id="{A08603F2-D867-4297-935C-ED71A34BAE03}" type="slidenum">
              <a:rPr lang="en-US" smtClean="0"/>
              <a:pPr/>
              <a:t>14</a:t>
            </a:fld>
            <a:endParaRPr lang="en-US"/>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89782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p:spPr>
        <p:txBody>
          <a:bodyPr/>
          <a:lstStyle/>
          <a:p>
            <a:r>
              <a:rPr lang="en-US"/>
              <a:t>2006-12-07</a:t>
            </a:r>
          </a:p>
        </p:txBody>
      </p:sp>
      <p:sp>
        <p:nvSpPr>
          <p:cNvPr id="44035" name="Rectangle 6"/>
          <p:cNvSpPr>
            <a:spLocks noGrp="1" noChangeArrowheads="1"/>
          </p:cNvSpPr>
          <p:nvPr>
            <p:ph type="ftr" sz="quarter" idx="4"/>
          </p:nvPr>
        </p:nvSpPr>
        <p:spPr>
          <a:noFill/>
        </p:spPr>
        <p:txBody>
          <a:bodyPr/>
          <a:lstStyle/>
          <a:p>
            <a:r>
              <a:rPr lang="en-US"/>
              <a:t>Rev PA3</a:t>
            </a:r>
          </a:p>
        </p:txBody>
      </p:sp>
      <p:sp>
        <p:nvSpPr>
          <p:cNvPr id="44036" name="Rectangle 7"/>
          <p:cNvSpPr>
            <a:spLocks noGrp="1" noChangeArrowheads="1"/>
          </p:cNvSpPr>
          <p:nvPr>
            <p:ph type="sldNum" sz="quarter" idx="5"/>
          </p:nvPr>
        </p:nvSpPr>
        <p:spPr>
          <a:noFill/>
        </p:spPr>
        <p:txBody>
          <a:bodyPr/>
          <a:lstStyle/>
          <a:p>
            <a:fld id="{A08603F2-D867-4297-935C-ED71A34BAE03}" type="slidenum">
              <a:rPr lang="en-US" smtClean="0"/>
              <a:pPr/>
              <a:t>15</a:t>
            </a:fld>
            <a:endParaRPr lang="en-US"/>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95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Needs</a:t>
            </a:r>
          </a:p>
          <a:p>
            <a:endParaRPr lang="en-US" dirty="0"/>
          </a:p>
          <a:p>
            <a:r>
              <a:rPr lang="en-US" dirty="0"/>
              <a:t>Easier said than done</a:t>
            </a:r>
          </a:p>
        </p:txBody>
      </p:sp>
      <p:sp>
        <p:nvSpPr>
          <p:cNvPr id="4" name="Slide Number Placeholder 3"/>
          <p:cNvSpPr>
            <a:spLocks noGrp="1"/>
          </p:cNvSpPr>
          <p:nvPr>
            <p:ph type="sldNum" sz="quarter" idx="5"/>
          </p:nvPr>
        </p:nvSpPr>
        <p:spPr/>
        <p:txBody>
          <a:bodyPr/>
          <a:lstStyle/>
          <a:p>
            <a:fld id="{E9F76006-A1BF-144F-9432-AC7BB3ECF551}" type="slidenum">
              <a:rPr lang="en-US" smtClean="0"/>
              <a:t>4</a:t>
            </a:fld>
            <a:endParaRPr lang="en-US"/>
          </a:p>
        </p:txBody>
      </p:sp>
      <p:sp>
        <p:nvSpPr>
          <p:cNvPr id="5" name="Footer Placeholder 4">
            <a:extLst>
              <a:ext uri="{FF2B5EF4-FFF2-40B4-BE49-F238E27FC236}">
                <a16:creationId xmlns:a16="http://schemas.microsoft.com/office/drawing/2014/main" id="{4EBB6E86-9A03-ED46-B169-F03A8AECFBA1}"/>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D8B4A379-877C-F24E-9508-E35DE8BC205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49763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9F76006-A1BF-144F-9432-AC7BB3ECF551}" type="slidenum">
              <a:rPr lang="en-US" smtClean="0"/>
              <a:t>5</a:t>
            </a:fld>
            <a:endParaRPr lang="en-US"/>
          </a:p>
        </p:txBody>
      </p:sp>
      <p:sp>
        <p:nvSpPr>
          <p:cNvPr id="5" name="Footer Placeholder 4">
            <a:extLst>
              <a:ext uri="{FF2B5EF4-FFF2-40B4-BE49-F238E27FC236}">
                <a16:creationId xmlns:a16="http://schemas.microsoft.com/office/drawing/2014/main" id="{4EBB6E86-9A03-ED46-B169-F03A8AECFBA1}"/>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D8B4A379-877C-F24E-9508-E35DE8BC205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744683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9F76006-A1BF-144F-9432-AC7BB3ECF551}" type="slidenum">
              <a:rPr lang="en-US" smtClean="0"/>
              <a:t>6</a:t>
            </a:fld>
            <a:endParaRPr lang="en-US"/>
          </a:p>
        </p:txBody>
      </p:sp>
      <p:sp>
        <p:nvSpPr>
          <p:cNvPr id="5" name="Footer Placeholder 4">
            <a:extLst>
              <a:ext uri="{FF2B5EF4-FFF2-40B4-BE49-F238E27FC236}">
                <a16:creationId xmlns:a16="http://schemas.microsoft.com/office/drawing/2014/main" id="{4EBB6E86-9A03-ED46-B169-F03A8AECFBA1}"/>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D8B4A379-877C-F24E-9508-E35DE8BC205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975039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p:spPr>
        <p:txBody>
          <a:bodyPr/>
          <a:lstStyle/>
          <a:p>
            <a:r>
              <a:rPr lang="en-US"/>
              <a:t>2006-12-07</a:t>
            </a:r>
          </a:p>
        </p:txBody>
      </p:sp>
      <p:sp>
        <p:nvSpPr>
          <p:cNvPr id="44035" name="Rectangle 6"/>
          <p:cNvSpPr>
            <a:spLocks noGrp="1" noChangeArrowheads="1"/>
          </p:cNvSpPr>
          <p:nvPr>
            <p:ph type="ftr" sz="quarter" idx="4"/>
          </p:nvPr>
        </p:nvSpPr>
        <p:spPr>
          <a:noFill/>
        </p:spPr>
        <p:txBody>
          <a:bodyPr/>
          <a:lstStyle/>
          <a:p>
            <a:r>
              <a:rPr lang="en-US"/>
              <a:t>Rev PA3</a:t>
            </a:r>
          </a:p>
        </p:txBody>
      </p:sp>
      <p:sp>
        <p:nvSpPr>
          <p:cNvPr id="44036" name="Rectangle 7"/>
          <p:cNvSpPr>
            <a:spLocks noGrp="1" noChangeArrowheads="1"/>
          </p:cNvSpPr>
          <p:nvPr>
            <p:ph type="sldNum" sz="quarter" idx="5"/>
          </p:nvPr>
        </p:nvSpPr>
        <p:spPr>
          <a:noFill/>
        </p:spPr>
        <p:txBody>
          <a:bodyPr/>
          <a:lstStyle/>
          <a:p>
            <a:fld id="{A08603F2-D867-4297-935C-ED71A34BAE03}" type="slidenum">
              <a:rPr lang="en-US" smtClean="0"/>
              <a:pPr/>
              <a:t>7</a:t>
            </a:fld>
            <a:endParaRPr lang="en-US"/>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0802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p:spPr>
        <p:txBody>
          <a:bodyPr/>
          <a:lstStyle/>
          <a:p>
            <a:r>
              <a:rPr lang="en-US"/>
              <a:t>2006-12-07</a:t>
            </a:r>
          </a:p>
        </p:txBody>
      </p:sp>
      <p:sp>
        <p:nvSpPr>
          <p:cNvPr id="44035" name="Rectangle 6"/>
          <p:cNvSpPr>
            <a:spLocks noGrp="1" noChangeArrowheads="1"/>
          </p:cNvSpPr>
          <p:nvPr>
            <p:ph type="ftr" sz="quarter" idx="4"/>
          </p:nvPr>
        </p:nvSpPr>
        <p:spPr>
          <a:noFill/>
        </p:spPr>
        <p:txBody>
          <a:bodyPr/>
          <a:lstStyle/>
          <a:p>
            <a:r>
              <a:rPr lang="en-US"/>
              <a:t>Rev PA3</a:t>
            </a:r>
          </a:p>
        </p:txBody>
      </p:sp>
      <p:sp>
        <p:nvSpPr>
          <p:cNvPr id="44036" name="Rectangle 7"/>
          <p:cNvSpPr>
            <a:spLocks noGrp="1" noChangeArrowheads="1"/>
          </p:cNvSpPr>
          <p:nvPr>
            <p:ph type="sldNum" sz="quarter" idx="5"/>
          </p:nvPr>
        </p:nvSpPr>
        <p:spPr>
          <a:noFill/>
        </p:spPr>
        <p:txBody>
          <a:bodyPr/>
          <a:lstStyle/>
          <a:p>
            <a:fld id="{A08603F2-D867-4297-935C-ED71A34BAE03}" type="slidenum">
              <a:rPr lang="en-US" smtClean="0"/>
              <a:pPr/>
              <a:t>8</a:t>
            </a:fld>
            <a:endParaRPr lang="en-US"/>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34959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p:spPr>
        <p:txBody>
          <a:bodyPr/>
          <a:lstStyle/>
          <a:p>
            <a:r>
              <a:rPr lang="en-US"/>
              <a:t>2006-12-07</a:t>
            </a:r>
          </a:p>
        </p:txBody>
      </p:sp>
      <p:sp>
        <p:nvSpPr>
          <p:cNvPr id="44035" name="Rectangle 6"/>
          <p:cNvSpPr>
            <a:spLocks noGrp="1" noChangeArrowheads="1"/>
          </p:cNvSpPr>
          <p:nvPr>
            <p:ph type="ftr" sz="quarter" idx="4"/>
          </p:nvPr>
        </p:nvSpPr>
        <p:spPr>
          <a:noFill/>
        </p:spPr>
        <p:txBody>
          <a:bodyPr/>
          <a:lstStyle/>
          <a:p>
            <a:r>
              <a:rPr lang="en-US"/>
              <a:t>Rev PA3</a:t>
            </a:r>
          </a:p>
        </p:txBody>
      </p:sp>
      <p:sp>
        <p:nvSpPr>
          <p:cNvPr id="44036" name="Rectangle 7"/>
          <p:cNvSpPr>
            <a:spLocks noGrp="1" noChangeArrowheads="1"/>
          </p:cNvSpPr>
          <p:nvPr>
            <p:ph type="sldNum" sz="quarter" idx="5"/>
          </p:nvPr>
        </p:nvSpPr>
        <p:spPr>
          <a:noFill/>
        </p:spPr>
        <p:txBody>
          <a:bodyPr/>
          <a:lstStyle/>
          <a:p>
            <a:fld id="{A08603F2-D867-4297-935C-ED71A34BAE03}" type="slidenum">
              <a:rPr lang="en-US" smtClean="0"/>
              <a:pPr/>
              <a:t>9</a:t>
            </a:fld>
            <a:endParaRPr lang="en-US"/>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69568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p:spPr>
        <p:txBody>
          <a:bodyPr/>
          <a:lstStyle/>
          <a:p>
            <a:r>
              <a:rPr lang="en-US"/>
              <a:t>2006-12-07</a:t>
            </a:r>
          </a:p>
        </p:txBody>
      </p:sp>
      <p:sp>
        <p:nvSpPr>
          <p:cNvPr id="44035" name="Rectangle 6"/>
          <p:cNvSpPr>
            <a:spLocks noGrp="1" noChangeArrowheads="1"/>
          </p:cNvSpPr>
          <p:nvPr>
            <p:ph type="ftr" sz="quarter" idx="4"/>
          </p:nvPr>
        </p:nvSpPr>
        <p:spPr>
          <a:noFill/>
        </p:spPr>
        <p:txBody>
          <a:bodyPr/>
          <a:lstStyle/>
          <a:p>
            <a:r>
              <a:rPr lang="en-US"/>
              <a:t>Rev PA3</a:t>
            </a:r>
          </a:p>
        </p:txBody>
      </p:sp>
      <p:sp>
        <p:nvSpPr>
          <p:cNvPr id="44036" name="Rectangle 7"/>
          <p:cNvSpPr>
            <a:spLocks noGrp="1" noChangeArrowheads="1"/>
          </p:cNvSpPr>
          <p:nvPr>
            <p:ph type="sldNum" sz="quarter" idx="5"/>
          </p:nvPr>
        </p:nvSpPr>
        <p:spPr>
          <a:noFill/>
        </p:spPr>
        <p:txBody>
          <a:bodyPr/>
          <a:lstStyle/>
          <a:p>
            <a:fld id="{A08603F2-D867-4297-935C-ED71A34BAE03}" type="slidenum">
              <a:rPr lang="en-US" smtClean="0"/>
              <a:pPr/>
              <a:t>10</a:t>
            </a:fld>
            <a:endParaRPr lang="en-US"/>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5956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p:spPr>
        <p:txBody>
          <a:bodyPr/>
          <a:lstStyle/>
          <a:p>
            <a:r>
              <a:rPr lang="en-US"/>
              <a:t>2006-12-07</a:t>
            </a:r>
          </a:p>
        </p:txBody>
      </p:sp>
      <p:sp>
        <p:nvSpPr>
          <p:cNvPr id="44035" name="Rectangle 6"/>
          <p:cNvSpPr>
            <a:spLocks noGrp="1" noChangeArrowheads="1"/>
          </p:cNvSpPr>
          <p:nvPr>
            <p:ph type="ftr" sz="quarter" idx="4"/>
          </p:nvPr>
        </p:nvSpPr>
        <p:spPr>
          <a:noFill/>
        </p:spPr>
        <p:txBody>
          <a:bodyPr/>
          <a:lstStyle/>
          <a:p>
            <a:r>
              <a:rPr lang="en-US"/>
              <a:t>Rev PA3</a:t>
            </a:r>
          </a:p>
        </p:txBody>
      </p:sp>
      <p:sp>
        <p:nvSpPr>
          <p:cNvPr id="44036" name="Rectangle 7"/>
          <p:cNvSpPr>
            <a:spLocks noGrp="1" noChangeArrowheads="1"/>
          </p:cNvSpPr>
          <p:nvPr>
            <p:ph type="sldNum" sz="quarter" idx="5"/>
          </p:nvPr>
        </p:nvSpPr>
        <p:spPr>
          <a:noFill/>
        </p:spPr>
        <p:txBody>
          <a:bodyPr/>
          <a:lstStyle/>
          <a:p>
            <a:fld id="{A08603F2-D867-4297-935C-ED71A34BAE03}" type="slidenum">
              <a:rPr lang="en-US" smtClean="0"/>
              <a:pPr/>
              <a:t>11</a:t>
            </a:fld>
            <a:endParaRPr lang="en-US"/>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60630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drät rubrik och text">
    <p:spTree>
      <p:nvGrpSpPr>
        <p:cNvPr id="1" name=""/>
        <p:cNvGrpSpPr/>
        <p:nvPr/>
      </p:nvGrpSpPr>
      <p:grpSpPr>
        <a:xfrm>
          <a:off x="0" y="0"/>
          <a:ext cx="0" cy="0"/>
          <a:chOff x="0" y="0"/>
          <a:chExt cx="0" cy="0"/>
        </a:xfrm>
      </p:grpSpPr>
      <p:sp>
        <p:nvSpPr>
          <p:cNvPr id="9" name="Rubrik 8"/>
          <p:cNvSpPr>
            <a:spLocks noGrp="1"/>
          </p:cNvSpPr>
          <p:nvPr>
            <p:ph type="title"/>
          </p:nvPr>
        </p:nvSpPr>
        <p:spPr>
          <a:xfrm>
            <a:off x="675268" y="4138341"/>
            <a:ext cx="7793464" cy="658540"/>
          </a:xfrm>
          <a:prstGeom prst="rect">
            <a:avLst/>
          </a:prstGeom>
        </p:spPr>
        <p:txBody>
          <a:bodyPr vert="horz" anchor="b" anchorCtr="0"/>
          <a:lstStyle>
            <a:lvl1pPr algn="l">
              <a:defRPr sz="3200">
                <a:solidFill>
                  <a:srgbClr val="FFFFFF"/>
                </a:solidFill>
              </a:defRPr>
            </a:lvl1pPr>
          </a:lstStyle>
          <a:p>
            <a:r>
              <a:rPr lang="sv-SE"/>
              <a:t>Klicka här för att ändra format</a:t>
            </a:r>
            <a:endParaRPr lang="sv-SE" dirty="0"/>
          </a:p>
        </p:txBody>
      </p:sp>
      <p:sp>
        <p:nvSpPr>
          <p:cNvPr id="11" name="Platshållare för text 10"/>
          <p:cNvSpPr>
            <a:spLocks noGrp="1"/>
          </p:cNvSpPr>
          <p:nvPr>
            <p:ph type="body" sz="quarter" idx="13"/>
          </p:nvPr>
        </p:nvSpPr>
        <p:spPr>
          <a:xfrm>
            <a:off x="675268" y="4796882"/>
            <a:ext cx="7793463" cy="914400"/>
          </a:xfrm>
          <a:prstGeom prst="rect">
            <a:avLst/>
          </a:prstGeom>
        </p:spPr>
        <p:txBody>
          <a:bodyPr vert="horz"/>
          <a:lstStyle>
            <a:lvl1pPr marL="0" indent="0" algn="l">
              <a:buFont typeface="Arial"/>
              <a:buNone/>
              <a:defRPr sz="1600" b="0" i="0">
                <a:solidFill>
                  <a:srgbClr val="FFFFFF"/>
                </a:solidFill>
                <a:latin typeface="Gotham-BookItalic"/>
                <a:cs typeface="Gotham-BookItalic"/>
              </a:defRPr>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sv-SE"/>
              <a:t>Redigera format för bakgrundstext</a:t>
            </a:r>
          </a:p>
        </p:txBody>
      </p:sp>
    </p:spTree>
    <p:extLst>
      <p:ext uri="{BB962C8B-B14F-4D97-AF65-F5344CB8AC3E}">
        <p14:creationId xmlns:p14="http://schemas.microsoft.com/office/powerpoint/2010/main" val="1817952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2" name="Bildobjekt 11" descr="PPT_BG_v2-bol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ubrik 1"/>
          <p:cNvSpPr>
            <a:spLocks noGrp="1"/>
          </p:cNvSpPr>
          <p:nvPr>
            <p:ph type="title"/>
          </p:nvPr>
        </p:nvSpPr>
        <p:spPr>
          <a:xfrm>
            <a:off x="672752" y="4129088"/>
            <a:ext cx="7772400" cy="658540"/>
          </a:xfrm>
        </p:spPr>
        <p:txBody>
          <a:bodyPr anchor="b" anchorCtr="0">
            <a:normAutofit/>
          </a:bodyPr>
          <a:lstStyle>
            <a:lvl1pPr algn="l">
              <a:defRPr sz="3200" b="1" cap="none">
                <a:solidFill>
                  <a:srgbClr val="009BDB"/>
                </a:solidFill>
              </a:defRPr>
            </a:lvl1pPr>
          </a:lstStyle>
          <a:p>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ändra</a:t>
            </a:r>
            <a:r>
              <a:rPr lang="en-US" dirty="0"/>
              <a:t> format</a:t>
            </a:r>
            <a:endParaRPr lang="sv-SE" dirty="0"/>
          </a:p>
        </p:txBody>
      </p:sp>
      <p:sp>
        <p:nvSpPr>
          <p:cNvPr id="3" name="Platshållare för text 2"/>
          <p:cNvSpPr>
            <a:spLocks noGrp="1"/>
          </p:cNvSpPr>
          <p:nvPr>
            <p:ph type="body" idx="1"/>
          </p:nvPr>
        </p:nvSpPr>
        <p:spPr>
          <a:xfrm>
            <a:off x="672752" y="4787628"/>
            <a:ext cx="7772400" cy="1017201"/>
          </a:xfrm>
        </p:spPr>
        <p:txBody>
          <a:bodyPr anchor="t" anchorCtr="0">
            <a:normAutofit/>
          </a:bodyPr>
          <a:lstStyle>
            <a:lvl1pPr marL="0" indent="0">
              <a:buNone/>
              <a:defRPr sz="1600">
                <a:solidFill>
                  <a:srgbClr val="64B42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ändra</a:t>
            </a:r>
            <a:r>
              <a:rPr lang="en-US" dirty="0"/>
              <a:t> format </a:t>
            </a:r>
            <a:r>
              <a:rPr lang="en-US" dirty="0" err="1"/>
              <a:t>på</a:t>
            </a:r>
            <a:r>
              <a:rPr lang="en-US" dirty="0"/>
              <a:t> </a:t>
            </a:r>
            <a:r>
              <a:rPr lang="en-US" dirty="0" err="1"/>
              <a:t>bakgrundstexten</a:t>
            </a:r>
            <a:endParaRPr lang="en-US" dirty="0"/>
          </a:p>
        </p:txBody>
      </p:sp>
      <p:sp>
        <p:nvSpPr>
          <p:cNvPr id="4" name="Platshållare för datum 3"/>
          <p:cNvSpPr>
            <a:spLocks noGrp="1"/>
          </p:cNvSpPr>
          <p:nvPr>
            <p:ph type="dt" sz="half" idx="10"/>
          </p:nvPr>
        </p:nvSpPr>
        <p:spPr/>
        <p:txBody>
          <a:bodyPr/>
          <a:lstStyle/>
          <a:p>
            <a:fld id="{8AF820DC-6E20-784C-A9CD-3483CE96196E}" type="datetime1">
              <a:rPr lang="en-US" smtClean="0"/>
              <a:t>7/10/24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FB200D7-8764-084F-859C-3608A6975463}" type="slidenum">
              <a:rPr lang="sv-SE" smtClean="0"/>
              <a:t>‹#›</a:t>
            </a:fld>
            <a:endParaRPr lang="sv-SE"/>
          </a:p>
        </p:txBody>
      </p:sp>
    </p:spTree>
    <p:extLst>
      <p:ext uri="{BB962C8B-B14F-4D97-AF65-F5344CB8AC3E}">
        <p14:creationId xmlns:p14="http://schemas.microsoft.com/office/powerpoint/2010/main" val="272171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ändra</a:t>
            </a:r>
            <a:r>
              <a:rPr lang="en-US" dirty="0"/>
              <a:t> format</a:t>
            </a:r>
            <a:endParaRPr lang="sv-SE" dirty="0"/>
          </a:p>
        </p:txBody>
      </p:sp>
      <p:sp>
        <p:nvSpPr>
          <p:cNvPr id="3" name="Platshållare för innehåll 2"/>
          <p:cNvSpPr>
            <a:spLocks noGrp="1"/>
          </p:cNvSpPr>
          <p:nvPr>
            <p:ph sz="half" idx="1" hasCustomPrompt="1"/>
          </p:nvPr>
        </p:nvSpPr>
        <p:spPr>
          <a:xfrm>
            <a:off x="457200" y="1988635"/>
            <a:ext cx="4038600" cy="434142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err="1"/>
              <a:t>Lägg</a:t>
            </a:r>
            <a:r>
              <a:rPr lang="en-US" dirty="0"/>
              <a:t> till text</a:t>
            </a:r>
          </a:p>
          <a:p>
            <a:pPr lvl="1"/>
            <a:r>
              <a:rPr lang="en-US" dirty="0" err="1"/>
              <a:t>Nivå</a:t>
            </a:r>
            <a:r>
              <a:rPr lang="en-US" dirty="0"/>
              <a:t> </a:t>
            </a:r>
            <a:r>
              <a:rPr lang="en-US" dirty="0" err="1"/>
              <a:t>två</a:t>
            </a:r>
            <a:endParaRPr lang="en-US" dirty="0"/>
          </a:p>
          <a:p>
            <a:pPr lvl="2"/>
            <a:r>
              <a:rPr lang="en-US" dirty="0" err="1"/>
              <a:t>Nivå</a:t>
            </a:r>
            <a:r>
              <a:rPr lang="en-US" dirty="0"/>
              <a:t> </a:t>
            </a:r>
            <a:r>
              <a:rPr lang="en-US" dirty="0" err="1"/>
              <a:t>tre</a:t>
            </a:r>
            <a:endParaRPr lang="en-US" dirty="0"/>
          </a:p>
          <a:p>
            <a:pPr lvl="3"/>
            <a:r>
              <a:rPr lang="en-US" dirty="0" err="1"/>
              <a:t>Nivå</a:t>
            </a:r>
            <a:r>
              <a:rPr lang="en-US" dirty="0"/>
              <a:t> </a:t>
            </a:r>
            <a:r>
              <a:rPr lang="en-US" dirty="0" err="1"/>
              <a:t>fyra</a:t>
            </a:r>
            <a:endParaRPr lang="en-US" dirty="0"/>
          </a:p>
          <a:p>
            <a:pPr lvl="4"/>
            <a:r>
              <a:rPr lang="en-US" dirty="0" err="1"/>
              <a:t>Nivå</a:t>
            </a:r>
            <a:r>
              <a:rPr lang="en-US" dirty="0"/>
              <a:t> fem</a:t>
            </a:r>
            <a:endParaRPr lang="sv-SE" dirty="0"/>
          </a:p>
        </p:txBody>
      </p:sp>
      <p:sp>
        <p:nvSpPr>
          <p:cNvPr id="4" name="Platshållare för innehåll 3"/>
          <p:cNvSpPr>
            <a:spLocks noGrp="1"/>
          </p:cNvSpPr>
          <p:nvPr>
            <p:ph sz="half" idx="2" hasCustomPrompt="1"/>
          </p:nvPr>
        </p:nvSpPr>
        <p:spPr>
          <a:xfrm>
            <a:off x="4648200" y="1988635"/>
            <a:ext cx="4038600" cy="4341424"/>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err="1"/>
              <a:t>Lägg</a:t>
            </a:r>
            <a:r>
              <a:rPr lang="en-US" dirty="0"/>
              <a:t> till text</a:t>
            </a:r>
          </a:p>
          <a:p>
            <a:pPr lvl="1"/>
            <a:r>
              <a:rPr lang="en-US" dirty="0" err="1"/>
              <a:t>Nivå</a:t>
            </a:r>
            <a:r>
              <a:rPr lang="en-US" dirty="0"/>
              <a:t> </a:t>
            </a:r>
            <a:r>
              <a:rPr lang="en-US" dirty="0" err="1"/>
              <a:t>två</a:t>
            </a:r>
            <a:endParaRPr lang="en-US" dirty="0"/>
          </a:p>
          <a:p>
            <a:pPr lvl="2"/>
            <a:r>
              <a:rPr lang="en-US" dirty="0" err="1"/>
              <a:t>Nivå</a:t>
            </a:r>
            <a:r>
              <a:rPr lang="en-US" dirty="0"/>
              <a:t> </a:t>
            </a:r>
            <a:r>
              <a:rPr lang="en-US" dirty="0" err="1"/>
              <a:t>tre</a:t>
            </a:r>
            <a:endParaRPr lang="en-US" dirty="0"/>
          </a:p>
          <a:p>
            <a:pPr lvl="3"/>
            <a:r>
              <a:rPr lang="en-US" dirty="0" err="1"/>
              <a:t>Nivå</a:t>
            </a:r>
            <a:r>
              <a:rPr lang="en-US" dirty="0"/>
              <a:t> </a:t>
            </a:r>
            <a:r>
              <a:rPr lang="en-US" dirty="0" err="1"/>
              <a:t>fyra</a:t>
            </a:r>
            <a:endParaRPr lang="en-US" dirty="0"/>
          </a:p>
          <a:p>
            <a:pPr lvl="4"/>
            <a:r>
              <a:rPr lang="en-US" dirty="0" err="1"/>
              <a:t>Nivå</a:t>
            </a:r>
            <a:r>
              <a:rPr lang="en-US" dirty="0"/>
              <a:t> fem</a:t>
            </a:r>
            <a:endParaRPr lang="sv-SE" dirty="0"/>
          </a:p>
        </p:txBody>
      </p:sp>
      <p:sp>
        <p:nvSpPr>
          <p:cNvPr id="5" name="Platshållare för datum 4"/>
          <p:cNvSpPr>
            <a:spLocks noGrp="1"/>
          </p:cNvSpPr>
          <p:nvPr>
            <p:ph type="dt" sz="half" idx="10"/>
          </p:nvPr>
        </p:nvSpPr>
        <p:spPr/>
        <p:txBody>
          <a:bodyPr/>
          <a:lstStyle/>
          <a:p>
            <a:fld id="{C43E9057-FE4B-014A-BFEF-273470737B51}" type="datetime1">
              <a:rPr lang="en-US" smtClean="0"/>
              <a:t>7/10/24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FB200D7-8764-084F-859C-3608A6975463}" type="slidenum">
              <a:rPr lang="sv-SE" smtClean="0"/>
              <a:t>‹#›</a:t>
            </a:fld>
            <a:endParaRPr lang="sv-SE"/>
          </a:p>
        </p:txBody>
      </p:sp>
    </p:spTree>
    <p:extLst>
      <p:ext uri="{BB962C8B-B14F-4D97-AF65-F5344CB8AC3E}">
        <p14:creationId xmlns:p14="http://schemas.microsoft.com/office/powerpoint/2010/main" val="4292216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ändra</a:t>
            </a:r>
            <a:r>
              <a:rPr lang="en-US" dirty="0"/>
              <a:t> format</a:t>
            </a:r>
            <a:endParaRPr lang="sv-SE" dirty="0"/>
          </a:p>
        </p:txBody>
      </p:sp>
      <p:sp>
        <p:nvSpPr>
          <p:cNvPr id="3" name="Platshållare för datum 2"/>
          <p:cNvSpPr>
            <a:spLocks noGrp="1"/>
          </p:cNvSpPr>
          <p:nvPr>
            <p:ph type="dt" sz="half" idx="10"/>
          </p:nvPr>
        </p:nvSpPr>
        <p:spPr/>
        <p:txBody>
          <a:bodyPr/>
          <a:lstStyle/>
          <a:p>
            <a:fld id="{1FBC5EBE-A7E5-9D4C-AFEB-D87CEDCD52E2}" type="datetime1">
              <a:rPr lang="en-US" smtClean="0"/>
              <a:t>7/10/24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FB200D7-8764-084F-859C-3608A6975463}" type="slidenum">
              <a:rPr lang="sv-SE" smtClean="0"/>
              <a:t>‹#›</a:t>
            </a:fld>
            <a:endParaRPr lang="sv-SE"/>
          </a:p>
        </p:txBody>
      </p:sp>
    </p:spTree>
    <p:extLst>
      <p:ext uri="{BB962C8B-B14F-4D97-AF65-F5344CB8AC3E}">
        <p14:creationId xmlns:p14="http://schemas.microsoft.com/office/powerpoint/2010/main" val="712047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65F68-68C4-4843-A4CE-87F3007357CB}" type="datetime1">
              <a:rPr lang="en-US" smtClean="0"/>
              <a:t>7/10/24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FB200D7-8764-084F-859C-3608A6975463}" type="slidenum">
              <a:rPr lang="sv-SE" smtClean="0"/>
              <a:t>‹#›</a:t>
            </a:fld>
            <a:endParaRPr lang="sv-SE"/>
          </a:p>
        </p:txBody>
      </p:sp>
    </p:spTree>
    <p:extLst>
      <p:ext uri="{BB962C8B-B14F-4D97-AF65-F5344CB8AC3E}">
        <p14:creationId xmlns:p14="http://schemas.microsoft.com/office/powerpoint/2010/main" val="2039794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ild gradien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C2D0765-864E-DF4F-8020-A2D66264DFB7}" type="datetime1">
              <a:rPr lang="en-US" smtClean="0"/>
              <a:t>7/10/24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FB200D7-8764-084F-859C-3608A6975463}" type="slidenum">
              <a:rPr lang="sv-SE" smtClean="0"/>
              <a:t>‹#›</a:t>
            </a:fld>
            <a:endParaRPr lang="sv-SE"/>
          </a:p>
        </p:txBody>
      </p:sp>
      <p:sp>
        <p:nvSpPr>
          <p:cNvPr id="5" name="Rektangel 4"/>
          <p:cNvSpPr/>
          <p:nvPr userDrawn="1"/>
        </p:nvSpPr>
        <p:spPr>
          <a:xfrm>
            <a:off x="429258" y="842767"/>
            <a:ext cx="8285484" cy="5520204"/>
          </a:xfrm>
          <a:prstGeom prst="rect">
            <a:avLst/>
          </a:prstGeom>
          <a:gradFill>
            <a:gsLst>
              <a:gs pos="0">
                <a:srgbClr val="009BDB">
                  <a:alpha val="90000"/>
                </a:srgbClr>
              </a:gs>
              <a:gs pos="100000">
                <a:schemeClr val="bg1">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45878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 innehållsdel">
    <p:spTree>
      <p:nvGrpSpPr>
        <p:cNvPr id="1" name=""/>
        <p:cNvGrpSpPr/>
        <p:nvPr/>
      </p:nvGrpSpPr>
      <p:grpSpPr>
        <a:xfrm>
          <a:off x="0" y="0"/>
          <a:ext cx="0" cy="0"/>
          <a:chOff x="0" y="0"/>
          <a:chExt cx="0" cy="0"/>
        </a:xfrm>
      </p:grpSpPr>
      <p:sp>
        <p:nvSpPr>
          <p:cNvPr id="2" name="Rubrik 1"/>
          <p:cNvSpPr>
            <a:spLocks noGrp="1"/>
          </p:cNvSpPr>
          <p:nvPr>
            <p:ph type="title"/>
          </p:nvPr>
        </p:nvSpPr>
        <p:spPr>
          <a:xfrm>
            <a:off x="219187" y="308210"/>
            <a:ext cx="8229600" cy="1143000"/>
          </a:xfrm>
        </p:spPr>
        <p:txBody>
          <a:bodyPr/>
          <a:lstStyle>
            <a:lvl1pPr>
              <a:defRPr>
                <a:latin typeface="Gotham Office" panose="02000000000000000000" pitchFamily="2" charset="0"/>
              </a:defRPr>
            </a:lvl1pPr>
          </a:lstStyle>
          <a:p>
            <a:r>
              <a:rPr lang="en-US" err="1"/>
              <a:t>Klicka</a:t>
            </a:r>
            <a:r>
              <a:rPr lang="en-US"/>
              <a:t> </a:t>
            </a:r>
            <a:r>
              <a:rPr lang="en-US" err="1"/>
              <a:t>här</a:t>
            </a:r>
            <a:r>
              <a:rPr lang="en-US"/>
              <a:t> </a:t>
            </a:r>
            <a:r>
              <a:rPr lang="en-US" err="1"/>
              <a:t>för</a:t>
            </a:r>
            <a:r>
              <a:rPr lang="en-US"/>
              <a:t> </a:t>
            </a:r>
            <a:r>
              <a:rPr lang="en-US" err="1"/>
              <a:t>att</a:t>
            </a:r>
            <a:r>
              <a:rPr lang="en-US"/>
              <a:t> </a:t>
            </a:r>
            <a:r>
              <a:rPr lang="en-US" err="1"/>
              <a:t>ändra</a:t>
            </a:r>
            <a:r>
              <a:rPr lang="en-US"/>
              <a:t> format</a:t>
            </a:r>
            <a:endParaRPr lang="sv-SE"/>
          </a:p>
        </p:txBody>
      </p:sp>
      <p:sp>
        <p:nvSpPr>
          <p:cNvPr id="3" name="Platshållare för innehåll 2"/>
          <p:cNvSpPr>
            <a:spLocks noGrp="1"/>
          </p:cNvSpPr>
          <p:nvPr>
            <p:ph sz="half" idx="1" hasCustomPrompt="1"/>
          </p:nvPr>
        </p:nvSpPr>
        <p:spPr>
          <a:xfrm>
            <a:off x="205067" y="1961740"/>
            <a:ext cx="8229600" cy="4341424"/>
          </a:xfr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800">
                <a:latin typeface="Gotham Office" panose="02000000000000000000" pitchFamily="2" charset="0"/>
              </a:defRPr>
            </a:lvl1pPr>
            <a:lvl2pPr>
              <a:defRPr sz="1800">
                <a:latin typeface="Gotham Office" panose="02000000000000000000" pitchFamily="2" charset="0"/>
              </a:defRPr>
            </a:lvl2pPr>
            <a:lvl3pPr>
              <a:defRPr sz="1500">
                <a:latin typeface="Gotham Office" panose="02000000000000000000" pitchFamily="2" charset="0"/>
              </a:defRPr>
            </a:lvl3pPr>
            <a:lvl4pPr>
              <a:defRPr sz="1350">
                <a:latin typeface="Gotham Office" panose="02000000000000000000" pitchFamily="2" charset="0"/>
              </a:defRPr>
            </a:lvl4pPr>
            <a:lvl5pPr>
              <a:defRPr sz="1350">
                <a:latin typeface="Gotham Office" panose="02000000000000000000" pitchFamily="2" charset="0"/>
              </a:defRPr>
            </a:lvl5pPr>
            <a:lvl6pPr>
              <a:defRPr sz="1350"/>
            </a:lvl6pPr>
            <a:lvl7pPr>
              <a:defRPr sz="1350"/>
            </a:lvl7pPr>
            <a:lvl8pPr>
              <a:defRPr sz="1350"/>
            </a:lvl8pPr>
            <a:lvl9pPr>
              <a:defRPr sz="1350"/>
            </a:lvl9pPr>
          </a:lstStyle>
          <a:p>
            <a:pPr marL="257175" marR="0" lvl="0" indent="-257175" algn="l" defTabSz="342900" rtl="0" eaLnBrk="1" fontAlgn="auto" latinLnBrk="0" hangingPunct="1">
              <a:lnSpc>
                <a:spcPct val="100000"/>
              </a:lnSpc>
              <a:spcBef>
                <a:spcPct val="20000"/>
              </a:spcBef>
              <a:spcAft>
                <a:spcPts val="0"/>
              </a:spcAft>
              <a:buClrTx/>
              <a:buSzTx/>
              <a:buFont typeface="Arial"/>
              <a:buChar char="•"/>
              <a:tabLst/>
              <a:defRPr/>
            </a:pPr>
            <a:r>
              <a:rPr lang="en-US" err="1"/>
              <a:t>Lägg</a:t>
            </a:r>
            <a:r>
              <a:rPr lang="en-US"/>
              <a:t> till text</a:t>
            </a:r>
          </a:p>
          <a:p>
            <a:pPr lvl="1"/>
            <a:r>
              <a:rPr lang="en-US" err="1"/>
              <a:t>Nivå</a:t>
            </a:r>
            <a:r>
              <a:rPr lang="en-US"/>
              <a:t> </a:t>
            </a:r>
            <a:r>
              <a:rPr lang="en-US" err="1"/>
              <a:t>två</a:t>
            </a:r>
            <a:endParaRPr lang="en-US"/>
          </a:p>
          <a:p>
            <a:pPr lvl="2"/>
            <a:r>
              <a:rPr lang="en-US" err="1"/>
              <a:t>Nivå</a:t>
            </a:r>
            <a:r>
              <a:rPr lang="en-US"/>
              <a:t> </a:t>
            </a:r>
            <a:r>
              <a:rPr lang="en-US" err="1"/>
              <a:t>tre</a:t>
            </a:r>
            <a:endParaRPr lang="en-US"/>
          </a:p>
          <a:p>
            <a:pPr lvl="3"/>
            <a:r>
              <a:rPr lang="en-US" err="1"/>
              <a:t>Nivå</a:t>
            </a:r>
            <a:r>
              <a:rPr lang="en-US"/>
              <a:t> </a:t>
            </a:r>
            <a:r>
              <a:rPr lang="en-US" err="1"/>
              <a:t>fyra</a:t>
            </a:r>
            <a:endParaRPr lang="en-US"/>
          </a:p>
          <a:p>
            <a:pPr lvl="4"/>
            <a:r>
              <a:rPr lang="en-US" err="1"/>
              <a:t>Nivå</a:t>
            </a:r>
            <a:r>
              <a:rPr lang="en-US"/>
              <a:t> fem</a:t>
            </a:r>
            <a:endParaRPr lang="sv-SE"/>
          </a:p>
        </p:txBody>
      </p:sp>
      <p:sp>
        <p:nvSpPr>
          <p:cNvPr id="5" name="Platshållare för datum 4"/>
          <p:cNvSpPr>
            <a:spLocks noGrp="1"/>
          </p:cNvSpPr>
          <p:nvPr>
            <p:ph type="dt" sz="half" idx="10"/>
          </p:nvPr>
        </p:nvSpPr>
        <p:spPr/>
        <p:txBody>
          <a:bodyPr/>
          <a:lstStyle/>
          <a:p>
            <a:fld id="{96C1BDF2-D11A-6C4A-A0B1-1DF27411DEA8}" type="datetime1">
              <a:rPr lang="sv-SE" smtClean="0"/>
              <a:t>2024-07-10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FB200D7-8764-084F-859C-3608A6975463}" type="slidenum">
              <a:rPr lang="sv-SE" smtClean="0"/>
              <a:t>‹#›</a:t>
            </a:fld>
            <a:endParaRPr lang="sv-SE"/>
          </a:p>
        </p:txBody>
      </p:sp>
    </p:spTree>
    <p:extLst>
      <p:ext uri="{BB962C8B-B14F-4D97-AF65-F5344CB8AC3E}">
        <p14:creationId xmlns:p14="http://schemas.microsoft.com/office/powerpoint/2010/main" val="198993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vsnittsrubrik">
    <p:spTree>
      <p:nvGrpSpPr>
        <p:cNvPr id="1" name=""/>
        <p:cNvGrpSpPr/>
        <p:nvPr/>
      </p:nvGrpSpPr>
      <p:grpSpPr>
        <a:xfrm>
          <a:off x="0" y="0"/>
          <a:ext cx="0" cy="0"/>
          <a:chOff x="0" y="0"/>
          <a:chExt cx="0" cy="0"/>
        </a:xfrm>
      </p:grpSpPr>
      <p:pic>
        <p:nvPicPr>
          <p:cNvPr id="12" name="Bildobjekt 11" descr="PPT_BG_v2-bol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ubrik 1"/>
          <p:cNvSpPr>
            <a:spLocks noGrp="1"/>
          </p:cNvSpPr>
          <p:nvPr>
            <p:ph type="title"/>
          </p:nvPr>
        </p:nvSpPr>
        <p:spPr>
          <a:xfrm>
            <a:off x="672752" y="4129088"/>
            <a:ext cx="7772400" cy="658540"/>
          </a:xfrm>
        </p:spPr>
        <p:txBody>
          <a:bodyPr anchor="b" anchorCtr="0">
            <a:normAutofit/>
          </a:bodyPr>
          <a:lstStyle>
            <a:lvl1pPr algn="l">
              <a:defRPr sz="3200" b="1" cap="none">
                <a:solidFill>
                  <a:srgbClr val="009BDB"/>
                </a:solidFill>
              </a:defRPr>
            </a:lvl1pPr>
          </a:lstStyle>
          <a:p>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ändra</a:t>
            </a:r>
            <a:r>
              <a:rPr lang="en-US" dirty="0"/>
              <a:t> format</a:t>
            </a:r>
            <a:endParaRPr lang="sv-SE" dirty="0"/>
          </a:p>
        </p:txBody>
      </p:sp>
      <p:sp>
        <p:nvSpPr>
          <p:cNvPr id="3" name="Platshållare för text 2"/>
          <p:cNvSpPr>
            <a:spLocks noGrp="1"/>
          </p:cNvSpPr>
          <p:nvPr>
            <p:ph type="body" idx="1"/>
          </p:nvPr>
        </p:nvSpPr>
        <p:spPr>
          <a:xfrm>
            <a:off x="672752" y="4787628"/>
            <a:ext cx="7772400" cy="1017201"/>
          </a:xfrm>
        </p:spPr>
        <p:txBody>
          <a:bodyPr anchor="t" anchorCtr="0">
            <a:normAutofit/>
          </a:bodyPr>
          <a:lstStyle>
            <a:lvl1pPr marL="0" indent="0">
              <a:buNone/>
              <a:defRPr sz="1600">
                <a:solidFill>
                  <a:srgbClr val="64B42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ändra</a:t>
            </a:r>
            <a:r>
              <a:rPr lang="en-US" dirty="0"/>
              <a:t> format </a:t>
            </a:r>
            <a:r>
              <a:rPr lang="en-US" dirty="0" err="1"/>
              <a:t>på</a:t>
            </a:r>
            <a:r>
              <a:rPr lang="en-US" dirty="0"/>
              <a:t> </a:t>
            </a:r>
            <a:r>
              <a:rPr lang="en-US" dirty="0" err="1"/>
              <a:t>bakgrundstexten</a:t>
            </a:r>
            <a:endParaRPr lang="en-US" dirty="0"/>
          </a:p>
        </p:txBody>
      </p:sp>
      <p:sp>
        <p:nvSpPr>
          <p:cNvPr id="4" name="Platshållare för datum 3"/>
          <p:cNvSpPr>
            <a:spLocks noGrp="1"/>
          </p:cNvSpPr>
          <p:nvPr>
            <p:ph type="dt" sz="half" idx="10"/>
          </p:nvPr>
        </p:nvSpPr>
        <p:spPr/>
        <p:txBody>
          <a:bodyPr/>
          <a:lstStyle/>
          <a:p>
            <a:fld id="{8AF820DC-6E20-784C-A9CD-3483CE96196E}" type="datetime1">
              <a:rPr lang="en-US" smtClean="0"/>
              <a:t>7/10/24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FB200D7-8764-084F-859C-3608A6975463}" type="slidenum">
              <a:rPr lang="sv-SE" smtClean="0"/>
              <a:t>‹#›</a:t>
            </a:fld>
            <a:endParaRPr lang="sv-SE"/>
          </a:p>
        </p:txBody>
      </p:sp>
    </p:spTree>
    <p:extLst>
      <p:ext uri="{BB962C8B-B14F-4D97-AF65-F5344CB8AC3E}">
        <p14:creationId xmlns:p14="http://schemas.microsoft.com/office/powerpoint/2010/main" val="301449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0C7F86A-7116-42DC-B5F6-83540F16D85C}" type="slidenum">
              <a:rPr lang="en-US" smtClean="0"/>
              <a:pPr>
                <a:defRPr/>
              </a:pPr>
              <a:t>‹#›</a:t>
            </a:fld>
            <a:endParaRPr lang="en-US" dirty="0"/>
          </a:p>
        </p:txBody>
      </p:sp>
      <p:sp>
        <p:nvSpPr>
          <p:cNvPr id="6"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fld id="{51E49199-DC28-4E2E-8793-D89933E1C202}" type="datetime3">
              <a:rPr lang="en-US" smtClean="0"/>
              <a:pPr>
                <a:defRPr/>
              </a:pPr>
              <a:t>10 July 2024</a:t>
            </a:fld>
            <a:r>
              <a:rPr lang="en-US" dirty="0"/>
              <a:t>		Rev A</a:t>
            </a:r>
          </a:p>
        </p:txBody>
      </p:sp>
      <p:sp>
        <p:nvSpPr>
          <p:cNvPr id="7" name="Rubrik 1"/>
          <p:cNvSpPr>
            <a:spLocks noGrp="1"/>
          </p:cNvSpPr>
          <p:nvPr>
            <p:ph type="title" hasCustomPrompt="1"/>
          </p:nvPr>
        </p:nvSpPr>
        <p:spPr>
          <a:xfrm>
            <a:off x="413309" y="95402"/>
            <a:ext cx="8229600" cy="723900"/>
          </a:xfrm>
          <a:prstGeom prst="rect">
            <a:avLst/>
          </a:prstGeom>
        </p:spPr>
        <p:txBody>
          <a:bodyPr/>
          <a:lstStyle>
            <a:lvl1pPr>
              <a:defRPr>
                <a:solidFill>
                  <a:schemeClr val="bg1"/>
                </a:solidFill>
              </a:defRPr>
            </a:lvl1pPr>
          </a:lstStyle>
          <a:p>
            <a:r>
              <a:rPr lang="sv-SE" dirty="0"/>
              <a:t>Title</a:t>
            </a:r>
            <a:endParaRPr lang="en-US" dirty="0"/>
          </a:p>
        </p:txBody>
      </p:sp>
    </p:spTree>
    <p:extLst>
      <p:ext uri="{BB962C8B-B14F-4D97-AF65-F5344CB8AC3E}">
        <p14:creationId xmlns:p14="http://schemas.microsoft.com/office/powerpoint/2010/main" val="317194525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8" name="Freeform 15"/>
          <p:cNvSpPr>
            <a:spLocks/>
          </p:cNvSpPr>
          <p:nvPr userDrawn="1"/>
        </p:nvSpPr>
        <p:spPr bwMode="auto">
          <a:xfrm>
            <a:off x="0" y="0"/>
            <a:ext cx="9144000" cy="907321"/>
          </a:xfrm>
          <a:custGeom>
            <a:avLst/>
            <a:gdLst>
              <a:gd name="T0" fmla="*/ 0 w 720"/>
              <a:gd name="T1" fmla="*/ 0 h 700"/>
              <a:gd name="T2" fmla="*/ 0 w 720"/>
              <a:gd name="T3" fmla="*/ 4972126 h 700"/>
              <a:gd name="T4" fmla="*/ 872222 w 720"/>
              <a:gd name="T5" fmla="*/ 5134261 h 700"/>
              <a:gd name="T6" fmla="*/ 5557520 w 720"/>
              <a:gd name="T7" fmla="*/ 4972126 h 700"/>
              <a:gd name="T8" fmla="*/ 5557520 w 720"/>
              <a:gd name="T9" fmla="*/ 4763667 h 700"/>
              <a:gd name="T10" fmla="*/ 5557520 w 720"/>
              <a:gd name="T11" fmla="*/ 0 h 700"/>
              <a:gd name="T12" fmla="*/ 0 w 720"/>
              <a:gd name="T13" fmla="*/ 0 h 700"/>
              <a:gd name="T14" fmla="*/ 0 60000 65536"/>
              <a:gd name="T15" fmla="*/ 0 60000 65536"/>
              <a:gd name="T16" fmla="*/ 0 60000 65536"/>
              <a:gd name="T17" fmla="*/ 0 60000 65536"/>
              <a:gd name="T18" fmla="*/ 0 60000 65536"/>
              <a:gd name="T19" fmla="*/ 0 60000 65536"/>
              <a:gd name="T20" fmla="*/ 0 60000 65536"/>
              <a:gd name="T21" fmla="*/ 0 w 720"/>
              <a:gd name="T22" fmla="*/ 0 h 700"/>
              <a:gd name="T23" fmla="*/ 720 w 720"/>
              <a:gd name="T24" fmla="*/ 700 h 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0" h="700">
                <a:moveTo>
                  <a:pt x="0" y="0"/>
                </a:moveTo>
                <a:cubicBezTo>
                  <a:pt x="0" y="644"/>
                  <a:pt x="0" y="644"/>
                  <a:pt x="0" y="644"/>
                </a:cubicBezTo>
                <a:cubicBezTo>
                  <a:pt x="23" y="650"/>
                  <a:pt x="62" y="658"/>
                  <a:pt x="113" y="665"/>
                </a:cubicBezTo>
                <a:cubicBezTo>
                  <a:pt x="250" y="685"/>
                  <a:pt x="476" y="700"/>
                  <a:pt x="720" y="644"/>
                </a:cubicBezTo>
                <a:cubicBezTo>
                  <a:pt x="720" y="617"/>
                  <a:pt x="720" y="617"/>
                  <a:pt x="720" y="617"/>
                </a:cubicBezTo>
                <a:cubicBezTo>
                  <a:pt x="720" y="0"/>
                  <a:pt x="720" y="0"/>
                  <a:pt x="720" y="0"/>
                </a:cubicBezTo>
                <a:cubicBezTo>
                  <a:pt x="0" y="0"/>
                  <a:pt x="0" y="0"/>
                  <a:pt x="0" y="0"/>
                </a:cubicBezTo>
              </a:path>
            </a:pathLst>
          </a:custGeom>
          <a:gradFill rotWithShape="1">
            <a:gsLst>
              <a:gs pos="0">
                <a:srgbClr val="63A7F7">
                  <a:lumMod val="97000"/>
                  <a:lumOff val="3000"/>
                </a:srgbClr>
              </a:gs>
              <a:gs pos="100000">
                <a:srgbClr val="63A7F7">
                  <a:lumMod val="90000"/>
                  <a:lumOff val="0"/>
                </a:srgbClr>
              </a:gs>
            </a:gsLst>
            <a:path path="rect">
              <a:fillToRect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0" tIns="1097280" rIns="1097280" bIns="1097280" anchor="b" anchorCtr="0" upright="1">
            <a:noAutofit/>
          </a:bodyPr>
          <a:lstStyle/>
          <a:p>
            <a:pPr marL="0" marR="0" lvl="0" indent="0" defTabSz="914400" eaLnBrk="1" fontAlgn="auto" latinLnBrk="0" hangingPunct="1">
              <a:lnSpc>
                <a:spcPct val="115000"/>
              </a:lnSpc>
              <a:spcBef>
                <a:spcPts val="0"/>
              </a:spcBef>
              <a:spcAft>
                <a:spcPts val="1000"/>
              </a:spcAft>
              <a:buClrTx/>
              <a:buSzTx/>
              <a:buFontTx/>
              <a:buNone/>
              <a:tabLst/>
              <a:defRPr/>
            </a:pPr>
            <a:endParaRPr kumimoji="0" lang="en-US"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2" name="Rubrik 1"/>
          <p:cNvSpPr>
            <a:spLocks noGrp="1"/>
          </p:cNvSpPr>
          <p:nvPr>
            <p:ph type="title" hasCustomPrompt="1"/>
          </p:nvPr>
        </p:nvSpPr>
        <p:spPr>
          <a:xfrm>
            <a:off x="413309" y="95402"/>
            <a:ext cx="8229600" cy="723900"/>
          </a:xfrm>
          <a:prstGeom prst="rect">
            <a:avLst/>
          </a:prstGeom>
        </p:spPr>
        <p:txBody>
          <a:bodyPr/>
          <a:lstStyle>
            <a:lvl1pPr>
              <a:defRPr>
                <a:solidFill>
                  <a:schemeClr val="bg1"/>
                </a:solidFill>
              </a:defRPr>
            </a:lvl1pPr>
          </a:lstStyle>
          <a:p>
            <a:r>
              <a:rPr lang="sv-SE" dirty="0"/>
              <a:t>Title</a:t>
            </a:r>
            <a:endParaRPr lang="en-US" dirty="0"/>
          </a:p>
        </p:txBody>
      </p:sp>
      <p:sp>
        <p:nvSpPr>
          <p:cNvPr id="3" name="Platshållare för text 2"/>
          <p:cNvSpPr>
            <a:spLocks noGrp="1"/>
          </p:cNvSpPr>
          <p:nvPr>
            <p:ph type="body" sz="half" idx="1"/>
          </p:nvPr>
        </p:nvSpPr>
        <p:spPr>
          <a:xfrm>
            <a:off x="457200" y="1130300"/>
            <a:ext cx="4038600" cy="47371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Platshållare för innehåll 3"/>
          <p:cNvSpPr>
            <a:spLocks noGrp="1"/>
          </p:cNvSpPr>
          <p:nvPr>
            <p:ph sz="half" idx="2"/>
          </p:nvPr>
        </p:nvSpPr>
        <p:spPr>
          <a:xfrm>
            <a:off x="4648200" y="1130300"/>
            <a:ext cx="4038600" cy="47371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bildnummer 5"/>
          <p:cNvSpPr>
            <a:spLocks noGrp="1"/>
          </p:cNvSpPr>
          <p:nvPr>
            <p:ph type="sldNum" sz="quarter" idx="11"/>
          </p:nvPr>
        </p:nvSpPr>
        <p:spPr/>
        <p:txBody>
          <a:bodyPr/>
          <a:lstStyle>
            <a:lvl1pPr>
              <a:defRPr smtClean="0"/>
            </a:lvl1pPr>
          </a:lstStyle>
          <a:p>
            <a:pPr>
              <a:defRPr/>
            </a:pPr>
            <a:fld id="{FCE7A8F2-40ED-472F-9F40-61190E173009}" type="slidenum">
              <a:rPr lang="en-US"/>
              <a:pPr>
                <a:defRPr/>
              </a:pPr>
              <a:t>‹#›</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fld id="{51E49199-DC28-4E2E-8793-D89933E1C202}" type="datetime3">
              <a:rPr lang="en-US" smtClean="0"/>
              <a:pPr>
                <a:defRPr/>
              </a:pPr>
              <a:t>10 July 2024</a:t>
            </a:fld>
            <a:r>
              <a:rPr lang="en-US" dirty="0"/>
              <a:t>		Rev A</a:t>
            </a:r>
          </a:p>
        </p:txBody>
      </p:sp>
    </p:spTree>
    <p:extLst>
      <p:ext uri="{BB962C8B-B14F-4D97-AF65-F5344CB8AC3E}">
        <p14:creationId xmlns:p14="http://schemas.microsoft.com/office/powerpoint/2010/main" val="422267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defRPr/>
            </a:pPr>
            <a:fld id="{70C7F86A-7116-42DC-B5F6-83540F16D85C}" type="slidenum">
              <a:rPr lang="en-US" smtClean="0"/>
              <a:pPr>
                <a:defRPr/>
              </a:pPr>
              <a:t>‹#›</a:t>
            </a:fld>
            <a:endParaRPr lang="en-US" dirty="0"/>
          </a:p>
        </p:txBody>
      </p:sp>
      <p:sp>
        <p:nvSpPr>
          <p:cNvPr id="7"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fld id="{51E49199-DC28-4E2E-8793-D89933E1C202}" type="datetime3">
              <a:rPr lang="en-US" smtClean="0"/>
              <a:pPr>
                <a:defRPr/>
              </a:pPr>
              <a:t>10 July 2024</a:t>
            </a:fld>
            <a:r>
              <a:rPr lang="en-US" dirty="0"/>
              <a:t>		Rev A</a:t>
            </a:r>
          </a:p>
        </p:txBody>
      </p:sp>
      <p:sp>
        <p:nvSpPr>
          <p:cNvPr id="8" name="Rubrik 1"/>
          <p:cNvSpPr>
            <a:spLocks noGrp="1"/>
          </p:cNvSpPr>
          <p:nvPr>
            <p:ph type="title" hasCustomPrompt="1"/>
          </p:nvPr>
        </p:nvSpPr>
        <p:spPr>
          <a:xfrm>
            <a:off x="413309" y="95402"/>
            <a:ext cx="8229600" cy="723900"/>
          </a:xfrm>
          <a:prstGeom prst="rect">
            <a:avLst/>
          </a:prstGeom>
        </p:spPr>
        <p:txBody>
          <a:bodyPr/>
          <a:lstStyle>
            <a:lvl1pPr>
              <a:defRPr>
                <a:solidFill>
                  <a:schemeClr val="bg1"/>
                </a:solidFill>
              </a:defRPr>
            </a:lvl1pPr>
          </a:lstStyle>
          <a:p>
            <a:r>
              <a:rPr lang="sv-SE" dirty="0"/>
              <a:t>Title</a:t>
            </a:r>
            <a:endParaRPr lang="en-US" dirty="0"/>
          </a:p>
        </p:txBody>
      </p:sp>
    </p:spTree>
    <p:extLst>
      <p:ext uri="{BB962C8B-B14F-4D97-AF65-F5344CB8AC3E}">
        <p14:creationId xmlns:p14="http://schemas.microsoft.com/office/powerpoint/2010/main" val="10235233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a:defRPr/>
            </a:pPr>
            <a:fld id="{70C7F86A-7116-42DC-B5F6-83540F16D85C}" type="slidenum">
              <a:rPr lang="en-US" smtClean="0"/>
              <a:pPr>
                <a:defRPr/>
              </a:pPr>
              <a:t>‹#›</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fld id="{51E49199-DC28-4E2E-8793-D89933E1C202}" type="datetime3">
              <a:rPr lang="en-US" smtClean="0"/>
              <a:pPr>
                <a:defRPr/>
              </a:pPr>
              <a:t>10 July 2024</a:t>
            </a:fld>
            <a:r>
              <a:rPr lang="en-US" dirty="0"/>
              <a:t>		Rev A</a:t>
            </a:r>
          </a:p>
        </p:txBody>
      </p:sp>
      <p:sp>
        <p:nvSpPr>
          <p:cNvPr id="9" name="Rubrik 1"/>
          <p:cNvSpPr>
            <a:spLocks noGrp="1"/>
          </p:cNvSpPr>
          <p:nvPr>
            <p:ph type="title" hasCustomPrompt="1"/>
          </p:nvPr>
        </p:nvSpPr>
        <p:spPr>
          <a:xfrm>
            <a:off x="413309" y="95402"/>
            <a:ext cx="8229600" cy="723900"/>
          </a:xfrm>
          <a:prstGeom prst="rect">
            <a:avLst/>
          </a:prstGeom>
        </p:spPr>
        <p:txBody>
          <a:bodyPr/>
          <a:lstStyle>
            <a:lvl1pPr>
              <a:defRPr>
                <a:solidFill>
                  <a:schemeClr val="bg1"/>
                </a:solidFill>
              </a:defRPr>
            </a:lvl1pPr>
          </a:lstStyle>
          <a:p>
            <a:r>
              <a:rPr lang="sv-SE" dirty="0"/>
              <a:t>Title</a:t>
            </a:r>
            <a:endParaRPr lang="en-US" dirty="0"/>
          </a:p>
        </p:txBody>
      </p:sp>
    </p:spTree>
    <p:extLst>
      <p:ext uri="{BB962C8B-B14F-4D97-AF65-F5344CB8AC3E}">
        <p14:creationId xmlns:p14="http://schemas.microsoft.com/office/powerpoint/2010/main" val="2329084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ubrik, text och två innehållsdelar">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457200" y="1130300"/>
            <a:ext cx="4038600" cy="47371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p:cNvSpPr>
            <a:spLocks noGrp="1"/>
          </p:cNvSpPr>
          <p:nvPr>
            <p:ph sz="quarter" idx="2"/>
          </p:nvPr>
        </p:nvSpPr>
        <p:spPr>
          <a:xfrm>
            <a:off x="4648200" y="1130300"/>
            <a:ext cx="4038600" cy="22923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innehåll 4"/>
          <p:cNvSpPr>
            <a:spLocks noGrp="1"/>
          </p:cNvSpPr>
          <p:nvPr>
            <p:ph sz="quarter" idx="3"/>
          </p:nvPr>
        </p:nvSpPr>
        <p:spPr>
          <a:xfrm>
            <a:off x="4648200" y="3575050"/>
            <a:ext cx="4038600" cy="22923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bildnummer 6"/>
          <p:cNvSpPr>
            <a:spLocks noGrp="1"/>
          </p:cNvSpPr>
          <p:nvPr>
            <p:ph type="sldNum" sz="quarter" idx="11"/>
          </p:nvPr>
        </p:nvSpPr>
        <p:spPr/>
        <p:txBody>
          <a:bodyPr/>
          <a:lstStyle>
            <a:lvl1pPr>
              <a:defRPr smtClean="0"/>
            </a:lvl1pPr>
          </a:lstStyle>
          <a:p>
            <a:pPr>
              <a:defRPr/>
            </a:pPr>
            <a:fld id="{FD7256BC-3608-4EFC-85A5-6CE9262C4FA0}" type="slidenum">
              <a:rPr lang="en-US"/>
              <a:pPr>
                <a:defRPr/>
              </a:pPr>
              <a:t>‹#›</a:t>
            </a:fld>
            <a:endParaRPr lang="en-US" dirty="0"/>
          </a:p>
        </p:txBody>
      </p:sp>
      <p:sp>
        <p:nvSpPr>
          <p:cNvPr id="9" name="Footer Placeholder 4"/>
          <p:cNvSpPr>
            <a:spLocks noGrp="1"/>
          </p:cNvSpPr>
          <p:nvPr>
            <p:ph type="ftr" sz="quarter" idx="12"/>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fld id="{51E49199-DC28-4E2E-8793-D89933E1C202}" type="datetime3">
              <a:rPr lang="en-US" smtClean="0"/>
              <a:pPr>
                <a:defRPr/>
              </a:pPr>
              <a:t>10 July 2024</a:t>
            </a:fld>
            <a:r>
              <a:rPr lang="en-US" dirty="0"/>
              <a:t>		Rev A</a:t>
            </a:r>
          </a:p>
        </p:txBody>
      </p:sp>
      <p:sp>
        <p:nvSpPr>
          <p:cNvPr id="10" name="Rubrik 1"/>
          <p:cNvSpPr>
            <a:spLocks noGrp="1"/>
          </p:cNvSpPr>
          <p:nvPr>
            <p:ph type="title" hasCustomPrompt="1"/>
          </p:nvPr>
        </p:nvSpPr>
        <p:spPr>
          <a:xfrm>
            <a:off x="413309" y="95402"/>
            <a:ext cx="8229600" cy="723900"/>
          </a:xfrm>
          <a:prstGeom prst="rect">
            <a:avLst/>
          </a:prstGeom>
        </p:spPr>
        <p:txBody>
          <a:bodyPr/>
          <a:lstStyle>
            <a:lvl1pPr>
              <a:defRPr>
                <a:solidFill>
                  <a:schemeClr val="bg1"/>
                </a:solidFill>
              </a:defRPr>
            </a:lvl1pPr>
          </a:lstStyle>
          <a:p>
            <a:r>
              <a:rPr lang="sv-SE" dirty="0"/>
              <a:t>Title</a:t>
            </a:r>
            <a:endParaRPr lang="en-US" dirty="0"/>
          </a:p>
        </p:txBody>
      </p:sp>
    </p:spTree>
    <p:extLst>
      <p:ext uri="{BB962C8B-B14F-4D97-AF65-F5344CB8AC3E}">
        <p14:creationId xmlns:p14="http://schemas.microsoft.com/office/powerpoint/2010/main" val="1428574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3200"/>
            </a:lvl1pPr>
          </a:lstStyle>
          <a:p>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ändra</a:t>
            </a:r>
            <a:r>
              <a:rPr lang="en-US" dirty="0"/>
              <a:t> format</a:t>
            </a:r>
            <a:endParaRPr lang="sv-SE" dirty="0"/>
          </a:p>
        </p:txBody>
      </p:sp>
      <p:sp>
        <p:nvSpPr>
          <p:cNvPr id="3" name="Platshållare för innehåll 2"/>
          <p:cNvSpPr>
            <a:spLocks noGrp="1"/>
          </p:cNvSpPr>
          <p:nvPr>
            <p:ph idx="1" hasCustomPrompt="1"/>
          </p:nvPr>
        </p:nvSpPr>
        <p:spPr>
          <a:xfrm>
            <a:off x="457200" y="1974656"/>
            <a:ext cx="8229600" cy="4437295"/>
          </a:xfrm>
        </p:spPr>
        <p:txBody>
          <a:bodyPr>
            <a:normAutofit/>
          </a:bodyPr>
          <a:lstStyle>
            <a:lvl1pPr>
              <a:defRPr sz="2400"/>
            </a:lvl1pPr>
            <a:lvl2pPr>
              <a:defRPr sz="2400"/>
            </a:lvl2pPr>
            <a:lvl3pPr>
              <a:defRPr sz="2000"/>
            </a:lvl3pPr>
            <a:lvl4pPr>
              <a:defRPr sz="1800"/>
            </a:lvl4pPr>
            <a:lvl5pPr>
              <a:defRPr sz="1800"/>
            </a:lvl5pPr>
          </a:lstStyle>
          <a:p>
            <a:pPr lvl="0"/>
            <a:r>
              <a:rPr lang="en-US" dirty="0" err="1"/>
              <a:t>Lägg</a:t>
            </a:r>
            <a:r>
              <a:rPr lang="en-US" dirty="0"/>
              <a:t> till text</a:t>
            </a:r>
          </a:p>
          <a:p>
            <a:pPr lvl="1"/>
            <a:r>
              <a:rPr lang="en-US" dirty="0" err="1"/>
              <a:t>Nivå</a:t>
            </a:r>
            <a:r>
              <a:rPr lang="en-US" dirty="0"/>
              <a:t> </a:t>
            </a:r>
            <a:r>
              <a:rPr lang="en-US" dirty="0" err="1"/>
              <a:t>två</a:t>
            </a:r>
            <a:endParaRPr lang="en-US" dirty="0"/>
          </a:p>
          <a:p>
            <a:pPr lvl="2"/>
            <a:r>
              <a:rPr lang="en-US" dirty="0" err="1"/>
              <a:t>Nivå</a:t>
            </a:r>
            <a:r>
              <a:rPr lang="en-US" dirty="0"/>
              <a:t> </a:t>
            </a:r>
            <a:r>
              <a:rPr lang="en-US" dirty="0" err="1"/>
              <a:t>tre</a:t>
            </a:r>
            <a:endParaRPr lang="en-US" dirty="0"/>
          </a:p>
          <a:p>
            <a:pPr lvl="3"/>
            <a:r>
              <a:rPr lang="en-US" dirty="0" err="1"/>
              <a:t>Nivå</a:t>
            </a:r>
            <a:r>
              <a:rPr lang="en-US" dirty="0"/>
              <a:t> </a:t>
            </a:r>
            <a:r>
              <a:rPr lang="en-US" dirty="0" err="1"/>
              <a:t>fyra</a:t>
            </a:r>
            <a:endParaRPr lang="en-US" dirty="0"/>
          </a:p>
          <a:p>
            <a:pPr lvl="4"/>
            <a:r>
              <a:rPr lang="en-US" dirty="0" err="1"/>
              <a:t>Nivå</a:t>
            </a:r>
            <a:r>
              <a:rPr lang="en-US" dirty="0"/>
              <a:t> fem</a:t>
            </a:r>
            <a:endParaRPr lang="sv-SE" dirty="0"/>
          </a:p>
        </p:txBody>
      </p:sp>
      <p:sp>
        <p:nvSpPr>
          <p:cNvPr id="4" name="Platshållare för datum 3"/>
          <p:cNvSpPr>
            <a:spLocks noGrp="1"/>
          </p:cNvSpPr>
          <p:nvPr>
            <p:ph type="dt" sz="half" idx="10"/>
          </p:nvPr>
        </p:nvSpPr>
        <p:spPr/>
        <p:txBody>
          <a:bodyPr/>
          <a:lstStyle/>
          <a:p>
            <a:fld id="{282D6F7A-6881-E645-ABF7-7757FF373EBE}" type="datetime1">
              <a:rPr lang="en-US" smtClean="0"/>
              <a:t>7/10/24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FB200D7-8764-084F-859C-3608A6975463}" type="slidenum">
              <a:rPr lang="sv-SE" smtClean="0"/>
              <a:t>‹#›</a:t>
            </a:fld>
            <a:endParaRPr lang="sv-SE"/>
          </a:p>
        </p:txBody>
      </p:sp>
    </p:spTree>
    <p:extLst>
      <p:ext uri="{BB962C8B-B14F-4D97-AF65-F5344CB8AC3E}">
        <p14:creationId xmlns:p14="http://schemas.microsoft.com/office/powerpoint/2010/main" val="264136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3200"/>
            </a:lvl1pPr>
          </a:lstStyle>
          <a:p>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ändra</a:t>
            </a:r>
            <a:r>
              <a:rPr lang="en-US" dirty="0"/>
              <a:t> format</a:t>
            </a:r>
            <a:endParaRPr lang="sv-SE" dirty="0"/>
          </a:p>
        </p:txBody>
      </p:sp>
      <p:sp>
        <p:nvSpPr>
          <p:cNvPr id="3" name="Platshållare för innehåll 2"/>
          <p:cNvSpPr>
            <a:spLocks noGrp="1"/>
          </p:cNvSpPr>
          <p:nvPr>
            <p:ph idx="1" hasCustomPrompt="1"/>
          </p:nvPr>
        </p:nvSpPr>
        <p:spPr>
          <a:xfrm>
            <a:off x="457200" y="1974656"/>
            <a:ext cx="8229600" cy="4437295"/>
          </a:xfrm>
        </p:spPr>
        <p:txBody>
          <a:bodyPr>
            <a:normAutofit/>
          </a:bodyPr>
          <a:lstStyle>
            <a:lvl1pPr>
              <a:defRPr sz="2400"/>
            </a:lvl1pPr>
            <a:lvl2pPr>
              <a:defRPr sz="2400"/>
            </a:lvl2pPr>
            <a:lvl3pPr>
              <a:defRPr sz="2000"/>
            </a:lvl3pPr>
            <a:lvl4pPr>
              <a:defRPr sz="1800"/>
            </a:lvl4pPr>
            <a:lvl5pPr>
              <a:defRPr sz="1800"/>
            </a:lvl5pPr>
          </a:lstStyle>
          <a:p>
            <a:pPr lvl="0"/>
            <a:r>
              <a:rPr lang="en-US" dirty="0" err="1"/>
              <a:t>Lägg</a:t>
            </a:r>
            <a:r>
              <a:rPr lang="en-US" dirty="0"/>
              <a:t> till text</a:t>
            </a:r>
          </a:p>
          <a:p>
            <a:pPr lvl="1"/>
            <a:r>
              <a:rPr lang="en-US" dirty="0" err="1"/>
              <a:t>Nivå</a:t>
            </a:r>
            <a:r>
              <a:rPr lang="en-US" dirty="0"/>
              <a:t> </a:t>
            </a:r>
            <a:r>
              <a:rPr lang="en-US" dirty="0" err="1"/>
              <a:t>två</a:t>
            </a:r>
            <a:endParaRPr lang="en-US" dirty="0"/>
          </a:p>
          <a:p>
            <a:pPr lvl="2"/>
            <a:r>
              <a:rPr lang="en-US" dirty="0" err="1"/>
              <a:t>Nivå</a:t>
            </a:r>
            <a:r>
              <a:rPr lang="en-US" dirty="0"/>
              <a:t> </a:t>
            </a:r>
            <a:r>
              <a:rPr lang="en-US" dirty="0" err="1"/>
              <a:t>tre</a:t>
            </a:r>
            <a:endParaRPr lang="en-US" dirty="0"/>
          </a:p>
          <a:p>
            <a:pPr lvl="3"/>
            <a:r>
              <a:rPr lang="en-US" dirty="0" err="1"/>
              <a:t>Nivå</a:t>
            </a:r>
            <a:r>
              <a:rPr lang="en-US" dirty="0"/>
              <a:t> </a:t>
            </a:r>
            <a:r>
              <a:rPr lang="en-US" dirty="0" err="1"/>
              <a:t>fyra</a:t>
            </a:r>
            <a:endParaRPr lang="en-US" dirty="0"/>
          </a:p>
          <a:p>
            <a:pPr lvl="4"/>
            <a:r>
              <a:rPr lang="en-US" dirty="0" err="1"/>
              <a:t>Nivå</a:t>
            </a:r>
            <a:r>
              <a:rPr lang="en-US" dirty="0"/>
              <a:t> fem</a:t>
            </a:r>
            <a:endParaRPr lang="sv-SE" dirty="0"/>
          </a:p>
        </p:txBody>
      </p:sp>
      <p:sp>
        <p:nvSpPr>
          <p:cNvPr id="4" name="Platshållare för datum 3"/>
          <p:cNvSpPr>
            <a:spLocks noGrp="1"/>
          </p:cNvSpPr>
          <p:nvPr>
            <p:ph type="dt" sz="half" idx="10"/>
          </p:nvPr>
        </p:nvSpPr>
        <p:spPr/>
        <p:txBody>
          <a:bodyPr/>
          <a:lstStyle/>
          <a:p>
            <a:fld id="{282D6F7A-6881-E645-ABF7-7757FF373EBE}" type="datetime1">
              <a:rPr lang="en-US" smtClean="0"/>
              <a:t>7/10/24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FB200D7-8764-084F-859C-3608A6975463}" type="slidenum">
              <a:rPr lang="sv-SE" smtClean="0"/>
              <a:t>‹#›</a:t>
            </a:fld>
            <a:endParaRPr lang="sv-SE"/>
          </a:p>
        </p:txBody>
      </p:sp>
    </p:spTree>
    <p:extLst>
      <p:ext uri="{BB962C8B-B14F-4D97-AF65-F5344CB8AC3E}">
        <p14:creationId xmlns:p14="http://schemas.microsoft.com/office/powerpoint/2010/main" val="207426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Bildobjekt 1" descr="PPT_BG_v2-logo.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5471553"/>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77" r:id="rId3"/>
    <p:sldLayoutId id="2147483678" r:id="rId4"/>
    <p:sldLayoutId id="2147483679" r:id="rId5"/>
    <p:sldLayoutId id="2147483680" r:id="rId6"/>
    <p:sldLayoutId id="2147483681" r:id="rId7"/>
    <p:sldLayoutId id="2147483682" r:id="rId8"/>
  </p:sldLayoutIdLst>
  <p:hf hdr="0"/>
  <p:txStyles>
    <p:titleStyle>
      <a:lvl1pPr algn="ctr" defTabSz="457200" rtl="0" eaLnBrk="1" latinLnBrk="0" hangingPunct="1">
        <a:spcBef>
          <a:spcPct val="0"/>
        </a:spcBef>
        <a:buNone/>
        <a:defRPr sz="4400" b="0" i="0" kern="1200">
          <a:solidFill>
            <a:schemeClr val="tx1"/>
          </a:solidFill>
          <a:latin typeface="Gotham-Light"/>
          <a:ea typeface="+mj-ea"/>
          <a:cs typeface="Gotham-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Gotham-Light"/>
          <a:ea typeface="+mn-ea"/>
          <a:cs typeface="Gotham-Light"/>
        </a:defRPr>
      </a:lvl1pPr>
      <a:lvl2pPr marL="742950" indent="-285750" algn="l" defTabSz="457200" rtl="0" eaLnBrk="1" latinLnBrk="0" hangingPunct="1">
        <a:spcBef>
          <a:spcPct val="20000"/>
        </a:spcBef>
        <a:buFont typeface="Arial"/>
        <a:buChar char="–"/>
        <a:defRPr sz="2800" b="0" i="0" kern="1200">
          <a:solidFill>
            <a:schemeClr val="tx1"/>
          </a:solidFill>
          <a:latin typeface="Gotham-Light"/>
          <a:ea typeface="+mn-ea"/>
          <a:cs typeface="Gotham-Light"/>
        </a:defRPr>
      </a:lvl2pPr>
      <a:lvl3pPr marL="1143000" indent="-228600" algn="l" defTabSz="457200" rtl="0" eaLnBrk="1" latinLnBrk="0" hangingPunct="1">
        <a:spcBef>
          <a:spcPct val="20000"/>
        </a:spcBef>
        <a:buFont typeface="Arial"/>
        <a:buChar char="•"/>
        <a:defRPr sz="2400" b="0" i="0" kern="1200">
          <a:solidFill>
            <a:schemeClr val="tx1"/>
          </a:solidFill>
          <a:latin typeface="Gotham-Light"/>
          <a:ea typeface="+mn-ea"/>
          <a:cs typeface="Gotham-Light"/>
        </a:defRPr>
      </a:lvl3pPr>
      <a:lvl4pPr marL="1600200" indent="-228600" algn="l" defTabSz="457200" rtl="0" eaLnBrk="1" latinLnBrk="0" hangingPunct="1">
        <a:spcBef>
          <a:spcPct val="20000"/>
        </a:spcBef>
        <a:buFont typeface="Arial"/>
        <a:buChar char="–"/>
        <a:defRPr sz="2000" b="0" i="0" kern="1200">
          <a:solidFill>
            <a:schemeClr val="tx1"/>
          </a:solidFill>
          <a:latin typeface="Gotham-Light"/>
          <a:ea typeface="+mn-ea"/>
          <a:cs typeface="Gotham-Light"/>
        </a:defRPr>
      </a:lvl4pPr>
      <a:lvl5pPr marL="2057400" indent="-228600" algn="l" defTabSz="457200" rtl="0" eaLnBrk="1" latinLnBrk="0" hangingPunct="1">
        <a:spcBef>
          <a:spcPct val="20000"/>
        </a:spcBef>
        <a:buFont typeface="Arial"/>
        <a:buChar char="»"/>
        <a:defRPr sz="2000" b="0" i="0" kern="1200">
          <a:solidFill>
            <a:schemeClr val="tx1"/>
          </a:solidFill>
          <a:latin typeface="Gotham-Light"/>
          <a:ea typeface="+mn-ea"/>
          <a:cs typeface="Gotham-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735826"/>
            <a:ext cx="8229600" cy="1143000"/>
          </a:xfrm>
          <a:prstGeom prst="rect">
            <a:avLst/>
          </a:prstGeom>
        </p:spPr>
        <p:txBody>
          <a:bodyPr vert="horz" lIns="91440" tIns="45720" rIns="91440" bIns="45720" rtlCol="0" anchor="ctr">
            <a:normAutofit/>
          </a:bodyPr>
          <a:lstStyle/>
          <a:p>
            <a:r>
              <a:rPr lang="en-US" dirty="0" err="1"/>
              <a:t>Rubrik</a:t>
            </a:r>
            <a:endParaRPr lang="sv-SE" dirty="0"/>
          </a:p>
        </p:txBody>
      </p:sp>
      <p:sp>
        <p:nvSpPr>
          <p:cNvPr id="3" name="Platshållare för text 2"/>
          <p:cNvSpPr>
            <a:spLocks noGrp="1"/>
          </p:cNvSpPr>
          <p:nvPr>
            <p:ph type="body" idx="1"/>
          </p:nvPr>
        </p:nvSpPr>
        <p:spPr>
          <a:xfrm>
            <a:off x="457200" y="1974656"/>
            <a:ext cx="8229600" cy="4525963"/>
          </a:xfrm>
          <a:prstGeom prst="rect">
            <a:avLst/>
          </a:prstGeom>
        </p:spPr>
        <p:txBody>
          <a:bodyPr vert="horz" lIns="91440" tIns="45720" rIns="91440" bIns="45720" rtlCol="0">
            <a:normAutofit/>
          </a:bodyPr>
          <a:lstStyle/>
          <a:p>
            <a:pPr lvl="0"/>
            <a:r>
              <a:rPr lang="en-US" dirty="0" err="1"/>
              <a:t>Lägg</a:t>
            </a:r>
            <a:r>
              <a:rPr lang="en-US" dirty="0"/>
              <a:t> till text</a:t>
            </a:r>
          </a:p>
          <a:p>
            <a:pPr lvl="1"/>
            <a:r>
              <a:rPr lang="en-US" dirty="0" err="1"/>
              <a:t>Nivå</a:t>
            </a:r>
            <a:r>
              <a:rPr lang="en-US" dirty="0"/>
              <a:t> </a:t>
            </a:r>
            <a:r>
              <a:rPr lang="en-US" dirty="0" err="1"/>
              <a:t>två</a:t>
            </a:r>
            <a:endParaRPr lang="en-US" dirty="0"/>
          </a:p>
          <a:p>
            <a:pPr lvl="2"/>
            <a:r>
              <a:rPr lang="en-US" dirty="0" err="1"/>
              <a:t>Nivå</a:t>
            </a:r>
            <a:r>
              <a:rPr lang="en-US" dirty="0"/>
              <a:t> </a:t>
            </a:r>
            <a:r>
              <a:rPr lang="en-US" dirty="0" err="1"/>
              <a:t>tre</a:t>
            </a:r>
            <a:endParaRPr lang="en-US" dirty="0"/>
          </a:p>
          <a:p>
            <a:pPr lvl="3"/>
            <a:r>
              <a:rPr lang="en-US" dirty="0" err="1"/>
              <a:t>Nivå</a:t>
            </a:r>
            <a:r>
              <a:rPr lang="en-US" dirty="0"/>
              <a:t> </a:t>
            </a:r>
            <a:r>
              <a:rPr lang="en-US" dirty="0" err="1"/>
              <a:t>fyra</a:t>
            </a:r>
            <a:endParaRPr lang="en-US" dirty="0"/>
          </a:p>
          <a:p>
            <a:pPr lvl="4"/>
            <a:r>
              <a:rPr lang="en-US" dirty="0" err="1"/>
              <a:t>Nivå</a:t>
            </a:r>
            <a:r>
              <a:rPr lang="en-US" dirty="0"/>
              <a:t> fem</a:t>
            </a:r>
            <a:endParaRPr lang="sv-SE" dirty="0"/>
          </a:p>
        </p:txBody>
      </p:sp>
      <p:sp>
        <p:nvSpPr>
          <p:cNvPr id="4" name="Platshållare för datum 3"/>
          <p:cNvSpPr>
            <a:spLocks noGrp="1"/>
          </p:cNvSpPr>
          <p:nvPr>
            <p:ph type="dt" sz="half" idx="2"/>
          </p:nvPr>
        </p:nvSpPr>
        <p:spPr>
          <a:xfrm>
            <a:off x="457200" y="6507859"/>
            <a:ext cx="1357971" cy="179427"/>
          </a:xfrm>
          <a:prstGeom prst="rect">
            <a:avLst/>
          </a:prstGeom>
        </p:spPr>
        <p:txBody>
          <a:bodyPr vert="horz" lIns="91440" tIns="45720" rIns="91440" bIns="45720" rtlCol="0" anchor="ctr"/>
          <a:lstStyle>
            <a:lvl1pPr algn="l">
              <a:defRPr sz="600" b="0" i="0">
                <a:solidFill>
                  <a:schemeClr val="tx1">
                    <a:tint val="75000"/>
                  </a:schemeClr>
                </a:solidFill>
                <a:latin typeface="Gotham-Light"/>
                <a:cs typeface="Gotham-Light"/>
              </a:defRPr>
            </a:lvl1pPr>
          </a:lstStyle>
          <a:p>
            <a:fld id="{0D706FB3-A1A4-5A4A-8103-BE24D4981ED7}" type="datetime1">
              <a:rPr lang="en-US" smtClean="0"/>
              <a:t>7/10/24</a:t>
            </a:fld>
            <a:endParaRPr lang="sv-SE"/>
          </a:p>
        </p:txBody>
      </p:sp>
      <p:sp>
        <p:nvSpPr>
          <p:cNvPr id="5" name="Platshållare för sidfot 4"/>
          <p:cNvSpPr>
            <a:spLocks noGrp="1"/>
          </p:cNvSpPr>
          <p:nvPr>
            <p:ph type="ftr" sz="quarter" idx="3"/>
          </p:nvPr>
        </p:nvSpPr>
        <p:spPr>
          <a:xfrm>
            <a:off x="1815171" y="6507859"/>
            <a:ext cx="2044390" cy="179427"/>
          </a:xfrm>
          <a:prstGeom prst="rect">
            <a:avLst/>
          </a:prstGeom>
        </p:spPr>
        <p:txBody>
          <a:bodyPr vert="horz" lIns="91440" tIns="45720" rIns="91440" bIns="45720" rtlCol="0" anchor="ctr"/>
          <a:lstStyle>
            <a:lvl1pPr algn="ctr">
              <a:defRPr sz="600" b="0" i="0">
                <a:solidFill>
                  <a:schemeClr val="tx1">
                    <a:tint val="75000"/>
                  </a:schemeClr>
                </a:solidFill>
                <a:latin typeface="Gotham-Light"/>
                <a:cs typeface="Gotham-Light"/>
              </a:defRPr>
            </a:lvl1pPr>
          </a:lstStyle>
          <a:p>
            <a:endParaRPr lang="sv-SE"/>
          </a:p>
        </p:txBody>
      </p:sp>
      <p:sp>
        <p:nvSpPr>
          <p:cNvPr id="6" name="Platshållare för bildnummer 5"/>
          <p:cNvSpPr>
            <a:spLocks noGrp="1"/>
          </p:cNvSpPr>
          <p:nvPr>
            <p:ph type="sldNum" sz="quarter" idx="4"/>
          </p:nvPr>
        </p:nvSpPr>
        <p:spPr>
          <a:xfrm>
            <a:off x="7261922" y="6507859"/>
            <a:ext cx="1424878" cy="179427"/>
          </a:xfrm>
          <a:prstGeom prst="rect">
            <a:avLst/>
          </a:prstGeom>
        </p:spPr>
        <p:txBody>
          <a:bodyPr vert="horz" lIns="91440" tIns="45720" rIns="91440" bIns="45720" rtlCol="0" anchor="ctr"/>
          <a:lstStyle>
            <a:lvl1pPr algn="r">
              <a:defRPr sz="600" b="0" i="0">
                <a:solidFill>
                  <a:schemeClr val="tx1">
                    <a:tint val="75000"/>
                  </a:schemeClr>
                </a:solidFill>
                <a:latin typeface="Gotham-Light"/>
                <a:cs typeface="Gotham-Light"/>
              </a:defRPr>
            </a:lvl1pPr>
          </a:lstStyle>
          <a:p>
            <a:fld id="{4FB200D7-8764-084F-859C-3608A6975463}" type="slidenum">
              <a:rPr lang="sv-SE" smtClean="0"/>
              <a:pPr/>
              <a:t>‹#›</a:t>
            </a:fld>
            <a:endParaRPr lang="sv-SE"/>
          </a:p>
        </p:txBody>
      </p:sp>
      <p:pic>
        <p:nvPicPr>
          <p:cNvPr id="7" name="Bildobjekt 6" descr="qlucore-logo-blue-rgb.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4000" y="180000"/>
            <a:ext cx="1428001" cy="504000"/>
          </a:xfrm>
          <a:prstGeom prst="rect">
            <a:avLst/>
          </a:prstGeom>
        </p:spPr>
      </p:pic>
    </p:spTree>
    <p:extLst>
      <p:ext uri="{BB962C8B-B14F-4D97-AF65-F5344CB8AC3E}">
        <p14:creationId xmlns:p14="http://schemas.microsoft.com/office/powerpoint/2010/main" val="427878221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72" r:id="rId6"/>
    <p:sldLayoutId id="2147483683" r:id="rId7"/>
  </p:sldLayoutIdLst>
  <p:hf hdr="0"/>
  <p:txStyles>
    <p:titleStyle>
      <a:lvl1pPr algn="l" defTabSz="457200" rtl="0" eaLnBrk="1" latinLnBrk="0" hangingPunct="1">
        <a:spcBef>
          <a:spcPct val="0"/>
        </a:spcBef>
        <a:buNone/>
        <a:defRPr sz="3200" b="0" i="0" kern="1200">
          <a:solidFill>
            <a:srgbClr val="009BDB"/>
          </a:solidFill>
          <a:latin typeface="Gotham-Light"/>
          <a:ea typeface="+mj-ea"/>
          <a:cs typeface="Gotham-Light"/>
        </a:defRPr>
      </a:lvl1pPr>
    </p:titleStyle>
    <p:bodyStyle>
      <a:lvl1pPr marL="342900" indent="-342900" algn="l" defTabSz="457200" rtl="0" eaLnBrk="1" latinLnBrk="0" hangingPunct="1">
        <a:spcBef>
          <a:spcPct val="20000"/>
        </a:spcBef>
        <a:buFont typeface="Arial"/>
        <a:buChar char="•"/>
        <a:defRPr sz="2400" b="0" i="0" kern="1200">
          <a:solidFill>
            <a:schemeClr val="tx1"/>
          </a:solidFill>
          <a:latin typeface="Gotham-Light"/>
          <a:ea typeface="+mn-ea"/>
          <a:cs typeface="Gotham-Light"/>
        </a:defRPr>
      </a:lvl1pPr>
      <a:lvl2pPr marL="742950" indent="-285750" algn="l" defTabSz="457200" rtl="0" eaLnBrk="1" latinLnBrk="0" hangingPunct="1">
        <a:spcBef>
          <a:spcPct val="20000"/>
        </a:spcBef>
        <a:buFont typeface="Arial"/>
        <a:buChar char="–"/>
        <a:defRPr sz="2400" b="0" i="0" kern="1200">
          <a:solidFill>
            <a:schemeClr val="tx1"/>
          </a:solidFill>
          <a:latin typeface="Gotham-Light"/>
          <a:ea typeface="+mn-ea"/>
          <a:cs typeface="Gotham-Light"/>
        </a:defRPr>
      </a:lvl2pPr>
      <a:lvl3pPr marL="1143000" indent="-228600" algn="l" defTabSz="457200" rtl="0" eaLnBrk="1" latinLnBrk="0" hangingPunct="1">
        <a:spcBef>
          <a:spcPct val="20000"/>
        </a:spcBef>
        <a:buFont typeface="Arial"/>
        <a:buChar char="•"/>
        <a:defRPr sz="2000" b="0" i="0" kern="1200">
          <a:solidFill>
            <a:schemeClr val="tx1"/>
          </a:solidFill>
          <a:latin typeface="Gotham-Light"/>
          <a:ea typeface="+mn-ea"/>
          <a:cs typeface="Gotham-Light"/>
        </a:defRPr>
      </a:lvl3pPr>
      <a:lvl4pPr marL="1600200" indent="-228600" algn="l" defTabSz="457200" rtl="0" eaLnBrk="1" latinLnBrk="0" hangingPunct="1">
        <a:spcBef>
          <a:spcPct val="20000"/>
        </a:spcBef>
        <a:buFont typeface="Arial"/>
        <a:buChar char="–"/>
        <a:defRPr sz="1800" b="0" i="0" kern="1200">
          <a:solidFill>
            <a:schemeClr val="tx1"/>
          </a:solidFill>
          <a:latin typeface="Gotham-Light"/>
          <a:ea typeface="+mn-ea"/>
          <a:cs typeface="Gotham-Light"/>
        </a:defRPr>
      </a:lvl4pPr>
      <a:lvl5pPr marL="2057400" indent="-228600" algn="l" defTabSz="457200" rtl="0" eaLnBrk="1" latinLnBrk="0" hangingPunct="1">
        <a:spcBef>
          <a:spcPct val="20000"/>
        </a:spcBef>
        <a:buFont typeface="Arial"/>
        <a:buChar char="»"/>
        <a:defRPr sz="1800" b="0" i="0" kern="1200">
          <a:solidFill>
            <a:schemeClr val="tx1"/>
          </a:solidFill>
          <a:latin typeface="Gotham-Light"/>
          <a:ea typeface="+mn-ea"/>
          <a:cs typeface="Gotham-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calendly.com/yana-stackpole/30min"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mailto:Yana.Stackpole@Qlucore.com" TargetMode="External"/><Relationship Id="rId4" Type="http://schemas.openxmlformats.org/officeDocument/2006/relationships/hyperlink" Target="mailto:Support@Qlucore.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hyperlink" Target="https://qlucore.com/calculation-benchmark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ebi.ac.uk/pride/archive/projects/PXD007686"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3"/>
          </p:nvPr>
        </p:nvSpPr>
        <p:spPr/>
        <p:txBody>
          <a:bodyPr/>
          <a:lstStyle/>
          <a:p>
            <a:pPr algn="r"/>
            <a:r>
              <a:rPr lang="sv-SE" sz="2000" dirty="0"/>
              <a:t>Yana Stackpole, PhD</a:t>
            </a:r>
          </a:p>
          <a:p>
            <a:pPr algn="r"/>
            <a:r>
              <a:rPr lang="sv-SE" sz="2000" dirty="0" err="1"/>
              <a:t>Application</a:t>
            </a:r>
            <a:r>
              <a:rPr lang="sv-SE" sz="2000" dirty="0"/>
              <a:t> Support</a:t>
            </a:r>
          </a:p>
          <a:p>
            <a:pPr algn="r"/>
            <a:endParaRPr lang="sv-SE" dirty="0"/>
          </a:p>
        </p:txBody>
      </p:sp>
      <p:sp>
        <p:nvSpPr>
          <p:cNvPr id="4" name="TextBox 3">
            <a:extLst>
              <a:ext uri="{FF2B5EF4-FFF2-40B4-BE49-F238E27FC236}">
                <a16:creationId xmlns:a16="http://schemas.microsoft.com/office/drawing/2014/main" id="{0254543A-E51C-F24A-8AB8-8101822B922E}"/>
              </a:ext>
            </a:extLst>
          </p:cNvPr>
          <p:cNvSpPr txBox="1"/>
          <p:nvPr/>
        </p:nvSpPr>
        <p:spPr>
          <a:xfrm>
            <a:off x="1684549" y="2850251"/>
            <a:ext cx="5923032" cy="1384995"/>
          </a:xfrm>
          <a:prstGeom prst="rect">
            <a:avLst/>
          </a:prstGeom>
        </p:spPr>
        <p:txBody>
          <a:bodyPr wrap="none" rtlCol="0">
            <a:spAutoFit/>
          </a:bodyPr>
          <a:lstStyle/>
          <a:p>
            <a:pPr algn="ctr"/>
            <a:r>
              <a:rPr lang="en-US" sz="2800" b="1" dirty="0">
                <a:solidFill>
                  <a:schemeClr val="bg1"/>
                </a:solidFill>
              </a:rPr>
              <a:t>Comparative Proteomics Data Analysis</a:t>
            </a:r>
          </a:p>
          <a:p>
            <a:pPr algn="ctr"/>
            <a:r>
              <a:rPr lang="en-US" sz="2800" b="1" dirty="0">
                <a:solidFill>
                  <a:schemeClr val="bg1"/>
                </a:solidFill>
              </a:rPr>
              <a:t> </a:t>
            </a:r>
          </a:p>
          <a:p>
            <a:pPr algn="ctr"/>
            <a:r>
              <a:rPr lang="en-US" sz="2800" b="1" dirty="0">
                <a:solidFill>
                  <a:schemeClr val="bg1"/>
                </a:solidFill>
              </a:rPr>
              <a:t>Example </a:t>
            </a:r>
            <a:r>
              <a:rPr lang="en-US" sz="2800" b="1">
                <a:solidFill>
                  <a:schemeClr val="bg1"/>
                </a:solidFill>
              </a:rPr>
              <a:t>using Public </a:t>
            </a:r>
            <a:r>
              <a:rPr lang="en-US" sz="2800" b="1" dirty="0">
                <a:solidFill>
                  <a:schemeClr val="bg1"/>
                </a:solidFill>
              </a:rPr>
              <a:t>Dataset</a:t>
            </a:r>
          </a:p>
        </p:txBody>
      </p:sp>
    </p:spTree>
    <p:extLst>
      <p:ext uri="{BB962C8B-B14F-4D97-AF65-F5344CB8AC3E}">
        <p14:creationId xmlns:p14="http://schemas.microsoft.com/office/powerpoint/2010/main" val="1834761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5FE0EC-5DB1-DA49-B5B2-42593EB93A57}"/>
              </a:ext>
            </a:extLst>
          </p:cNvPr>
          <p:cNvSpPr txBox="1"/>
          <p:nvPr/>
        </p:nvSpPr>
        <p:spPr>
          <a:xfrm>
            <a:off x="560468" y="856673"/>
            <a:ext cx="8466408" cy="5632311"/>
          </a:xfrm>
          <a:prstGeom prst="rect">
            <a:avLst/>
          </a:prstGeom>
          <a:noFill/>
        </p:spPr>
        <p:txBody>
          <a:bodyPr wrap="square" rtlCol="0">
            <a:spAutoFit/>
          </a:bodyPr>
          <a:lstStyle/>
          <a:p>
            <a:endParaRPr lang="en-US" dirty="0">
              <a:sym typeface="Wingdings" pitchFamily="2" charset="2"/>
            </a:endParaRPr>
          </a:p>
          <a:p>
            <a:r>
              <a:rPr lang="en-US" b="1" dirty="0"/>
              <a:t>Round 1: </a:t>
            </a:r>
          </a:p>
          <a:p>
            <a:r>
              <a:rPr lang="en-US" dirty="0"/>
              <a:t>Proteome of dead cells is useful in studying chemo drugs</a:t>
            </a:r>
          </a:p>
          <a:p>
            <a:endParaRPr lang="en-US" dirty="0"/>
          </a:p>
          <a:p>
            <a:r>
              <a:rPr lang="en-US" b="1" dirty="0"/>
              <a:t>Round 2, more specifically based on comparative proteome:</a:t>
            </a:r>
          </a:p>
          <a:p>
            <a:endParaRPr lang="en-US" b="1" dirty="0"/>
          </a:p>
          <a:p>
            <a:pPr marL="342900" indent="-342900">
              <a:buFont typeface="+mj-lt"/>
              <a:buAutoNum type="arabicPeriod"/>
            </a:pPr>
            <a:r>
              <a:rPr lang="en-US" b="1" dirty="0">
                <a:solidFill>
                  <a:srgbClr val="000000"/>
                </a:solidFill>
                <a:effectLst/>
                <a:latin typeface="Helvetica" pitchFamily="2" charset="0"/>
                <a:ea typeface="Calibri" panose="020F0502020204030204" pitchFamily="34" charset="0"/>
                <a:cs typeface="Times New Roman" panose="02020603050405020304" pitchFamily="18" charset="0"/>
              </a:rPr>
              <a:t>USP11 </a:t>
            </a:r>
            <a:r>
              <a:rPr lang="en-US" dirty="0">
                <a:solidFill>
                  <a:srgbClr val="000000"/>
                </a:solidFill>
                <a:effectLst/>
                <a:latin typeface="Helvetica" pitchFamily="2" charset="0"/>
                <a:ea typeface="Calibri" panose="020F0502020204030204" pitchFamily="34" charset="0"/>
                <a:cs typeface="Times New Roman" panose="02020603050405020304" pitchFamily="18" charset="0"/>
              </a:rPr>
              <a:t>is involved in general cell death and survival decisions.</a:t>
            </a:r>
          </a:p>
          <a:p>
            <a:pPr marL="342900" indent="-342900">
              <a:buFont typeface="+mj-lt"/>
              <a:buAutoNum type="arabicPeriod"/>
            </a:pPr>
            <a:r>
              <a:rPr lang="en-US" b="1" dirty="0">
                <a:solidFill>
                  <a:srgbClr val="000000"/>
                </a:solidFill>
                <a:effectLst/>
                <a:latin typeface="Helvetica" pitchFamily="2" charset="0"/>
                <a:ea typeface="Calibri" panose="020F0502020204030204" pitchFamily="34" charset="0"/>
                <a:cs typeface="Times New Roman" panose="02020603050405020304" pitchFamily="18" charset="0"/>
              </a:rPr>
              <a:t>CTTN </a:t>
            </a:r>
            <a:r>
              <a:rPr lang="en-US" dirty="0">
                <a:solidFill>
                  <a:srgbClr val="000000"/>
                </a:solidFill>
                <a:effectLst/>
                <a:latin typeface="Helvetica" pitchFamily="2" charset="0"/>
                <a:ea typeface="Calibri" panose="020F0502020204030204" pitchFamily="34" charset="0"/>
                <a:cs typeface="Times New Roman" panose="02020603050405020304" pitchFamily="18" charset="0"/>
              </a:rPr>
              <a:t>is involved in general cell death and survival decisions.</a:t>
            </a:r>
            <a:endParaRPr lang="en-US" b="1" dirty="0">
              <a:solidFill>
                <a:srgbClr val="000000"/>
              </a:solidFill>
              <a:effectLst/>
              <a:latin typeface="Helvetica" pitchFamily="2" charset="0"/>
              <a:ea typeface="Calibri" panose="020F0502020204030204" pitchFamily="34" charset="0"/>
              <a:cs typeface="Times New Roman" panose="02020603050405020304" pitchFamily="18" charset="0"/>
            </a:endParaRPr>
          </a:p>
          <a:p>
            <a:pPr marL="342900" indent="-342900">
              <a:buFont typeface="+mj-lt"/>
              <a:buAutoNum type="arabicPeriod"/>
            </a:pPr>
            <a:r>
              <a:rPr lang="en-US" b="1" dirty="0">
                <a:solidFill>
                  <a:srgbClr val="000000"/>
                </a:solidFill>
                <a:effectLst/>
                <a:latin typeface="Helvetica" pitchFamily="2" charset="0"/>
                <a:ea typeface="Calibri" panose="020F0502020204030204" pitchFamily="34" charset="0"/>
                <a:cs typeface="Times New Roman" panose="02020603050405020304" pitchFamily="18" charset="0"/>
              </a:rPr>
              <a:t>ACAA2 </a:t>
            </a:r>
            <a:r>
              <a:rPr lang="en-US" dirty="0">
                <a:solidFill>
                  <a:srgbClr val="000000"/>
                </a:solidFill>
                <a:effectLst/>
                <a:latin typeface="Helvetica" pitchFamily="2" charset="0"/>
                <a:ea typeface="Calibri" panose="020F0502020204030204" pitchFamily="34" charset="0"/>
                <a:cs typeface="Times New Roman" panose="02020603050405020304" pitchFamily="18" charset="0"/>
              </a:rPr>
              <a:t>is involved in general cell death and survival decisions.</a:t>
            </a:r>
            <a:endParaRPr lang="en-US" b="1" dirty="0">
              <a:solidFill>
                <a:srgbClr val="000000"/>
              </a:solidFill>
              <a:effectLst/>
              <a:latin typeface="Helvetica" pitchFamily="2" charset="0"/>
              <a:ea typeface="Calibri" panose="020F0502020204030204" pitchFamily="34" charset="0"/>
              <a:cs typeface="Times New Roman" panose="02020603050405020304" pitchFamily="18" charset="0"/>
            </a:endParaRPr>
          </a:p>
          <a:p>
            <a:pPr marL="342900" indent="-342900">
              <a:buFont typeface="+mj-lt"/>
              <a:buAutoNum type="arabicPeriod"/>
            </a:pPr>
            <a:r>
              <a:rPr lang="en-US" b="1" dirty="0">
                <a:solidFill>
                  <a:srgbClr val="000000"/>
                </a:solidFill>
                <a:effectLst/>
                <a:latin typeface="Helvetica" pitchFamily="2" charset="0"/>
                <a:ea typeface="Calibri" panose="020F0502020204030204" pitchFamily="34" charset="0"/>
                <a:cs typeface="Times New Roman" panose="02020603050405020304" pitchFamily="18" charset="0"/>
              </a:rPr>
              <a:t>EIF4H </a:t>
            </a:r>
            <a:r>
              <a:rPr lang="en-US" dirty="0">
                <a:solidFill>
                  <a:srgbClr val="000000"/>
                </a:solidFill>
                <a:effectLst/>
                <a:latin typeface="Helvetica" pitchFamily="2" charset="0"/>
                <a:ea typeface="Calibri" panose="020F0502020204030204" pitchFamily="34" charset="0"/>
                <a:cs typeface="Times New Roman" panose="02020603050405020304" pitchFamily="18" charset="0"/>
              </a:rPr>
              <a:t>is involved in general cell death and survival decisions.</a:t>
            </a:r>
            <a:endParaRPr lang="en-US" b="1" dirty="0">
              <a:solidFill>
                <a:srgbClr val="000000"/>
              </a:solidFill>
              <a:effectLst/>
              <a:latin typeface="Helvetica" pitchFamily="2" charset="0"/>
              <a:ea typeface="Calibri" panose="020F0502020204030204" pitchFamily="34" charset="0"/>
              <a:cs typeface="Times New Roman" panose="02020603050405020304" pitchFamily="18" charset="0"/>
            </a:endParaRPr>
          </a:p>
          <a:p>
            <a:pPr marL="342900" indent="-342900">
              <a:buFont typeface="+mj-lt"/>
              <a:buAutoNum type="arabicPeriod"/>
            </a:pPr>
            <a:r>
              <a:rPr lang="en-US" b="1" dirty="0">
                <a:solidFill>
                  <a:srgbClr val="000000"/>
                </a:solidFill>
                <a:effectLst/>
                <a:latin typeface="Helvetica" pitchFamily="2" charset="0"/>
                <a:ea typeface="Calibri" panose="020F0502020204030204" pitchFamily="34" charset="0"/>
                <a:cs typeface="Times New Roman" panose="02020603050405020304" pitchFamily="18" charset="0"/>
              </a:rPr>
              <a:t>UHRF </a:t>
            </a:r>
            <a:r>
              <a:rPr lang="en-US" dirty="0">
                <a:solidFill>
                  <a:srgbClr val="000000"/>
                </a:solidFill>
                <a:effectLst/>
                <a:latin typeface="Helvetica" pitchFamily="2" charset="0"/>
                <a:ea typeface="Calibri" panose="020F0502020204030204" pitchFamily="34" charset="0"/>
                <a:cs typeface="Times New Roman" panose="02020603050405020304" pitchFamily="18" charset="0"/>
              </a:rPr>
              <a:t>is involved in general cell death and survival decisions.</a:t>
            </a:r>
            <a:endParaRPr lang="en-US" b="1" dirty="0">
              <a:solidFill>
                <a:srgbClr val="000000"/>
              </a:solidFill>
              <a:effectLst/>
              <a:latin typeface="Helvetica" pitchFamily="2" charset="0"/>
              <a:ea typeface="Calibri" panose="020F0502020204030204" pitchFamily="34" charset="0"/>
              <a:cs typeface="Times New Roman" panose="02020603050405020304" pitchFamily="18" charset="0"/>
            </a:endParaRPr>
          </a:p>
          <a:p>
            <a:pPr marL="342900" indent="-342900">
              <a:buFont typeface="+mj-lt"/>
              <a:buAutoNum type="arabicPeriod"/>
            </a:pPr>
            <a:r>
              <a:rPr lang="en-US" b="1" dirty="0">
                <a:solidFill>
                  <a:srgbClr val="000000"/>
                </a:solidFill>
                <a:effectLst/>
                <a:latin typeface="Helvetica" pitchFamily="2" charset="0"/>
                <a:ea typeface="Calibri" panose="020F0502020204030204" pitchFamily="34" charset="0"/>
                <a:cs typeface="Times New Roman" panose="02020603050405020304" pitchFamily="18" charset="0"/>
              </a:rPr>
              <a:t>RNF-40  </a:t>
            </a:r>
            <a:r>
              <a:rPr lang="en-US" dirty="0">
                <a:solidFill>
                  <a:srgbClr val="000000"/>
                </a:solidFill>
                <a:effectLst/>
                <a:latin typeface="Helvetica" pitchFamily="2" charset="0"/>
                <a:ea typeface="Calibri" panose="020F0502020204030204" pitchFamily="34" charset="0"/>
                <a:cs typeface="Times New Roman" panose="02020603050405020304" pitchFamily="18" charset="0"/>
              </a:rPr>
              <a:t>is involved in general cell death and survival decisions.</a:t>
            </a:r>
            <a:endParaRPr lang="en-US" dirty="0"/>
          </a:p>
          <a:p>
            <a:endParaRPr lang="en-US" dirty="0"/>
          </a:p>
          <a:p>
            <a:r>
              <a:rPr lang="en-US" b="1" dirty="0"/>
              <a:t>Round 3</a:t>
            </a:r>
            <a:r>
              <a:rPr lang="en-US" dirty="0"/>
              <a:t>, follow up using knock down experiments:</a:t>
            </a:r>
          </a:p>
          <a:p>
            <a:endParaRPr lang="en-US" dirty="0"/>
          </a:p>
          <a:p>
            <a:pPr marL="285750" indent="-285750">
              <a:buFont typeface="Arial" panose="020B0604020202020204" pitchFamily="34" charset="0"/>
              <a:buChar char="•"/>
            </a:pPr>
            <a:r>
              <a:rPr lang="en-US" dirty="0">
                <a:solidFill>
                  <a:srgbClr val="000000"/>
                </a:solidFill>
                <a:effectLst/>
                <a:latin typeface="Helvetica" pitchFamily="2" charset="0"/>
                <a:ea typeface="Calibri" panose="020F0502020204030204" pitchFamily="34" charset="0"/>
                <a:cs typeface="Times New Roman" panose="02020603050405020304" pitchFamily="18" charset="0"/>
              </a:rPr>
              <a:t>Knocking down </a:t>
            </a:r>
            <a:r>
              <a:rPr lang="en-US" b="1" dirty="0">
                <a:solidFill>
                  <a:srgbClr val="000000"/>
                </a:solidFill>
                <a:effectLst/>
                <a:latin typeface="Helvetica" pitchFamily="2" charset="0"/>
                <a:ea typeface="Calibri" panose="020F0502020204030204" pitchFamily="34" charset="0"/>
                <a:cs typeface="Times New Roman" panose="02020603050405020304" pitchFamily="18" charset="0"/>
              </a:rPr>
              <a:t>USP11, CTTN, ACAA2 </a:t>
            </a:r>
            <a:r>
              <a:rPr lang="en-US" dirty="0">
                <a:solidFill>
                  <a:srgbClr val="000000"/>
                </a:solidFill>
                <a:effectLst/>
                <a:latin typeface="Helvetica" pitchFamily="2" charset="0"/>
                <a:ea typeface="Calibri" panose="020F0502020204030204" pitchFamily="34" charset="0"/>
                <a:cs typeface="Times New Roman" panose="02020603050405020304" pitchFamily="18" charset="0"/>
              </a:rPr>
              <a:t>and </a:t>
            </a:r>
            <a:r>
              <a:rPr lang="en-US" b="1" dirty="0">
                <a:solidFill>
                  <a:srgbClr val="000000"/>
                </a:solidFill>
                <a:effectLst/>
                <a:latin typeface="Helvetica" pitchFamily="2" charset="0"/>
                <a:ea typeface="Calibri" panose="020F0502020204030204" pitchFamily="34" charset="0"/>
                <a:cs typeface="Times New Roman" panose="02020603050405020304" pitchFamily="18" charset="0"/>
              </a:rPr>
              <a:t>EIF4H</a:t>
            </a:r>
            <a:r>
              <a:rPr lang="en-US" b="1" dirty="0">
                <a:solidFill>
                  <a:srgbClr val="000000"/>
                </a:solidFill>
                <a:latin typeface="Helvetica" pitchFamily="2" charset="0"/>
                <a:ea typeface="Calibri" panose="020F0502020204030204" pitchFamily="34" charset="0"/>
                <a:cs typeface="Times New Roman" panose="02020603050405020304" pitchFamily="18" charset="0"/>
              </a:rPr>
              <a:t> </a:t>
            </a:r>
            <a:r>
              <a:rPr lang="en-US" dirty="0">
                <a:solidFill>
                  <a:srgbClr val="000000"/>
                </a:solidFill>
                <a:latin typeface="Helvetica" pitchFamily="2" charset="0"/>
                <a:ea typeface="Calibri" panose="020F0502020204030204" pitchFamily="34" charset="0"/>
                <a:cs typeface="Times New Roman" panose="02020603050405020304" pitchFamily="18" charset="0"/>
              </a:rPr>
              <a:t>shows</a:t>
            </a:r>
            <a:r>
              <a:rPr lang="en-US" b="1" dirty="0">
                <a:solidFill>
                  <a:srgbClr val="000000"/>
                </a:solidFill>
                <a:latin typeface="Helvetica" pitchFamily="2" charset="0"/>
                <a:ea typeface="Calibri" panose="020F0502020204030204" pitchFamily="34" charset="0"/>
                <a:cs typeface="Times New Roman" panose="02020603050405020304" pitchFamily="18" charset="0"/>
              </a:rPr>
              <a:t> </a:t>
            </a:r>
            <a:r>
              <a:rPr lang="en-US" dirty="0">
                <a:solidFill>
                  <a:srgbClr val="000000"/>
                </a:solidFill>
                <a:effectLst/>
                <a:latin typeface="Helvetica" pitchFamily="2" charset="0"/>
                <a:ea typeface="Calibri" panose="020F0502020204030204" pitchFamily="34" charset="0"/>
                <a:cs typeface="Times New Roman" panose="02020603050405020304" pitchFamily="18" charset="0"/>
              </a:rPr>
              <a:t>anti-proliferative effects.</a:t>
            </a:r>
          </a:p>
          <a:p>
            <a:pPr marL="285750" indent="-285750">
              <a:buFont typeface="Arial" panose="020B0604020202020204" pitchFamily="34" charset="0"/>
              <a:buChar char="•"/>
            </a:pPr>
            <a:r>
              <a:rPr lang="en-US" dirty="0">
                <a:solidFill>
                  <a:srgbClr val="000000"/>
                </a:solidFill>
                <a:effectLst/>
                <a:latin typeface="Helvetica" pitchFamily="2" charset="0"/>
                <a:ea typeface="Calibri" panose="020F0502020204030204" pitchFamily="34" charset="0"/>
                <a:cs typeface="Times New Roman" panose="02020603050405020304" pitchFamily="18" charset="0"/>
              </a:rPr>
              <a:t>Knocking down </a:t>
            </a:r>
            <a:r>
              <a:rPr lang="en-US" b="1" dirty="0">
                <a:solidFill>
                  <a:srgbClr val="000000"/>
                </a:solidFill>
                <a:effectLst/>
                <a:latin typeface="Helvetica" pitchFamily="2" charset="0"/>
                <a:ea typeface="Calibri" panose="020F0502020204030204" pitchFamily="34" charset="0"/>
                <a:cs typeface="Times New Roman" panose="02020603050405020304" pitchFamily="18" charset="0"/>
              </a:rPr>
              <a:t>UHRF1</a:t>
            </a:r>
            <a:r>
              <a:rPr lang="en-US" dirty="0">
                <a:solidFill>
                  <a:srgbClr val="000000"/>
                </a:solidFill>
                <a:effectLst/>
                <a:latin typeface="Helvetica" pitchFamily="2" charset="0"/>
                <a:ea typeface="Calibri" panose="020F0502020204030204" pitchFamily="34" charset="0"/>
                <a:cs typeface="Times New Roman" panose="02020603050405020304" pitchFamily="18" charset="0"/>
              </a:rPr>
              <a:t> additionally sensitized the cells to the anticancer drugs.</a:t>
            </a:r>
          </a:p>
          <a:p>
            <a:pPr marL="285750" indent="-285750">
              <a:buFont typeface="Arial" panose="020B0604020202020204" pitchFamily="34" charset="0"/>
              <a:buChar char="•"/>
            </a:pPr>
            <a:r>
              <a:rPr lang="en-US" dirty="0">
                <a:solidFill>
                  <a:srgbClr val="000000"/>
                </a:solidFill>
                <a:effectLst/>
                <a:latin typeface="Helvetica" pitchFamily="2" charset="0"/>
                <a:ea typeface="Calibri" panose="020F0502020204030204" pitchFamily="34" charset="0"/>
                <a:cs typeface="Times New Roman" panose="02020603050405020304" pitchFamily="18" charset="0"/>
              </a:rPr>
              <a:t>Knocking down </a:t>
            </a:r>
            <a:r>
              <a:rPr lang="en-US" b="1" dirty="0">
                <a:solidFill>
                  <a:srgbClr val="000000"/>
                </a:solidFill>
                <a:effectLst/>
                <a:latin typeface="Helvetica" pitchFamily="2" charset="0"/>
                <a:ea typeface="Calibri" panose="020F0502020204030204" pitchFamily="34" charset="0"/>
                <a:cs typeface="Times New Roman" panose="02020603050405020304" pitchFamily="18" charset="0"/>
              </a:rPr>
              <a:t>RNF-40</a:t>
            </a:r>
            <a:r>
              <a:rPr lang="en-US" dirty="0">
                <a:solidFill>
                  <a:srgbClr val="000000"/>
                </a:solidFill>
                <a:effectLst/>
                <a:latin typeface="Helvetica" pitchFamily="2" charset="0"/>
                <a:ea typeface="Calibri" panose="020F0502020204030204" pitchFamily="34" charset="0"/>
                <a:cs typeface="Times New Roman" panose="02020603050405020304" pitchFamily="18" charset="0"/>
              </a:rPr>
              <a:t> increased cell survival against the treatments.</a:t>
            </a:r>
            <a:endParaRPr lang="en-US" dirty="0"/>
          </a:p>
        </p:txBody>
      </p:sp>
      <p:sp>
        <p:nvSpPr>
          <p:cNvPr id="16" name="Rubrik 1">
            <a:extLst>
              <a:ext uri="{FF2B5EF4-FFF2-40B4-BE49-F238E27FC236}">
                <a16:creationId xmlns:a16="http://schemas.microsoft.com/office/drawing/2014/main" id="{EE2BCB79-4732-2B43-AB6E-2224819F606B}"/>
              </a:ext>
            </a:extLst>
          </p:cNvPr>
          <p:cNvSpPr>
            <a:spLocks noGrp="1"/>
          </p:cNvSpPr>
          <p:nvPr>
            <p:ph type="title"/>
          </p:nvPr>
        </p:nvSpPr>
        <p:spPr>
          <a:xfrm>
            <a:off x="449155" y="0"/>
            <a:ext cx="8229600" cy="1143000"/>
          </a:xfrm>
        </p:spPr>
        <p:txBody>
          <a:bodyPr/>
          <a:lstStyle/>
          <a:p>
            <a:pPr algn="ctr"/>
            <a:r>
              <a:rPr lang="en-US" dirty="0"/>
              <a:t>Study Hypotheses</a:t>
            </a:r>
          </a:p>
        </p:txBody>
      </p:sp>
    </p:spTree>
    <p:extLst>
      <p:ext uri="{BB962C8B-B14F-4D97-AF65-F5344CB8AC3E}">
        <p14:creationId xmlns:p14="http://schemas.microsoft.com/office/powerpoint/2010/main" val="112882768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5FE0EC-5DB1-DA49-B5B2-42593EB93A57}"/>
              </a:ext>
            </a:extLst>
          </p:cNvPr>
          <p:cNvSpPr txBox="1"/>
          <p:nvPr/>
        </p:nvSpPr>
        <p:spPr>
          <a:xfrm>
            <a:off x="560468" y="856673"/>
            <a:ext cx="8466408" cy="3536417"/>
          </a:xfrm>
          <a:prstGeom prst="rect">
            <a:avLst/>
          </a:prstGeom>
          <a:noFill/>
        </p:spPr>
        <p:txBody>
          <a:bodyPr wrap="square" rtlCol="0">
            <a:spAutoFit/>
          </a:bodyPr>
          <a:lstStyle/>
          <a:p>
            <a:endParaRPr lang="en-US" dirty="0">
              <a:sym typeface="Wingdings" pitchFamily="2" charset="2"/>
            </a:endParaRPr>
          </a:p>
          <a:p>
            <a:pPr marL="4572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Q.1: Which factor or factors have the greatest impact on the proteome?</a:t>
            </a:r>
          </a:p>
          <a:p>
            <a:pPr marL="45720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Sample PCA. We can conclude that the majority of proteomic information is determined by whether or not the cells were detached or attached. “Life and death have the greatest impact on the cellular proteome.”. Remember that detached cells are mostly dying.</a:t>
            </a:r>
          </a:p>
          <a:p>
            <a:pPr marL="457200">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ubrik 1">
            <a:extLst>
              <a:ext uri="{FF2B5EF4-FFF2-40B4-BE49-F238E27FC236}">
                <a16:creationId xmlns:a16="http://schemas.microsoft.com/office/drawing/2014/main" id="{EE2BCB79-4732-2B43-AB6E-2224819F606B}"/>
              </a:ext>
            </a:extLst>
          </p:cNvPr>
          <p:cNvSpPr>
            <a:spLocks noGrp="1"/>
          </p:cNvSpPr>
          <p:nvPr>
            <p:ph type="title"/>
          </p:nvPr>
        </p:nvSpPr>
        <p:spPr>
          <a:xfrm>
            <a:off x="449155" y="0"/>
            <a:ext cx="8229600" cy="1143000"/>
          </a:xfrm>
        </p:spPr>
        <p:txBody>
          <a:bodyPr/>
          <a:lstStyle/>
          <a:p>
            <a:pPr algn="ctr"/>
            <a:r>
              <a:rPr lang="en-US" dirty="0"/>
              <a:t>Study questions</a:t>
            </a:r>
          </a:p>
        </p:txBody>
      </p:sp>
    </p:spTree>
    <p:extLst>
      <p:ext uri="{BB962C8B-B14F-4D97-AF65-F5344CB8AC3E}">
        <p14:creationId xmlns:p14="http://schemas.microsoft.com/office/powerpoint/2010/main" val="3563473540"/>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5FE0EC-5DB1-DA49-B5B2-42593EB93A57}"/>
              </a:ext>
            </a:extLst>
          </p:cNvPr>
          <p:cNvSpPr txBox="1"/>
          <p:nvPr/>
        </p:nvSpPr>
        <p:spPr>
          <a:xfrm>
            <a:off x="560468" y="856673"/>
            <a:ext cx="8466408" cy="6416821"/>
          </a:xfrm>
          <a:prstGeom prst="rect">
            <a:avLst/>
          </a:prstGeom>
          <a:noFill/>
        </p:spPr>
        <p:txBody>
          <a:bodyPr wrap="square" rtlCol="0">
            <a:spAutoFit/>
          </a:bodyPr>
          <a:lstStyle/>
          <a:p>
            <a:pPr marL="457200" marR="0">
              <a:lnSpc>
                <a:spcPct val="107000"/>
              </a:lnSpc>
              <a:spcBef>
                <a:spcPts val="0"/>
              </a:spcBef>
              <a:spcAft>
                <a:spcPts val="0"/>
              </a:spcAft>
            </a:pPr>
            <a:endParaRPr lang="en-US" dirty="0">
              <a:sym typeface="Wingdings" pitchFamily="2" charset="2"/>
            </a:endParaRPr>
          </a:p>
          <a:p>
            <a:pPr marL="45720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Q.2:  What is the behavior of detached vs attached cells given different drugs?</a:t>
            </a:r>
          </a:p>
          <a:p>
            <a:pPr marL="457200" marR="0">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Given the dataset, this is an involved question. We will make use of the statistics tool</a:t>
            </a:r>
          </a:p>
          <a:p>
            <a:pPr marR="0" lv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we should remove signal from factors that might confuse the results. The question is only concerned with “Source” and “Drug”, so we should eliminate the other two factors, “Cell” and “Set”. </a:t>
            </a:r>
          </a:p>
          <a:p>
            <a:pPr marL="342900" marR="0" lvl="0" indent="-342900">
              <a:lnSpc>
                <a:spcPct val="107000"/>
              </a:lnSpc>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Then we do a two-group comparison between each drug and the control by using the annotations box to remove samples of the other drugs.</a:t>
            </a:r>
          </a:p>
          <a:p>
            <a:pPr marL="342900" marR="0" lvl="0" indent="-342900">
              <a:lnSpc>
                <a:spcPct val="107000"/>
              </a:lnSpc>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Set the false discovery threshold to 0.05.</a:t>
            </a:r>
          </a:p>
          <a:p>
            <a:pPr marL="45720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Notice that 5-fluorouracil separates groups in both Source and Drug in the first 2 PCs. The other drugs are harder to separate. This indicates that the proteome after 5-flourouracil treatment is more distinct/unique in attached living cells vs detached dying cells.</a:t>
            </a:r>
          </a:p>
          <a:p>
            <a:pPr marL="45720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ubrik 1">
            <a:extLst>
              <a:ext uri="{FF2B5EF4-FFF2-40B4-BE49-F238E27FC236}">
                <a16:creationId xmlns:a16="http://schemas.microsoft.com/office/drawing/2014/main" id="{EE2BCB79-4732-2B43-AB6E-2224819F606B}"/>
              </a:ext>
            </a:extLst>
          </p:cNvPr>
          <p:cNvSpPr>
            <a:spLocks noGrp="1"/>
          </p:cNvSpPr>
          <p:nvPr>
            <p:ph type="title"/>
          </p:nvPr>
        </p:nvSpPr>
        <p:spPr>
          <a:xfrm>
            <a:off x="449155" y="0"/>
            <a:ext cx="8229600" cy="1143000"/>
          </a:xfrm>
        </p:spPr>
        <p:txBody>
          <a:bodyPr/>
          <a:lstStyle/>
          <a:p>
            <a:pPr algn="ctr"/>
            <a:r>
              <a:rPr lang="en-US" dirty="0"/>
              <a:t>Study questions</a:t>
            </a:r>
          </a:p>
        </p:txBody>
      </p:sp>
    </p:spTree>
    <p:extLst>
      <p:ext uri="{BB962C8B-B14F-4D97-AF65-F5344CB8AC3E}">
        <p14:creationId xmlns:p14="http://schemas.microsoft.com/office/powerpoint/2010/main" val="3629275191"/>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5FE0EC-5DB1-DA49-B5B2-42593EB93A57}"/>
              </a:ext>
            </a:extLst>
          </p:cNvPr>
          <p:cNvSpPr txBox="1"/>
          <p:nvPr/>
        </p:nvSpPr>
        <p:spPr>
          <a:xfrm>
            <a:off x="618836" y="856673"/>
            <a:ext cx="8408040" cy="5824095"/>
          </a:xfrm>
          <a:prstGeom prst="rect">
            <a:avLst/>
          </a:prstGeom>
          <a:noFill/>
        </p:spPr>
        <p:txBody>
          <a:bodyPr wrap="square" rtlCol="0">
            <a:spAutoFit/>
          </a:bodyPr>
          <a:lstStyle/>
          <a:p>
            <a:pPr marL="457200" marR="0">
              <a:lnSpc>
                <a:spcPct val="107000"/>
              </a:lnSpc>
              <a:spcBef>
                <a:spcPts val="0"/>
              </a:spcBef>
              <a:spcAft>
                <a:spcPts val="0"/>
              </a:spcAft>
            </a:pPr>
            <a:endParaRPr lang="en-US" dirty="0">
              <a:sym typeface="Wingdings" pitchFamily="2" charset="2"/>
            </a:endParaRPr>
          </a:p>
          <a:p>
            <a:pPr marL="45720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Q.2:  What is the behavior of detached vs attached cells given different drugs?</a:t>
            </a:r>
          </a:p>
          <a:p>
            <a:pPr marL="457200" marR="0">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Given the dataset, this is an involved question. We will make use of the statistics tool.</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we should remove signal from factors that might confuse the results. The question is only concerned with “Source” and “Drug”, so we should eliminate the other two factors, “Cell” and “Set”. </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Then we do a two-group comparison between each drug and the control by using the annotations box to remove samples of the other drugs.</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Set the false discovery threshold to 0.05.</a:t>
            </a:r>
          </a:p>
          <a:p>
            <a:pPr marL="45720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Notice that 5-fluorouracil separates groups in both Source and Drug in the first 2 PCs. The other drugs are harder to separate. This indicates that the proteome after 5-flourouracil treatment is more distinct/unique in attached living cells vs detached dying cells.</a:t>
            </a:r>
          </a:p>
          <a:p>
            <a:pPr marL="45720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ubrik 1">
            <a:extLst>
              <a:ext uri="{FF2B5EF4-FFF2-40B4-BE49-F238E27FC236}">
                <a16:creationId xmlns:a16="http://schemas.microsoft.com/office/drawing/2014/main" id="{EE2BCB79-4732-2B43-AB6E-2224819F606B}"/>
              </a:ext>
            </a:extLst>
          </p:cNvPr>
          <p:cNvSpPr>
            <a:spLocks noGrp="1"/>
          </p:cNvSpPr>
          <p:nvPr>
            <p:ph type="title"/>
          </p:nvPr>
        </p:nvSpPr>
        <p:spPr>
          <a:xfrm>
            <a:off x="449155" y="0"/>
            <a:ext cx="8229600" cy="1143000"/>
          </a:xfrm>
        </p:spPr>
        <p:txBody>
          <a:bodyPr/>
          <a:lstStyle/>
          <a:p>
            <a:pPr algn="ctr"/>
            <a:r>
              <a:rPr lang="en-US" dirty="0"/>
              <a:t>Study questions</a:t>
            </a:r>
          </a:p>
        </p:txBody>
      </p:sp>
      <p:pic>
        <p:nvPicPr>
          <p:cNvPr id="3" name="Picture 2" descr="A group of spheres with text&#10;&#10;Description automatically generated">
            <a:extLst>
              <a:ext uri="{FF2B5EF4-FFF2-40B4-BE49-F238E27FC236}">
                <a16:creationId xmlns:a16="http://schemas.microsoft.com/office/drawing/2014/main" id="{49450161-F013-2DF0-0616-E07F2A06CCB2}"/>
              </a:ext>
            </a:extLst>
          </p:cNvPr>
          <p:cNvPicPr>
            <a:picLocks noChangeAspect="1"/>
          </p:cNvPicPr>
          <p:nvPr/>
        </p:nvPicPr>
        <p:blipFill>
          <a:blip r:embed="rId3"/>
          <a:stretch>
            <a:fillRect/>
          </a:stretch>
        </p:blipFill>
        <p:spPr>
          <a:xfrm>
            <a:off x="449155" y="1691169"/>
            <a:ext cx="8340436" cy="4760020"/>
          </a:xfrm>
          <a:prstGeom prst="rect">
            <a:avLst/>
          </a:prstGeom>
        </p:spPr>
      </p:pic>
    </p:spTree>
    <p:extLst>
      <p:ext uri="{BB962C8B-B14F-4D97-AF65-F5344CB8AC3E}">
        <p14:creationId xmlns:p14="http://schemas.microsoft.com/office/powerpoint/2010/main" val="125233020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5FE0EC-5DB1-DA49-B5B2-42593EB93A57}"/>
              </a:ext>
            </a:extLst>
          </p:cNvPr>
          <p:cNvSpPr txBox="1"/>
          <p:nvPr/>
        </p:nvSpPr>
        <p:spPr>
          <a:xfrm>
            <a:off x="560468" y="856673"/>
            <a:ext cx="8466408" cy="5425140"/>
          </a:xfrm>
          <a:prstGeom prst="rect">
            <a:avLst/>
          </a:prstGeom>
          <a:noFill/>
        </p:spPr>
        <p:txBody>
          <a:bodyPr wrap="square" rtlCol="0">
            <a:spAutoFit/>
          </a:bodyPr>
          <a:lstStyle/>
          <a:p>
            <a:pPr marL="457200" marR="0">
              <a:lnSpc>
                <a:spcPct val="107000"/>
              </a:lnSpc>
              <a:spcBef>
                <a:spcPts val="0"/>
              </a:spcBef>
              <a:spcAft>
                <a:spcPts val="0"/>
              </a:spcAft>
            </a:pPr>
            <a:endParaRPr lang="en-US" dirty="0">
              <a:sym typeface="Wingdings" pitchFamily="2" charset="2"/>
            </a:endParaRPr>
          </a:p>
          <a:p>
            <a:pPr marL="45720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Q.3</a:t>
            </a:r>
            <a:r>
              <a:rPr lang="en-US" sz="1800" dirty="0">
                <a:effectLst/>
                <a:latin typeface="Calibri" panose="020F0502020204030204" pitchFamily="34" charset="0"/>
                <a:ea typeface="Calibri" panose="020F0502020204030204" pitchFamily="34" charset="0"/>
                <a:cs typeface="Times New Roman" panose="02020603050405020304" pitchFamily="18" charset="0"/>
              </a:rPr>
              <a:t>: What proteins are involved in life and death?</a:t>
            </a:r>
          </a:p>
          <a:p>
            <a:pPr marL="45720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Following from the previous question, we could naively take the intersection of protein IDs from all three tests we made (Venn diagram). </a:t>
            </a:r>
          </a:p>
          <a:p>
            <a:pPr marL="342900" marR="0" lvl="0" indent="-342900">
              <a:lnSpc>
                <a:spcPct val="107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QOE gives us the tools and power to ask this question directly and with more finesse.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Using the statistics tool to make a two-group comparison between attached and detached cell samples, slide the threshold until we find about 50 of the most informative variables.</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 sure to eliminate the effect of different cell backgrounds, this will achieve the same goal as we had in mind with a Venn diagram only it will do so in a more statistically rigorous way and give us a p-value at the same time.</a:t>
            </a:r>
          </a:p>
          <a:p>
            <a:pPr marL="45720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ubrik 1">
            <a:extLst>
              <a:ext uri="{FF2B5EF4-FFF2-40B4-BE49-F238E27FC236}">
                <a16:creationId xmlns:a16="http://schemas.microsoft.com/office/drawing/2014/main" id="{EE2BCB79-4732-2B43-AB6E-2224819F606B}"/>
              </a:ext>
            </a:extLst>
          </p:cNvPr>
          <p:cNvSpPr>
            <a:spLocks noGrp="1"/>
          </p:cNvSpPr>
          <p:nvPr>
            <p:ph type="title"/>
          </p:nvPr>
        </p:nvSpPr>
        <p:spPr>
          <a:xfrm>
            <a:off x="449155" y="0"/>
            <a:ext cx="8229600" cy="1143000"/>
          </a:xfrm>
        </p:spPr>
        <p:txBody>
          <a:bodyPr/>
          <a:lstStyle/>
          <a:p>
            <a:pPr algn="ctr"/>
            <a:r>
              <a:rPr lang="en-US" dirty="0"/>
              <a:t>Study questions</a:t>
            </a:r>
          </a:p>
        </p:txBody>
      </p:sp>
    </p:spTree>
    <p:extLst>
      <p:ext uri="{BB962C8B-B14F-4D97-AF65-F5344CB8AC3E}">
        <p14:creationId xmlns:p14="http://schemas.microsoft.com/office/powerpoint/2010/main" val="342793719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5FE0EC-5DB1-DA49-B5B2-42593EB93A57}"/>
              </a:ext>
            </a:extLst>
          </p:cNvPr>
          <p:cNvSpPr txBox="1"/>
          <p:nvPr/>
        </p:nvSpPr>
        <p:spPr>
          <a:xfrm>
            <a:off x="246669" y="1755228"/>
            <a:ext cx="8634572" cy="3170099"/>
          </a:xfrm>
          <a:prstGeom prst="rect">
            <a:avLst/>
          </a:prstGeom>
          <a:noFill/>
        </p:spPr>
        <p:txBody>
          <a:bodyPr wrap="square" rtlCol="0">
            <a:spAutoFit/>
          </a:bodyPr>
          <a:lstStyle/>
          <a:p>
            <a:r>
              <a:rPr lang="en-US" sz="2000" dirty="0"/>
              <a:t>1. Access your Qlucore site access – contact BTEP</a:t>
            </a:r>
          </a:p>
          <a:p>
            <a:r>
              <a:rPr lang="en-US" sz="2000" dirty="0"/>
              <a:t>2. Book a session with us – get help importing your data and  setting up your analysis. Here is a link </a:t>
            </a:r>
            <a:r>
              <a:rPr lang="en-US" sz="2000" dirty="0">
                <a:hlinkClick r:id="rId3"/>
              </a:rPr>
              <a:t>https://calendly.com/yana-stackpole/30min</a:t>
            </a:r>
            <a:r>
              <a:rPr lang="en-US" sz="2000" dirty="0"/>
              <a:t> </a:t>
            </a:r>
          </a:p>
          <a:p>
            <a:pPr marL="285750" indent="-285750">
              <a:buFont typeface="Arial" panose="020B0604020202020204" pitchFamily="34" charset="0"/>
              <a:buChar char="•"/>
            </a:pPr>
            <a:endParaRPr lang="en-US" sz="2000" dirty="0"/>
          </a:p>
          <a:p>
            <a:r>
              <a:rPr lang="en-US" sz="2000" dirty="0"/>
              <a:t>3. Explore your data in a cool GUI in a  way that makes sense to you!</a:t>
            </a:r>
          </a:p>
          <a:p>
            <a:endParaRPr lang="en-US" sz="2000" dirty="0"/>
          </a:p>
          <a:p>
            <a:r>
              <a:rPr lang="en-US" sz="2000" dirty="0"/>
              <a:t>Global support team </a:t>
            </a:r>
            <a:r>
              <a:rPr lang="en-US" sz="2000" dirty="0">
                <a:hlinkClick r:id="rId4"/>
              </a:rPr>
              <a:t>Support@Qlucore.com</a:t>
            </a:r>
            <a:endParaRPr lang="en-US" sz="2000" dirty="0"/>
          </a:p>
          <a:p>
            <a:r>
              <a:rPr lang="en-US" sz="2000" dirty="0"/>
              <a:t>Local support </a:t>
            </a:r>
            <a:r>
              <a:rPr lang="en-US" sz="2000" dirty="0">
                <a:hlinkClick r:id="rId5"/>
              </a:rPr>
              <a:t>Yana.Stackpole@Qlucore.com</a:t>
            </a:r>
            <a:endParaRPr lang="en-US" sz="2000" dirty="0"/>
          </a:p>
          <a:p>
            <a:endParaRPr lang="en-US" sz="2000" dirty="0"/>
          </a:p>
          <a:p>
            <a:endParaRPr lang="en-US" sz="2000" dirty="0"/>
          </a:p>
        </p:txBody>
      </p:sp>
      <p:sp>
        <p:nvSpPr>
          <p:cNvPr id="16" name="Rubrik 1">
            <a:extLst>
              <a:ext uri="{FF2B5EF4-FFF2-40B4-BE49-F238E27FC236}">
                <a16:creationId xmlns:a16="http://schemas.microsoft.com/office/drawing/2014/main" id="{EE2BCB79-4732-2B43-AB6E-2224819F606B}"/>
              </a:ext>
            </a:extLst>
          </p:cNvPr>
          <p:cNvSpPr>
            <a:spLocks noGrp="1"/>
          </p:cNvSpPr>
          <p:nvPr>
            <p:ph type="title"/>
          </p:nvPr>
        </p:nvSpPr>
        <p:spPr>
          <a:xfrm>
            <a:off x="457200" y="735826"/>
            <a:ext cx="8229600" cy="1143000"/>
          </a:xfrm>
        </p:spPr>
        <p:txBody>
          <a:bodyPr/>
          <a:lstStyle/>
          <a:p>
            <a:pPr algn="ctr"/>
            <a:r>
              <a:rPr lang="en-US" dirty="0"/>
              <a:t>Next steps</a:t>
            </a:r>
          </a:p>
        </p:txBody>
      </p:sp>
    </p:spTree>
    <p:extLst>
      <p:ext uri="{BB962C8B-B14F-4D97-AF65-F5344CB8AC3E}">
        <p14:creationId xmlns:p14="http://schemas.microsoft.com/office/powerpoint/2010/main" val="909984376"/>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41B7CA-0E3D-4209-AFD6-45F8A2236308}"/>
              </a:ext>
            </a:extLst>
          </p:cNvPr>
          <p:cNvSpPr>
            <a:spLocks noGrp="1"/>
          </p:cNvSpPr>
          <p:nvPr>
            <p:ph type="title"/>
          </p:nvPr>
        </p:nvSpPr>
        <p:spPr/>
        <p:txBody>
          <a:bodyPr/>
          <a:lstStyle/>
          <a:p>
            <a:pPr algn="ctr"/>
            <a:r>
              <a:rPr lang="en-US" dirty="0"/>
              <a:t>System requirements </a:t>
            </a:r>
            <a:br>
              <a:rPr lang="en-US" dirty="0"/>
            </a:br>
            <a:r>
              <a:rPr lang="en-US" dirty="0"/>
              <a:t>Base module</a:t>
            </a:r>
          </a:p>
        </p:txBody>
      </p:sp>
      <p:sp>
        <p:nvSpPr>
          <p:cNvPr id="4" name="Platshållare för innehåll 3">
            <a:extLst>
              <a:ext uri="{FF2B5EF4-FFF2-40B4-BE49-F238E27FC236}">
                <a16:creationId xmlns:a16="http://schemas.microsoft.com/office/drawing/2014/main" id="{34932925-845C-49E6-B3D4-316DB68142D1}"/>
              </a:ext>
            </a:extLst>
          </p:cNvPr>
          <p:cNvSpPr>
            <a:spLocks noGrp="1"/>
          </p:cNvSpPr>
          <p:nvPr>
            <p:ph sz="half" idx="2"/>
          </p:nvPr>
        </p:nvSpPr>
        <p:spPr>
          <a:xfrm>
            <a:off x="457200" y="1988635"/>
            <a:ext cx="8229600" cy="4341424"/>
          </a:xfrm>
        </p:spPr>
        <p:txBody>
          <a:bodyPr>
            <a:normAutofit fontScale="77500" lnSpcReduction="20000"/>
          </a:bodyPr>
          <a:lstStyle/>
          <a:p>
            <a:pPr marL="0" indent="0" algn="ctr">
              <a:buNone/>
            </a:pPr>
            <a:r>
              <a:rPr lang="en-US" i="1" dirty="0"/>
              <a:t>FOR WINDOWS</a:t>
            </a:r>
          </a:p>
          <a:p>
            <a:pPr marL="0" indent="0" algn="ctr">
              <a:buNone/>
            </a:pPr>
            <a:endParaRPr lang="en-US" dirty="0"/>
          </a:p>
          <a:p>
            <a:r>
              <a:rPr lang="en-US" dirty="0"/>
              <a:t>Windows 7, Windows 8 or Windows 10 </a:t>
            </a:r>
          </a:p>
          <a:p>
            <a:r>
              <a:rPr lang="en-US" dirty="0"/>
              <a:t>512 MB of RAM memory </a:t>
            </a:r>
          </a:p>
          <a:p>
            <a:r>
              <a:rPr lang="en-US" dirty="0"/>
              <a:t>A graphical card with support of at least Open GL 2.1 </a:t>
            </a:r>
          </a:p>
          <a:p>
            <a:r>
              <a:rPr lang="en-US" dirty="0"/>
              <a:t>5 GB of free hard disk space </a:t>
            </a:r>
          </a:p>
          <a:p>
            <a:r>
              <a:rPr lang="en-US" dirty="0"/>
              <a:t>Qlucore Omics Explorer is available in both a 32-bit and 64-bit versions. The program takes full advantage of processors with multiple cores and computers with multiple processors. </a:t>
            </a:r>
          </a:p>
          <a:p>
            <a:endParaRPr lang="en-US" dirty="0"/>
          </a:p>
          <a:p>
            <a:pPr marL="0" indent="0" algn="ctr">
              <a:buNone/>
            </a:pPr>
            <a:r>
              <a:rPr lang="en-US" i="1" dirty="0"/>
              <a:t>FOR MAC</a:t>
            </a:r>
            <a:endParaRPr lang="en-US" dirty="0"/>
          </a:p>
          <a:p>
            <a:r>
              <a:rPr lang="en-US" dirty="0"/>
              <a:t>Max OS X 10.15 or 10.14 </a:t>
            </a:r>
          </a:p>
          <a:p>
            <a:r>
              <a:rPr lang="en-US" dirty="0"/>
              <a:t>512 MB of RAM memory </a:t>
            </a:r>
          </a:p>
          <a:p>
            <a:r>
              <a:rPr lang="en-US" dirty="0"/>
              <a:t>A graphical card with support of at least Open GL 2.1 </a:t>
            </a:r>
          </a:p>
          <a:p>
            <a:r>
              <a:rPr lang="en-US" dirty="0"/>
              <a:t>5 GB of free hard disk space </a:t>
            </a:r>
          </a:p>
          <a:p>
            <a:endParaRPr lang="en-US" dirty="0"/>
          </a:p>
        </p:txBody>
      </p:sp>
      <p:sp>
        <p:nvSpPr>
          <p:cNvPr id="5" name="Platshållare för datum 4">
            <a:extLst>
              <a:ext uri="{FF2B5EF4-FFF2-40B4-BE49-F238E27FC236}">
                <a16:creationId xmlns:a16="http://schemas.microsoft.com/office/drawing/2014/main" id="{59FC5F81-C7BC-4E23-B491-22F97C29F1E4}"/>
              </a:ext>
            </a:extLst>
          </p:cNvPr>
          <p:cNvSpPr>
            <a:spLocks noGrp="1"/>
          </p:cNvSpPr>
          <p:nvPr>
            <p:ph type="dt" sz="half" idx="10"/>
          </p:nvPr>
        </p:nvSpPr>
        <p:spPr/>
        <p:txBody>
          <a:bodyPr/>
          <a:lstStyle/>
          <a:p>
            <a:fld id="{C43E9057-FE4B-014A-BFEF-273470737B51}" type="datetime1">
              <a:rPr lang="en-US" smtClean="0"/>
              <a:t>7/10/24</a:t>
            </a:fld>
            <a:endParaRPr lang="sv-SE"/>
          </a:p>
        </p:txBody>
      </p:sp>
      <p:sp>
        <p:nvSpPr>
          <p:cNvPr id="6" name="Platshållare för sidfot 5">
            <a:extLst>
              <a:ext uri="{FF2B5EF4-FFF2-40B4-BE49-F238E27FC236}">
                <a16:creationId xmlns:a16="http://schemas.microsoft.com/office/drawing/2014/main" id="{D7E33F9B-35F4-42C1-B583-7C7685DF5D5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68193D0-FF7F-40A7-A3E1-715E6F7B6040}"/>
              </a:ext>
            </a:extLst>
          </p:cNvPr>
          <p:cNvSpPr>
            <a:spLocks noGrp="1"/>
          </p:cNvSpPr>
          <p:nvPr>
            <p:ph type="sldNum" sz="quarter" idx="12"/>
          </p:nvPr>
        </p:nvSpPr>
        <p:spPr/>
        <p:txBody>
          <a:bodyPr/>
          <a:lstStyle/>
          <a:p>
            <a:fld id="{4FB200D7-8764-084F-859C-3608A6975463}" type="slidenum">
              <a:rPr lang="sv-SE" smtClean="0"/>
              <a:t>16</a:t>
            </a:fld>
            <a:endParaRPr lang="sv-SE"/>
          </a:p>
        </p:txBody>
      </p:sp>
    </p:spTree>
    <p:extLst>
      <p:ext uri="{BB962C8B-B14F-4D97-AF65-F5344CB8AC3E}">
        <p14:creationId xmlns:p14="http://schemas.microsoft.com/office/powerpoint/2010/main" val="309489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idx="4294967295"/>
          </p:nvPr>
        </p:nvSpPr>
        <p:spPr>
          <a:xfrm>
            <a:off x="2541835" y="2428144"/>
            <a:ext cx="5418137" cy="2259013"/>
          </a:xfrm>
        </p:spPr>
        <p:txBody>
          <a:bodyPr>
            <a:normAutofit/>
          </a:bodyPr>
          <a:lstStyle/>
          <a:p>
            <a:pPr marL="0" indent="0">
              <a:buNone/>
            </a:pPr>
            <a:r>
              <a:rPr lang="sv-SE" sz="1800" b="1" dirty="0" err="1">
                <a:latin typeface="Gotham Light" pitchFamily="50" charset="0"/>
              </a:rPr>
              <a:t>Analysis</a:t>
            </a:r>
            <a:endParaRPr lang="sv-SE" sz="1800" b="1" dirty="0">
              <a:latin typeface="Gotham Light" pitchFamily="50" charset="0"/>
            </a:endParaRPr>
          </a:p>
          <a:p>
            <a:pPr indent="-160338" eaLnBrk="0" fontAlgn="base" hangingPunct="0">
              <a:spcAft>
                <a:spcPct val="0"/>
              </a:spcAft>
              <a:buClr>
                <a:srgbClr val="76C3F0"/>
              </a:buClr>
              <a:defRPr/>
            </a:pPr>
            <a:r>
              <a:rPr lang="sv-SE" sz="1400" kern="0" dirty="0">
                <a:latin typeface="Gotham Light" pitchFamily="50" charset="0"/>
              </a:rPr>
              <a:t>t-test, ANOVA, Regressions, R scripts.  Open API to R, </a:t>
            </a:r>
            <a:r>
              <a:rPr lang="sv-SE" sz="1400" kern="0" dirty="0" err="1">
                <a:latin typeface="Gotham Light" pitchFamily="50" charset="0"/>
              </a:rPr>
              <a:t>Batch</a:t>
            </a:r>
            <a:r>
              <a:rPr lang="sv-SE" sz="1400" kern="0" dirty="0">
                <a:latin typeface="Gotham Light" pitchFamily="50" charset="0"/>
              </a:rPr>
              <a:t> </a:t>
            </a:r>
            <a:r>
              <a:rPr lang="sv-SE" sz="1400" kern="0" dirty="0" err="1">
                <a:latin typeface="Gotham Light" pitchFamily="50" charset="0"/>
              </a:rPr>
              <a:t>exec</a:t>
            </a:r>
            <a:endParaRPr lang="sv-SE" sz="1400" kern="0" dirty="0">
              <a:latin typeface="Gotham Light" pitchFamily="50" charset="0"/>
            </a:endParaRPr>
          </a:p>
          <a:p>
            <a:pPr indent="-160338" eaLnBrk="0" fontAlgn="base" hangingPunct="0">
              <a:spcAft>
                <a:spcPct val="0"/>
              </a:spcAft>
              <a:buClr>
                <a:srgbClr val="76C3F0"/>
              </a:buClr>
              <a:defRPr/>
            </a:pPr>
            <a:r>
              <a:rPr lang="sv-SE" sz="1400" kern="0" dirty="0">
                <a:latin typeface="Gotham Light" pitchFamily="50" charset="0"/>
              </a:rPr>
              <a:t>Variant </a:t>
            </a:r>
            <a:r>
              <a:rPr lang="sv-SE" sz="1400" kern="0" dirty="0" err="1">
                <a:latin typeface="Gotham Light" pitchFamily="50" charset="0"/>
              </a:rPr>
              <a:t>calling</a:t>
            </a:r>
            <a:endParaRPr lang="sv-SE" sz="1400" kern="0" dirty="0">
              <a:latin typeface="Gotham Light" pitchFamily="50" charset="0"/>
            </a:endParaRPr>
          </a:p>
          <a:p>
            <a:pPr indent="-160338" eaLnBrk="0" fontAlgn="base" hangingPunct="0">
              <a:spcAft>
                <a:spcPct val="0"/>
              </a:spcAft>
              <a:buClr>
                <a:srgbClr val="76C3F0"/>
              </a:buClr>
              <a:defRPr/>
            </a:pPr>
            <a:r>
              <a:rPr lang="sv-SE" sz="1400" kern="0" dirty="0" err="1">
                <a:latin typeface="Gotham Light" pitchFamily="50" charset="0"/>
              </a:rPr>
              <a:t>Easy</a:t>
            </a:r>
            <a:r>
              <a:rPr lang="sv-SE" sz="1400" kern="0" dirty="0">
                <a:latin typeface="Gotham Light" pitchFamily="50" charset="0"/>
              </a:rPr>
              <a:t> generation and export </a:t>
            </a:r>
            <a:r>
              <a:rPr lang="sv-SE" sz="1400" kern="0" dirty="0" err="1">
                <a:latin typeface="Gotham Light" pitchFamily="50" charset="0"/>
              </a:rPr>
              <a:t>of</a:t>
            </a:r>
            <a:r>
              <a:rPr lang="sv-SE" sz="1400" kern="0" dirty="0">
                <a:latin typeface="Gotham Light" pitchFamily="50" charset="0"/>
              </a:rPr>
              <a:t> </a:t>
            </a:r>
            <a:r>
              <a:rPr lang="sv-SE" sz="1400" kern="0" dirty="0" err="1">
                <a:latin typeface="Gotham Light" pitchFamily="50" charset="0"/>
              </a:rPr>
              <a:t>reports</a:t>
            </a:r>
            <a:r>
              <a:rPr lang="sv-SE" sz="1400" kern="0" dirty="0">
                <a:latin typeface="Gotham Light" pitchFamily="50" charset="0"/>
              </a:rPr>
              <a:t>, status, </a:t>
            </a:r>
            <a:r>
              <a:rPr lang="sv-SE" sz="1400" dirty="0">
                <a:latin typeface="Gotham Light" pitchFamily="50" charset="0"/>
              </a:rPr>
              <a:t>and </a:t>
            </a:r>
            <a:r>
              <a:rPr lang="sv-SE" sz="1400" dirty="0" err="1">
                <a:latin typeface="Gotham Light" pitchFamily="50" charset="0"/>
              </a:rPr>
              <a:t>plots</a:t>
            </a:r>
            <a:endParaRPr lang="sv-SE" sz="1400" dirty="0">
              <a:latin typeface="Gotham Light" pitchFamily="50" charset="0"/>
            </a:endParaRPr>
          </a:p>
          <a:p>
            <a:pPr indent="-160338" eaLnBrk="0" fontAlgn="base" hangingPunct="0">
              <a:spcAft>
                <a:spcPct val="0"/>
              </a:spcAft>
              <a:buClr>
                <a:srgbClr val="76C3F0"/>
              </a:buClr>
              <a:defRPr/>
            </a:pPr>
            <a:r>
              <a:rPr lang="sv-SE" sz="1400" dirty="0">
                <a:latin typeface="Gotham Light" pitchFamily="50" charset="0"/>
              </a:rPr>
              <a:t>Save </a:t>
            </a:r>
            <a:r>
              <a:rPr lang="sv-SE" sz="1400" dirty="0" err="1">
                <a:latin typeface="Gotham Light" pitchFamily="50" charset="0"/>
              </a:rPr>
              <a:t>your</a:t>
            </a:r>
            <a:r>
              <a:rPr lang="sv-SE" sz="1400" dirty="0">
                <a:latin typeface="Gotham Light" pitchFamily="50" charset="0"/>
              </a:rPr>
              <a:t> session, </a:t>
            </a:r>
            <a:r>
              <a:rPr lang="sv-SE" sz="1400" dirty="0" err="1">
                <a:latin typeface="Gotham Light" pitchFamily="50" charset="0"/>
              </a:rPr>
              <a:t>share</a:t>
            </a:r>
            <a:endParaRPr lang="sv-SE" sz="1400" dirty="0">
              <a:latin typeface="Gotham Light" pitchFamily="50" charset="0"/>
            </a:endParaRPr>
          </a:p>
          <a:p>
            <a:pPr marL="0" indent="0">
              <a:buNone/>
            </a:pPr>
            <a:endParaRPr lang="sv-SE" sz="1400" dirty="0">
              <a:latin typeface="Gotham Light" pitchFamily="50" charset="0"/>
            </a:endParaRPr>
          </a:p>
          <a:p>
            <a:pPr algn="ctr">
              <a:buNone/>
            </a:pPr>
            <a:endParaRPr lang="sv-SE" sz="1200" dirty="0">
              <a:latin typeface="Gotham Light" pitchFamily="50" charset="0"/>
            </a:endParaRPr>
          </a:p>
        </p:txBody>
      </p:sp>
      <p:grpSp>
        <p:nvGrpSpPr>
          <p:cNvPr id="3" name="Group 3"/>
          <p:cNvGrpSpPr/>
          <p:nvPr/>
        </p:nvGrpSpPr>
        <p:grpSpPr>
          <a:xfrm>
            <a:off x="2604948" y="3692801"/>
            <a:ext cx="6333643" cy="2664422"/>
            <a:chOff x="2925028" y="2738682"/>
            <a:chExt cx="6333643" cy="2664422"/>
          </a:xfrm>
        </p:grpSpPr>
        <p:pic>
          <p:nvPicPr>
            <p:cNvPr id="1026" name="Picture 2" descr="http://www.scientistlive.com/sites/default/files/styles/article/public/Qlucore.jpg?itok=EdGQaVD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32366">
              <a:off x="7416004" y="2738682"/>
              <a:ext cx="1842667" cy="1879521"/>
            </a:xfrm>
            <a:prstGeom prst="rect">
              <a:avLst/>
            </a:prstGeom>
            <a:noFill/>
            <a:extLst>
              <a:ext uri="{909E8E84-426E-40DD-AFC4-6F175D3DCCD1}">
                <a14:hiddenFill xmlns:a14="http://schemas.microsoft.com/office/drawing/2010/main">
                  <a:solidFill>
                    <a:srgbClr val="FFFFFF"/>
                  </a:solidFill>
                </a14:hiddenFill>
              </a:ext>
            </a:extLst>
          </p:spPr>
        </p:pic>
        <p:sp>
          <p:nvSpPr>
            <p:cNvPr id="9" name="Platshållare för innehåll 7"/>
            <p:cNvSpPr txBox="1">
              <a:spLocks/>
            </p:cNvSpPr>
            <p:nvPr/>
          </p:nvSpPr>
          <p:spPr bwMode="auto">
            <a:xfrm>
              <a:off x="2925028" y="3171729"/>
              <a:ext cx="6001902" cy="2231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R="0" lvl="0" algn="l" defTabSz="914400" rtl="0" eaLnBrk="0" fontAlgn="base" latinLnBrk="0" hangingPunct="0">
                <a:lnSpc>
                  <a:spcPct val="100000"/>
                </a:lnSpc>
                <a:spcBef>
                  <a:spcPct val="20000"/>
                </a:spcBef>
                <a:spcAft>
                  <a:spcPct val="0"/>
                </a:spcAft>
                <a:buClr>
                  <a:srgbClr val="76C3F0"/>
                </a:buClr>
                <a:buSzTx/>
                <a:tabLst/>
                <a:defRPr/>
              </a:pPr>
              <a:r>
                <a:rPr kumimoji="0" lang="sv-SE" sz="1800" b="1" i="0" u="none" strike="noStrike" kern="0" cap="none" spc="0" normalizeH="0" baseline="0" noProof="0" dirty="0" err="1">
                  <a:ln>
                    <a:noFill/>
                  </a:ln>
                  <a:solidFill>
                    <a:schemeClr val="tx1"/>
                  </a:solidFill>
                  <a:effectLst/>
                  <a:uLnTx/>
                  <a:uFillTx/>
                  <a:latin typeface="Gotham Light" pitchFamily="50" charset="0"/>
                </a:rPr>
                <a:t>Biological</a:t>
              </a:r>
              <a:r>
                <a:rPr kumimoji="0" lang="sv-SE" sz="1800" b="1" i="0" u="none" strike="noStrike" kern="0" cap="none" spc="0" normalizeH="0" baseline="0" noProof="0" dirty="0">
                  <a:ln>
                    <a:noFill/>
                  </a:ln>
                  <a:solidFill>
                    <a:schemeClr val="tx1"/>
                  </a:solidFill>
                  <a:effectLst/>
                  <a:uLnTx/>
                  <a:uFillTx/>
                  <a:latin typeface="Gotham Light" pitchFamily="50" charset="0"/>
                </a:rPr>
                <a:t> Insight</a:t>
              </a:r>
            </a:p>
            <a:p>
              <a:pPr marL="285750" indent="-285750" defTabSz="914400" eaLnBrk="0" fontAlgn="base" hangingPunct="0">
                <a:spcBef>
                  <a:spcPct val="20000"/>
                </a:spcBef>
                <a:spcAft>
                  <a:spcPct val="0"/>
                </a:spcAft>
                <a:buClr>
                  <a:srgbClr val="76C3F0"/>
                </a:buClr>
                <a:buFont typeface="Arial" panose="020B0604020202020204" pitchFamily="34" charset="0"/>
                <a:buChar char="•"/>
                <a:defRPr/>
              </a:pPr>
              <a:r>
                <a:rPr lang="sv-SE" sz="1400" kern="0" dirty="0">
                  <a:latin typeface="Gotham Light" pitchFamily="50" charset="0"/>
                </a:rPr>
                <a:t>Gene Set </a:t>
              </a:r>
              <a:r>
                <a:rPr lang="sv-SE" sz="1400" kern="0" dirty="0" err="1">
                  <a:latin typeface="Gotham Light" pitchFamily="50" charset="0"/>
                </a:rPr>
                <a:t>Enrichment</a:t>
              </a:r>
              <a:r>
                <a:rPr lang="sv-SE" sz="1400" kern="0" dirty="0">
                  <a:latin typeface="Gotham Light" pitchFamily="50" charset="0"/>
                </a:rPr>
                <a:t> </a:t>
              </a:r>
              <a:r>
                <a:rPr lang="sv-SE" sz="1400" kern="0" dirty="0" err="1">
                  <a:latin typeface="Gotham Light" pitchFamily="50" charset="0"/>
                </a:rPr>
                <a:t>using</a:t>
              </a:r>
              <a:r>
                <a:rPr lang="sv-SE" sz="1400" kern="0" dirty="0">
                  <a:latin typeface="Gotham Light" pitchFamily="50" charset="0"/>
                </a:rPr>
                <a:t> </a:t>
              </a:r>
              <a:r>
                <a:rPr lang="sv-SE" sz="1400" kern="0" dirty="0" err="1">
                  <a:latin typeface="Gotham Light" pitchFamily="50" charset="0"/>
                </a:rPr>
                <a:t>MSigDB</a:t>
              </a:r>
              <a:r>
                <a:rPr lang="sv-SE" sz="1400" kern="0" dirty="0">
                  <a:latin typeface="Gotham Light" pitchFamily="50" charset="0"/>
                </a:rPr>
                <a:t>, </a:t>
              </a:r>
              <a:r>
                <a:rPr lang="sv-SE" sz="1400" kern="0" dirty="0" err="1">
                  <a:latin typeface="Gotham Light" pitchFamily="50" charset="0"/>
                </a:rPr>
                <a:t>reactome</a:t>
              </a:r>
              <a:r>
                <a:rPr lang="sv-SE" sz="1400" kern="0" dirty="0">
                  <a:latin typeface="Gotham Light" pitchFamily="50" charset="0"/>
                </a:rPr>
                <a:t>, or </a:t>
              </a:r>
              <a:r>
                <a:rPr lang="sv-SE" sz="1400" kern="0" dirty="0" err="1">
                  <a:latin typeface="Gotham Light" pitchFamily="50" charset="0"/>
                </a:rPr>
                <a:t>custome</a:t>
              </a:r>
              <a:r>
                <a:rPr lang="sv-SE" sz="1400" kern="0" dirty="0">
                  <a:latin typeface="Gotham Light" pitchFamily="50" charset="0"/>
                </a:rPr>
                <a:t> sets</a:t>
              </a:r>
            </a:p>
            <a:p>
              <a:pPr marL="285750" marR="0" lvl="0" indent="-285750" algn="l" defTabSz="914400" rtl="0" eaLnBrk="0" fontAlgn="base" latinLnBrk="0" hangingPunct="0">
                <a:lnSpc>
                  <a:spcPct val="100000"/>
                </a:lnSpc>
                <a:spcBef>
                  <a:spcPct val="20000"/>
                </a:spcBef>
                <a:spcAft>
                  <a:spcPct val="0"/>
                </a:spcAft>
                <a:buClr>
                  <a:srgbClr val="76C3F0"/>
                </a:buClr>
                <a:buSzTx/>
                <a:buFont typeface="Arial" panose="020B0604020202020204" pitchFamily="34" charset="0"/>
                <a:buChar char="•"/>
                <a:tabLst/>
                <a:defRPr/>
              </a:pPr>
              <a:r>
                <a:rPr kumimoji="0" lang="sv-SE" sz="1400" b="0" i="0" u="none" strike="noStrike" kern="0" cap="none" spc="0" normalizeH="0" baseline="0" noProof="0" dirty="0" err="1">
                  <a:ln>
                    <a:noFill/>
                  </a:ln>
                  <a:solidFill>
                    <a:schemeClr val="tx1"/>
                  </a:solidFill>
                  <a:effectLst/>
                  <a:uLnTx/>
                  <a:uFillTx/>
                  <a:latin typeface="Gotham Light" pitchFamily="50" charset="0"/>
                </a:rPr>
                <a:t>Explore</a:t>
              </a:r>
              <a:r>
                <a:rPr kumimoji="0" lang="sv-SE" sz="1400" b="0" i="0" u="none" strike="noStrike" kern="0" cap="none" spc="0" normalizeH="0" noProof="0" dirty="0">
                  <a:ln>
                    <a:noFill/>
                  </a:ln>
                  <a:solidFill>
                    <a:schemeClr val="tx1"/>
                  </a:solidFill>
                  <a:effectLst/>
                  <a:uLnTx/>
                  <a:uFillTx/>
                  <a:latin typeface="Gotham Light" pitchFamily="50" charset="0"/>
                </a:rPr>
                <a:t> annotations</a:t>
              </a:r>
            </a:p>
            <a:p>
              <a:pPr marL="285750" marR="0" lvl="0" indent="-285750" algn="l" defTabSz="914400" rtl="0" eaLnBrk="0" fontAlgn="base" latinLnBrk="0" hangingPunct="0">
                <a:lnSpc>
                  <a:spcPct val="100000"/>
                </a:lnSpc>
                <a:spcBef>
                  <a:spcPct val="20000"/>
                </a:spcBef>
                <a:spcAft>
                  <a:spcPct val="0"/>
                </a:spcAft>
                <a:buClr>
                  <a:srgbClr val="76C3F0"/>
                </a:buClr>
                <a:buSzTx/>
                <a:buFont typeface="Arial" panose="020B0604020202020204" pitchFamily="34" charset="0"/>
                <a:buChar char="•"/>
                <a:tabLst/>
                <a:defRPr/>
              </a:pPr>
              <a:r>
                <a:rPr kumimoji="0" lang="sv-SE" sz="1400" b="0" i="0" u="none" strike="noStrike" kern="0" cap="none" spc="0" normalizeH="0" baseline="0" noProof="0" dirty="0">
                  <a:ln>
                    <a:noFill/>
                  </a:ln>
                  <a:solidFill>
                    <a:schemeClr val="tx1"/>
                  </a:solidFill>
                  <a:effectLst/>
                  <a:uLnTx/>
                  <a:uFillTx/>
                  <a:latin typeface="Gotham Light" pitchFamily="50" charset="0"/>
                </a:rPr>
                <a:t>GO Browser</a:t>
              </a:r>
            </a:p>
            <a:p>
              <a:pPr lvl="0">
                <a:spcBef>
                  <a:spcPct val="20000"/>
                </a:spcBef>
                <a:buClr>
                  <a:srgbClr val="76C3F0"/>
                </a:buClr>
                <a:buFont typeface="Wingdings" pitchFamily="2" charset="2"/>
                <a:buChar char="§"/>
                <a:defRPr/>
              </a:pPr>
              <a:endParaRPr kumimoji="0" lang="sv-SE" sz="1200" b="0" i="0" u="none" strike="noStrike" kern="0" cap="none" spc="0" normalizeH="0" noProof="0" dirty="0">
                <a:ln>
                  <a:noFill/>
                </a:ln>
                <a:solidFill>
                  <a:schemeClr val="tx1"/>
                </a:solidFill>
                <a:effectLst/>
                <a:uLnTx/>
                <a:uFillTx/>
                <a:latin typeface="Gotham Light" pitchFamily="50" charset="0"/>
              </a:endParaRPr>
            </a:p>
            <a:p>
              <a:pPr marR="0" lvl="0" algn="l" defTabSz="914400" rtl="0" eaLnBrk="0" fontAlgn="base" latinLnBrk="0" hangingPunct="0">
                <a:lnSpc>
                  <a:spcPct val="100000"/>
                </a:lnSpc>
                <a:spcBef>
                  <a:spcPct val="20000"/>
                </a:spcBef>
                <a:spcAft>
                  <a:spcPct val="0"/>
                </a:spcAft>
                <a:buClr>
                  <a:srgbClr val="76C3F0"/>
                </a:buClr>
                <a:buSzTx/>
                <a:tabLst/>
                <a:defRPr/>
              </a:pPr>
              <a:r>
                <a:rPr lang="sv-SE" sz="1200" kern="0" dirty="0">
                  <a:latin typeface="Gotham Light" pitchFamily="50" charset="0"/>
                </a:rPr>
                <a:t>  </a:t>
              </a:r>
              <a:r>
                <a:rPr kumimoji="0" lang="sv-SE" sz="1200" b="0" i="0" u="none" strike="noStrike" kern="0" cap="none" spc="0" normalizeH="0" noProof="0" dirty="0">
                  <a:ln>
                    <a:noFill/>
                  </a:ln>
                  <a:solidFill>
                    <a:schemeClr val="tx1"/>
                  </a:solidFill>
                  <a:effectLst/>
                  <a:uLnTx/>
                  <a:uFillTx/>
                  <a:latin typeface="Gotham Light" pitchFamily="50" charset="0"/>
                </a:rPr>
                <a:t>  </a:t>
              </a:r>
            </a:p>
            <a:p>
              <a:pPr marR="0" lvl="0" algn="l" defTabSz="914400" rtl="0" eaLnBrk="0" fontAlgn="base" latinLnBrk="0" hangingPunct="0">
                <a:lnSpc>
                  <a:spcPct val="100000"/>
                </a:lnSpc>
                <a:spcBef>
                  <a:spcPct val="20000"/>
                </a:spcBef>
                <a:spcAft>
                  <a:spcPct val="0"/>
                </a:spcAft>
                <a:buClr>
                  <a:srgbClr val="76C3F0"/>
                </a:buClr>
                <a:buSzTx/>
                <a:tabLst/>
                <a:defRPr/>
              </a:pPr>
              <a:endParaRPr kumimoji="0" lang="sv-SE" sz="1200" b="0" i="0" u="none" strike="noStrike" kern="0" cap="none" spc="0" normalizeH="0" baseline="0" noProof="0" dirty="0">
                <a:ln>
                  <a:noFill/>
                </a:ln>
                <a:solidFill>
                  <a:schemeClr val="tx1"/>
                </a:solidFill>
                <a:effectLst/>
                <a:uLnTx/>
                <a:uFillTx/>
                <a:latin typeface="Gotham Light" pitchFamily="50" charset="0"/>
              </a:endParaRPr>
            </a:p>
            <a:p>
              <a:pPr marL="342900" marR="0" lvl="0" indent="-342900" algn="l" defTabSz="914400" rtl="0" eaLnBrk="0" fontAlgn="base" latinLnBrk="0" hangingPunct="0">
                <a:lnSpc>
                  <a:spcPct val="100000"/>
                </a:lnSpc>
                <a:spcBef>
                  <a:spcPct val="20000"/>
                </a:spcBef>
                <a:spcAft>
                  <a:spcPct val="0"/>
                </a:spcAft>
                <a:buClr>
                  <a:srgbClr val="76C3F0"/>
                </a:buClr>
                <a:buSzTx/>
                <a:buFont typeface="Wingdings" pitchFamily="2" charset="2"/>
                <a:buNone/>
                <a:tabLst/>
                <a:defRPr/>
              </a:pPr>
              <a:endParaRPr kumimoji="0" lang="sv-SE" sz="1200" b="0" i="0" u="none" strike="noStrike" kern="0" cap="none" spc="0" normalizeH="0" baseline="0" noProof="0" dirty="0">
                <a:ln>
                  <a:noFill/>
                </a:ln>
                <a:solidFill>
                  <a:schemeClr val="tx1"/>
                </a:solidFill>
                <a:effectLst/>
                <a:uLnTx/>
                <a:uFillTx/>
                <a:latin typeface="Gotham Light" pitchFamily="50" charset="0"/>
              </a:endParaRPr>
            </a:p>
            <a:p>
              <a:pPr marL="342900" marR="0" lvl="0" indent="-342900" algn="l" defTabSz="914400" rtl="0" eaLnBrk="0" fontAlgn="base" latinLnBrk="0" hangingPunct="0">
                <a:lnSpc>
                  <a:spcPct val="100000"/>
                </a:lnSpc>
                <a:spcBef>
                  <a:spcPct val="20000"/>
                </a:spcBef>
                <a:spcAft>
                  <a:spcPct val="0"/>
                </a:spcAft>
                <a:buClr>
                  <a:srgbClr val="76C3F0"/>
                </a:buClr>
                <a:buSzTx/>
                <a:buFont typeface="Wingdings" pitchFamily="2" charset="2"/>
                <a:buNone/>
                <a:tabLst/>
                <a:defRPr/>
              </a:pPr>
              <a:endParaRPr kumimoji="0" lang="sv-SE" sz="1200" b="0" i="0" u="none" strike="noStrike" kern="0" cap="none" spc="0" normalizeH="0" baseline="0" noProof="0" dirty="0">
                <a:ln>
                  <a:noFill/>
                </a:ln>
                <a:solidFill>
                  <a:schemeClr val="tx1"/>
                </a:solidFill>
                <a:effectLst/>
                <a:uLnTx/>
                <a:uFillTx/>
                <a:latin typeface="Gotham Light" pitchFamily="50" charset="0"/>
              </a:endParaRPr>
            </a:p>
          </p:txBody>
        </p:sp>
      </p:grpSp>
      <p:grpSp>
        <p:nvGrpSpPr>
          <p:cNvPr id="4" name="Group 2"/>
          <p:cNvGrpSpPr/>
          <p:nvPr/>
        </p:nvGrpSpPr>
        <p:grpSpPr>
          <a:xfrm>
            <a:off x="912250" y="509041"/>
            <a:ext cx="6614628" cy="2231375"/>
            <a:chOff x="642784" y="534591"/>
            <a:chExt cx="6614628" cy="2231375"/>
          </a:xfrm>
        </p:grpSpPr>
        <p:sp>
          <p:nvSpPr>
            <p:cNvPr id="10" name="Platshållare för innehåll 7"/>
            <p:cNvSpPr txBox="1">
              <a:spLocks/>
            </p:cNvSpPr>
            <p:nvPr/>
          </p:nvSpPr>
          <p:spPr bwMode="auto">
            <a:xfrm>
              <a:off x="642784" y="534591"/>
              <a:ext cx="6001902" cy="2231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R="0" lvl="0" algn="l" defTabSz="914400" rtl="0" eaLnBrk="0" fontAlgn="base" latinLnBrk="0" hangingPunct="0">
                <a:lnSpc>
                  <a:spcPct val="100000"/>
                </a:lnSpc>
                <a:spcBef>
                  <a:spcPct val="20000"/>
                </a:spcBef>
                <a:spcAft>
                  <a:spcPct val="0"/>
                </a:spcAft>
                <a:buClr>
                  <a:srgbClr val="76C3F0"/>
                </a:buClr>
                <a:buSzTx/>
                <a:tabLst/>
                <a:defRPr/>
              </a:pPr>
              <a:endParaRPr kumimoji="0" lang="sv-SE" sz="1800" b="1" i="0" u="none" strike="noStrike" kern="0" cap="none" spc="0" normalizeH="0" baseline="0" noProof="0" dirty="0">
                <a:ln>
                  <a:noFill/>
                </a:ln>
                <a:solidFill>
                  <a:schemeClr val="tx1"/>
                </a:solidFill>
                <a:effectLst/>
                <a:uLnTx/>
                <a:uFillTx/>
                <a:latin typeface="Calibri" panose="020F0502020204030204" pitchFamily="34" charset="0"/>
              </a:endParaRPr>
            </a:p>
            <a:p>
              <a:pPr marR="0" lvl="0" algn="l" defTabSz="914400" rtl="0" eaLnBrk="0" fontAlgn="base" latinLnBrk="0" hangingPunct="0">
                <a:lnSpc>
                  <a:spcPct val="100000"/>
                </a:lnSpc>
                <a:spcBef>
                  <a:spcPct val="20000"/>
                </a:spcBef>
                <a:spcAft>
                  <a:spcPct val="0"/>
                </a:spcAft>
                <a:buClr>
                  <a:srgbClr val="76C3F0"/>
                </a:buClr>
                <a:buSzTx/>
                <a:tabLst/>
                <a:defRPr/>
              </a:pPr>
              <a:r>
                <a:rPr kumimoji="0" lang="sv-SE" sz="1800" b="1" i="0" u="none" strike="noStrike" kern="0" cap="none" spc="0" normalizeH="0" baseline="0" noProof="0" dirty="0">
                  <a:ln>
                    <a:noFill/>
                  </a:ln>
                  <a:solidFill>
                    <a:schemeClr val="tx1"/>
                  </a:solidFill>
                  <a:effectLst/>
                  <a:uLnTx/>
                  <a:uFillTx/>
                  <a:latin typeface="Gotham Light" pitchFamily="50" charset="0"/>
                </a:rPr>
                <a:t>Visualize</a:t>
              </a:r>
              <a:r>
                <a:rPr kumimoji="0" lang="sv-SE" sz="1800" b="1" i="0" u="none" strike="noStrike" kern="0" cap="none" spc="0" normalizeH="0" noProof="0" dirty="0">
                  <a:ln>
                    <a:noFill/>
                  </a:ln>
                  <a:solidFill>
                    <a:schemeClr val="tx1"/>
                  </a:solidFill>
                  <a:effectLst/>
                  <a:uLnTx/>
                  <a:uFillTx/>
                  <a:latin typeface="Gotham Light" pitchFamily="50" charset="0"/>
                </a:rPr>
                <a:t> and </a:t>
              </a:r>
              <a:r>
                <a:rPr kumimoji="0" lang="sv-SE" sz="1800" b="1" i="0" u="none" strike="noStrike" kern="0" cap="none" spc="0" normalizeH="0" baseline="0" noProof="0" dirty="0">
                  <a:ln>
                    <a:noFill/>
                  </a:ln>
                  <a:solidFill>
                    <a:schemeClr val="tx1"/>
                  </a:solidFill>
                  <a:effectLst/>
                  <a:uLnTx/>
                  <a:uFillTx/>
                  <a:latin typeface="Gotham Light" pitchFamily="50" charset="0"/>
                </a:rPr>
                <a:t>Explore </a:t>
              </a:r>
            </a:p>
            <a:p>
              <a:pPr marL="285750" marR="0" lvl="0" indent="-103188" algn="l" defTabSz="914400" rtl="0" eaLnBrk="0" fontAlgn="base" latinLnBrk="0" hangingPunct="0">
                <a:lnSpc>
                  <a:spcPct val="100000"/>
                </a:lnSpc>
                <a:spcBef>
                  <a:spcPct val="20000"/>
                </a:spcBef>
                <a:spcAft>
                  <a:spcPct val="0"/>
                </a:spcAft>
                <a:buClr>
                  <a:srgbClr val="76C3F0"/>
                </a:buClr>
                <a:buSzTx/>
                <a:buFont typeface="Arial" panose="020B0604020202020204" pitchFamily="34" charset="0"/>
                <a:buChar char="•"/>
                <a:tabLst/>
                <a:defRPr/>
              </a:pPr>
              <a:r>
                <a:rPr kumimoji="0" lang="sv-SE" sz="1400" b="0" i="0" u="none" strike="noStrike" kern="0" cap="none" spc="0" normalizeH="0" baseline="0" noProof="0" dirty="0">
                  <a:ln>
                    <a:noFill/>
                  </a:ln>
                  <a:solidFill>
                    <a:schemeClr val="tx1"/>
                  </a:solidFill>
                  <a:effectLst/>
                  <a:uLnTx/>
                  <a:uFillTx/>
                  <a:latin typeface="Gotham Light" pitchFamily="50" charset="0"/>
                </a:rPr>
                <a:t> QC (</a:t>
              </a:r>
              <a:r>
                <a:rPr kumimoji="0" lang="sv-SE" sz="1400" b="0" i="0" u="none" strike="noStrike" kern="0" cap="none" spc="0" normalizeH="0" baseline="0" noProof="0" dirty="0" err="1">
                  <a:ln>
                    <a:noFill/>
                  </a:ln>
                  <a:solidFill>
                    <a:schemeClr val="tx1"/>
                  </a:solidFill>
                  <a:effectLst/>
                  <a:uLnTx/>
                  <a:uFillTx/>
                  <a:latin typeface="Gotham Light" pitchFamily="50" charset="0"/>
                </a:rPr>
                <a:t>outliers</a:t>
              </a:r>
              <a:r>
                <a:rPr kumimoji="0" lang="sv-SE" sz="1400" b="0" i="0" u="none" strike="noStrike" kern="0" cap="none" spc="0" normalizeH="0" baseline="0" noProof="0" dirty="0">
                  <a:ln>
                    <a:noFill/>
                  </a:ln>
                  <a:solidFill>
                    <a:schemeClr val="tx1"/>
                  </a:solidFill>
                  <a:effectLst/>
                  <a:uLnTx/>
                  <a:uFillTx/>
                  <a:latin typeface="Gotham Light" pitchFamily="50" charset="0"/>
                </a:rPr>
                <a:t>, </a:t>
              </a:r>
              <a:r>
                <a:rPr kumimoji="0" lang="sv-SE" sz="1400" b="0" i="0" u="none" strike="noStrike" kern="0" cap="none" spc="0" normalizeH="0" baseline="0" noProof="0" dirty="0" err="1">
                  <a:ln>
                    <a:noFill/>
                  </a:ln>
                  <a:solidFill>
                    <a:schemeClr val="tx1"/>
                  </a:solidFill>
                  <a:effectLst/>
                  <a:uLnTx/>
                  <a:uFillTx/>
                  <a:latin typeface="Gotham Light" pitchFamily="50" charset="0"/>
                </a:rPr>
                <a:t>mislabeled</a:t>
              </a:r>
              <a:r>
                <a:rPr kumimoji="0" lang="sv-SE" sz="1400" b="0" i="0" u="none" strike="noStrike" kern="0" cap="none" spc="0" normalizeH="0" baseline="0" noProof="0" dirty="0">
                  <a:ln>
                    <a:noFill/>
                  </a:ln>
                  <a:solidFill>
                    <a:schemeClr val="tx1"/>
                  </a:solidFill>
                  <a:effectLst/>
                  <a:uLnTx/>
                  <a:uFillTx/>
                  <a:latin typeface="Gotham Light" pitchFamily="50" charset="0"/>
                </a:rPr>
                <a:t> </a:t>
              </a:r>
              <a:r>
                <a:rPr kumimoji="0" lang="sv-SE" sz="1400" b="0" i="0" u="none" strike="noStrike" kern="0" cap="none" spc="0" normalizeH="0" baseline="0" noProof="0" dirty="0" err="1">
                  <a:ln>
                    <a:noFill/>
                  </a:ln>
                  <a:solidFill>
                    <a:schemeClr val="tx1"/>
                  </a:solidFill>
                  <a:effectLst/>
                  <a:uLnTx/>
                  <a:uFillTx/>
                  <a:latin typeface="Gotham Light" pitchFamily="50" charset="0"/>
                </a:rPr>
                <a:t>samples</a:t>
              </a:r>
              <a:r>
                <a:rPr kumimoji="0" lang="sv-SE" sz="1400" b="0" i="0" u="none" strike="noStrike" kern="0" cap="none" spc="0" normalizeH="0" baseline="0" noProof="0" dirty="0">
                  <a:ln>
                    <a:noFill/>
                  </a:ln>
                  <a:solidFill>
                    <a:schemeClr val="tx1"/>
                  </a:solidFill>
                  <a:effectLst/>
                  <a:uLnTx/>
                  <a:uFillTx/>
                  <a:latin typeface="Gotham Light" pitchFamily="50" charset="0"/>
                </a:rPr>
                <a:t>)</a:t>
              </a:r>
            </a:p>
            <a:p>
              <a:pPr marL="285750" lvl="0" indent="-103188">
                <a:spcBef>
                  <a:spcPct val="20000"/>
                </a:spcBef>
                <a:buClr>
                  <a:srgbClr val="76C3F0"/>
                </a:buClr>
                <a:buFont typeface="Arial" panose="020B0604020202020204" pitchFamily="34" charset="0"/>
                <a:buChar char="•"/>
                <a:defRPr/>
              </a:pPr>
              <a:r>
                <a:rPr lang="sv-SE" sz="1400" kern="0" dirty="0">
                  <a:latin typeface="Gotham Light" pitchFamily="50" charset="0"/>
                </a:rPr>
                <a:t>Make observations -  </a:t>
              </a:r>
              <a:r>
                <a:rPr lang="sv-SE" sz="1400" kern="0" dirty="0" err="1">
                  <a:latin typeface="Gotham Light" pitchFamily="50" charset="0"/>
                </a:rPr>
                <a:t>identify</a:t>
              </a:r>
              <a:r>
                <a:rPr lang="sv-SE" sz="1400" kern="0" dirty="0">
                  <a:latin typeface="Gotham Light" pitchFamily="50" charset="0"/>
                </a:rPr>
                <a:t> </a:t>
              </a:r>
              <a:r>
                <a:rPr lang="sv-SE" sz="1400" kern="0" dirty="0" err="1">
                  <a:latin typeface="Gotham Light" pitchFamily="50" charset="0"/>
                </a:rPr>
                <a:t>structures</a:t>
              </a:r>
              <a:r>
                <a:rPr lang="sv-SE" sz="1400" kern="0" dirty="0">
                  <a:latin typeface="Gotham Light" pitchFamily="50" charset="0"/>
                </a:rPr>
                <a:t>, </a:t>
              </a:r>
              <a:r>
                <a:rPr lang="sv-SE" sz="1400" kern="0" dirty="0" err="1">
                  <a:latin typeface="Gotham Light" pitchFamily="50" charset="0"/>
                </a:rPr>
                <a:t>patterns</a:t>
              </a:r>
              <a:endParaRPr lang="sv-SE" sz="1400" kern="0" dirty="0">
                <a:latin typeface="Gotham Light" pitchFamily="50" charset="0"/>
              </a:endParaRPr>
            </a:p>
            <a:p>
              <a:pPr marL="285750" lvl="0" indent="-103188">
                <a:spcBef>
                  <a:spcPct val="20000"/>
                </a:spcBef>
                <a:buClr>
                  <a:srgbClr val="76C3F0"/>
                </a:buClr>
                <a:buFont typeface="Arial" panose="020B0604020202020204" pitchFamily="34" charset="0"/>
                <a:buChar char="•"/>
                <a:defRPr/>
              </a:pPr>
              <a:r>
                <a:rPr lang="sv-SE" sz="1400" kern="0" dirty="0">
                  <a:latin typeface="Gotham Light" pitchFamily="50" charset="0"/>
                </a:rPr>
                <a:t> </a:t>
              </a:r>
              <a:r>
                <a:rPr lang="sv-SE" sz="1400" kern="0" dirty="0" err="1">
                  <a:latin typeface="Gotham Light" pitchFamily="50" charset="0"/>
                </a:rPr>
                <a:t>Generate</a:t>
              </a:r>
              <a:r>
                <a:rPr lang="sv-SE" sz="1400" kern="0" dirty="0">
                  <a:latin typeface="Gotham Light" pitchFamily="50" charset="0"/>
                </a:rPr>
                <a:t> new </a:t>
              </a:r>
              <a:r>
                <a:rPr lang="sv-SE" sz="1400" kern="0" dirty="0" err="1">
                  <a:latin typeface="Gotham Light" pitchFamily="50" charset="0"/>
                </a:rPr>
                <a:t>hypotheses</a:t>
              </a:r>
              <a:endParaRPr lang="sv-SE" sz="1400" kern="0" dirty="0">
                <a:latin typeface="Gotham Light" pitchFamily="50" charset="0"/>
              </a:endParaRPr>
            </a:p>
            <a:p>
              <a:pPr marL="285750" lvl="0" indent="-103188">
                <a:spcBef>
                  <a:spcPct val="20000"/>
                </a:spcBef>
                <a:buClr>
                  <a:srgbClr val="76C3F0"/>
                </a:buClr>
                <a:buFont typeface="Arial" panose="020B0604020202020204" pitchFamily="34" charset="0"/>
                <a:buChar char="•"/>
                <a:defRPr/>
              </a:pPr>
              <a:r>
                <a:rPr lang="sv-SE" sz="1400" kern="0" dirty="0">
                  <a:latin typeface="Gotham Light" pitchFamily="50" charset="0"/>
                </a:rPr>
                <a:t> </a:t>
              </a:r>
              <a:r>
                <a:rPr lang="sv-SE" sz="1400" kern="0" dirty="0" err="1">
                  <a:latin typeface="Gotham Light" pitchFamily="50" charset="0"/>
                </a:rPr>
                <a:t>Browse</a:t>
              </a:r>
              <a:r>
                <a:rPr lang="sv-SE" sz="1400" kern="0" dirty="0">
                  <a:latin typeface="Gotham Light" pitchFamily="50" charset="0"/>
                </a:rPr>
                <a:t> the </a:t>
              </a:r>
              <a:r>
                <a:rPr lang="sv-SE" sz="1400" kern="0" dirty="0" err="1">
                  <a:latin typeface="Gotham Light" pitchFamily="50" charset="0"/>
                </a:rPr>
                <a:t>genome</a:t>
              </a:r>
              <a:endParaRPr lang="sv-SE" sz="1400" kern="0" dirty="0">
                <a:latin typeface="Gotham Light" pitchFamily="50" charset="0"/>
              </a:endParaRPr>
            </a:p>
            <a:p>
              <a:pPr marL="342900" marR="0" lvl="0" indent="-342900" defTabSz="914400" latinLnBrk="0">
                <a:lnSpc>
                  <a:spcPct val="100000"/>
                </a:lnSpc>
                <a:spcBef>
                  <a:spcPct val="20000"/>
                </a:spcBef>
                <a:buClr>
                  <a:srgbClr val="76C3F0"/>
                </a:buClr>
                <a:buSzTx/>
                <a:buFont typeface="Wingdings" pitchFamily="2" charset="2"/>
                <a:buChar char="§"/>
                <a:tabLst/>
                <a:defRPr/>
              </a:pPr>
              <a:endParaRPr lang="sv-SE" sz="1400" kern="0" dirty="0">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0157" y="783627"/>
              <a:ext cx="1687255" cy="1943142"/>
            </a:xfrm>
            <a:prstGeom prst="rect">
              <a:avLst/>
            </a:prstGeom>
          </p:spPr>
        </p:pic>
      </p:grpSp>
      <p:sp>
        <p:nvSpPr>
          <p:cNvPr id="14" name="Platshållare för innehåll 7"/>
          <p:cNvSpPr txBox="1">
            <a:spLocks/>
          </p:cNvSpPr>
          <p:nvPr/>
        </p:nvSpPr>
        <p:spPr bwMode="auto">
          <a:xfrm>
            <a:off x="4780327" y="5241536"/>
            <a:ext cx="6001902" cy="2231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R="0" lvl="0" algn="l" defTabSz="914400" rtl="0" eaLnBrk="0" fontAlgn="base" latinLnBrk="0" hangingPunct="0">
              <a:lnSpc>
                <a:spcPct val="100000"/>
              </a:lnSpc>
              <a:spcBef>
                <a:spcPct val="20000"/>
              </a:spcBef>
              <a:spcAft>
                <a:spcPct val="0"/>
              </a:spcAft>
              <a:buClr>
                <a:srgbClr val="76C3F0"/>
              </a:buClr>
              <a:buSzTx/>
              <a:tabLst/>
              <a:defRPr/>
            </a:pPr>
            <a:r>
              <a:rPr kumimoji="0" lang="sv-SE" sz="1800" b="1" i="0" u="none" strike="noStrike" kern="0" cap="none" spc="0" normalizeH="0" baseline="0" noProof="0" dirty="0" err="1">
                <a:ln>
                  <a:noFill/>
                </a:ln>
                <a:solidFill>
                  <a:schemeClr val="tx1"/>
                </a:solidFill>
                <a:effectLst/>
                <a:uLnTx/>
                <a:uFillTx/>
                <a:latin typeface="Gotham Light" pitchFamily="50" charset="0"/>
              </a:rPr>
              <a:t>Classify</a:t>
            </a:r>
            <a:r>
              <a:rPr kumimoji="0" lang="sv-SE" sz="1800" b="1" i="0" u="none" strike="noStrike" kern="0" cap="none" spc="0" normalizeH="0" baseline="0" noProof="0" dirty="0">
                <a:ln>
                  <a:noFill/>
                </a:ln>
                <a:solidFill>
                  <a:schemeClr val="tx1"/>
                </a:solidFill>
                <a:effectLst/>
                <a:uLnTx/>
                <a:uFillTx/>
                <a:latin typeface="Gotham Light" pitchFamily="50" charset="0"/>
              </a:rPr>
              <a:t> and </a:t>
            </a:r>
            <a:r>
              <a:rPr kumimoji="0" lang="sv-SE" sz="1800" b="1" i="0" u="none" strike="noStrike" kern="0" cap="none" spc="0" normalizeH="0" baseline="0" noProof="0" dirty="0" err="1">
                <a:ln>
                  <a:noFill/>
                </a:ln>
                <a:solidFill>
                  <a:schemeClr val="tx1"/>
                </a:solidFill>
                <a:effectLst/>
                <a:uLnTx/>
                <a:uFillTx/>
                <a:latin typeface="Gotham Light" pitchFamily="50" charset="0"/>
              </a:rPr>
              <a:t>Predict</a:t>
            </a:r>
            <a:endParaRPr kumimoji="0" lang="sv-SE" sz="1800" b="1" i="0" u="none" strike="noStrike" kern="0" cap="none" spc="0" normalizeH="0" baseline="0" noProof="0" dirty="0">
              <a:ln>
                <a:noFill/>
              </a:ln>
              <a:solidFill>
                <a:schemeClr val="tx1"/>
              </a:solidFill>
              <a:effectLst/>
              <a:uLnTx/>
              <a:uFillTx/>
              <a:latin typeface="Gotham Light" pitchFamily="50" charset="0"/>
            </a:endParaRPr>
          </a:p>
          <a:p>
            <a:pPr marR="0" lvl="0" algn="l" defTabSz="914400" rtl="0" eaLnBrk="0" fontAlgn="base" latinLnBrk="0" hangingPunct="0">
              <a:lnSpc>
                <a:spcPct val="100000"/>
              </a:lnSpc>
              <a:spcBef>
                <a:spcPct val="20000"/>
              </a:spcBef>
              <a:spcAft>
                <a:spcPct val="0"/>
              </a:spcAft>
              <a:buClr>
                <a:srgbClr val="76C3F0"/>
              </a:buClr>
              <a:buSzTx/>
              <a:buFont typeface="Wingdings" pitchFamily="2" charset="2"/>
              <a:buChar char="§"/>
              <a:tabLst/>
              <a:defRPr/>
            </a:pPr>
            <a:r>
              <a:rPr kumimoji="0" lang="sv-SE" sz="1400" b="0" i="0" u="none" strike="noStrike" kern="0" cap="none" spc="0" normalizeH="0" baseline="0" noProof="0" dirty="0">
                <a:ln>
                  <a:noFill/>
                </a:ln>
                <a:solidFill>
                  <a:schemeClr val="tx1"/>
                </a:solidFill>
                <a:effectLst/>
                <a:uLnTx/>
                <a:uFillTx/>
                <a:latin typeface="Gotham Light" pitchFamily="50" charset="0"/>
              </a:rPr>
              <a:t>  </a:t>
            </a:r>
            <a:r>
              <a:rPr kumimoji="0" lang="sv-SE" sz="1400" b="0" i="0" u="none" strike="noStrike" kern="0" cap="none" spc="0" normalizeH="0" baseline="0" noProof="0" dirty="0" err="1">
                <a:ln>
                  <a:noFill/>
                </a:ln>
                <a:solidFill>
                  <a:schemeClr val="tx1"/>
                </a:solidFill>
                <a:effectLst/>
                <a:uLnTx/>
                <a:uFillTx/>
                <a:latin typeface="Gotham Light" pitchFamily="50" charset="0"/>
              </a:rPr>
              <a:t>Build</a:t>
            </a:r>
            <a:r>
              <a:rPr kumimoji="0" lang="sv-SE" sz="1400" b="0" i="0" u="none" strike="noStrike" kern="0" cap="none" spc="0" normalizeH="0" baseline="0" noProof="0" dirty="0">
                <a:ln>
                  <a:noFill/>
                </a:ln>
                <a:solidFill>
                  <a:schemeClr val="tx1"/>
                </a:solidFill>
                <a:effectLst/>
                <a:uLnTx/>
                <a:uFillTx/>
                <a:latin typeface="Gotham Light" pitchFamily="50" charset="0"/>
              </a:rPr>
              <a:t> </a:t>
            </a:r>
            <a:r>
              <a:rPr kumimoji="0" lang="sv-SE" sz="1400" b="0" i="0" u="none" strike="noStrike" kern="0" cap="none" spc="0" normalizeH="0" baseline="0" noProof="0" dirty="0" err="1">
                <a:ln>
                  <a:noFill/>
                </a:ln>
                <a:solidFill>
                  <a:schemeClr val="tx1"/>
                </a:solidFill>
                <a:effectLst/>
                <a:uLnTx/>
                <a:uFillTx/>
                <a:latin typeface="Gotham Light" pitchFamily="50" charset="0"/>
              </a:rPr>
              <a:t>classifiers</a:t>
            </a:r>
            <a:endParaRPr kumimoji="0" lang="sv-SE" sz="1400" b="0" i="0" u="none" strike="noStrike" kern="0" cap="none" spc="0" normalizeH="0" noProof="0" dirty="0">
              <a:ln>
                <a:noFill/>
              </a:ln>
              <a:solidFill>
                <a:schemeClr val="tx1"/>
              </a:solidFill>
              <a:effectLst/>
              <a:uLnTx/>
              <a:uFillTx/>
              <a:latin typeface="Gotham Light" pitchFamily="50" charset="0"/>
            </a:endParaRPr>
          </a:p>
          <a:p>
            <a:pPr marR="0" lvl="0" algn="l" defTabSz="914400" rtl="0" eaLnBrk="0" fontAlgn="base" latinLnBrk="0" hangingPunct="0">
              <a:lnSpc>
                <a:spcPct val="100000"/>
              </a:lnSpc>
              <a:spcBef>
                <a:spcPct val="20000"/>
              </a:spcBef>
              <a:spcAft>
                <a:spcPct val="0"/>
              </a:spcAft>
              <a:buClr>
                <a:srgbClr val="76C3F0"/>
              </a:buClr>
              <a:buSzTx/>
              <a:buFont typeface="Wingdings" pitchFamily="2" charset="2"/>
              <a:buChar char="§"/>
              <a:tabLst/>
              <a:defRPr/>
            </a:pPr>
            <a:r>
              <a:rPr lang="sv-SE" sz="1400" kern="0" dirty="0">
                <a:latin typeface="Gotham Light" pitchFamily="50" charset="0"/>
              </a:rPr>
              <a:t>  </a:t>
            </a:r>
            <a:r>
              <a:rPr lang="sv-SE" sz="1400" kern="0" dirty="0" err="1">
                <a:latin typeface="Gotham Light" pitchFamily="50" charset="0"/>
              </a:rPr>
              <a:t>kNN</a:t>
            </a:r>
            <a:r>
              <a:rPr lang="sv-SE" sz="1400" kern="0" dirty="0">
                <a:latin typeface="Gotham Light" pitchFamily="50" charset="0"/>
              </a:rPr>
              <a:t>, SVM, RT</a:t>
            </a:r>
            <a:endParaRPr kumimoji="0" lang="sv-SE" sz="1400" b="0" i="0" u="none" strike="noStrike" kern="0" cap="none" spc="0" normalizeH="0" baseline="0" noProof="0" dirty="0">
              <a:ln>
                <a:noFill/>
              </a:ln>
              <a:solidFill>
                <a:schemeClr val="tx1"/>
              </a:solidFill>
              <a:effectLst/>
              <a:uLnTx/>
              <a:uFillTx/>
              <a:latin typeface="Gotham Light" pitchFamily="50" charset="0"/>
            </a:endParaRPr>
          </a:p>
          <a:p>
            <a:pPr>
              <a:spcBef>
                <a:spcPct val="20000"/>
              </a:spcBef>
              <a:buClr>
                <a:srgbClr val="76C3F0"/>
              </a:buClr>
              <a:buFont typeface="Wingdings" pitchFamily="2" charset="2"/>
              <a:buChar char="§"/>
              <a:defRPr/>
            </a:pPr>
            <a:r>
              <a:rPr lang="sv-SE" sz="1400" kern="0" dirty="0">
                <a:latin typeface="Gotham Light" pitchFamily="50" charset="0"/>
              </a:rPr>
              <a:t> </a:t>
            </a:r>
            <a:r>
              <a:rPr lang="sv-SE" sz="1400" kern="0" dirty="0" err="1">
                <a:latin typeface="Gotham Light" pitchFamily="50" charset="0"/>
              </a:rPr>
              <a:t>Predict</a:t>
            </a:r>
            <a:r>
              <a:rPr lang="sv-SE" sz="1400" kern="0" dirty="0">
                <a:latin typeface="Gotham Light" pitchFamily="50" charset="0"/>
              </a:rPr>
              <a:t> </a:t>
            </a:r>
            <a:r>
              <a:rPr lang="sv-SE" sz="1400" kern="0" dirty="0" err="1">
                <a:latin typeface="Gotham Light" pitchFamily="50" charset="0"/>
              </a:rPr>
              <a:t>sample</a:t>
            </a:r>
            <a:r>
              <a:rPr lang="sv-SE" sz="1400" kern="0" dirty="0">
                <a:latin typeface="Gotham Light" pitchFamily="50" charset="0"/>
              </a:rPr>
              <a:t> </a:t>
            </a:r>
            <a:r>
              <a:rPr lang="sv-SE" sz="1400" kern="0" dirty="0" err="1">
                <a:latin typeface="Gotham Light" pitchFamily="50" charset="0"/>
              </a:rPr>
              <a:t>class</a:t>
            </a:r>
            <a:r>
              <a:rPr lang="sv-SE" sz="1400" kern="0" dirty="0">
                <a:latin typeface="Gotham Light" pitchFamily="50" charset="0"/>
              </a:rPr>
              <a:t>, </a:t>
            </a:r>
            <a:r>
              <a:rPr lang="sv-SE" sz="1400" kern="0" dirty="0" err="1">
                <a:latin typeface="Gotham Light" pitchFamily="50" charset="0"/>
              </a:rPr>
              <a:t>outcome</a:t>
            </a:r>
            <a:r>
              <a:rPr lang="sv-SE" sz="1400" kern="0" dirty="0">
                <a:latin typeface="Gotham Light" pitchFamily="50" charset="0"/>
              </a:rPr>
              <a:t>, etc.</a:t>
            </a:r>
            <a:endParaRPr kumimoji="0" lang="sv-SE" sz="1200" b="0" i="0" u="none" strike="noStrike" kern="0" cap="none" spc="0" normalizeH="0" noProof="0" dirty="0">
              <a:ln>
                <a:noFill/>
              </a:ln>
              <a:solidFill>
                <a:schemeClr val="tx1"/>
              </a:solidFill>
              <a:effectLst/>
              <a:uLnTx/>
              <a:uFillTx/>
              <a:latin typeface="Gotham Light" pitchFamily="50" charset="0"/>
            </a:endParaRPr>
          </a:p>
          <a:p>
            <a:pPr marR="0" lvl="0" algn="l" defTabSz="914400" rtl="0" eaLnBrk="0" fontAlgn="base" latinLnBrk="0" hangingPunct="0">
              <a:lnSpc>
                <a:spcPct val="100000"/>
              </a:lnSpc>
              <a:spcBef>
                <a:spcPct val="20000"/>
              </a:spcBef>
              <a:spcAft>
                <a:spcPct val="0"/>
              </a:spcAft>
              <a:buClr>
                <a:srgbClr val="76C3F0"/>
              </a:buClr>
              <a:buSzTx/>
              <a:tabLst/>
              <a:defRPr/>
            </a:pPr>
            <a:r>
              <a:rPr lang="sv-SE" sz="1200" kern="0" dirty="0">
                <a:latin typeface="Gotham Light" pitchFamily="50" charset="0"/>
              </a:rPr>
              <a:t>  </a:t>
            </a:r>
            <a:r>
              <a:rPr kumimoji="0" lang="sv-SE" sz="1200" b="0" i="0" u="none" strike="noStrike" kern="0" cap="none" spc="0" normalizeH="0" noProof="0" dirty="0">
                <a:ln>
                  <a:noFill/>
                </a:ln>
                <a:solidFill>
                  <a:schemeClr val="tx1"/>
                </a:solidFill>
                <a:effectLst/>
                <a:uLnTx/>
                <a:uFillTx/>
                <a:latin typeface="Gotham Light" pitchFamily="50" charset="0"/>
              </a:rPr>
              <a:t>  </a:t>
            </a:r>
          </a:p>
          <a:p>
            <a:pPr marR="0" lvl="0" algn="l" defTabSz="914400" rtl="0" eaLnBrk="0" fontAlgn="base" latinLnBrk="0" hangingPunct="0">
              <a:lnSpc>
                <a:spcPct val="100000"/>
              </a:lnSpc>
              <a:spcBef>
                <a:spcPct val="20000"/>
              </a:spcBef>
              <a:spcAft>
                <a:spcPct val="0"/>
              </a:spcAft>
              <a:buClr>
                <a:srgbClr val="76C3F0"/>
              </a:buClr>
              <a:buSzTx/>
              <a:tabLst/>
              <a:defRPr/>
            </a:pPr>
            <a:endParaRPr kumimoji="0" lang="sv-SE" sz="1200" b="0" i="0" u="none" strike="noStrike" kern="0" cap="none" spc="0" normalizeH="0" baseline="0" noProof="0" dirty="0">
              <a:ln>
                <a:noFill/>
              </a:ln>
              <a:solidFill>
                <a:schemeClr val="tx1"/>
              </a:solidFill>
              <a:effectLst/>
              <a:uLnTx/>
              <a:uFillTx/>
              <a:latin typeface="Gotham Light" pitchFamily="50" charset="0"/>
            </a:endParaRPr>
          </a:p>
          <a:p>
            <a:pPr marL="342900" marR="0" lvl="0" indent="-342900" algn="l" defTabSz="914400" rtl="0" eaLnBrk="0" fontAlgn="base" latinLnBrk="0" hangingPunct="0">
              <a:lnSpc>
                <a:spcPct val="100000"/>
              </a:lnSpc>
              <a:spcBef>
                <a:spcPct val="20000"/>
              </a:spcBef>
              <a:spcAft>
                <a:spcPct val="0"/>
              </a:spcAft>
              <a:buClr>
                <a:srgbClr val="76C3F0"/>
              </a:buClr>
              <a:buSzTx/>
              <a:buFont typeface="Wingdings" pitchFamily="2" charset="2"/>
              <a:buNone/>
              <a:tabLst/>
              <a:defRPr/>
            </a:pPr>
            <a:endParaRPr kumimoji="0" lang="sv-SE" sz="1200" b="0" i="0" u="none" strike="noStrike" kern="0" cap="none" spc="0" normalizeH="0" baseline="0" noProof="0" dirty="0">
              <a:ln>
                <a:noFill/>
              </a:ln>
              <a:solidFill>
                <a:schemeClr val="tx1"/>
              </a:solidFill>
              <a:effectLst/>
              <a:uLnTx/>
              <a:uFillTx/>
              <a:latin typeface="Gotham Light" pitchFamily="50" charset="0"/>
            </a:endParaRPr>
          </a:p>
          <a:p>
            <a:pPr marL="342900" marR="0" lvl="0" indent="-342900" algn="l" defTabSz="914400" rtl="0" eaLnBrk="0" fontAlgn="base" latinLnBrk="0" hangingPunct="0">
              <a:lnSpc>
                <a:spcPct val="100000"/>
              </a:lnSpc>
              <a:spcBef>
                <a:spcPct val="20000"/>
              </a:spcBef>
              <a:spcAft>
                <a:spcPct val="0"/>
              </a:spcAft>
              <a:buClr>
                <a:srgbClr val="76C3F0"/>
              </a:buClr>
              <a:buSzTx/>
              <a:buFont typeface="Wingdings" pitchFamily="2" charset="2"/>
              <a:buNone/>
              <a:tabLst/>
              <a:defRPr/>
            </a:pPr>
            <a:endParaRPr kumimoji="0" lang="sv-SE" sz="1200" b="0" i="0" u="none" strike="noStrike" kern="0" cap="none" spc="0" normalizeH="0" baseline="0" noProof="0" dirty="0">
              <a:ln>
                <a:noFill/>
              </a:ln>
              <a:solidFill>
                <a:schemeClr val="tx1"/>
              </a:solidFill>
              <a:effectLst/>
              <a:uLnTx/>
              <a:uFillTx/>
              <a:latin typeface="Gotham Light" pitchFamily="50" charset="0"/>
            </a:endParaRPr>
          </a:p>
        </p:txBody>
      </p:sp>
      <p:pic>
        <p:nvPicPr>
          <p:cNvPr id="20" name="Bildobjekt 19">
            <a:extLst>
              <a:ext uri="{FF2B5EF4-FFF2-40B4-BE49-F238E27FC236}">
                <a16:creationId xmlns:a16="http://schemas.microsoft.com/office/drawing/2014/main" id="{01F0647F-3915-4CB5-85AE-A97A8E0F6BE1}"/>
              </a:ext>
            </a:extLst>
          </p:cNvPr>
          <p:cNvPicPr>
            <a:picLocks noChangeAspect="1"/>
          </p:cNvPicPr>
          <p:nvPr/>
        </p:nvPicPr>
        <p:blipFill>
          <a:blip r:embed="rId4"/>
          <a:stretch>
            <a:fillRect/>
          </a:stretch>
        </p:blipFill>
        <p:spPr>
          <a:xfrm>
            <a:off x="230222" y="2910435"/>
            <a:ext cx="2311613" cy="1258405"/>
          </a:xfrm>
          <a:prstGeom prst="rect">
            <a:avLst/>
          </a:prstGeom>
        </p:spPr>
      </p:pic>
    </p:spTree>
    <p:extLst>
      <p:ext uri="{BB962C8B-B14F-4D97-AF65-F5344CB8AC3E}">
        <p14:creationId xmlns:p14="http://schemas.microsoft.com/office/powerpoint/2010/main" val="1081321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11409-97C3-FC3A-E3C6-A45B8A7FC1B1}"/>
              </a:ext>
            </a:extLst>
          </p:cNvPr>
          <p:cNvSpPr>
            <a:spLocks noGrp="1"/>
          </p:cNvSpPr>
          <p:nvPr>
            <p:ph type="title"/>
          </p:nvPr>
        </p:nvSpPr>
        <p:spPr>
          <a:xfrm>
            <a:off x="400050" y="761297"/>
            <a:ext cx="8412256" cy="1143000"/>
          </a:xfrm>
        </p:spPr>
        <p:txBody>
          <a:bodyPr/>
          <a:lstStyle/>
          <a:p>
            <a:pPr algn="ctr"/>
            <a:r>
              <a:rPr lang="en-US" b="1" dirty="0">
                <a:latin typeface="Calibri" panose="020F0502020204030204" pitchFamily="34" charset="0"/>
                <a:cs typeface="Calibri" panose="020F0502020204030204" pitchFamily="34" charset="0"/>
              </a:rPr>
              <a:t>Enjoy fantastic computing speed on a laptop</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to boost your discovery and scientific creativity</a:t>
            </a:r>
          </a:p>
        </p:txBody>
      </p:sp>
      <p:pic>
        <p:nvPicPr>
          <p:cNvPr id="15" name="Platshållare för innehåll 14" descr="En bild som visar däggdjur, stort kattdjur, utomhus, Landdjur&#10;&#10;Automatiskt genererad beskrivning">
            <a:extLst>
              <a:ext uri="{FF2B5EF4-FFF2-40B4-BE49-F238E27FC236}">
                <a16:creationId xmlns:a16="http://schemas.microsoft.com/office/drawing/2014/main" id="{53F9BE03-4119-03B4-CFB8-C928E38EE2D4}"/>
              </a:ext>
            </a:extLst>
          </p:cNvPr>
          <p:cNvPicPr>
            <a:picLocks noGrp="1" noChangeAspect="1"/>
          </p:cNvPicPr>
          <p:nvPr>
            <p:ph sz="half" idx="1"/>
          </p:nvPr>
        </p:nvPicPr>
        <p:blipFill>
          <a:blip r:embed="rId3"/>
          <a:stretch>
            <a:fillRect/>
          </a:stretch>
        </p:blipFill>
        <p:spPr>
          <a:xfrm>
            <a:off x="4912965" y="2358496"/>
            <a:ext cx="4231034" cy="2598110"/>
          </a:xfrm>
        </p:spPr>
      </p:pic>
      <p:graphicFrame>
        <p:nvGraphicFramePr>
          <p:cNvPr id="16" name="Tabell 16">
            <a:extLst>
              <a:ext uri="{FF2B5EF4-FFF2-40B4-BE49-F238E27FC236}">
                <a16:creationId xmlns:a16="http://schemas.microsoft.com/office/drawing/2014/main" id="{17D0FC45-CE05-9231-F46F-0D04268F03EA}"/>
              </a:ext>
            </a:extLst>
          </p:cNvPr>
          <p:cNvGraphicFramePr>
            <a:graphicFrameLocks noGrp="1"/>
          </p:cNvGraphicFramePr>
          <p:nvPr>
            <p:extLst>
              <p:ext uri="{D42A27DB-BD31-4B8C-83A1-F6EECF244321}">
                <p14:modId xmlns:p14="http://schemas.microsoft.com/office/powerpoint/2010/main" val="3628366646"/>
              </p:ext>
            </p:extLst>
          </p:nvPr>
        </p:nvGraphicFramePr>
        <p:xfrm>
          <a:off x="1" y="1988444"/>
          <a:ext cx="4912966" cy="3237776"/>
        </p:xfrm>
        <a:graphic>
          <a:graphicData uri="http://schemas.openxmlformats.org/drawingml/2006/table">
            <a:tbl>
              <a:tblPr firstRow="1" bandRow="1">
                <a:tableStyleId>{5C22544A-7EE6-4342-B048-85BDC9FD1C3A}</a:tableStyleId>
              </a:tblPr>
              <a:tblGrid>
                <a:gridCol w="3732970">
                  <a:extLst>
                    <a:ext uri="{9D8B030D-6E8A-4147-A177-3AD203B41FA5}">
                      <a16:colId xmlns:a16="http://schemas.microsoft.com/office/drawing/2014/main" val="1441372491"/>
                    </a:ext>
                  </a:extLst>
                </a:gridCol>
                <a:gridCol w="1179996">
                  <a:extLst>
                    <a:ext uri="{9D8B030D-6E8A-4147-A177-3AD203B41FA5}">
                      <a16:colId xmlns:a16="http://schemas.microsoft.com/office/drawing/2014/main" val="1948707106"/>
                    </a:ext>
                  </a:extLst>
                </a:gridCol>
              </a:tblGrid>
              <a:tr h="378170">
                <a:tc>
                  <a:txBody>
                    <a:bodyPr/>
                    <a:lstStyle/>
                    <a:p>
                      <a:pPr>
                        <a:lnSpc>
                          <a:spcPct val="107000"/>
                        </a:lnSpc>
                        <a:spcAft>
                          <a:spcPts val="800"/>
                        </a:spcAft>
                      </a:pPr>
                      <a:r>
                        <a:rPr lang="en-US" sz="1200" b="1" kern="0" dirty="0">
                          <a:effectLst/>
                          <a:latin typeface="Gotham Office" panose="02000000000000000000" pitchFamily="2" charset="0"/>
                          <a:ea typeface="Times New Roman" panose="02020603050405020304" pitchFamily="18" charset="0"/>
                          <a:cs typeface="Calibri" panose="020F0502020204030204" pitchFamily="34" charset="0"/>
                        </a:rPr>
                        <a:t>Benchmark examples (static). Compared to R</a:t>
                      </a:r>
                      <a:endParaRPr lang="en-US" sz="1200" kern="100" dirty="0">
                        <a:effectLst/>
                        <a:latin typeface="Gotham Office" panose="02000000000000000000" pitchFamily="2" charset="0"/>
                        <a:ea typeface="Calibri" panose="020F0502020204030204" pitchFamily="34" charset="0"/>
                        <a:cs typeface="Arial" panose="020B0604020202020204" pitchFamily="34" charset="0"/>
                      </a:endParaRPr>
                    </a:p>
                  </a:txBody>
                  <a:tcPr marL="51435" marR="51435" marT="0" marB="0" anchor="ctr"/>
                </a:tc>
                <a:tc>
                  <a:txBody>
                    <a:bodyPr/>
                    <a:lstStyle/>
                    <a:p>
                      <a:pPr>
                        <a:lnSpc>
                          <a:spcPct val="107000"/>
                        </a:lnSpc>
                        <a:spcAft>
                          <a:spcPts val="800"/>
                        </a:spcAft>
                      </a:pPr>
                      <a:r>
                        <a:rPr lang="en-US" sz="1200" b="1" kern="0" dirty="0">
                          <a:effectLst/>
                          <a:latin typeface="Gotham Office" panose="02000000000000000000" pitchFamily="2" charset="0"/>
                          <a:ea typeface="Times New Roman" panose="02020603050405020304" pitchFamily="18" charset="0"/>
                          <a:cs typeface="Calibri" panose="020F0502020204030204" pitchFamily="34" charset="0"/>
                        </a:rPr>
                        <a:t>Times faster</a:t>
                      </a:r>
                      <a:endParaRPr lang="en-US" sz="1200" kern="100" dirty="0">
                        <a:effectLst/>
                        <a:latin typeface="Gotham Office" panose="02000000000000000000" pitchFamily="2"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694442779"/>
                  </a:ext>
                </a:extLst>
              </a:tr>
              <a:tr h="378170">
                <a:tc>
                  <a:txBody>
                    <a:bodyPr/>
                    <a:lstStyle/>
                    <a:p>
                      <a:pPr>
                        <a:lnSpc>
                          <a:spcPct val="107000"/>
                        </a:lnSpc>
                        <a:spcAft>
                          <a:spcPts val="800"/>
                        </a:spcAft>
                      </a:pPr>
                      <a:r>
                        <a:rPr lang="en-US" sz="1200" kern="0" dirty="0">
                          <a:effectLst/>
                          <a:latin typeface="Gotham Office" panose="02000000000000000000" pitchFamily="2" charset="0"/>
                          <a:ea typeface="Times New Roman" panose="02020603050405020304" pitchFamily="18" charset="0"/>
                          <a:cs typeface="Calibri" panose="020F0502020204030204" pitchFamily="34" charset="0"/>
                        </a:rPr>
                        <a:t>ANOVA (22k var. + 130 samples)</a:t>
                      </a:r>
                      <a:endParaRPr lang="en-US" sz="1200" kern="100" dirty="0">
                        <a:effectLst/>
                        <a:latin typeface="Gotham Office" panose="02000000000000000000" pitchFamily="2" charset="0"/>
                        <a:ea typeface="Calibri" panose="020F0502020204030204" pitchFamily="34" charset="0"/>
                        <a:cs typeface="Arial" panose="020B0604020202020204" pitchFamily="34" charset="0"/>
                      </a:endParaRPr>
                    </a:p>
                  </a:txBody>
                  <a:tcPr marL="51435" marR="51435" marT="0" marB="0" anchor="ctr"/>
                </a:tc>
                <a:tc>
                  <a:txBody>
                    <a:bodyPr/>
                    <a:lstStyle/>
                    <a:p>
                      <a:pPr>
                        <a:lnSpc>
                          <a:spcPct val="107000"/>
                        </a:lnSpc>
                        <a:spcAft>
                          <a:spcPts val="800"/>
                        </a:spcAft>
                      </a:pPr>
                      <a:r>
                        <a:rPr lang="en-US" sz="1200" kern="0" dirty="0">
                          <a:effectLst/>
                          <a:latin typeface="Gotham Office" panose="02000000000000000000" pitchFamily="2" charset="0"/>
                          <a:ea typeface="Times New Roman" panose="02020603050405020304" pitchFamily="18" charset="0"/>
                          <a:cs typeface="Calibri" panose="020F0502020204030204" pitchFamily="34" charset="0"/>
                        </a:rPr>
                        <a:t>2800</a:t>
                      </a:r>
                      <a:endParaRPr lang="en-US" sz="1200" kern="100" dirty="0">
                        <a:effectLst/>
                        <a:latin typeface="Gotham Office" panose="02000000000000000000" pitchFamily="2"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4151855978"/>
                  </a:ext>
                </a:extLst>
              </a:tr>
              <a:tr h="378170">
                <a:tc>
                  <a:txBody>
                    <a:bodyPr/>
                    <a:lstStyle/>
                    <a:p>
                      <a:pPr>
                        <a:lnSpc>
                          <a:spcPct val="107000"/>
                        </a:lnSpc>
                        <a:spcAft>
                          <a:spcPts val="800"/>
                        </a:spcAft>
                      </a:pPr>
                      <a:r>
                        <a:rPr lang="en-US" sz="1200" kern="0" dirty="0">
                          <a:effectLst/>
                          <a:latin typeface="Gotham Office" panose="02000000000000000000" pitchFamily="2" charset="0"/>
                          <a:ea typeface="Times New Roman" panose="02020603050405020304" pitchFamily="18" charset="0"/>
                          <a:cs typeface="Calibri" panose="020F0502020204030204" pitchFamily="34" charset="0"/>
                        </a:rPr>
                        <a:t>t-test </a:t>
                      </a:r>
                    </a:p>
                    <a:p>
                      <a:pPr>
                        <a:lnSpc>
                          <a:spcPct val="107000"/>
                        </a:lnSpc>
                        <a:spcAft>
                          <a:spcPts val="800"/>
                        </a:spcAft>
                      </a:pPr>
                      <a:r>
                        <a:rPr lang="en-US" sz="1200" kern="0" dirty="0">
                          <a:effectLst/>
                          <a:latin typeface="Gotham Office" panose="02000000000000000000" pitchFamily="2" charset="0"/>
                          <a:ea typeface="Times New Roman" panose="02020603050405020304" pitchFamily="18" charset="0"/>
                          <a:cs typeface="Calibri" panose="020F0502020204030204" pitchFamily="34" charset="0"/>
                        </a:rPr>
                        <a:t>(two-groups, selected from 22k var. + 130 samples)</a:t>
                      </a:r>
                      <a:endParaRPr lang="en-US" sz="1200" kern="100" dirty="0">
                        <a:effectLst/>
                        <a:latin typeface="Gotham Office" panose="02000000000000000000" pitchFamily="2" charset="0"/>
                        <a:ea typeface="Calibri" panose="020F0502020204030204" pitchFamily="34" charset="0"/>
                        <a:cs typeface="Arial" panose="020B0604020202020204" pitchFamily="34" charset="0"/>
                      </a:endParaRPr>
                    </a:p>
                  </a:txBody>
                  <a:tcPr marL="51435" marR="51435" marT="0" marB="0" anchor="ctr"/>
                </a:tc>
                <a:tc>
                  <a:txBody>
                    <a:bodyPr/>
                    <a:lstStyle/>
                    <a:p>
                      <a:pPr>
                        <a:lnSpc>
                          <a:spcPct val="107000"/>
                        </a:lnSpc>
                        <a:spcAft>
                          <a:spcPts val="800"/>
                        </a:spcAft>
                      </a:pPr>
                      <a:r>
                        <a:rPr lang="en-US" sz="1200" kern="0">
                          <a:effectLst/>
                          <a:latin typeface="Gotham Office" panose="02000000000000000000" pitchFamily="2" charset="0"/>
                          <a:ea typeface="Times New Roman" panose="02020603050405020304" pitchFamily="18" charset="0"/>
                          <a:cs typeface="Calibri" panose="020F0502020204030204" pitchFamily="34" charset="0"/>
                        </a:rPr>
                        <a:t>1000</a:t>
                      </a:r>
                      <a:endParaRPr lang="en-US" sz="1200" kern="100">
                        <a:effectLst/>
                        <a:latin typeface="Gotham Office" panose="02000000000000000000" pitchFamily="2"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20107045"/>
                  </a:ext>
                </a:extLst>
              </a:tr>
              <a:tr h="378170">
                <a:tc>
                  <a:txBody>
                    <a:bodyPr/>
                    <a:lstStyle/>
                    <a:p>
                      <a:pPr>
                        <a:lnSpc>
                          <a:spcPct val="107000"/>
                        </a:lnSpc>
                        <a:spcAft>
                          <a:spcPts val="800"/>
                        </a:spcAft>
                      </a:pPr>
                      <a:r>
                        <a:rPr lang="en-US" sz="1200" kern="0" dirty="0">
                          <a:effectLst/>
                          <a:latin typeface="Gotham Office" panose="02000000000000000000" pitchFamily="2" charset="0"/>
                          <a:ea typeface="Times New Roman" panose="02020603050405020304" pitchFamily="18" charset="0"/>
                          <a:cs typeface="Calibri" panose="020F0502020204030204" pitchFamily="34" charset="0"/>
                        </a:rPr>
                        <a:t>Kruskal-Wallis (22k var. + 130 samples)</a:t>
                      </a:r>
                      <a:endParaRPr lang="en-US" sz="1200" kern="100" dirty="0">
                        <a:effectLst/>
                        <a:latin typeface="Gotham Office" panose="02000000000000000000" pitchFamily="2" charset="0"/>
                        <a:ea typeface="Calibri" panose="020F0502020204030204" pitchFamily="34" charset="0"/>
                        <a:cs typeface="Arial" panose="020B0604020202020204" pitchFamily="34" charset="0"/>
                      </a:endParaRPr>
                    </a:p>
                  </a:txBody>
                  <a:tcPr marL="51435" marR="51435" marT="0" marB="0" anchor="ctr"/>
                </a:tc>
                <a:tc>
                  <a:txBody>
                    <a:bodyPr/>
                    <a:lstStyle/>
                    <a:p>
                      <a:pPr>
                        <a:lnSpc>
                          <a:spcPct val="107000"/>
                        </a:lnSpc>
                        <a:spcAft>
                          <a:spcPts val="800"/>
                        </a:spcAft>
                      </a:pPr>
                      <a:r>
                        <a:rPr lang="en-US" sz="1200" kern="0" dirty="0">
                          <a:effectLst/>
                          <a:latin typeface="Gotham Office" panose="02000000000000000000" pitchFamily="2" charset="0"/>
                          <a:ea typeface="Times New Roman" panose="02020603050405020304" pitchFamily="18" charset="0"/>
                          <a:cs typeface="Calibri" panose="020F0502020204030204" pitchFamily="34" charset="0"/>
                        </a:rPr>
                        <a:t>900</a:t>
                      </a:r>
                      <a:endParaRPr lang="en-US" sz="1200" kern="100" dirty="0">
                        <a:effectLst/>
                        <a:latin typeface="Gotham Office" panose="02000000000000000000" pitchFamily="2"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757856264"/>
                  </a:ext>
                </a:extLst>
              </a:tr>
              <a:tr h="378170">
                <a:tc>
                  <a:txBody>
                    <a:bodyPr/>
                    <a:lstStyle/>
                    <a:p>
                      <a:pPr>
                        <a:lnSpc>
                          <a:spcPct val="107000"/>
                        </a:lnSpc>
                        <a:spcAft>
                          <a:spcPts val="800"/>
                        </a:spcAft>
                      </a:pPr>
                      <a:r>
                        <a:rPr lang="en-US" sz="1200" kern="0" dirty="0">
                          <a:effectLst/>
                          <a:latin typeface="Gotham Office" panose="02000000000000000000" pitchFamily="2" charset="0"/>
                          <a:ea typeface="Times New Roman" panose="02020603050405020304" pitchFamily="18" charset="0"/>
                          <a:cs typeface="Calibri" panose="020F0502020204030204" pitchFamily="34" charset="0"/>
                        </a:rPr>
                        <a:t>Mann-Whitney U-test </a:t>
                      </a:r>
                    </a:p>
                    <a:p>
                      <a:pPr>
                        <a:lnSpc>
                          <a:spcPct val="107000"/>
                        </a:lnSpc>
                        <a:spcAft>
                          <a:spcPts val="800"/>
                        </a:spcAft>
                      </a:pPr>
                      <a:r>
                        <a:rPr lang="en-US" sz="1200" kern="0" dirty="0">
                          <a:effectLst/>
                          <a:latin typeface="Gotham Office" panose="02000000000000000000" pitchFamily="2" charset="0"/>
                          <a:ea typeface="Times New Roman" panose="02020603050405020304" pitchFamily="18" charset="0"/>
                          <a:cs typeface="Calibri" panose="020F0502020204030204" pitchFamily="34" charset="0"/>
                        </a:rPr>
                        <a:t>(two groups, 30k var. + 5k samples)</a:t>
                      </a:r>
                      <a:endParaRPr lang="en-US" sz="1200" kern="100" dirty="0">
                        <a:effectLst/>
                        <a:latin typeface="Gotham Office" panose="02000000000000000000" pitchFamily="2" charset="0"/>
                        <a:ea typeface="Calibri" panose="020F0502020204030204" pitchFamily="34" charset="0"/>
                        <a:cs typeface="Arial" panose="020B0604020202020204" pitchFamily="34" charset="0"/>
                      </a:endParaRPr>
                    </a:p>
                  </a:txBody>
                  <a:tcPr marL="51435" marR="51435" marT="0" marB="0" anchor="ctr"/>
                </a:tc>
                <a:tc>
                  <a:txBody>
                    <a:bodyPr/>
                    <a:lstStyle/>
                    <a:p>
                      <a:pPr>
                        <a:lnSpc>
                          <a:spcPct val="107000"/>
                        </a:lnSpc>
                        <a:spcAft>
                          <a:spcPts val="800"/>
                        </a:spcAft>
                      </a:pPr>
                      <a:r>
                        <a:rPr lang="en-US" sz="1200" kern="0" dirty="0">
                          <a:effectLst/>
                          <a:latin typeface="Gotham Office" panose="02000000000000000000" pitchFamily="2" charset="0"/>
                          <a:ea typeface="Times New Roman" panose="02020603050405020304" pitchFamily="18" charset="0"/>
                          <a:cs typeface="Calibri" panose="020F0502020204030204" pitchFamily="34" charset="0"/>
                        </a:rPr>
                        <a:t>480</a:t>
                      </a:r>
                      <a:endParaRPr lang="en-US" sz="1200" kern="100" dirty="0">
                        <a:effectLst/>
                        <a:latin typeface="Gotham Office" panose="02000000000000000000" pitchFamily="2"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572961957"/>
                  </a:ext>
                </a:extLst>
              </a:tr>
              <a:tr h="378170">
                <a:tc>
                  <a:txBody>
                    <a:bodyPr/>
                    <a:lstStyle/>
                    <a:p>
                      <a:pPr>
                        <a:lnSpc>
                          <a:spcPct val="107000"/>
                        </a:lnSpc>
                        <a:spcAft>
                          <a:spcPts val="800"/>
                        </a:spcAft>
                      </a:pPr>
                      <a:r>
                        <a:rPr lang="en-US" sz="1200" kern="0" dirty="0">
                          <a:effectLst/>
                          <a:latin typeface="Gotham Office" panose="02000000000000000000" pitchFamily="2" charset="0"/>
                          <a:ea typeface="Times New Roman" panose="02020603050405020304" pitchFamily="18" charset="0"/>
                          <a:cs typeface="Calibri" panose="020F0502020204030204" pitchFamily="34" charset="0"/>
                        </a:rPr>
                        <a:t>ANOVA (30k var. + 5000 samples)</a:t>
                      </a:r>
                      <a:endParaRPr lang="en-US" sz="1200" kern="100" dirty="0">
                        <a:effectLst/>
                        <a:latin typeface="Gotham Office" panose="02000000000000000000" pitchFamily="2" charset="0"/>
                        <a:ea typeface="Calibri" panose="020F0502020204030204" pitchFamily="34" charset="0"/>
                        <a:cs typeface="Arial" panose="020B0604020202020204" pitchFamily="34" charset="0"/>
                      </a:endParaRPr>
                    </a:p>
                  </a:txBody>
                  <a:tcPr marL="51435" marR="51435" marT="0" marB="0" anchor="ctr"/>
                </a:tc>
                <a:tc>
                  <a:txBody>
                    <a:bodyPr/>
                    <a:lstStyle/>
                    <a:p>
                      <a:pPr>
                        <a:lnSpc>
                          <a:spcPct val="107000"/>
                        </a:lnSpc>
                        <a:spcAft>
                          <a:spcPts val="800"/>
                        </a:spcAft>
                      </a:pPr>
                      <a:r>
                        <a:rPr lang="en-US" sz="1200" kern="0">
                          <a:effectLst/>
                          <a:latin typeface="Gotham Office" panose="02000000000000000000" pitchFamily="2" charset="0"/>
                          <a:ea typeface="Times New Roman" panose="02020603050405020304" pitchFamily="18" charset="0"/>
                          <a:cs typeface="Calibri" panose="020F0502020204030204" pitchFamily="34" charset="0"/>
                        </a:rPr>
                        <a:t>180</a:t>
                      </a:r>
                      <a:endParaRPr lang="en-US" sz="1200" kern="100">
                        <a:effectLst/>
                        <a:latin typeface="Gotham Office" panose="02000000000000000000" pitchFamily="2"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542407211"/>
                  </a:ext>
                </a:extLst>
              </a:tr>
              <a:tr h="378170">
                <a:tc>
                  <a:txBody>
                    <a:bodyPr/>
                    <a:lstStyle/>
                    <a:p>
                      <a:pPr>
                        <a:lnSpc>
                          <a:spcPct val="107000"/>
                        </a:lnSpc>
                        <a:spcAft>
                          <a:spcPts val="800"/>
                        </a:spcAft>
                      </a:pPr>
                      <a:r>
                        <a:rPr lang="en-US" sz="1600" kern="0" dirty="0">
                          <a:effectLst/>
                          <a:latin typeface="Gotham Office" panose="02000000000000000000" pitchFamily="2" charset="0"/>
                          <a:ea typeface="Times New Roman" panose="02020603050405020304" pitchFamily="18" charset="0"/>
                          <a:cs typeface="Calibri" panose="020F0502020204030204" pitchFamily="34" charset="0"/>
                        </a:rPr>
                        <a:t>PCA calculations (30k var. + 150 samples)</a:t>
                      </a:r>
                      <a:endParaRPr lang="en-US" sz="1600" kern="100" dirty="0">
                        <a:effectLst/>
                        <a:latin typeface="Gotham Office" panose="02000000000000000000" pitchFamily="2" charset="0"/>
                        <a:ea typeface="Calibri" panose="020F0502020204030204" pitchFamily="34" charset="0"/>
                        <a:cs typeface="Arial" panose="020B0604020202020204" pitchFamily="34" charset="0"/>
                      </a:endParaRPr>
                    </a:p>
                  </a:txBody>
                  <a:tcPr marL="51435" marR="51435" marT="0" marB="0" anchor="ctr"/>
                </a:tc>
                <a:tc>
                  <a:txBody>
                    <a:bodyPr/>
                    <a:lstStyle/>
                    <a:p>
                      <a:pPr>
                        <a:lnSpc>
                          <a:spcPct val="107000"/>
                        </a:lnSpc>
                        <a:spcAft>
                          <a:spcPts val="800"/>
                        </a:spcAft>
                      </a:pPr>
                      <a:r>
                        <a:rPr lang="en-US" sz="1600" kern="0" dirty="0">
                          <a:effectLst/>
                          <a:latin typeface="Gotham Office" panose="02000000000000000000" pitchFamily="2" charset="0"/>
                          <a:ea typeface="Times New Roman" panose="02020603050405020304" pitchFamily="18" charset="0"/>
                          <a:cs typeface="Calibri" panose="020F0502020204030204" pitchFamily="34" charset="0"/>
                        </a:rPr>
                        <a:t>77</a:t>
                      </a:r>
                      <a:endParaRPr lang="en-US" sz="1600" kern="100" dirty="0">
                        <a:effectLst/>
                        <a:latin typeface="Gotham Office" panose="02000000000000000000" pitchFamily="2"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965147052"/>
                  </a:ext>
                </a:extLst>
              </a:tr>
              <a:tr h="378170">
                <a:tc>
                  <a:txBody>
                    <a:bodyPr/>
                    <a:lstStyle/>
                    <a:p>
                      <a:pPr>
                        <a:lnSpc>
                          <a:spcPct val="107000"/>
                        </a:lnSpc>
                        <a:spcAft>
                          <a:spcPts val="800"/>
                        </a:spcAft>
                      </a:pPr>
                      <a:r>
                        <a:rPr lang="en-US" sz="1200" kern="0" dirty="0">
                          <a:effectLst/>
                          <a:latin typeface="Gotham Office" panose="02000000000000000000" pitchFamily="2" charset="0"/>
                          <a:ea typeface="Times New Roman" panose="02020603050405020304" pitchFamily="18" charset="0"/>
                          <a:cs typeface="Calibri" panose="020F0502020204030204" pitchFamily="34" charset="0"/>
                        </a:rPr>
                        <a:t>UMAP (22k var. + 130 samples)</a:t>
                      </a:r>
                      <a:endParaRPr lang="en-US" sz="1200" kern="100" dirty="0">
                        <a:effectLst/>
                        <a:latin typeface="Gotham Office" panose="02000000000000000000" pitchFamily="2" charset="0"/>
                        <a:ea typeface="Calibri" panose="020F0502020204030204" pitchFamily="34" charset="0"/>
                        <a:cs typeface="Arial" panose="020B0604020202020204" pitchFamily="34" charset="0"/>
                      </a:endParaRPr>
                    </a:p>
                  </a:txBody>
                  <a:tcPr marL="51435" marR="51435" marT="0" marB="0" anchor="ctr"/>
                </a:tc>
                <a:tc>
                  <a:txBody>
                    <a:bodyPr/>
                    <a:lstStyle/>
                    <a:p>
                      <a:pPr>
                        <a:lnSpc>
                          <a:spcPct val="107000"/>
                        </a:lnSpc>
                        <a:spcAft>
                          <a:spcPts val="800"/>
                        </a:spcAft>
                      </a:pPr>
                      <a:r>
                        <a:rPr lang="en-US" sz="1200" kern="0" dirty="0">
                          <a:effectLst/>
                          <a:latin typeface="Gotham Office" panose="02000000000000000000" pitchFamily="2" charset="0"/>
                          <a:ea typeface="Times New Roman" panose="02020603050405020304" pitchFamily="18" charset="0"/>
                          <a:cs typeface="Calibri" panose="020F0502020204030204" pitchFamily="34" charset="0"/>
                        </a:rPr>
                        <a:t>13</a:t>
                      </a:r>
                      <a:endParaRPr lang="en-US" sz="1200" kern="100" dirty="0">
                        <a:effectLst/>
                        <a:latin typeface="Gotham Office" panose="02000000000000000000" pitchFamily="2"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261619887"/>
                  </a:ext>
                </a:extLst>
              </a:tr>
            </a:tbl>
          </a:graphicData>
        </a:graphic>
      </p:graphicFrame>
      <p:sp>
        <p:nvSpPr>
          <p:cNvPr id="17" name="textruta 16">
            <a:extLst>
              <a:ext uri="{FF2B5EF4-FFF2-40B4-BE49-F238E27FC236}">
                <a16:creationId xmlns:a16="http://schemas.microsoft.com/office/drawing/2014/main" id="{547BBB5A-8F27-8D81-05E8-296CB595F79D}"/>
              </a:ext>
            </a:extLst>
          </p:cNvPr>
          <p:cNvSpPr txBox="1"/>
          <p:nvPr/>
        </p:nvSpPr>
        <p:spPr>
          <a:xfrm>
            <a:off x="158003" y="5865871"/>
            <a:ext cx="2784737" cy="369332"/>
          </a:xfrm>
          <a:prstGeom prst="rect">
            <a:avLst/>
          </a:prstGeom>
          <a:noFill/>
        </p:spPr>
        <p:txBody>
          <a:bodyPr wrap="none" rtlCol="0">
            <a:spAutoFit/>
          </a:bodyPr>
          <a:lstStyle/>
          <a:p>
            <a:r>
              <a:rPr lang="en-US" sz="900" i="1" dirty="0">
                <a:latin typeface="Gotham Office" panose="02000000000000000000" pitchFamily="2" charset="0"/>
              </a:rPr>
              <a:t>Details at: </a:t>
            </a:r>
            <a:r>
              <a:rPr lang="en-US" sz="900" i="1" dirty="0">
                <a:latin typeface="Gotham Office" panose="02000000000000000000" pitchFamily="2" charset="0"/>
                <a:hlinkClick r:id="rId4"/>
              </a:rPr>
              <a:t>https://qlucore.com/calculation-benchmarks</a:t>
            </a:r>
            <a:endParaRPr lang="en-US" sz="900" i="1" dirty="0">
              <a:latin typeface="Gotham Office" panose="02000000000000000000" pitchFamily="2" charset="0"/>
            </a:endParaRPr>
          </a:p>
          <a:p>
            <a:endParaRPr lang="en-US" sz="900" i="1" dirty="0">
              <a:latin typeface="Gotham Office" panose="02000000000000000000" pitchFamily="2" charset="0"/>
            </a:endParaRPr>
          </a:p>
        </p:txBody>
      </p:sp>
      <p:sp>
        <p:nvSpPr>
          <p:cNvPr id="19" name="textruta 18">
            <a:extLst>
              <a:ext uri="{FF2B5EF4-FFF2-40B4-BE49-F238E27FC236}">
                <a16:creationId xmlns:a16="http://schemas.microsoft.com/office/drawing/2014/main" id="{5183F6A2-21F1-483E-1C5C-B24536491E31}"/>
              </a:ext>
            </a:extLst>
          </p:cNvPr>
          <p:cNvSpPr txBox="1"/>
          <p:nvPr/>
        </p:nvSpPr>
        <p:spPr>
          <a:xfrm>
            <a:off x="0" y="5317006"/>
            <a:ext cx="9144000" cy="431801"/>
          </a:xfrm>
          <a:prstGeom prst="rect">
            <a:avLst/>
          </a:prstGeom>
          <a:solidFill>
            <a:srgbClr val="7CB646"/>
          </a:solidFill>
        </p:spPr>
        <p:txBody>
          <a:bodyPr wrap="square" lIns="68580" tIns="34290" rIns="68580" bIns="34290" rtlCol="0" anchor="ctr">
            <a:noAutofit/>
          </a:bodyPr>
          <a:lstStyle/>
          <a:p>
            <a:pPr algn="ctr"/>
            <a:r>
              <a:rPr lang="en-US" sz="1500" b="1" dirty="0">
                <a:solidFill>
                  <a:schemeClr val="bg1"/>
                </a:solidFill>
                <a:latin typeface="Gotham Office"/>
              </a:rPr>
              <a:t>The speed enables a more flexible workflow – generating better results faster. </a:t>
            </a:r>
            <a:endParaRPr lang="en-US" sz="1500" b="1" dirty="0">
              <a:solidFill>
                <a:schemeClr val="bg1"/>
              </a:solidFill>
              <a:latin typeface="Gotham Office" panose="02000000000000000000" pitchFamily="2" charset="0"/>
            </a:endParaRPr>
          </a:p>
        </p:txBody>
      </p:sp>
      <p:sp>
        <p:nvSpPr>
          <p:cNvPr id="3" name="TextBox 2">
            <a:extLst>
              <a:ext uri="{FF2B5EF4-FFF2-40B4-BE49-F238E27FC236}">
                <a16:creationId xmlns:a16="http://schemas.microsoft.com/office/drawing/2014/main" id="{C3F5E33E-D297-DBF7-9832-05F998CB93CD}"/>
              </a:ext>
            </a:extLst>
          </p:cNvPr>
          <p:cNvSpPr txBox="1"/>
          <p:nvPr/>
        </p:nvSpPr>
        <p:spPr>
          <a:xfrm>
            <a:off x="0" y="6213767"/>
            <a:ext cx="8689580" cy="677108"/>
          </a:xfrm>
          <a:prstGeom prst="rect">
            <a:avLst/>
          </a:prstGeom>
          <a:noFill/>
        </p:spPr>
        <p:txBody>
          <a:bodyPr wrap="square" rtlCol="0">
            <a:spAutoFit/>
          </a:bodyPr>
          <a:lstStyle/>
          <a:p>
            <a:pPr algn="ctr"/>
            <a:r>
              <a:rPr lang="en-US"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tool might literally save you years of your life"</a:t>
            </a:r>
            <a:endPar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Prof. Ulrich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Steidl</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Albert Einstein College of Medicine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1200" dirty="0"/>
          </a:p>
        </p:txBody>
      </p:sp>
    </p:spTree>
    <p:extLst>
      <p:ext uri="{BB962C8B-B14F-4D97-AF65-F5344CB8AC3E}">
        <p14:creationId xmlns:p14="http://schemas.microsoft.com/office/powerpoint/2010/main" val="205268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56E5-4888-2D44-8249-36A264DAB7AE}"/>
              </a:ext>
            </a:extLst>
          </p:cNvPr>
          <p:cNvSpPr>
            <a:spLocks noGrp="1"/>
          </p:cNvSpPr>
          <p:nvPr>
            <p:ph type="title"/>
          </p:nvPr>
        </p:nvSpPr>
        <p:spPr>
          <a:xfrm>
            <a:off x="-118241" y="857251"/>
            <a:ext cx="9262241" cy="994172"/>
          </a:xfrm>
        </p:spPr>
        <p:txBody>
          <a:bodyPr>
            <a:normAutofit/>
          </a:bodyPr>
          <a:lstStyle/>
          <a:p>
            <a:pPr algn="ctr"/>
            <a:r>
              <a:rPr lang="en-US" sz="3000" b="1" dirty="0">
                <a:solidFill>
                  <a:srgbClr val="0070C0"/>
                </a:solidFill>
                <a:latin typeface="Calibri" panose="020F0502020204030204" pitchFamily="34" charset="0"/>
                <a:cs typeface="Calibri" panose="020F0502020204030204" pitchFamily="34" charset="0"/>
              </a:rPr>
              <a:t>Proteomics – Data Processing (prior to Qlucore)</a:t>
            </a:r>
          </a:p>
        </p:txBody>
      </p:sp>
      <p:sp>
        <p:nvSpPr>
          <p:cNvPr id="6" name="Content Placeholder 2">
            <a:extLst>
              <a:ext uri="{FF2B5EF4-FFF2-40B4-BE49-F238E27FC236}">
                <a16:creationId xmlns:a16="http://schemas.microsoft.com/office/drawing/2014/main" id="{D9ACE126-5B9E-E74E-A118-9F7DF85DD30F}"/>
              </a:ext>
            </a:extLst>
          </p:cNvPr>
          <p:cNvSpPr txBox="1">
            <a:spLocks/>
          </p:cNvSpPr>
          <p:nvPr/>
        </p:nvSpPr>
        <p:spPr>
          <a:xfrm>
            <a:off x="447114" y="1752270"/>
            <a:ext cx="7922951" cy="4149328"/>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1350" dirty="0"/>
              <a:t>Handling the raw data produced by the </a:t>
            </a:r>
            <a:r>
              <a:rPr lang="en-US" sz="1350" dirty="0" err="1"/>
              <a:t>masspec</a:t>
            </a:r>
            <a:r>
              <a:rPr lang="en-US" sz="1350" dirty="0"/>
              <a:t> - </a:t>
            </a:r>
            <a:r>
              <a:rPr lang="en-US" sz="1350" b="1" dirty="0"/>
              <a:t>noise reduction, feature detection, and correspondence</a:t>
            </a:r>
            <a:r>
              <a:rPr lang="en-US" sz="1350" dirty="0"/>
              <a:t>. However, many require preliminary conversion out of the proprietary data format of the instrument and into open data formats.</a:t>
            </a:r>
          </a:p>
          <a:p>
            <a:pPr marL="342900" indent="-342900">
              <a:buFont typeface="+mj-lt"/>
              <a:buAutoNum type="arabicPeriod"/>
            </a:pPr>
            <a:endParaRPr lang="en-US" sz="1350" dirty="0"/>
          </a:p>
          <a:p>
            <a:pPr marL="342900" indent="-342900">
              <a:buFont typeface="+mj-lt"/>
              <a:buAutoNum type="arabicPeriod"/>
            </a:pPr>
            <a:r>
              <a:rPr lang="en-US" sz="1350" dirty="0"/>
              <a:t>Prior to analyte identification, the data must be </a:t>
            </a:r>
            <a:r>
              <a:rPr lang="en-US" sz="1350" b="1" dirty="0"/>
              <a:t>denoised, peak-picked, feature-detected, deisotoped, and deconvoluted</a:t>
            </a:r>
            <a:r>
              <a:rPr lang="en-US" sz="1350" dirty="0"/>
              <a:t>. </a:t>
            </a:r>
          </a:p>
          <a:p>
            <a:pPr marL="342900" indent="-342900">
              <a:buFont typeface="+mj-lt"/>
              <a:buAutoNum type="arabicPeriod"/>
            </a:pPr>
            <a:endParaRPr lang="en-US" sz="1350" dirty="0"/>
          </a:p>
          <a:p>
            <a:pPr marL="342900" indent="-342900">
              <a:buFont typeface="+mj-lt"/>
              <a:buAutoNum type="arabicPeriod"/>
            </a:pPr>
            <a:r>
              <a:rPr lang="en-US" sz="1350" b="1" dirty="0"/>
              <a:t>Analyte identification </a:t>
            </a:r>
            <a:r>
              <a:rPr lang="en-US" sz="1350" dirty="0"/>
              <a:t>using DBs like </a:t>
            </a:r>
            <a:r>
              <a:rPr lang="en-US" sz="1350" dirty="0" err="1"/>
              <a:t>Sequest</a:t>
            </a:r>
            <a:r>
              <a:rPr lang="en-US" sz="1350" dirty="0"/>
              <a:t>  follows data processing. Due to incomplete databases and noisy data, closest match is prone to false positives and mismatches, hence significance measures are used.</a:t>
            </a:r>
          </a:p>
          <a:p>
            <a:pPr marL="342900" indent="-342900">
              <a:buFont typeface="+mj-lt"/>
              <a:buAutoNum type="arabicPeriod"/>
            </a:pPr>
            <a:endParaRPr lang="en-US" sz="1350" dirty="0"/>
          </a:p>
          <a:p>
            <a:pPr marL="0" indent="0">
              <a:buNone/>
            </a:pPr>
            <a:r>
              <a:rPr lang="en-US" sz="1350" dirty="0"/>
              <a:t>4.    The ultimate goal of data processing is to yield the quantity of each analyte. However, </a:t>
            </a:r>
            <a:r>
              <a:rPr lang="en-US" sz="1350" b="1" dirty="0"/>
              <a:t>MS signal intensity is         related to but not equivalent to analyte quantity</a:t>
            </a:r>
            <a:r>
              <a:rPr lang="en-US" sz="1350" dirty="0"/>
              <a:t>. </a:t>
            </a:r>
          </a:p>
          <a:p>
            <a:pPr marL="0" indent="0">
              <a:buNone/>
            </a:pPr>
            <a:endParaRPr lang="en-US" sz="1350" dirty="0"/>
          </a:p>
          <a:p>
            <a:pPr marL="0" indent="0">
              <a:buNone/>
            </a:pPr>
            <a:r>
              <a:rPr lang="en-US" sz="1350" dirty="0"/>
              <a:t>5. </a:t>
            </a:r>
            <a:r>
              <a:rPr lang="en-US" sz="1350" b="1" dirty="0"/>
              <a:t>Normalization</a:t>
            </a:r>
            <a:r>
              <a:rPr lang="en-US" sz="1350" dirty="0"/>
              <a:t> is done to determine a sample-wise scaling factors, by:</a:t>
            </a:r>
          </a:p>
          <a:p>
            <a:pPr lvl="1"/>
            <a:r>
              <a:rPr lang="en-US" sz="1350" dirty="0"/>
              <a:t>Use of housekeeping proteins</a:t>
            </a:r>
          </a:p>
          <a:p>
            <a:pPr lvl="1"/>
            <a:r>
              <a:rPr lang="en-US" sz="1350" dirty="0"/>
              <a:t>Use of sample size, and related methods </a:t>
            </a:r>
            <a:r>
              <a:rPr lang="en-US" sz="1350" dirty="0">
                <a:sym typeface="Wingdings" pitchFamily="2" charset="2"/>
              </a:rPr>
              <a:t></a:t>
            </a:r>
            <a:r>
              <a:rPr lang="en-US" sz="1350" dirty="0"/>
              <a:t> seems to be the most popular method</a:t>
            </a:r>
          </a:p>
          <a:p>
            <a:endParaRPr lang="en-US" sz="1350" dirty="0"/>
          </a:p>
          <a:p>
            <a:pPr marL="342900" indent="-342900">
              <a:buFont typeface="+mj-lt"/>
              <a:buAutoNum type="arabicPeriod"/>
            </a:pPr>
            <a:endParaRPr lang="en-US" sz="1350" dirty="0"/>
          </a:p>
          <a:p>
            <a:pPr marL="0" indent="0">
              <a:buNone/>
            </a:pPr>
            <a:endParaRPr lang="en-US" sz="1350" dirty="0"/>
          </a:p>
        </p:txBody>
      </p:sp>
    </p:spTree>
    <p:extLst>
      <p:ext uri="{BB962C8B-B14F-4D97-AF65-F5344CB8AC3E}">
        <p14:creationId xmlns:p14="http://schemas.microsoft.com/office/powerpoint/2010/main" val="3953483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56E5-4888-2D44-8249-36A264DAB7AE}"/>
              </a:ext>
            </a:extLst>
          </p:cNvPr>
          <p:cNvSpPr>
            <a:spLocks noGrp="1"/>
          </p:cNvSpPr>
          <p:nvPr>
            <p:ph type="title"/>
          </p:nvPr>
        </p:nvSpPr>
        <p:spPr>
          <a:xfrm>
            <a:off x="-118241" y="857251"/>
            <a:ext cx="9262241" cy="994172"/>
          </a:xfrm>
        </p:spPr>
        <p:txBody>
          <a:bodyPr>
            <a:normAutofit/>
          </a:bodyPr>
          <a:lstStyle/>
          <a:p>
            <a:pPr algn="ctr"/>
            <a:r>
              <a:rPr lang="en-US" sz="3000" b="1" dirty="0">
                <a:solidFill>
                  <a:schemeClr val="accent1"/>
                </a:solidFill>
                <a:latin typeface="+mn-lt"/>
              </a:rPr>
              <a:t>Workflow</a:t>
            </a:r>
          </a:p>
        </p:txBody>
      </p:sp>
      <p:sp>
        <p:nvSpPr>
          <p:cNvPr id="3" name="Content Placeholder 2">
            <a:extLst>
              <a:ext uri="{FF2B5EF4-FFF2-40B4-BE49-F238E27FC236}">
                <a16:creationId xmlns:a16="http://schemas.microsoft.com/office/drawing/2014/main" id="{0DB67841-1BE8-D643-8803-053C81F0C9DE}"/>
              </a:ext>
            </a:extLst>
          </p:cNvPr>
          <p:cNvSpPr>
            <a:spLocks noGrp="1"/>
          </p:cNvSpPr>
          <p:nvPr>
            <p:ph idx="1"/>
          </p:nvPr>
        </p:nvSpPr>
        <p:spPr>
          <a:xfrm>
            <a:off x="320538" y="1846702"/>
            <a:ext cx="8169965" cy="3164596"/>
          </a:xfrm>
        </p:spPr>
        <p:txBody>
          <a:bodyPr>
            <a:normAutofit/>
          </a:bodyPr>
          <a:lstStyle/>
          <a:p>
            <a:pPr marL="0" indent="0" algn="ctr">
              <a:buNone/>
            </a:pPr>
            <a:endParaRPr lang="en-US" sz="1350" dirty="0"/>
          </a:p>
          <a:p>
            <a:pPr marL="0" indent="0" algn="ctr">
              <a:buNone/>
            </a:pPr>
            <a:endParaRPr lang="en-US" sz="1350" dirty="0"/>
          </a:p>
          <a:p>
            <a:pPr marL="0" indent="0" algn="ctr">
              <a:buNone/>
            </a:pPr>
            <a:endParaRPr lang="en-US" sz="1350" dirty="0"/>
          </a:p>
          <a:p>
            <a:pPr marL="0" indent="0" algn="ctr">
              <a:buNone/>
            </a:pPr>
            <a:r>
              <a:rPr lang="en-US" sz="1350" dirty="0"/>
              <a:t> </a:t>
            </a:r>
          </a:p>
          <a:p>
            <a:pPr marL="0" indent="0">
              <a:lnSpc>
                <a:spcPct val="150000"/>
              </a:lnSpc>
              <a:buNone/>
            </a:pPr>
            <a:r>
              <a:rPr lang="en-US" sz="1350" b="1" dirty="0"/>
              <a:t>Between instrument &amp; Qlucore</a:t>
            </a:r>
            <a:r>
              <a:rPr lang="en-US" sz="1350" dirty="0"/>
              <a:t>: Raw data </a:t>
            </a:r>
            <a:r>
              <a:rPr lang="en-US" sz="1350" dirty="0">
                <a:sym typeface="Wingdings" pitchFamily="2" charset="2"/>
              </a:rPr>
              <a:t></a:t>
            </a:r>
            <a:r>
              <a:rPr lang="en-US" sz="1350" dirty="0"/>
              <a:t> extract MS/MS spectra </a:t>
            </a:r>
            <a:r>
              <a:rPr lang="en-US" sz="1350" dirty="0">
                <a:sym typeface="Wingdings" pitchFamily="2" charset="2"/>
              </a:rPr>
              <a:t></a:t>
            </a:r>
            <a:r>
              <a:rPr lang="en-US" sz="1350" dirty="0"/>
              <a:t> Identify peptides </a:t>
            </a:r>
            <a:r>
              <a:rPr lang="en-US" sz="1350" dirty="0">
                <a:sym typeface="Wingdings" pitchFamily="2" charset="2"/>
              </a:rPr>
              <a:t></a:t>
            </a:r>
            <a:r>
              <a:rPr lang="en-US" sz="1350" dirty="0"/>
              <a:t> identify proteins </a:t>
            </a:r>
            <a:r>
              <a:rPr lang="en-US" sz="1350" dirty="0">
                <a:sym typeface="Wingdings" pitchFamily="2" charset="2"/>
              </a:rPr>
              <a:t></a:t>
            </a:r>
            <a:r>
              <a:rPr lang="en-US" sz="1350" dirty="0"/>
              <a:t> validate with false discovery rate </a:t>
            </a:r>
            <a:r>
              <a:rPr lang="en-US" sz="1350" dirty="0">
                <a:sym typeface="Wingdings" pitchFamily="2" charset="2"/>
              </a:rPr>
              <a:t></a:t>
            </a:r>
            <a:r>
              <a:rPr lang="en-US" sz="1350" dirty="0"/>
              <a:t> then either summarize by: </a:t>
            </a:r>
            <a:r>
              <a:rPr lang="en-US" sz="1350" dirty="0">
                <a:sym typeface="Wingdings" pitchFamily="2" charset="2"/>
              </a:rPr>
              <a:t></a:t>
            </a:r>
            <a:r>
              <a:rPr lang="en-US" sz="1350" dirty="0"/>
              <a:t> protein groups </a:t>
            </a:r>
            <a:r>
              <a:rPr lang="en-US" sz="1350" dirty="0">
                <a:sym typeface="Wingdings" pitchFamily="2" charset="2"/>
              </a:rPr>
              <a:t></a:t>
            </a:r>
            <a:r>
              <a:rPr lang="en-US" sz="1350" dirty="0"/>
              <a:t> or, localized sites on protein chains </a:t>
            </a:r>
            <a:r>
              <a:rPr lang="en-US" sz="1350" b="1" dirty="0">
                <a:solidFill>
                  <a:schemeClr val="accent1"/>
                </a:solidFill>
                <a:sym typeface="Wingdings" pitchFamily="2" charset="2"/>
              </a:rPr>
              <a:t></a:t>
            </a:r>
            <a:r>
              <a:rPr lang="en-US" sz="1350" dirty="0"/>
              <a:t> </a:t>
            </a:r>
            <a:r>
              <a:rPr lang="en-US" sz="1350" dirty="0">
                <a:solidFill>
                  <a:schemeClr val="accent1"/>
                </a:solidFill>
              </a:rPr>
              <a:t>Table of normalized intensities for selected Protein IDs is imported into Qlucore for statistical analysis and visualization/interpretation</a:t>
            </a:r>
          </a:p>
          <a:p>
            <a:pPr lvl="0"/>
            <a:endParaRPr lang="en-US" sz="1350" dirty="0">
              <a:solidFill>
                <a:schemeClr val="accent1"/>
              </a:solidFill>
            </a:endParaRPr>
          </a:p>
          <a:p>
            <a:pPr marL="0" indent="0">
              <a:buNone/>
            </a:pPr>
            <a:endParaRPr lang="en-US" sz="1350" dirty="0"/>
          </a:p>
        </p:txBody>
      </p:sp>
    </p:spTree>
    <p:extLst>
      <p:ext uri="{BB962C8B-B14F-4D97-AF65-F5344CB8AC3E}">
        <p14:creationId xmlns:p14="http://schemas.microsoft.com/office/powerpoint/2010/main" val="4222083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56E5-4888-2D44-8249-36A264DAB7AE}"/>
              </a:ext>
            </a:extLst>
          </p:cNvPr>
          <p:cNvSpPr>
            <a:spLocks noGrp="1"/>
          </p:cNvSpPr>
          <p:nvPr>
            <p:ph type="title"/>
          </p:nvPr>
        </p:nvSpPr>
        <p:spPr>
          <a:xfrm>
            <a:off x="-118241" y="857251"/>
            <a:ext cx="9262241" cy="994172"/>
          </a:xfrm>
        </p:spPr>
        <p:txBody>
          <a:bodyPr>
            <a:normAutofit/>
          </a:bodyPr>
          <a:lstStyle/>
          <a:p>
            <a:pPr algn="ctr"/>
            <a:r>
              <a:rPr lang="en-US" sz="3000" b="1" dirty="0">
                <a:solidFill>
                  <a:schemeClr val="accent1"/>
                </a:solidFill>
                <a:latin typeface="+mn-lt"/>
              </a:rPr>
              <a:t>Errors and FDR</a:t>
            </a:r>
          </a:p>
        </p:txBody>
      </p:sp>
      <p:sp>
        <p:nvSpPr>
          <p:cNvPr id="3" name="Content Placeholder 2">
            <a:extLst>
              <a:ext uri="{FF2B5EF4-FFF2-40B4-BE49-F238E27FC236}">
                <a16:creationId xmlns:a16="http://schemas.microsoft.com/office/drawing/2014/main" id="{0DB67841-1BE8-D643-8803-053C81F0C9DE}"/>
              </a:ext>
            </a:extLst>
          </p:cNvPr>
          <p:cNvSpPr>
            <a:spLocks noGrp="1"/>
          </p:cNvSpPr>
          <p:nvPr>
            <p:ph idx="1"/>
          </p:nvPr>
        </p:nvSpPr>
        <p:spPr>
          <a:xfrm>
            <a:off x="415418" y="1584363"/>
            <a:ext cx="8463063" cy="4416387"/>
          </a:xfrm>
        </p:spPr>
        <p:txBody>
          <a:bodyPr>
            <a:normAutofit/>
          </a:bodyPr>
          <a:lstStyle/>
          <a:p>
            <a:pPr marL="0" indent="0" algn="ctr">
              <a:buNone/>
            </a:pPr>
            <a:r>
              <a:rPr lang="en-US" sz="1350" dirty="0"/>
              <a:t> </a:t>
            </a:r>
          </a:p>
          <a:p>
            <a:pPr marL="0" indent="0">
              <a:buNone/>
            </a:pPr>
            <a:endParaRPr lang="en-US" sz="1350" dirty="0">
              <a:solidFill>
                <a:schemeClr val="accent1"/>
              </a:solidFill>
            </a:endParaRPr>
          </a:p>
          <a:p>
            <a:pPr lvl="0"/>
            <a:r>
              <a:rPr lang="en-US" sz="1350" b="1" dirty="0"/>
              <a:t>Major sources of error:</a:t>
            </a:r>
          </a:p>
          <a:p>
            <a:pPr lvl="1"/>
            <a:r>
              <a:rPr lang="en-US" sz="1350" dirty="0"/>
              <a:t>Database (just like metabolomics): Peptide not in DB; Mutation; unknown MS/MS;</a:t>
            </a:r>
          </a:p>
          <a:p>
            <a:pPr lvl="1"/>
            <a:r>
              <a:rPr lang="en-US" sz="1350" dirty="0"/>
              <a:t>Unanticipated protein chemistry makes interpreting spectra difficult;</a:t>
            </a:r>
          </a:p>
          <a:p>
            <a:pPr lvl="1"/>
            <a:r>
              <a:rPr lang="en-US" sz="1350" dirty="0"/>
              <a:t>Enzyme/Ion source: non-specific cleavage makes DB search difficult.</a:t>
            </a:r>
          </a:p>
          <a:p>
            <a:pPr lvl="1"/>
            <a:endParaRPr lang="en-US" sz="1350" dirty="0"/>
          </a:p>
          <a:p>
            <a:pPr lvl="0"/>
            <a:r>
              <a:rPr lang="en-US" sz="1350" b="1" dirty="0"/>
              <a:t>Calculating FDR on results:</a:t>
            </a:r>
          </a:p>
          <a:p>
            <a:pPr lvl="1"/>
            <a:r>
              <a:rPr lang="en-US" sz="1350" dirty="0"/>
              <a:t>Typically FDR of 1%</a:t>
            </a:r>
          </a:p>
          <a:p>
            <a:pPr lvl="1"/>
            <a:r>
              <a:rPr lang="en-US" sz="1350" dirty="0"/>
              <a:t>Target-decoy approach (typically preferred)</a:t>
            </a:r>
          </a:p>
          <a:p>
            <a:pPr lvl="2"/>
            <a:r>
              <a:rPr lang="en-US" sz="1350" dirty="0"/>
              <a:t>Have two databases: one is a target database; another is a decoy database.</a:t>
            </a:r>
          </a:p>
          <a:p>
            <a:pPr lvl="2"/>
            <a:r>
              <a:rPr lang="en-US" sz="1350" dirty="0"/>
              <a:t>Idea is to have true positives match the target database and false positives match the decoy database.</a:t>
            </a:r>
          </a:p>
          <a:p>
            <a:pPr lvl="2"/>
            <a:r>
              <a:rPr lang="en-US" sz="1350" dirty="0"/>
              <a:t>The decoy database is typically designed by hand although some labs use a random database.</a:t>
            </a:r>
          </a:p>
          <a:p>
            <a:pPr marL="0" indent="0">
              <a:buNone/>
            </a:pPr>
            <a:endParaRPr lang="en-US" sz="1350" dirty="0"/>
          </a:p>
          <a:p>
            <a:pPr marL="0" indent="0">
              <a:buNone/>
            </a:pPr>
            <a:endParaRPr lang="en-US" sz="1350" dirty="0"/>
          </a:p>
        </p:txBody>
      </p:sp>
    </p:spTree>
    <p:extLst>
      <p:ext uri="{BB962C8B-B14F-4D97-AF65-F5344CB8AC3E}">
        <p14:creationId xmlns:p14="http://schemas.microsoft.com/office/powerpoint/2010/main" val="78687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5FE0EC-5DB1-DA49-B5B2-42593EB93A57}"/>
              </a:ext>
            </a:extLst>
          </p:cNvPr>
          <p:cNvSpPr txBox="1"/>
          <p:nvPr/>
        </p:nvSpPr>
        <p:spPr>
          <a:xfrm>
            <a:off x="283339" y="2641050"/>
            <a:ext cx="8577321" cy="3663567"/>
          </a:xfrm>
          <a:prstGeom prst="rect">
            <a:avLst/>
          </a:prstGeom>
          <a:noFill/>
        </p:spPr>
        <p:txBody>
          <a:bodyPr wrap="square" rtlCol="0">
            <a:spAutoFit/>
          </a:bodyPr>
          <a:lstStyle/>
          <a:p>
            <a:pPr algn="ctr"/>
            <a:endParaRPr lang="en-US" dirty="0">
              <a:sym typeface="Wingdings" pitchFamily="2" charset="2"/>
            </a:endParaRPr>
          </a:p>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Chemotherapeutics cause the </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detachment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death of adherent cancer cells.</a:t>
            </a:r>
          </a:p>
          <a:p>
            <a:pPr marL="0" marR="0">
              <a:lnSpc>
                <a:spcPct val="107000"/>
              </a:lnSpc>
              <a:spcBef>
                <a:spcPts val="0"/>
              </a:spcBef>
              <a:spcAft>
                <a:spcPts val="0"/>
              </a:spcAft>
            </a:pPr>
            <a:endPar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When</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studying the proteome to determine the protein target and mechanism of action of</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anticancer drugs, the </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attached</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cells are normally used, while the detached cells are usually</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ignored. </a:t>
            </a:r>
          </a:p>
          <a:p>
            <a:pPr marL="0" marR="0">
              <a:lnSpc>
                <a:spcPct val="107000"/>
              </a:lnSpc>
              <a:spcBef>
                <a:spcPts val="0"/>
              </a:spcBef>
              <a:spcAft>
                <a:spcPts val="0"/>
              </a:spcAft>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study tested the hypothesis that proteomes of detached cells contain valuable information.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ym typeface="Wingdings" pitchFamily="2" charset="2"/>
            </a:endParaRPr>
          </a:p>
          <a:p>
            <a:endParaRPr lang="en-US" sz="2000" dirty="0"/>
          </a:p>
          <a:p>
            <a:endParaRPr lang="en-US" sz="2000" dirty="0"/>
          </a:p>
        </p:txBody>
      </p:sp>
      <p:sp>
        <p:nvSpPr>
          <p:cNvPr id="16" name="Rubrik 1">
            <a:extLst>
              <a:ext uri="{FF2B5EF4-FFF2-40B4-BE49-F238E27FC236}">
                <a16:creationId xmlns:a16="http://schemas.microsoft.com/office/drawing/2014/main" id="{EE2BCB79-4732-2B43-AB6E-2224819F606B}"/>
              </a:ext>
            </a:extLst>
          </p:cNvPr>
          <p:cNvSpPr>
            <a:spLocks noGrp="1"/>
          </p:cNvSpPr>
          <p:nvPr>
            <p:ph type="title"/>
          </p:nvPr>
        </p:nvSpPr>
        <p:spPr>
          <a:xfrm>
            <a:off x="375265" y="849746"/>
            <a:ext cx="8229600" cy="1143000"/>
          </a:xfrm>
        </p:spPr>
        <p:txBody>
          <a:bodyPr>
            <a:normAutofit fontScale="90000"/>
          </a:bodyPr>
          <a:lstStyle/>
          <a:p>
            <a:pPr algn="ctr"/>
            <a:r>
              <a:rPr lang="en-US" sz="3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Comparative proteomics of dying and surviving cancer cells</a:t>
            </a:r>
            <a:br>
              <a:rPr lang="en-US" sz="3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3396861967"/>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5FE0EC-5DB1-DA49-B5B2-42593EB93A57}"/>
              </a:ext>
            </a:extLst>
          </p:cNvPr>
          <p:cNvSpPr txBox="1"/>
          <p:nvPr/>
        </p:nvSpPr>
        <p:spPr>
          <a:xfrm>
            <a:off x="362283" y="1016875"/>
            <a:ext cx="8466408" cy="6373027"/>
          </a:xfrm>
          <a:prstGeom prst="rect">
            <a:avLst/>
          </a:prstGeom>
          <a:noFill/>
        </p:spPr>
        <p:txBody>
          <a:bodyPr wrap="square" rtlCol="0">
            <a:spAutoFit/>
          </a:bodyPr>
          <a:lstStyle/>
          <a:p>
            <a:endParaRPr lang="en-US" sz="2000" dirty="0">
              <a:sym typeface="Wingdings" pitchFamily="2" charset="2"/>
            </a:endParaRPr>
          </a:p>
          <a:p>
            <a:pPr marL="0" marR="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he authors determined that the majority (~80%) of detached cells were dying and therefore talk about dying and detaching interchangeably within the context of the article. Hence here Dethatched = Dead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a:p>
            <a:endParaRPr lang="en-US" sz="2000" dirty="0"/>
          </a:p>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authors made the following comparisons: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Detached vs attached cancer cells,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Drug-A vs drug-B vs drug-C vs control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Life vs death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Cases (or samples) are stratified into 5-factors: set; cell; drug; source; and, replicate.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Set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pitchFamily="2" charset="2"/>
              </a:rPr>
              <a: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 blocking factor made during processing that may or may not have bias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Cell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pitchFamily="2" charset="2"/>
              </a:rPr>
              <a: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HCT-116, A375 and RKO cancerous cell lines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Drug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pitchFamily="2" charset="2"/>
              </a:rPr>
              <a: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5-fluorouracil, methotrexate and paclitaxel and control (vehicle only)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Source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pitchFamily="2" charset="2"/>
              </a:rPr>
              <a: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Attached or detached cells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Replicate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pitchFamily="2" charset="2"/>
              </a:rPr>
              <a: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 biological replicate, unfortunately run in the same set.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a:p>
            <a:endParaRPr lang="en-US" sz="2000" dirty="0"/>
          </a:p>
        </p:txBody>
      </p:sp>
      <p:sp>
        <p:nvSpPr>
          <p:cNvPr id="16" name="Rubrik 1">
            <a:extLst>
              <a:ext uri="{FF2B5EF4-FFF2-40B4-BE49-F238E27FC236}">
                <a16:creationId xmlns:a16="http://schemas.microsoft.com/office/drawing/2014/main" id="{EE2BCB79-4732-2B43-AB6E-2224819F606B}"/>
              </a:ext>
            </a:extLst>
          </p:cNvPr>
          <p:cNvSpPr>
            <a:spLocks noGrp="1"/>
          </p:cNvSpPr>
          <p:nvPr>
            <p:ph type="title"/>
          </p:nvPr>
        </p:nvSpPr>
        <p:spPr>
          <a:xfrm>
            <a:off x="449155" y="0"/>
            <a:ext cx="8229600" cy="1143000"/>
          </a:xfrm>
        </p:spPr>
        <p:txBody>
          <a:bodyPr/>
          <a:lstStyle/>
          <a:p>
            <a:pPr algn="ctr"/>
            <a:r>
              <a:rPr lang="en-US" dirty="0"/>
              <a:t>Study</a:t>
            </a:r>
          </a:p>
        </p:txBody>
      </p:sp>
    </p:spTree>
    <p:extLst>
      <p:ext uri="{BB962C8B-B14F-4D97-AF65-F5344CB8AC3E}">
        <p14:creationId xmlns:p14="http://schemas.microsoft.com/office/powerpoint/2010/main" val="64383613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5FE0EC-5DB1-DA49-B5B2-42593EB93A57}"/>
              </a:ext>
            </a:extLst>
          </p:cNvPr>
          <p:cNvSpPr txBox="1"/>
          <p:nvPr/>
        </p:nvSpPr>
        <p:spPr>
          <a:xfrm>
            <a:off x="338796" y="780472"/>
            <a:ext cx="8466408" cy="6680803"/>
          </a:xfrm>
          <a:prstGeom prst="rect">
            <a:avLst/>
          </a:prstGeom>
          <a:noFill/>
        </p:spPr>
        <p:txBody>
          <a:bodyPr wrap="square" rtlCol="0">
            <a:spAutoFit/>
          </a:bodyPr>
          <a:lstStyle/>
          <a:p>
            <a:endParaRPr lang="en-US" sz="2000" dirty="0">
              <a:sym typeface="Wingdings" pitchFamily="2" charset="2"/>
            </a:endParaRPr>
          </a:p>
          <a:p>
            <a:pPr marL="0" marR="0">
              <a:lnSpc>
                <a:spcPct val="107000"/>
              </a:lnSpc>
              <a:spcBef>
                <a:spcPts val="0"/>
              </a:spcBef>
              <a:spcAft>
                <a:spcPts val="800"/>
              </a:spcAft>
            </a:pPr>
            <a:r>
              <a:rPr lang="en-US" sz="1800" dirty="0">
                <a:solidFill>
                  <a:srgbClr val="000000"/>
                </a:solidFill>
                <a:effectLst/>
                <a:latin typeface="Helvetica" pitchFamily="2" charset="0"/>
                <a:ea typeface="Calibri" panose="020F0502020204030204" pitchFamily="34" charset="0"/>
                <a:cs typeface="Times New Roman" panose="02020603050405020304" pitchFamily="18" charset="0"/>
              </a:rPr>
              <a:t>Combined proteome data provided a more accurate identification of drug targets.</a:t>
            </a:r>
          </a:p>
          <a:p>
            <a:pPr marL="0" marR="0">
              <a:lnSpc>
                <a:spcPct val="107000"/>
              </a:lnSpc>
              <a:spcBef>
                <a:spcPts val="0"/>
              </a:spcBef>
              <a:spcAft>
                <a:spcPts val="800"/>
              </a:spcAft>
            </a:pPr>
            <a:endParaRPr lang="en-US" sz="1800" dirty="0">
              <a:solidFill>
                <a:srgbClr val="000000"/>
              </a:solidFill>
              <a:effectLst/>
              <a:latin typeface="Helvetica"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Helvetica" pitchFamily="2" charset="0"/>
                <a:ea typeface="Calibri" panose="020F0502020204030204" pitchFamily="34" charset="0"/>
                <a:cs typeface="Times New Roman" panose="02020603050405020304" pitchFamily="18" charset="0"/>
              </a:rPr>
              <a:t> Six proteins consistently up- or down-regulated in the detached </a:t>
            </a:r>
            <a:r>
              <a:rPr lang="en-US" sz="1800" dirty="0">
                <a:solidFill>
                  <a:srgbClr val="000000"/>
                </a:solidFill>
                <a:effectLst/>
                <a:latin typeface="Helvetica" pitchFamily="2" charset="0"/>
                <a:ea typeface="Calibri" panose="020F0502020204030204" pitchFamily="34" charset="0"/>
                <a:cs typeface="Times New Roman" panose="02020603050405020304" pitchFamily="18" charset="0"/>
              </a:rPr>
              <a:t>vs attached cells regardless of the drug and cell type.  (Two-group comparisons </a:t>
            </a:r>
            <a:r>
              <a:rPr lang="en-US" dirty="0">
                <a:solidFill>
                  <a:srgbClr val="000000"/>
                </a:solidFill>
                <a:latin typeface="Helvetica" pitchFamily="2" charset="0"/>
                <a:ea typeface="Calibri" panose="020F0502020204030204" pitchFamily="34" charset="0"/>
                <a:cs typeface="Times New Roman" panose="02020603050405020304" pitchFamily="18" charset="0"/>
              </a:rPr>
              <a:t>Dead/Alive for each chemo, Venn for find overlapping). New hypotheses formulated.</a:t>
            </a:r>
            <a:endParaRPr lang="en-US" sz="1800" dirty="0">
              <a:solidFill>
                <a:srgbClr val="000000"/>
              </a:solidFill>
              <a:effectLst/>
              <a:latin typeface="Helvetica"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solidFill>
                <a:srgbClr val="000000"/>
              </a:solidFill>
              <a:latin typeface="Helvetica"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Helvetica" pitchFamily="2" charset="0"/>
                <a:ea typeface="Calibri" panose="020F0502020204030204" pitchFamily="34" charset="0"/>
                <a:cs typeface="Times New Roman" panose="02020603050405020304" pitchFamily="18" charset="0"/>
              </a:rPr>
              <a:t>Hypotheses tested by siRNA next --  Knocking down </a:t>
            </a:r>
            <a:r>
              <a:rPr lang="en-US" sz="1800" b="1" dirty="0">
                <a:solidFill>
                  <a:srgbClr val="000000"/>
                </a:solidFill>
                <a:effectLst/>
                <a:latin typeface="Helvetica" pitchFamily="2" charset="0"/>
                <a:ea typeface="Calibri" panose="020F0502020204030204" pitchFamily="34" charset="0"/>
                <a:cs typeface="Times New Roman" panose="02020603050405020304" pitchFamily="18" charset="0"/>
              </a:rPr>
              <a:t>USP11, CTTN, ACAA2 </a:t>
            </a:r>
            <a:r>
              <a:rPr lang="en-US" sz="1800" dirty="0">
                <a:solidFill>
                  <a:srgbClr val="000000"/>
                </a:solidFill>
                <a:effectLst/>
                <a:latin typeface="Helvetica" pitchFamily="2" charset="0"/>
                <a:ea typeface="Calibri" panose="020F0502020204030204" pitchFamily="34" charset="0"/>
                <a:cs typeface="Times New Roman" panose="02020603050405020304" pitchFamily="18" charset="0"/>
              </a:rPr>
              <a:t>and </a:t>
            </a:r>
            <a:r>
              <a:rPr lang="en-US" sz="1800" b="1" dirty="0">
                <a:solidFill>
                  <a:srgbClr val="000000"/>
                </a:solidFill>
                <a:effectLst/>
                <a:latin typeface="Helvetica" pitchFamily="2" charset="0"/>
                <a:ea typeface="Calibri" panose="020F0502020204030204" pitchFamily="34" charset="0"/>
                <a:cs typeface="Times New Roman" panose="02020603050405020304" pitchFamily="18" charset="0"/>
              </a:rPr>
              <a:t>EIF4H</a:t>
            </a:r>
            <a:r>
              <a:rPr lang="en-US" sz="1800" dirty="0">
                <a:solidFill>
                  <a:srgbClr val="000000"/>
                </a:solidFill>
                <a:effectLst/>
                <a:latin typeface="Helvetica" pitchFamily="2" charset="0"/>
                <a:ea typeface="Calibri" panose="020F0502020204030204" pitchFamily="34" charset="0"/>
                <a:cs typeface="Times New Roman" panose="02020603050405020304" pitchFamily="18" charset="0"/>
              </a:rPr>
              <a:t> had anti-proliferative effects, targeting </a:t>
            </a:r>
            <a:r>
              <a:rPr lang="en-US" sz="1800" b="1" dirty="0">
                <a:solidFill>
                  <a:srgbClr val="000000"/>
                </a:solidFill>
                <a:effectLst/>
                <a:latin typeface="Helvetica" pitchFamily="2" charset="0"/>
                <a:ea typeface="Calibri" panose="020F0502020204030204" pitchFamily="34" charset="0"/>
                <a:cs typeface="Times New Roman" panose="02020603050405020304" pitchFamily="18" charset="0"/>
              </a:rPr>
              <a:t>UHRF1</a:t>
            </a:r>
            <a:r>
              <a:rPr lang="en-US" sz="1800" dirty="0">
                <a:solidFill>
                  <a:srgbClr val="000000"/>
                </a:solidFill>
                <a:effectLst/>
                <a:latin typeface="Helvetica" pitchFamily="2" charset="0"/>
                <a:ea typeface="Calibri" panose="020F0502020204030204" pitchFamily="34" charset="0"/>
                <a:cs typeface="Times New Roman" panose="02020603050405020304" pitchFamily="18" charset="0"/>
              </a:rPr>
              <a:t> additionally sensitized the cells to the anticancer drugs, while knocking down </a:t>
            </a:r>
            <a:r>
              <a:rPr lang="en-US" sz="1800" b="1" dirty="0">
                <a:solidFill>
                  <a:srgbClr val="000000"/>
                </a:solidFill>
                <a:effectLst/>
                <a:latin typeface="Helvetica" pitchFamily="2" charset="0"/>
                <a:ea typeface="Calibri" panose="020F0502020204030204" pitchFamily="34" charset="0"/>
                <a:cs typeface="Times New Roman" panose="02020603050405020304" pitchFamily="18" charset="0"/>
              </a:rPr>
              <a:t>RNF-40</a:t>
            </a:r>
            <a:r>
              <a:rPr lang="en-US" sz="1800" dirty="0">
                <a:solidFill>
                  <a:srgbClr val="000000"/>
                </a:solidFill>
                <a:effectLst/>
                <a:latin typeface="Helvetica" pitchFamily="2" charset="0"/>
                <a:ea typeface="Calibri" panose="020F0502020204030204" pitchFamily="34" charset="0"/>
                <a:cs typeface="Times New Roman" panose="02020603050405020304" pitchFamily="18" charset="0"/>
              </a:rPr>
              <a:t> increased cell survival against the treatments. </a:t>
            </a:r>
          </a:p>
          <a:p>
            <a:pPr marL="0" marR="0">
              <a:lnSpc>
                <a:spcPct val="107000"/>
              </a:lnSpc>
              <a:spcBef>
                <a:spcPts val="0"/>
              </a:spcBef>
              <a:spcAft>
                <a:spcPts val="800"/>
              </a:spcAft>
            </a:pPr>
            <a:endParaRPr lang="en-US" dirty="0">
              <a:solidFill>
                <a:srgbClr val="000000"/>
              </a:solidFill>
              <a:latin typeface="Helvetica"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Helvetica" pitchFamily="2" charset="0"/>
                <a:ea typeface="Calibri" panose="020F0502020204030204" pitchFamily="34" charset="0"/>
                <a:cs typeface="Times New Roman" panose="02020603050405020304" pitchFamily="18" charset="0"/>
              </a:rPr>
              <a:t>Therefore, these proteins are likely to be involved in general cell death and survival decisions here.</a:t>
            </a:r>
          </a:p>
          <a:p>
            <a:pPr marL="0" marR="0">
              <a:lnSpc>
                <a:spcPct val="107000"/>
              </a:lnSpc>
              <a:spcBef>
                <a:spcPts val="0"/>
              </a:spcBef>
              <a:spcAft>
                <a:spcPts val="800"/>
              </a:spcAft>
            </a:pPr>
            <a:endParaRPr lang="en-US" dirty="0">
              <a:solidFill>
                <a:srgbClr val="000000"/>
              </a:solidFill>
              <a:latin typeface="Helvetica"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Helvetica" pitchFamily="2" charset="0"/>
                <a:ea typeface="Calibri" panose="020F0502020204030204" pitchFamily="34" charset="0"/>
                <a:cs typeface="Times New Roman" panose="02020603050405020304" pitchFamily="18" charset="0"/>
              </a:rPr>
              <a:t> Adding detached cells to the analysis could become a standard practice in expression proteomics of drug-treated cells.”, taken from the </a:t>
            </a:r>
            <a:r>
              <a:rPr lang="en-US" sz="1800" u="sng" dirty="0">
                <a:solidFill>
                  <a:srgbClr val="0563C1"/>
                </a:solidFill>
                <a:effectLst/>
                <a:latin typeface="Helvetica" pitchFamily="2" charset="0"/>
                <a:ea typeface="Calibri" panose="020F0502020204030204" pitchFamily="34" charset="0"/>
                <a:cs typeface="Times New Roman" panose="02020603050405020304" pitchFamily="18" charset="0"/>
                <a:hlinkClick r:id="rId3"/>
              </a:rPr>
              <a:t>PRIDE archive</a:t>
            </a:r>
            <a:r>
              <a:rPr lang="en-US" sz="1800" dirty="0">
                <a:solidFill>
                  <a:srgbClr val="000000"/>
                </a:solidFill>
                <a:effectLst/>
                <a:latin typeface="Helvetica" pitchFamily="2"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a:p>
            <a:endParaRPr lang="en-US" sz="2000" dirty="0"/>
          </a:p>
        </p:txBody>
      </p:sp>
      <p:sp>
        <p:nvSpPr>
          <p:cNvPr id="16" name="Rubrik 1">
            <a:extLst>
              <a:ext uri="{FF2B5EF4-FFF2-40B4-BE49-F238E27FC236}">
                <a16:creationId xmlns:a16="http://schemas.microsoft.com/office/drawing/2014/main" id="{EE2BCB79-4732-2B43-AB6E-2224819F606B}"/>
              </a:ext>
            </a:extLst>
          </p:cNvPr>
          <p:cNvSpPr>
            <a:spLocks noGrp="1"/>
          </p:cNvSpPr>
          <p:nvPr>
            <p:ph type="title"/>
          </p:nvPr>
        </p:nvSpPr>
        <p:spPr>
          <a:xfrm>
            <a:off x="449155" y="0"/>
            <a:ext cx="8229600" cy="1143000"/>
          </a:xfrm>
        </p:spPr>
        <p:txBody>
          <a:bodyPr/>
          <a:lstStyle/>
          <a:p>
            <a:pPr algn="ctr"/>
            <a:r>
              <a:rPr lang="en-US" dirty="0"/>
              <a:t>Study</a:t>
            </a:r>
          </a:p>
        </p:txBody>
      </p:sp>
    </p:spTree>
    <p:extLst>
      <p:ext uri="{BB962C8B-B14F-4D97-AF65-F5344CB8AC3E}">
        <p14:creationId xmlns:p14="http://schemas.microsoft.com/office/powerpoint/2010/main" val="3105942903"/>
      </p:ext>
    </p:extLst>
  </p:cSld>
  <p:clrMapOvr>
    <a:masterClrMapping/>
  </p:clrMapOvr>
  <p:transition spd="med">
    <p:pull/>
  </p:transition>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800" dirty="0" err="1" smtClean="0">
            <a:solidFill>
              <a:schemeClr val="bg1"/>
            </a:solidFill>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QLU_PPT_v2</Template>
  <TotalTime>35824</TotalTime>
  <Words>1832</Words>
  <Application>Microsoft Macintosh PowerPoint</Application>
  <PresentationFormat>On-screen Show (4:3)</PresentationFormat>
  <Paragraphs>237</Paragraphs>
  <Slides>16</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Arial</vt:lpstr>
      <vt:lpstr>Calibri</vt:lpstr>
      <vt:lpstr>Calibri Light</vt:lpstr>
      <vt:lpstr>Century Gothic</vt:lpstr>
      <vt:lpstr>Gotham Light</vt:lpstr>
      <vt:lpstr>Gotham Office</vt:lpstr>
      <vt:lpstr>Gotham-BookItalic</vt:lpstr>
      <vt:lpstr>Gotham-Light</vt:lpstr>
      <vt:lpstr>Helvetica</vt:lpstr>
      <vt:lpstr>Symbol</vt:lpstr>
      <vt:lpstr>Wingdings</vt:lpstr>
      <vt:lpstr>1_Office-tema</vt:lpstr>
      <vt:lpstr>Office-tema</vt:lpstr>
      <vt:lpstr>PowerPoint Presentation</vt:lpstr>
      <vt:lpstr>PowerPoint Presentation</vt:lpstr>
      <vt:lpstr>Enjoy fantastic computing speed on a laptop to boost your discovery and scientific creativity</vt:lpstr>
      <vt:lpstr>Proteomics – Data Processing (prior to Qlucore)</vt:lpstr>
      <vt:lpstr>Workflow</vt:lpstr>
      <vt:lpstr>Errors and FDR</vt:lpstr>
      <vt:lpstr>Comparative proteomics of dying and surviving cancer cells </vt:lpstr>
      <vt:lpstr>Study</vt:lpstr>
      <vt:lpstr>Study</vt:lpstr>
      <vt:lpstr>Study Hypotheses</vt:lpstr>
      <vt:lpstr>Study questions</vt:lpstr>
      <vt:lpstr>Study questions</vt:lpstr>
      <vt:lpstr>Study questions</vt:lpstr>
      <vt:lpstr>Study questions</vt:lpstr>
      <vt:lpstr>Next steps</vt:lpstr>
      <vt:lpstr>System requirements  Base module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Carl-Johan Ivarsson</dc:creator>
  <cp:lastModifiedBy>Yana Stackpole</cp:lastModifiedBy>
  <cp:revision>136</cp:revision>
  <cp:lastPrinted>2024-01-17T18:28:44Z</cp:lastPrinted>
  <dcterms:created xsi:type="dcterms:W3CDTF">2017-06-12T08:45:31Z</dcterms:created>
  <dcterms:modified xsi:type="dcterms:W3CDTF">2024-07-10T14:43:03Z</dcterms:modified>
</cp:coreProperties>
</file>