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4" r:id="rId4"/>
    <p:sldId id="268" r:id="rId5"/>
    <p:sldId id="265" r:id="rId6"/>
    <p:sldId id="269" r:id="rId7"/>
    <p:sldId id="272" r:id="rId8"/>
    <p:sldId id="273" r:id="rId9"/>
    <p:sldId id="274" r:id="rId10"/>
    <p:sldId id="263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15"/>
    <p:restoredTop sz="97109"/>
  </p:normalViewPr>
  <p:slideViewPr>
    <p:cSldViewPr snapToGrid="0" snapToObjects="1">
      <p:cViewPr varScale="1">
        <p:scale>
          <a:sx n="165" d="100"/>
          <a:sy n="165" d="100"/>
        </p:scale>
        <p:origin x="4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CC0C9-72F5-2046-A745-CAD768F44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65E9E-7585-214E-8E90-405023688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1DC6D-F9E5-F349-9B4A-9DE2D98C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FF47-8678-1449-94A7-391B34D47BE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AC473-908D-2546-8A7B-B4D67133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61FA0-7DB7-574F-9029-B48D6DF4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A0C9-3134-4D47-9A4E-817D809F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618B-BFD9-DB4E-9BCF-4B94D8DC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561C2-72D2-C047-A106-3F591F09A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25FE2-2091-6443-A680-79A6F3B1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FF47-8678-1449-94A7-391B34D47BE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05B0F-EBB7-7644-9586-F46A8C8D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1D978-1099-B542-BE69-9000D7AA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A0C9-3134-4D47-9A4E-817D809F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7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8D7DD-A4A0-3842-9689-6F37FD6ED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21C91-A760-5948-BCE1-1FE5A13DB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D186E-470A-A64C-9CEC-45EFFB68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FF47-8678-1449-94A7-391B34D47BE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E3135-6B74-BE49-8302-44A5EBC2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9697E-0656-4348-AFDC-5B0C51EC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A0C9-3134-4D47-9A4E-817D809F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7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BA84E-D1B5-BC41-99CB-C9891B7C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54512-FBA3-AD43-B1E5-8DEA054B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826DD-8EFA-FB44-ACBE-9840A3E2F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FF47-8678-1449-94A7-391B34D47BE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21A71-D4AB-DF41-AD7F-E1C884515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C7B87-BE06-C64D-A40C-EBDD3677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A0C9-3134-4D47-9A4E-817D809F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2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B0FFB-6758-7A46-87B0-302D8755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60C0C-D289-9A4C-BDED-3A82E0898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BCACA-9483-764D-B6C0-689E66F74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FF47-8678-1449-94A7-391B34D47BE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7E2F6-4EF1-7546-8B99-FB519392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3C1FE-C7F8-164D-9B8B-398B72F2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A0C9-3134-4D47-9A4E-817D809F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1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FA72-6BF5-A64E-85A5-44229A2A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0FA25-902B-104B-8D7F-B3AF87040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AC103-AC97-AC40-A4DB-9FF33617F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92A9E-2AB9-3947-9D56-D4A35571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FF47-8678-1449-94A7-391B34D47BE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6A450-D335-714F-9BAF-A367F863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01351-57FF-0945-917C-6C991D225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A0C9-3134-4D47-9A4E-817D809F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1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D89F5-355B-5741-B89E-429F2B4F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3DB44-EC24-4745-A532-31F366CF4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F1F22-F23C-4541-8934-3FA7C9104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A9E66-196E-D649-9EA4-6339CA7A1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B9998-EB2B-8840-8B45-769A482E5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35522D-3087-504D-AF89-148BE5A8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FF47-8678-1449-94A7-391B34D47BE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055DA7-86BC-BD40-867C-CD29D6C57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F209EB-F6EF-D94D-962C-B1BFB151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A0C9-3134-4D47-9A4E-817D809F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6885C-CF37-1E4E-B373-14CE3DE7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A70D1-2182-4943-BC9D-DEC114BCA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FF47-8678-1449-94A7-391B34D47BE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EDCE7-9F7D-D444-9388-B9D083AA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62D58-3328-BF4C-8B4E-BF5E4BF1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A0C9-3134-4D47-9A4E-817D809F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5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AC3B48-AFC9-AF4F-B755-5793CADE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FF47-8678-1449-94A7-391B34D47BE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E742A-2F2F-224E-B8E4-ABDD41F1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DA055-B7A9-464C-BDF7-E3C754CD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A0C9-3134-4D47-9A4E-817D809F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353A-DD5D-C24F-BF29-9877A7AA3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7D31-8D72-EA42-825B-FDF26F8AE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378E2-37CD-0B46-8B93-EDE8FBAC4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7DAC4-F176-CC40-8E71-F1A220E9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FF47-8678-1449-94A7-391B34D47BE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77A51-E4E9-0647-800A-6F201A51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65472-B776-0643-AEB5-D376ECD8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A0C9-3134-4D47-9A4E-817D809F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6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C5F9D-EC0B-4141-B868-CA74EAF0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383E60-30E3-844D-A355-3D37E3FCC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F9B9A-C099-504B-A39C-08F1BFB2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7089A-DB5D-7D41-9C8D-B7EA50FE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FF47-8678-1449-94A7-391B34D47BE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E057E-E7AC-DC48-B9B9-02AE7EB7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99051-D9FD-A24F-A0C5-891D85B9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A0C9-3134-4D47-9A4E-817D809F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2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EB0DB2-8F94-1447-B72C-D9BEE3F8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BB650-4CE3-3C41-801B-92D3D668C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C5DE3-94DC-874C-AB85-1A67C7DCE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CFF47-8678-1449-94A7-391B34D47BE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CED4E-9BEA-654F-BDAC-FA37A1B14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14368-07D7-6944-BED9-82375C36A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EA0C9-3134-4D47-9A4E-817D809F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6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nidap.nih.gov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CIBTEP@mail.nih.gov" TargetMode="External"/><Relationship Id="rId2" Type="http://schemas.openxmlformats.org/officeDocument/2006/relationships/hyperlink" Target="https://nidap.nih.g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tep.ccr.cancer.gov/nidap_upcoming/" TargetMode="External"/><Relationship Id="rId2" Type="http://schemas.openxmlformats.org/officeDocument/2006/relationships/hyperlink" Target="mailto:NCIBTEP@mail.nih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tep.ccr.cancer.g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cbr.ccr.cancer.gov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logynetworks.com/genomics/articles/rna-seq-basics-applications-and-protocol-2994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A4DB-391A-AF4E-B80F-EEF3E5BD3C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Bulk RNA-seq Analysis on NIDAP</a:t>
            </a:r>
            <a:br>
              <a:rPr lang="en-US" dirty="0"/>
            </a:br>
            <a:r>
              <a:rPr lang="en-US" dirty="0"/>
              <a:t>Background &amp;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FEB02-34D2-474B-8925-4FAE9C1CC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86236"/>
          </a:xfrm>
        </p:spPr>
        <p:txBody>
          <a:bodyPr>
            <a:normAutofit/>
          </a:bodyPr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Thomas J. Meyer (“Josh”)</a:t>
            </a:r>
          </a:p>
          <a:p>
            <a:r>
              <a:rPr lang="en-US" dirty="0"/>
              <a:t>(CCBR/BTEP)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https://nidap.nih.gov/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5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64603C-0D8A-F645-9F39-E4669247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RNA-seq:</a:t>
            </a:r>
            <a:br>
              <a:rPr lang="en-US" dirty="0"/>
            </a:br>
            <a:r>
              <a:rPr lang="en-US" dirty="0"/>
              <a:t>Experimental Design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F24ED5F-7F4F-2E42-BCB7-99F2B6AED6D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Hypothesis-driven design</a:t>
                </a:r>
              </a:p>
              <a:p>
                <a:r>
                  <a:rPr lang="en-US" dirty="0"/>
                  <a:t>Sample Size:</a:t>
                </a:r>
              </a:p>
              <a:p>
                <a:pPr lvl="1"/>
                <a:r>
                  <a:rPr lang="en-US" b="1" dirty="0"/>
                  <a:t>Optimal Minimum Sample Size</a:t>
                </a:r>
                <a:r>
                  <a:rPr lang="en-US" dirty="0"/>
                  <a:t>:  4 biological replicates per group</a:t>
                </a:r>
              </a:p>
              <a:p>
                <a:pPr lvl="2"/>
                <a:r>
                  <a:rPr lang="en-US" dirty="0"/>
                  <a:t>Allows for removal of at least one outlier per group</a:t>
                </a:r>
              </a:p>
              <a:p>
                <a:pPr lvl="1"/>
                <a:r>
                  <a:rPr lang="en-US" b="1" dirty="0"/>
                  <a:t>Absolute Minimum Sample Size</a:t>
                </a:r>
                <a:r>
                  <a:rPr lang="en-US" dirty="0"/>
                  <a:t>:  3 biological replicates per group</a:t>
                </a:r>
              </a:p>
              <a:p>
                <a:pPr lvl="2"/>
                <a:r>
                  <a:rPr lang="en-US" dirty="0"/>
                  <a:t>No outliers can be removed</a:t>
                </a:r>
              </a:p>
              <a:p>
                <a:r>
                  <a:rPr lang="en-US" dirty="0"/>
                  <a:t>Library Prep Kit:</a:t>
                </a:r>
              </a:p>
              <a:p>
                <a:pPr lvl="1"/>
                <a:r>
                  <a:rPr lang="en-US" b="1" dirty="0"/>
                  <a:t>mRNA</a:t>
                </a:r>
                <a:r>
                  <a:rPr lang="en-US" dirty="0"/>
                  <a:t>:  Standard transcriptome profiling</a:t>
                </a:r>
              </a:p>
              <a:p>
                <a:pPr lvl="1"/>
                <a:r>
                  <a:rPr lang="en-US" b="1" dirty="0"/>
                  <a:t>Total RNA</a:t>
                </a:r>
                <a:r>
                  <a:rPr lang="en-US" dirty="0"/>
                  <a:t>:  Novel transcript discovery, alternative splicing, and lncRNA</a:t>
                </a:r>
              </a:p>
              <a:p>
                <a:r>
                  <a:rPr lang="en-US" dirty="0"/>
                  <a:t>Depth &amp; Quality:</a:t>
                </a:r>
              </a:p>
              <a:p>
                <a:pPr lvl="1"/>
                <a:r>
                  <a:rPr lang="en-US" b="1" dirty="0"/>
                  <a:t>mRNA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10-20 million reads per sample &amp; RIN &gt; 8</a:t>
                </a:r>
              </a:p>
              <a:p>
                <a:pPr lvl="1"/>
                <a:r>
                  <a:rPr lang="en-US" b="1" dirty="0"/>
                  <a:t>Total RNA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dirty="0"/>
                  <a:t>25-60 million paired-end reads per sample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F24ED5F-7F4F-2E42-BCB7-99F2B6AED6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978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709DB7-204D-3B4F-BB59-B67B97B635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Batch Effects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Can arise when some samples are prepared or sequenced at different times or using different reagents/equipment than others</a:t>
            </a:r>
          </a:p>
          <a:p>
            <a:pPr lvl="1"/>
            <a:r>
              <a:rPr lang="en-US" dirty="0"/>
              <a:t>Preparing all samples identically and simultaneously is best</a:t>
            </a:r>
          </a:p>
          <a:p>
            <a:pPr lvl="1"/>
            <a:r>
              <a:rPr lang="en-US" dirty="0"/>
              <a:t>If batches are unavoidable, at least make sure there are some samples from every group in every batch</a:t>
            </a:r>
          </a:p>
          <a:p>
            <a:pPr lvl="1"/>
            <a:r>
              <a:rPr lang="en-US" dirty="0"/>
              <a:t>Can then attempt batch removal if batches are known</a:t>
            </a:r>
          </a:p>
          <a:p>
            <a:pPr lvl="1"/>
            <a:r>
              <a:rPr lang="en-US" dirty="0"/>
              <a:t>Lane Effects are a specific kind of batch effect that can arise when samples are run in different lanes of the sequencer</a:t>
            </a:r>
          </a:p>
          <a:p>
            <a:pPr lvl="2"/>
            <a:r>
              <a:rPr lang="en-US" dirty="0"/>
              <a:t>Multiplexing all samples to run on all lanes is best</a:t>
            </a:r>
          </a:p>
        </p:txBody>
      </p:sp>
    </p:spTree>
    <p:extLst>
      <p:ext uri="{BB962C8B-B14F-4D97-AF65-F5344CB8AC3E}">
        <p14:creationId xmlns:p14="http://schemas.microsoft.com/office/powerpoint/2010/main" val="357278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162F-6DD8-D542-886F-509D0C7A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NIDAP Training Tutorial: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D8B96A-F18E-1341-9F8E-33F050513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should now be ready to begin to work through the online tutorial for a basic analysis of a training bulk RNA-seq dataset on NIDAP</a:t>
            </a:r>
          </a:p>
          <a:p>
            <a:pPr lvl="1"/>
            <a:r>
              <a:rPr lang="en-US" dirty="0">
                <a:hlinkClick r:id="rId2"/>
              </a:rPr>
              <a:t>https://nidap.nih.gov/</a:t>
            </a:r>
            <a:endParaRPr lang="en-US" dirty="0"/>
          </a:p>
          <a:p>
            <a:r>
              <a:rPr lang="en-US" dirty="0"/>
              <a:t>You should have an email with links and instructions on how to access these materials</a:t>
            </a:r>
          </a:p>
          <a:p>
            <a:pPr lvl="1"/>
            <a:r>
              <a:rPr lang="en-US" dirty="0"/>
              <a:t>If you do not, please email us: </a:t>
            </a:r>
            <a:r>
              <a:rPr lang="en-US" dirty="0">
                <a:hlinkClick r:id="rId3"/>
              </a:rPr>
              <a:t>NCIBTEP@mail.nih.gov</a:t>
            </a:r>
            <a:endParaRPr lang="en-US" dirty="0"/>
          </a:p>
          <a:p>
            <a:r>
              <a:rPr lang="en-US" dirty="0"/>
              <a:t>You will need to be able to access the NIH secure network</a:t>
            </a:r>
          </a:p>
          <a:p>
            <a:pPr lvl="1"/>
            <a:r>
              <a:rPr lang="en-US" dirty="0"/>
              <a:t>This can be done either from on campus or by using a VPN client to connect from home</a:t>
            </a:r>
          </a:p>
          <a:p>
            <a:pPr lvl="1"/>
            <a:r>
              <a:rPr lang="en-US" dirty="0"/>
              <a:t>You will also need your NIH username and password to log-in to the NIDAP 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4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CC63-46D6-0F40-A99A-1BC8FCD7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48730-E0E8-1641-A7FE-16BE07662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email us at if you have any questions about this training at this address:</a:t>
            </a:r>
          </a:p>
          <a:p>
            <a:pPr lvl="1"/>
            <a:r>
              <a:rPr lang="en-US" dirty="0">
                <a:hlinkClick r:id="rId2"/>
              </a:rPr>
              <a:t>NCIBTEP@mail.nih.gov</a:t>
            </a:r>
            <a:endParaRPr lang="en-US" dirty="0"/>
          </a:p>
          <a:p>
            <a:r>
              <a:rPr lang="en-US" dirty="0"/>
              <a:t>A listing of all upcoming NIDAP training classes can be found here:</a:t>
            </a:r>
          </a:p>
          <a:p>
            <a:pPr lvl="1"/>
            <a:r>
              <a:rPr lang="en-US" dirty="0">
                <a:hlinkClick r:id="rId3"/>
              </a:rPr>
              <a:t>https://btep.ccr.cancer.gov/nidap_upcoming/</a:t>
            </a:r>
            <a:endParaRPr lang="en-US" dirty="0"/>
          </a:p>
          <a:p>
            <a:r>
              <a:rPr lang="en-US" dirty="0"/>
              <a:t>Please check back at this link to see a constantly updated list of all upcoming BTEP training offerings (not just on NIDAP):</a:t>
            </a:r>
          </a:p>
          <a:p>
            <a:pPr lvl="1"/>
            <a:r>
              <a:rPr lang="en-US" dirty="0">
                <a:hlinkClick r:id="rId4"/>
              </a:rPr>
              <a:t>https://btep.ccr.cancer.gov/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7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B2789-E79F-EC47-8E19-312515A1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CCBR: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CCR Collaborative Bioinformatics Resource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DF774F-E675-B042-97A8-C5C98474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1612497"/>
            <a:ext cx="6642847" cy="4517136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7856D-5242-6444-B2D2-8970580C9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8752" y="2020823"/>
            <a:ext cx="3793628" cy="39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Experimental Design</a:t>
            </a:r>
          </a:p>
          <a:p>
            <a:r>
              <a:rPr lang="en-US" sz="2400" dirty="0"/>
              <a:t>Training on genomics analysis</a:t>
            </a:r>
          </a:p>
          <a:p>
            <a:r>
              <a:rPr lang="en-US" sz="2400" dirty="0"/>
              <a:t>Support on NIDAP for both bulk and single-cell RNA-seq research projects</a:t>
            </a:r>
          </a:p>
          <a:p>
            <a:r>
              <a:rPr lang="en-US" sz="2400" dirty="0"/>
              <a:t>Customized support for “non-standard” analysis</a:t>
            </a:r>
          </a:p>
          <a:p>
            <a:r>
              <a:rPr lang="en-US" sz="2400" dirty="0">
                <a:hlinkClick r:id="rId3"/>
              </a:rPr>
              <a:t>https://ccbr.ccr.cancer.gov/</a:t>
            </a:r>
            <a:endParaRPr lang="en-US" sz="2400" dirty="0"/>
          </a:p>
          <a:p>
            <a:pPr marL="0"/>
            <a:endParaRPr lang="en-US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506F14-DF34-1B42-92A8-BF0BB3CCF5B1}"/>
              </a:ext>
            </a:extLst>
          </p:cNvPr>
          <p:cNvSpPr/>
          <p:nvPr/>
        </p:nvSpPr>
        <p:spPr>
          <a:xfrm>
            <a:off x="914400" y="1891862"/>
            <a:ext cx="935421" cy="430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0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58DB7-C620-5748-AD3F-6D93AEC1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 Sequencing (RNA-seq)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45F76-3BD6-8F4C-ACB1-BD98D4500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diverse collection of methods for examining the presence, quantity, and sequences of RNA in a sample using next-generation-sequencing (NGS) technology</a:t>
            </a:r>
          </a:p>
          <a:p>
            <a:r>
              <a:rPr lang="en-US" dirty="0"/>
              <a:t>Basic steps:</a:t>
            </a:r>
          </a:p>
          <a:p>
            <a:pPr lvl="1"/>
            <a:r>
              <a:rPr lang="en-US" dirty="0"/>
              <a:t>Extract and isolate RNA, then convert it to cDNA</a:t>
            </a:r>
          </a:p>
          <a:p>
            <a:pPr lvl="1"/>
            <a:r>
              <a:rPr lang="en-US" dirty="0"/>
              <a:t>Fragmentation and size selection</a:t>
            </a:r>
          </a:p>
          <a:p>
            <a:pPr lvl="1"/>
            <a:r>
              <a:rPr lang="en-US" dirty="0"/>
              <a:t>Addition of any linkers, adapters, or barcodes</a:t>
            </a:r>
          </a:p>
          <a:p>
            <a:pPr lvl="1"/>
            <a:r>
              <a:rPr lang="en-US" dirty="0"/>
              <a:t>Next-generation sequencing (NGS) of reads</a:t>
            </a:r>
          </a:p>
          <a:p>
            <a:pPr lvl="1"/>
            <a:r>
              <a:rPr lang="en-US" dirty="0"/>
              <a:t>Analysis of read sequences:</a:t>
            </a:r>
          </a:p>
          <a:p>
            <a:pPr lvl="2"/>
            <a:r>
              <a:rPr lang="en-US" dirty="0"/>
              <a:t>Includes read QC, alignment to reference genome, counting of reads over features (e.g. genes), and within- and between-group comparisons and contrasts</a:t>
            </a:r>
          </a:p>
          <a:p>
            <a:r>
              <a:rPr lang="en-US" dirty="0"/>
              <a:t>Variations of RNA-seq include:</a:t>
            </a:r>
          </a:p>
          <a:p>
            <a:pPr lvl="1"/>
            <a:r>
              <a:rPr lang="en-US" dirty="0"/>
              <a:t>Total, mRNA, single-cell, etc.</a:t>
            </a:r>
          </a:p>
        </p:txBody>
      </p:sp>
    </p:spTree>
    <p:extLst>
      <p:ext uri="{BB962C8B-B14F-4D97-AF65-F5344CB8AC3E}">
        <p14:creationId xmlns:p14="http://schemas.microsoft.com/office/powerpoint/2010/main" val="72427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58DB7-C620-5748-AD3F-6D93AEC1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RNA-seq: </a:t>
            </a:r>
            <a:br>
              <a:rPr lang="en-US" dirty="0"/>
            </a:br>
            <a:r>
              <a:rPr lang="en-US" dirty="0"/>
              <a:t>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45F76-3BD6-8F4C-ACB1-BD98D4500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use of RNA-seq analysis to investigate bulk biological samples, which contain many thousands or millions of cells</a:t>
            </a:r>
          </a:p>
          <a:p>
            <a:pPr lvl="1"/>
            <a:r>
              <a:rPr lang="en-US" dirty="0"/>
              <a:t>Most common type of RNA-seq analysis</a:t>
            </a:r>
          </a:p>
          <a:p>
            <a:pPr lvl="1"/>
            <a:r>
              <a:rPr lang="en-US" dirty="0"/>
              <a:t>Produces observations based on mean expression from all cells in a bulk sample </a:t>
            </a:r>
          </a:p>
          <a:p>
            <a:r>
              <a:rPr lang="en-US" dirty="0"/>
              <a:t>Two common variants of bulk RNA-seq are:</a:t>
            </a:r>
          </a:p>
          <a:p>
            <a:pPr lvl="1"/>
            <a:r>
              <a:rPr lang="en-US" dirty="0"/>
              <a:t>mRNA: poly-A selected; standard transcriptome profiling</a:t>
            </a:r>
          </a:p>
          <a:p>
            <a:pPr lvl="1"/>
            <a:r>
              <a:rPr lang="en-US" dirty="0"/>
              <a:t>Total RNA: whole transcriptome analysis (coding and non-coding)</a:t>
            </a:r>
          </a:p>
          <a:p>
            <a:r>
              <a:rPr lang="en-US" dirty="0"/>
              <a:t>Paired-end reads:</a:t>
            </a:r>
          </a:p>
          <a:p>
            <a:pPr lvl="1"/>
            <a:r>
              <a:rPr lang="en-US" dirty="0"/>
              <a:t>Each pair of reads corresponds to a single original molecule of RNA, sequenced from each end, often not all the way through the molecule</a:t>
            </a:r>
          </a:p>
          <a:p>
            <a:pPr lvl="1"/>
            <a:r>
              <a:rPr lang="en-US" dirty="0"/>
              <a:t>Result are two reads with some amount of sequence between them (called the “insert”) of </a:t>
            </a:r>
            <a:r>
              <a:rPr lang="en-US" dirty="0" err="1"/>
              <a:t>unsequenced</a:t>
            </a:r>
            <a:r>
              <a:rPr lang="en-US" dirty="0"/>
              <a:t> nucleotides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0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197929-0E21-314B-8236-8D010CE0E68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5586" y="154845"/>
            <a:ext cx="12020827" cy="654831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886124-3E05-794C-9D3E-DC7FFEA29F45}"/>
              </a:ext>
            </a:extLst>
          </p:cNvPr>
          <p:cNvSpPr txBox="1"/>
          <p:nvPr/>
        </p:nvSpPr>
        <p:spPr>
          <a:xfrm>
            <a:off x="6319251" y="6550453"/>
            <a:ext cx="5787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https://www.technologynetworks.com/genomics/articles/rna-seq-basics-applications-and-protocol-299461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9394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680EC-BD2A-CD4C-9B37-5786F29D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RNA-seq: </a:t>
            </a:r>
            <a:br>
              <a:rPr lang="en-US" dirty="0"/>
            </a:br>
            <a:r>
              <a:rPr lang="en-US" dirty="0"/>
              <a:t>Downstream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7F2C-64D0-7F4D-9479-7E818A114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Begins with raw counts of detected expression over annotated features (e.g. genes) in the reference genome to which reads are aligned</a:t>
            </a:r>
          </a:p>
          <a:p>
            <a:pPr lvl="1"/>
            <a:r>
              <a:rPr lang="en-US" dirty="0"/>
              <a:t>This is a large matrix of count values with rows for genes and columns for samples</a:t>
            </a:r>
          </a:p>
          <a:p>
            <a:pPr lvl="1"/>
            <a:r>
              <a:rPr lang="en-US" dirty="0"/>
              <a:t>Also need a metadata table, with sample names, groups, short labels, and any batch information</a:t>
            </a:r>
          </a:p>
          <a:p>
            <a:r>
              <a:rPr lang="en-US" dirty="0"/>
              <a:t>Filter out low-count genes and convert to counts-per-million (CPM)</a:t>
            </a:r>
          </a:p>
          <a:p>
            <a:pPr lvl="1"/>
            <a:r>
              <a:rPr lang="en-US" dirty="0"/>
              <a:t>Those with fewer than X samples per group with at least Y count value</a:t>
            </a:r>
          </a:p>
          <a:p>
            <a:pPr lvl="1"/>
            <a:r>
              <a:rPr lang="en-US" dirty="0"/>
              <a:t>Defaults:  X = 3, Y = 1</a:t>
            </a:r>
          </a:p>
          <a:p>
            <a:r>
              <a:rPr lang="en-US" dirty="0"/>
              <a:t>Log2 transformation of CPM values and Normalization to ensure comparisons between samples are valid</a:t>
            </a:r>
          </a:p>
          <a:p>
            <a:r>
              <a:rPr lang="en-US" dirty="0"/>
              <a:t>Batch Correction (Optional) to identify and remove any batch effect</a:t>
            </a:r>
          </a:p>
          <a:p>
            <a:r>
              <a:rPr lang="en-US" dirty="0"/>
              <a:t>Differential Expression of Genes (DEG) Analysis to look at relative expression between two groups of samples from different experimental conditions</a:t>
            </a:r>
          </a:p>
        </p:txBody>
      </p:sp>
    </p:spTree>
    <p:extLst>
      <p:ext uri="{BB962C8B-B14F-4D97-AF65-F5344CB8AC3E}">
        <p14:creationId xmlns:p14="http://schemas.microsoft.com/office/powerpoint/2010/main" val="278085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E5457-2532-1D47-8B1B-18E221C8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Filtered Counts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F81AB4-F252-594B-A0A8-B71C2D2F2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267992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C399-422E-CA48-8A60-CD0244C7E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Counts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55044E-6EF1-5343-919B-8883A9284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216717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A85A-A5FA-8B4B-AC4F-B50C5C1A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Corrected Counts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853F77-6755-B94F-850C-D6173613E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4108410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855</Words>
  <Application>Microsoft Macintosh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Bulk RNA-seq Analysis on NIDAP Background &amp; Theory</vt:lpstr>
      <vt:lpstr>CCBR: CCR Collaborative Bioinformatics Resource</vt:lpstr>
      <vt:lpstr>RNA Sequencing (RNA-seq)</vt:lpstr>
      <vt:lpstr>Bulk RNA-seq:  Basics</vt:lpstr>
      <vt:lpstr>PowerPoint Presentation</vt:lpstr>
      <vt:lpstr>Bulk RNA-seq:  Downstream Analysis</vt:lpstr>
      <vt:lpstr>Filtered Counts</vt:lpstr>
      <vt:lpstr>Normalized Counts</vt:lpstr>
      <vt:lpstr>Batch Corrected Counts</vt:lpstr>
      <vt:lpstr>Bulk RNA-seq: Experimental Design Tips</vt:lpstr>
      <vt:lpstr>NIDAP Training Tutorial: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RNA-seq Analysis using the CCBR-Palantir Collaboration Platform</dc:title>
  <dc:creator>Cam, Maggie (NIH/NCI) [E]</dc:creator>
  <cp:lastModifiedBy>Meyer, Thomas (NIH/NCI) [C]</cp:lastModifiedBy>
  <cp:revision>19</cp:revision>
  <dcterms:created xsi:type="dcterms:W3CDTF">2020-02-06T23:07:58Z</dcterms:created>
  <dcterms:modified xsi:type="dcterms:W3CDTF">2020-06-17T15:31:49Z</dcterms:modified>
</cp:coreProperties>
</file>