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9"/>
    <p:restoredTop sz="94720"/>
  </p:normalViewPr>
  <p:slideViewPr>
    <p:cSldViewPr snapToGrid="0">
      <p:cViewPr varScale="1">
        <p:scale>
          <a:sx n="211" d="100"/>
          <a:sy n="211" d="100"/>
        </p:scale>
        <p:origin x="117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7D400-6519-60E2-3C66-A4EF7763F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67925A-EBFC-EC4F-FAB2-876B1356B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F044E-190F-737B-5BF8-19FB1266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16AF5-111A-7198-9FEA-ED3D0595F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E7E57-8876-DDA3-C917-D2FF4C012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0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8A5A1-DF9C-AC24-0083-4BE34A59F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FFF07-7F06-6E44-F656-39F78B881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87A3E-FB0D-79D8-FDC5-9A496441F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468BB-396D-2773-B22E-D425A330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C9614-39AF-EE05-67B8-7C514AFAB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96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88F4A0-8C6F-C670-E5A4-8BB4B9DCF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43B090-6B93-8D4C-4B73-561DA8B70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46EDE-7BBD-064D-4917-EE7F29EFC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F6492-C0D0-E488-AA44-D1AC5DDB3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BBFDE-A541-75F2-3DD7-26C4615FC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04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603A7-7DF6-B024-BEDB-A45A30EAA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621A-408E-D32F-B70D-B21F533FB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2019F-65BB-AC33-1915-F01AEAA1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5402A-6D4B-ACD1-09C7-6ABC85F4A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E5F85-6C26-B14C-E816-A03B98EA2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48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0783D-4401-2B3A-0C10-9CAABE896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A381B-C397-CC12-8C36-EE42D4D3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106B2-8584-D468-33BE-9596270FE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56360-BA13-6275-6727-4EC093580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20DE4-F94A-22C4-B5D2-DCF8D10D9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8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DA192-8EC4-900A-23C6-FD855EA11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47CF-AA62-57BD-3077-ACB37C5ED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686AB8-78AD-1790-3B48-09C1C7C22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67AB2-A003-9544-09E4-3DA820C2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1E530-4E7B-12E3-AC5E-A860BDD3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21FE8-76D5-BCEA-6C03-BCF3AE421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7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80F5A-740E-298D-69A6-D48507B74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82631-524F-6D8E-B016-8CBC84AFA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31BC9-3B8B-CD14-BBC0-73552FD98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D7E1A-89E9-9501-7548-7D8FF5EFEB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7B30B5-CE5D-320C-CCF2-2AB80B949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E3795F-73B6-50D0-FC97-C1DD6470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51AE68-74A5-CED7-E791-876A0BFE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826F4F-71F0-6A5E-653F-E2A40032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6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A20B3-49E5-0B54-A365-424F0AB29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8A5C08-8E9B-F801-7DA9-1F875CFD2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8C13F-1BB8-9DB9-A0CC-141577351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3765D-9B92-F3F1-B0F9-FA61AF73F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6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1CBF86-3794-F6AE-0E76-A6EF57050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12E50B-EA3E-9380-C9DF-909C9E24E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CFA0F-A0C6-DC53-4BE0-BC36F9A79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8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D4A16-506F-C270-7176-4D429F7A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72C94-9993-047D-D707-1FB1F00AD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6FDAF3-1F76-7539-87D4-4862DDDB6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F3946-872C-15BE-B4BB-7FBE371C1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C3138E-4A43-0C04-ABD5-DE01EC4D7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09950-69BC-4CEE-DFD1-23BBA904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38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C45F1-126F-21A0-776E-02EFC4140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9423A0-13FB-7678-D846-E665D8BD2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7315E-0E6F-8569-5E8E-1C56DFCF3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B852B8-7F95-39F5-8992-3CEFBBE17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60839-0DE8-B34A-39DD-F896B3A8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1F59B-6EE1-1DA9-6BE1-35498FCD1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9D7431-F0C5-321E-0364-7E08831BD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12675-6348-91CB-CAF5-F03EBFA69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E5FD3-24B9-3792-2CD9-D164BCDB8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451DC-EFC7-2F49-990D-910DEA58E4C8}" type="datetimeFigureOut">
              <a:rPr lang="en-US" smtClean="0"/>
              <a:t>2/13/24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05017-6DCD-06DD-E3E1-6B9BC79EC4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713D6-3C03-DBC2-B39C-9C4DBE6A0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4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microsoftstream.com/video/9c1b561f-6da1-4d87-8c7f-5521e13b533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06AE-53A6-E4AF-F4A1-C2B38D20D4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Bulk RNA-seq Analysis on NIDAP: Quick Start 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809A3-4D93-6998-6189-ACACD8E996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Josh Meyer</a:t>
            </a:r>
          </a:p>
        </p:txBody>
      </p:sp>
    </p:spTree>
    <p:extLst>
      <p:ext uri="{BB962C8B-B14F-4D97-AF65-F5344CB8AC3E}">
        <p14:creationId xmlns:p14="http://schemas.microsoft.com/office/powerpoint/2010/main" val="2545199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491F-09C3-375D-F464-86F5AE375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811" y="128956"/>
            <a:ext cx="10515600" cy="1325563"/>
          </a:xfrm>
        </p:spPr>
        <p:txBody>
          <a:bodyPr/>
          <a:lstStyle/>
          <a:p>
            <a:r>
              <a:rPr lang="en-US" dirty="0"/>
              <a:t>Quick Start -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B9EB0-EBFA-E446-3524-1B1A88865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7231"/>
            <a:ext cx="10515600" cy="36002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Prepare Inputs:</a:t>
            </a:r>
          </a:p>
          <a:p>
            <a:pPr lvl="1"/>
            <a:r>
              <a:rPr lang="en-US" sz="2000" dirty="0"/>
              <a:t>Raw Counts</a:t>
            </a:r>
          </a:p>
          <a:p>
            <a:pPr lvl="1"/>
            <a:r>
              <a:rPr lang="en-US" sz="2000" dirty="0"/>
              <a:t>Sample Metadata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Upload to NIDAP as Datasets.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Begin a new Code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Swap Spark Environment Profile to “bulk-</a:t>
            </a:r>
            <a:r>
              <a:rPr lang="en-US" sz="2000" dirty="0" err="1"/>
              <a:t>rna</a:t>
            </a:r>
            <a:r>
              <a:rPr lang="en-US" sz="2000" dirty="0"/>
              <a:t>-seq”.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Import Datasets into Code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Add “CCBR Bulk RNA-seq Workflow” multi-node template.  </a:t>
            </a:r>
          </a:p>
          <a:p>
            <a:pPr lvl="1"/>
            <a:r>
              <a:rPr lang="en-US" sz="1600" dirty="0"/>
              <a:t>Make sure you click on the “Catalog Items” to filter to the correct workflow as shown below: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5E5513-92E0-13CA-F6C8-28C5DD08C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477" y="4767035"/>
            <a:ext cx="7772400" cy="83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617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F4138-509C-CDBC-54C4-C907363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Input – Raw 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1976D-1DD7-8774-A33C-620FA2961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Usually provided by sequencing facility or analyst who ran upstream portion of the pipeline before delivering the data to you:</a:t>
            </a:r>
          </a:p>
          <a:p>
            <a:pPr lvl="1"/>
            <a:r>
              <a:rPr lang="en-US" dirty="0"/>
              <a:t>Often provided as an attachment to an email.</a:t>
            </a:r>
          </a:p>
          <a:p>
            <a:r>
              <a:rPr lang="en-US" dirty="0"/>
              <a:t>Usually in the form of a text file or excel file:</a:t>
            </a:r>
          </a:p>
          <a:p>
            <a:pPr lvl="1"/>
            <a:r>
              <a:rPr lang="en-US" dirty="0"/>
              <a:t>Can drag-and-drop these into any project folder in NIDAP to import as a dataset.</a:t>
            </a:r>
          </a:p>
          <a:p>
            <a:r>
              <a:rPr lang="en-US" dirty="0"/>
              <a:t>Consists of a gene matrix with sample columns containing raw counts:</a:t>
            </a:r>
          </a:p>
          <a:p>
            <a:pPr lvl="1"/>
            <a:r>
              <a:rPr lang="en-US" dirty="0"/>
              <a:t>Column 1: Gene Identifiers</a:t>
            </a:r>
          </a:p>
          <a:p>
            <a:pPr lvl="2"/>
            <a:r>
              <a:rPr lang="en-US" dirty="0"/>
              <a:t>Usually Gene Names, but often may include </a:t>
            </a:r>
            <a:r>
              <a:rPr lang="en-US" dirty="0" err="1"/>
              <a:t>Ensembl</a:t>
            </a:r>
            <a:r>
              <a:rPr lang="en-US" dirty="0"/>
              <a:t> or other IDs.</a:t>
            </a:r>
          </a:p>
          <a:p>
            <a:pPr lvl="2"/>
            <a:r>
              <a:rPr lang="en-US" dirty="0"/>
              <a:t>Some raw counts matrices have more than one gene identifier column (e.g. separate columns for </a:t>
            </a:r>
            <a:r>
              <a:rPr lang="en-US" dirty="0" err="1"/>
              <a:t>Ensembl</a:t>
            </a:r>
            <a:r>
              <a:rPr lang="en-US" dirty="0"/>
              <a:t> IDs and Gene Names.</a:t>
            </a:r>
          </a:p>
          <a:p>
            <a:pPr lvl="1"/>
            <a:r>
              <a:rPr lang="en-US" dirty="0"/>
              <a:t>Additional Columns (one per sample): Sample Raw Counts</a:t>
            </a:r>
          </a:p>
          <a:p>
            <a:pPr lvl="2"/>
            <a:r>
              <a:rPr lang="en-US" dirty="0"/>
              <a:t>Frequently these mostly are integers, though some fractional counts are possible at this stage.</a:t>
            </a:r>
          </a:p>
          <a:p>
            <a:pPr lvl="2"/>
            <a:r>
              <a:rPr lang="en-US" dirty="0"/>
              <a:t>Many zeros in rows for unobserved genes is normal and these are filtered out downstream.</a:t>
            </a:r>
          </a:p>
        </p:txBody>
      </p:sp>
    </p:spTree>
    <p:extLst>
      <p:ext uri="{BB962C8B-B14F-4D97-AF65-F5344CB8AC3E}">
        <p14:creationId xmlns:p14="http://schemas.microsoft.com/office/powerpoint/2010/main" val="1278263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959F4-03CC-F30D-4235-D06353A76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Input – Raw Counts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12353-50D5-5A57-4590-4140C071B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 Names are needed if you want to perform pathway analysis (GSEA or L2P) on NIDAP: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Ensembl</a:t>
            </a:r>
            <a:r>
              <a:rPr lang="en-US" dirty="0"/>
              <a:t> IDs are also present in your raw counts, the downstream pipeline will attempt to remove them, leaving only the Gene Names.</a:t>
            </a:r>
          </a:p>
          <a:p>
            <a:pPr lvl="1"/>
            <a:r>
              <a:rPr lang="en-US" dirty="0"/>
              <a:t>If you have no Gene Names, you may still perform other parts of the analysis (e.g. QC and DEG) using any unique identifier column.</a:t>
            </a:r>
          </a:p>
          <a:p>
            <a:r>
              <a:rPr lang="en-US" dirty="0"/>
              <a:t>Column names </a:t>
            </a:r>
            <a:r>
              <a:rPr lang="en-US" u="sng" dirty="0"/>
              <a:t>cannot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Contain spaces ( ), dashes (-), dots (.), or other special characters.</a:t>
            </a:r>
          </a:p>
          <a:p>
            <a:pPr lvl="2"/>
            <a:r>
              <a:rPr lang="en-US" dirty="0"/>
              <a:t>Use the underscore (_), which is legal in column names, instead of spaces or symbols.</a:t>
            </a:r>
          </a:p>
          <a:p>
            <a:pPr lvl="1"/>
            <a:r>
              <a:rPr lang="en-US" dirty="0"/>
              <a:t>Have a number as the first character.</a:t>
            </a:r>
          </a:p>
          <a:p>
            <a:pPr lvl="1"/>
            <a:r>
              <a:rPr lang="en-US" dirty="0"/>
              <a:t>Example: If you have a “2-Hour Replicate 3” sample, rename it to “Hour2_3”.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2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8261-33E4-4C9F-54BD-5E1AF8673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Input – Sample Metadata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5C36C-1C99-D0B9-E01F-8061A10D9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Must be created by you or someone who understands the experimental design.</a:t>
            </a:r>
          </a:p>
          <a:p>
            <a:r>
              <a:rPr lang="en-US" dirty="0"/>
              <a:t>Usually in the form of an Excel spreadsheet you create:</a:t>
            </a:r>
          </a:p>
          <a:p>
            <a:pPr lvl="1"/>
            <a:r>
              <a:rPr lang="en-US" dirty="0"/>
              <a:t>Can drag-and-drop these into any project folder in NIDAP to import as a dataset.</a:t>
            </a:r>
          </a:p>
          <a:p>
            <a:r>
              <a:rPr lang="en-US" dirty="0"/>
              <a:t>Consists of 4 or more columns, containing the following:</a:t>
            </a:r>
          </a:p>
          <a:p>
            <a:pPr lvl="1"/>
            <a:r>
              <a:rPr lang="en-US" dirty="0"/>
              <a:t>Samples, Groups, Batches, Labels, and additional columns as desired.</a:t>
            </a:r>
          </a:p>
          <a:p>
            <a:pPr lvl="1"/>
            <a:r>
              <a:rPr lang="en-US" dirty="0"/>
              <a:t>See next slide for details.</a:t>
            </a:r>
          </a:p>
          <a:p>
            <a:r>
              <a:rPr lang="en-US" u="sng" dirty="0"/>
              <a:t>Important</a:t>
            </a:r>
            <a:r>
              <a:rPr lang="en-US" dirty="0"/>
              <a:t>: Neither the column names nor the values in the rows of each column should contain any spaces, dashes, or dots; and should not have a number as the first character.</a:t>
            </a:r>
          </a:p>
        </p:txBody>
      </p:sp>
    </p:spTree>
    <p:extLst>
      <p:ext uri="{BB962C8B-B14F-4D97-AF65-F5344CB8AC3E}">
        <p14:creationId xmlns:p14="http://schemas.microsoft.com/office/powerpoint/2010/main" val="580150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CDF71-4EA2-C00D-4A0B-F897C6885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Input – Sample Metadata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8B776-2439-A1B5-FC55-DF2E86004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Samples: these sample names </a:t>
            </a:r>
            <a:r>
              <a:rPr lang="en-US" u="sng" dirty="0"/>
              <a:t>must</a:t>
            </a:r>
            <a:r>
              <a:rPr lang="en-US" dirty="0"/>
              <a:t> be identical to the column names for the sample raw counts columns.</a:t>
            </a:r>
          </a:p>
          <a:p>
            <a:pPr lvl="1"/>
            <a:r>
              <a:rPr lang="en-US" dirty="0"/>
              <a:t>Recommend copy-pasting from one to the other to ensure they are identical.</a:t>
            </a:r>
          </a:p>
          <a:p>
            <a:pPr lvl="1"/>
            <a:r>
              <a:rPr lang="en-US" u="sng" dirty="0"/>
              <a:t>Important</a:t>
            </a:r>
            <a:r>
              <a:rPr lang="en-US" dirty="0"/>
              <a:t>: no spaces or symbols other than underscore, and no numbers as the first character.</a:t>
            </a:r>
          </a:p>
          <a:p>
            <a:r>
              <a:rPr lang="en-US" dirty="0"/>
              <a:t>Groups: at least one grouping column showing the groups into which your samples are organized.</a:t>
            </a:r>
          </a:p>
          <a:p>
            <a:pPr lvl="1"/>
            <a:r>
              <a:rPr lang="en-US" u="sng" dirty="0"/>
              <a:t>Important</a:t>
            </a:r>
            <a:r>
              <a:rPr lang="en-US" dirty="0"/>
              <a:t>: like Sample Names, Group Names can have no spaces or symbols other than underscores, and no numbers as the first character.</a:t>
            </a:r>
          </a:p>
          <a:p>
            <a:pPr lvl="1"/>
            <a:r>
              <a:rPr lang="en-US" dirty="0"/>
              <a:t>These groups will be used to construct DEG contrasts and you may have more than one group (e.g. Time and Response).</a:t>
            </a:r>
          </a:p>
          <a:p>
            <a:r>
              <a:rPr lang="en-US" dirty="0"/>
              <a:t>Batches: a column with values representing technical batches.</a:t>
            </a:r>
          </a:p>
          <a:p>
            <a:pPr lvl="1"/>
            <a:r>
              <a:rPr lang="en-US" dirty="0"/>
              <a:t>If all samples are in one batch, simply put a single value (e.g. Batch_1) in every row of this column.</a:t>
            </a:r>
          </a:p>
          <a:p>
            <a:r>
              <a:rPr lang="en-US" dirty="0"/>
              <a:t>Labels: a column with alternative sample names for figure display.</a:t>
            </a:r>
          </a:p>
          <a:p>
            <a:pPr lvl="1"/>
            <a:r>
              <a:rPr lang="en-US" dirty="0"/>
              <a:t>Samples often have longer and complex names.</a:t>
            </a:r>
          </a:p>
          <a:p>
            <a:pPr lvl="1"/>
            <a:r>
              <a:rPr lang="en-US" dirty="0"/>
              <a:t>Shorter labels are often used for labelling plots in figures.</a:t>
            </a:r>
          </a:p>
          <a:p>
            <a:r>
              <a:rPr lang="en-US" dirty="0"/>
              <a:t>Additional Columns:</a:t>
            </a:r>
          </a:p>
          <a:p>
            <a:pPr lvl="1"/>
            <a:r>
              <a:rPr lang="en-US" dirty="0"/>
              <a:t>Usually these are additional Grouping variable columns used to group samples differently for different contrasts.</a:t>
            </a:r>
          </a:p>
        </p:txBody>
      </p:sp>
    </p:spTree>
    <p:extLst>
      <p:ext uri="{BB962C8B-B14F-4D97-AF65-F5344CB8AC3E}">
        <p14:creationId xmlns:p14="http://schemas.microsoft.com/office/powerpoint/2010/main" val="2086384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491F-09C3-375D-F464-86F5AE37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Quick Start –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B9EB0-EBFA-E446-3524-1B1A88865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979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Prepare Inputs:</a:t>
            </a:r>
          </a:p>
          <a:p>
            <a:pPr lvl="1"/>
            <a:r>
              <a:rPr lang="en-US" dirty="0"/>
              <a:t>Raw Counts</a:t>
            </a:r>
          </a:p>
          <a:p>
            <a:pPr lvl="1"/>
            <a:r>
              <a:rPr lang="en-US" dirty="0"/>
              <a:t>Sample Metadata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Upload to NIDAP as Datasets.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Begin a new Code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Swap Spark Environment Profile to “bulk-</a:t>
            </a:r>
            <a:r>
              <a:rPr lang="en-US" dirty="0" err="1"/>
              <a:t>rna</a:t>
            </a:r>
            <a:r>
              <a:rPr lang="en-US" dirty="0"/>
              <a:t>-seq”.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Import Datasets into Code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 “CCBR Bulk RNA-seq Workflow” multi-node template.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Full training tutorial video here: </a:t>
            </a:r>
            <a:r>
              <a:rPr lang="en-US" dirty="0">
                <a:hlinkClick r:id="rId2"/>
              </a:rPr>
              <a:t>NIH Microsoft Stream 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629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9780</TotalTime>
  <Words>772</Words>
  <Application>Microsoft Macintosh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Bulk RNA-seq Analysis on NIDAP: Quick Start Guide</vt:lpstr>
      <vt:lpstr>Quick Start - Steps</vt:lpstr>
      <vt:lpstr>Bulk RNA-seq Input – Raw Counts</vt:lpstr>
      <vt:lpstr>Bulk RNA-seq Input – Raw Counts (Continued)</vt:lpstr>
      <vt:lpstr>Bulk RNA-seq Input – Sample Metadata</vt:lpstr>
      <vt:lpstr>Bulk RNA-seq Input – Sample Metadata (Continued)</vt:lpstr>
      <vt:lpstr>Bulk RNA-seq Quick Start –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Bulk RNA-seq Analysis on NIDAP: Quick Start Guide</dc:title>
  <dc:creator>Meyer, Thomas (NIH/NCI) [C]</dc:creator>
  <cp:lastModifiedBy>Cam, Maggie (NIH/NCI) [E]</cp:lastModifiedBy>
  <cp:revision>2</cp:revision>
  <dcterms:created xsi:type="dcterms:W3CDTF">2022-08-30T18:18:11Z</dcterms:created>
  <dcterms:modified xsi:type="dcterms:W3CDTF">2024-02-13T17:09:45Z</dcterms:modified>
</cp:coreProperties>
</file>