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309" r:id="rId8"/>
    <p:sldId id="262" r:id="rId9"/>
    <p:sldId id="264" r:id="rId10"/>
    <p:sldId id="311" r:id="rId11"/>
    <p:sldId id="265" r:id="rId12"/>
    <p:sldId id="312" r:id="rId13"/>
    <p:sldId id="263" r:id="rId14"/>
    <p:sldId id="268" r:id="rId15"/>
    <p:sldId id="269" r:id="rId16"/>
    <p:sldId id="270" r:id="rId17"/>
    <p:sldId id="267" r:id="rId18"/>
    <p:sldId id="310" r:id="rId19"/>
    <p:sldId id="271" r:id="rId20"/>
    <p:sldId id="275" r:id="rId21"/>
    <p:sldId id="276" r:id="rId22"/>
    <p:sldId id="277" r:id="rId23"/>
    <p:sldId id="282" r:id="rId24"/>
    <p:sldId id="286" r:id="rId25"/>
    <p:sldId id="285" r:id="rId26"/>
    <p:sldId id="281" r:id="rId27"/>
    <p:sldId id="283" r:id="rId28"/>
    <p:sldId id="284" r:id="rId29"/>
    <p:sldId id="307" r:id="rId30"/>
    <p:sldId id="287" r:id="rId31"/>
    <p:sldId id="313" r:id="rId32"/>
    <p:sldId id="288" r:id="rId33"/>
    <p:sldId id="289" r:id="rId34"/>
    <p:sldId id="290" r:id="rId35"/>
    <p:sldId id="292" r:id="rId36"/>
    <p:sldId id="273" r:id="rId37"/>
    <p:sldId id="293" r:id="rId38"/>
    <p:sldId id="294" r:id="rId39"/>
    <p:sldId id="296" r:id="rId40"/>
    <p:sldId id="297" r:id="rId41"/>
    <p:sldId id="298" r:id="rId42"/>
    <p:sldId id="272" r:id="rId43"/>
    <p:sldId id="299" r:id="rId44"/>
    <p:sldId id="315" r:id="rId45"/>
    <p:sldId id="300" r:id="rId46"/>
    <p:sldId id="301" r:id="rId47"/>
    <p:sldId id="303" r:id="rId48"/>
    <p:sldId id="302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1404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hcarter:Lab:Docs:Dissertation:tables:CancerGenomeSequencingStudies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cat>
            <c:strRef>
              <c:f>Sheet1!$K$1:$O$1</c:f>
              <c:strCache>
                <c:ptCount val="5"/>
                <c:pt idx="0">
                  <c:v>Missense</c:v>
                </c:pt>
                <c:pt idx="1">
                  <c:v>Nonsense</c:v>
                </c:pt>
                <c:pt idx="2">
                  <c:v>Silent</c:v>
                </c:pt>
                <c:pt idx="3">
                  <c:v>Splice</c:v>
                </c:pt>
                <c:pt idx="4">
                  <c:v>Other</c:v>
                </c:pt>
              </c:strCache>
            </c:strRef>
          </c:cat>
          <c:val>
            <c:numRef>
              <c:f>Sheet1!$K$2:$O$2</c:f>
              <c:numCache>
                <c:formatCode>General</c:formatCode>
                <c:ptCount val="5"/>
                <c:pt idx="0">
                  <c:v>58</c:v>
                </c:pt>
                <c:pt idx="1">
                  <c:v>12</c:v>
                </c:pt>
                <c:pt idx="2">
                  <c:v>14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755855358844505"/>
          <c:y val="8.1413677456984496E-2"/>
          <c:w val="0.352441446411555"/>
          <c:h val="0.8371719160104990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Sheet1!$K$12:$O$12</c:f>
              <c:numCache>
                <c:formatCode>General</c:formatCode>
                <c:ptCount val="5"/>
                <c:pt idx="0">
                  <c:v>802</c:v>
                </c:pt>
                <c:pt idx="1">
                  <c:v>76</c:v>
                </c:pt>
                <c:pt idx="2">
                  <c:v>0</c:v>
                </c:pt>
                <c:pt idx="3">
                  <c:v>37</c:v>
                </c:pt>
                <c:pt idx="4">
                  <c:v>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Sheet1!$K$20:$O$20</c:f>
              <c:numCache>
                <c:formatCode>General</c:formatCode>
                <c:ptCount val="5"/>
                <c:pt idx="0">
                  <c:v>224</c:v>
                </c:pt>
                <c:pt idx="1">
                  <c:v>21</c:v>
                </c:pt>
                <c:pt idx="2">
                  <c:v>0</c:v>
                </c:pt>
                <c:pt idx="3">
                  <c:v>5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Sheet1!$K$23:$O$23</c:f>
              <c:numCache>
                <c:formatCode>General</c:formatCode>
                <c:ptCount val="5"/>
                <c:pt idx="0">
                  <c:v>130</c:v>
                </c:pt>
                <c:pt idx="1">
                  <c:v>18</c:v>
                </c:pt>
                <c:pt idx="2">
                  <c:v>42</c:v>
                </c:pt>
                <c:pt idx="3">
                  <c:v>9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Sheet1!$K$24:$O$24</c:f>
              <c:numCache>
                <c:formatCode>General</c:formatCode>
                <c:ptCount val="5"/>
                <c:pt idx="0" formatCode="#,##0">
                  <c:v>12953</c:v>
                </c:pt>
                <c:pt idx="1">
                  <c:v>800</c:v>
                </c:pt>
                <c:pt idx="2">
                  <c:v>4043</c:v>
                </c:pt>
                <c:pt idx="3">
                  <c:v>399</c:v>
                </c:pt>
                <c:pt idx="4">
                  <c:v>1052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Sheet1!$K$26:$O$26</c:f>
              <c:numCache>
                <c:formatCode>General</c:formatCode>
                <c:ptCount val="5"/>
                <c:pt idx="0">
                  <c:v>6338</c:v>
                </c:pt>
                <c:pt idx="1">
                  <c:v>529</c:v>
                </c:pt>
                <c:pt idx="2">
                  <c:v>2378</c:v>
                </c:pt>
                <c:pt idx="3">
                  <c:v>138</c:v>
                </c:pt>
                <c:pt idx="4">
                  <c:v>240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Sheet1!$K$28:$O$28</c:f>
              <c:numCache>
                <c:formatCode>General</c:formatCode>
                <c:ptCount val="5"/>
                <c:pt idx="0">
                  <c:v>387</c:v>
                </c:pt>
                <c:pt idx="1">
                  <c:v>28</c:v>
                </c:pt>
                <c:pt idx="2">
                  <c:v>0</c:v>
                </c:pt>
                <c:pt idx="3">
                  <c:v>7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Sheet1!$K$3:$O$3</c:f>
              <c:numCache>
                <c:formatCode>General</c:formatCode>
                <c:ptCount val="5"/>
                <c:pt idx="0">
                  <c:v>127</c:v>
                </c:pt>
                <c:pt idx="1">
                  <c:v>13</c:v>
                </c:pt>
                <c:pt idx="2">
                  <c:v>35</c:v>
                </c:pt>
                <c:pt idx="3">
                  <c:v>6</c:v>
                </c:pt>
                <c:pt idx="4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Sheet1!$K$5:$O$5</c:f>
              <c:numCache>
                <c:formatCode>General</c:formatCode>
                <c:ptCount val="5"/>
                <c:pt idx="0">
                  <c:v>39</c:v>
                </c:pt>
                <c:pt idx="1">
                  <c:v>6</c:v>
                </c:pt>
                <c:pt idx="2">
                  <c:v>17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322834645669299"/>
          <c:y val="0.13861386138613899"/>
          <c:w val="0.62204724409448797"/>
          <c:h val="0.78217821782178198"/>
        </c:manualLayout>
      </c:layout>
      <c:pieChart>
        <c:varyColors val="1"/>
        <c:ser>
          <c:idx val="0"/>
          <c:order val="0"/>
          <c:val>
            <c:numRef>
              <c:f>Sheet1!$K$6:$O$6</c:f>
              <c:numCache>
                <c:formatCode>General</c:formatCode>
                <c:ptCount val="5"/>
                <c:pt idx="0">
                  <c:v>909</c:v>
                </c:pt>
                <c:pt idx="1">
                  <c:v>64</c:v>
                </c:pt>
                <c:pt idx="2">
                  <c:v>184</c:v>
                </c:pt>
                <c:pt idx="3">
                  <c:v>53</c:v>
                </c:pt>
                <c:pt idx="4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Sheet1!$K$7:$O$7</c:f>
              <c:numCache>
                <c:formatCode>General</c:formatCode>
                <c:ptCount val="5"/>
                <c:pt idx="0">
                  <c:v>722</c:v>
                </c:pt>
                <c:pt idx="1">
                  <c:v>48</c:v>
                </c:pt>
                <c:pt idx="2">
                  <c:v>123</c:v>
                </c:pt>
                <c:pt idx="3">
                  <c:v>30</c:v>
                </c:pt>
                <c:pt idx="4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Sheet1!$K$8:$O$8</c:f>
              <c:numCache>
                <c:formatCode>General</c:formatCode>
                <c:ptCount val="5"/>
                <c:pt idx="0">
                  <c:v>626</c:v>
                </c:pt>
                <c:pt idx="1">
                  <c:v>55</c:v>
                </c:pt>
                <c:pt idx="2">
                  <c:v>219</c:v>
                </c:pt>
                <c:pt idx="3">
                  <c:v>28</c:v>
                </c:pt>
                <c:pt idx="4">
                  <c:v>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Sheet1!$K$9:$O$9</c:f>
              <c:numCache>
                <c:formatCode>General</c:formatCode>
                <c:ptCount val="5"/>
                <c:pt idx="0">
                  <c:v>974</c:v>
                </c:pt>
                <c:pt idx="1">
                  <c:v>60</c:v>
                </c:pt>
                <c:pt idx="2">
                  <c:v>452</c:v>
                </c:pt>
                <c:pt idx="3">
                  <c:v>51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Sheet1!$K$10:$O$10</c:f>
              <c:numCache>
                <c:formatCode>General</c:formatCode>
                <c:ptCount val="5"/>
                <c:pt idx="0">
                  <c:v>622</c:v>
                </c:pt>
                <c:pt idx="1">
                  <c:v>43</c:v>
                </c:pt>
                <c:pt idx="2">
                  <c:v>245</c:v>
                </c:pt>
                <c:pt idx="3">
                  <c:v>27</c:v>
                </c:pt>
                <c:pt idx="4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Sheet1!$K$11:$O$11</c:f>
              <c:numCache>
                <c:formatCode>General</c:formatCode>
                <c:ptCount val="5"/>
                <c:pt idx="0">
                  <c:v>354</c:v>
                </c:pt>
                <c:pt idx="1">
                  <c:v>38</c:v>
                </c:pt>
                <c:pt idx="2">
                  <c:v>0</c:v>
                </c:pt>
                <c:pt idx="3">
                  <c:v>24</c:v>
                </c:pt>
                <c:pt idx="4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D567E-DDF9-2C46-88D5-C644831D04BD}" type="datetimeFigureOut">
              <a:t>3/8/2016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90BB9-BBF6-A145-8DB9-59ED23CCEB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923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90BB9-BBF6-A145-8DB9-59ED23CCEB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08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Point: Outperforms</a:t>
            </a:r>
            <a:r>
              <a:rPr lang="en-US" baseline="0" dirty="0" smtClean="0"/>
              <a:t> other methods on discriminating among drivers and simulated passengers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HGMD – positive class.</a:t>
            </a:r>
          </a:p>
          <a:p>
            <a:r>
              <a:rPr lang="en-US" dirty="0" smtClean="0"/>
              <a:t>Known polymorphisms – negative.</a:t>
            </a:r>
          </a:p>
          <a:p>
            <a:r>
              <a:rPr lang="en-US" dirty="0" smtClean="0"/>
              <a:t>Training examples not removed.  Cross</a:t>
            </a:r>
            <a:r>
              <a:rPr lang="en-US" baseline="0" dirty="0" smtClean="0"/>
              <a:t> validation with no </a:t>
            </a:r>
            <a:r>
              <a:rPr lang="en-US" baseline="0" dirty="0" err="1" smtClean="0"/>
              <a:t>overlapps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90BB9-BBF6-A145-8DB9-59ED23CCEB0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22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splice not yet supported -   in progress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BB5C1-88DC-494E-B1C0-A5E8575A42B1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85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Point:</a:t>
            </a:r>
            <a:r>
              <a:rPr lang="en-US" baseline="0" dirty="0" smtClean="0"/>
              <a:t> Tumor sequencing studies are uncovering a large number of somatic mutations in the protein coding regions of tumor genomes.</a:t>
            </a:r>
          </a:p>
          <a:p>
            <a:r>
              <a:rPr lang="en-US" baseline="0" dirty="0" smtClean="0"/>
              <a:t>Log scale = exponential increase in mutations over time</a:t>
            </a:r>
          </a:p>
          <a:p>
            <a:r>
              <a:rPr lang="en-US" baseline="0" dirty="0" smtClean="0"/>
              <a:t>projected into the future</a:t>
            </a:r>
          </a:p>
          <a:p>
            <a:r>
              <a:rPr lang="en-US" baseline="0" dirty="0" smtClean="0"/>
              <a:t>Large-scale efforts: The Cancer Genome Atlas, International Cancer Genome Consortium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Point: Missense mutations account</a:t>
            </a:r>
            <a:r>
              <a:rPr lang="en-US" baseline="0" dirty="0" smtClean="0"/>
              <a:t> for the majority of mutations detected in tumor sequencing studies</a:t>
            </a:r>
          </a:p>
          <a:p>
            <a:r>
              <a:rPr lang="en-US" baseline="0" dirty="0" smtClean="0"/>
              <a:t>Predominant</a:t>
            </a:r>
          </a:p>
          <a:p>
            <a:r>
              <a:rPr lang="en-US" baseline="0" dirty="0" smtClean="0"/>
              <a:t>A closer look</a:t>
            </a:r>
          </a:p>
          <a:p>
            <a:r>
              <a:rPr lang="en-US" dirty="0" smtClean="0"/>
              <a:t>Mutations where</a:t>
            </a:r>
            <a:r>
              <a:rPr lang="en-US" baseline="0" dirty="0" smtClean="0"/>
              <a:t> one amino acid is substituted for another in the protein sequence</a:t>
            </a:r>
            <a:endParaRPr lang="en-US" dirty="0" smtClean="0"/>
          </a:p>
          <a:p>
            <a:r>
              <a:rPr lang="en-US" dirty="0" smtClean="0"/>
              <a:t>Red is </a:t>
            </a:r>
            <a:r>
              <a:rPr lang="en-US" dirty="0" err="1" smtClean="0"/>
              <a:t>kinome</a:t>
            </a:r>
            <a:endParaRPr lang="en-US" dirty="0" smtClean="0"/>
          </a:p>
          <a:p>
            <a:r>
              <a:rPr lang="en-US" dirty="0" smtClean="0"/>
              <a:t>Orange</a:t>
            </a:r>
            <a:r>
              <a:rPr lang="en-US" baseline="0" dirty="0" smtClean="0"/>
              <a:t> is selected genes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Point: In individual tumors, only a small fraction of these mutations are expected to contribute to cancer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Missense mutations outnumber other coding mutations</a:t>
            </a:r>
          </a:p>
          <a:p>
            <a:r>
              <a:rPr lang="en-US" baseline="0" dirty="0" smtClean="0"/>
              <a:t>Well known examples of driver missense mutations</a:t>
            </a:r>
          </a:p>
          <a:p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Goal of tumor sequencing studies: Identify driver mutations and cancer genes that harbor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physiochemical properties of amino acid residues; scores derived from multiple sequence alignments of protein or DNA; region-based amino acid sequence composition; predicted properties of local protein structure; and annotations from the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UniProtKB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feature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90BB9-BBF6-A145-8DB9-59ED23CCEB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44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Poitn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Assuming that the majority</a:t>
            </a:r>
            <a:r>
              <a:rPr lang="en-US" baseline="0" dirty="0" smtClean="0"/>
              <a:t> of missense mutations detected in sequencing are likely to be passengers …</a:t>
            </a:r>
          </a:p>
          <a:p>
            <a:endParaRPr lang="en-US" dirty="0" smtClean="0"/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baseline="0" dirty="0" smtClean="0"/>
              <a:t> divide mutations according to neighboring DNA bases</a:t>
            </a:r>
          </a:p>
          <a:p>
            <a:r>
              <a:rPr lang="en-US" baseline="0" dirty="0" smtClean="0"/>
              <a:t>-&gt; Different background mutation rates have been observed at these bases</a:t>
            </a:r>
          </a:p>
          <a:p>
            <a:r>
              <a:rPr lang="en-US" baseline="0" dirty="0" smtClean="0"/>
              <a:t>-&gt; then divide according to base substitution</a:t>
            </a:r>
          </a:p>
          <a:p>
            <a:r>
              <a:rPr lang="en-US" baseline="0" dirty="0" smtClean="0"/>
              <a:t>Capture the rate and base preference of background mutations in the tumor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Point:</a:t>
            </a:r>
            <a:r>
              <a:rPr lang="en-US" baseline="0" dirty="0" smtClean="0"/>
              <a:t> This process reduces correlation between trees.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Analogy 1 – Decision tree = guess who</a:t>
            </a:r>
          </a:p>
          <a:p>
            <a:r>
              <a:rPr lang="en-US" baseline="0" dirty="0" smtClean="0"/>
              <a:t>Analogy 2 - Who wants to be a millionaire pole the audience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Point: Some analogies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06934-C094-6D48-9F3C-C5839B7DFE9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56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38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2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8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9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45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25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8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24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10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7AC6E-0D1A-4D61-AA3D-7E7FD669CCA5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3E7A6-C76D-4B33-B4F9-5115DAC17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9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13" Type="http://schemas.openxmlformats.org/officeDocument/2006/relationships/chart" Target="../charts/chart11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12" Type="http://schemas.openxmlformats.org/officeDocument/2006/relationships/chart" Target="../charts/chart10.xml"/><Relationship Id="rId17" Type="http://schemas.openxmlformats.org/officeDocument/2006/relationships/chart" Target="../charts/chart15.xml"/><Relationship Id="rId2" Type="http://schemas.openxmlformats.org/officeDocument/2006/relationships/notesSlide" Target="../notesSlides/notesSlide3.xml"/><Relationship Id="rId16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11" Type="http://schemas.openxmlformats.org/officeDocument/2006/relationships/chart" Target="../charts/chart9.xml"/><Relationship Id="rId5" Type="http://schemas.openxmlformats.org/officeDocument/2006/relationships/chart" Target="../charts/chart3.xml"/><Relationship Id="rId15" Type="http://schemas.openxmlformats.org/officeDocument/2006/relationships/chart" Target="../charts/chart13.xml"/><Relationship Id="rId10" Type="http://schemas.openxmlformats.org/officeDocument/2006/relationships/chart" Target="../charts/chart8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Relationship Id="rId1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www.ncbi.nlm.nih.gov/pubmed/23793516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/19654296" TargetMode="External"/><Relationship Id="rId2" Type="http://schemas.openxmlformats.org/officeDocument/2006/relationships/hyperlink" Target="http://www.ncbi.nlm.nih.gov/pubmed/2332562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ncbi.nlm.nih.gov/pubmed/23819870" TargetMode="External"/><Relationship Id="rId4" Type="http://schemas.openxmlformats.org/officeDocument/2006/relationships/hyperlink" Target="http://www.ncbi.nlm.nih.gov/pubmed/21685053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hyperlink" Target="http://www.cravat.u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66800"/>
            <a:ext cx="8915400" cy="1470025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Bioinformatics Training &amp; Education Program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b="1" dirty="0" err="1" smtClean="0"/>
              <a:t>Exome-Seq</a:t>
            </a:r>
            <a:r>
              <a:rPr lang="en-US" sz="3100" b="1" dirty="0" smtClean="0"/>
              <a:t> Analysis Workshop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CRAVAT and MuPIT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619756"/>
            <a:ext cx="6400800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/>
              <a:t>Karchin Lab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Department of Biomedical Engineering</a:t>
            </a:r>
            <a:br>
              <a:rPr lang="en-US" sz="2400" dirty="0" smtClean="0"/>
            </a:br>
            <a:r>
              <a:rPr lang="en-US" sz="2400" dirty="0" smtClean="0"/>
              <a:t>Institute of Computational Medicine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Johns Hopkins University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9" y="4399026"/>
            <a:ext cx="3935881" cy="232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399026"/>
            <a:ext cx="3066838" cy="229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Whiting School of Engineer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55" y="152400"/>
            <a:ext cx="2171700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52400"/>
            <a:ext cx="1269594" cy="40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8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CRAVAT Analysis – Sample Job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4884"/>
            <a:ext cx="9144000" cy="5538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381000" y="3934018"/>
            <a:ext cx="457200" cy="1807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77000" y="5715000"/>
            <a:ext cx="16764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371600" y="4176809"/>
            <a:ext cx="457200" cy="1807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41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" y="1198571"/>
            <a:ext cx="8401050" cy="565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CRAVAT Analysis – Sample Job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324600" y="2517038"/>
            <a:ext cx="6096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7078" y="1706877"/>
            <a:ext cx="1400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Click here to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see jobs.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906088" y="2208430"/>
            <a:ext cx="304800" cy="2673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9600" y="1829583"/>
            <a:ext cx="1562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Click here for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Interactive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Results Viewer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390807" y="2819400"/>
            <a:ext cx="666593" cy="7775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1867215" y="3596968"/>
            <a:ext cx="609600" cy="3654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5105400" y="3126638"/>
            <a:ext cx="914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21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5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45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CRAVAT Analysis – Sample Job Interactive Results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57296" y="1092757"/>
            <a:ext cx="1334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Click header</a:t>
            </a:r>
          </a:p>
          <a:p>
            <a:r>
              <a:rPr lang="en-US" dirty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o sort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857296" y="1757974"/>
            <a:ext cx="257514" cy="70621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33354" y="1143000"/>
            <a:ext cx="877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Type to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Filter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19600" y="1793305"/>
            <a:ext cx="0" cy="10260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34200" y="1142999"/>
            <a:ext cx="1413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Select row to</a:t>
            </a:r>
          </a:p>
          <a:p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0000"/>
                </a:solidFill>
              </a:rPr>
              <a:t>ee details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6858000" y="1757974"/>
            <a:ext cx="228600" cy="129002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239000" y="1750354"/>
            <a:ext cx="0" cy="289784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1219200" y="4419600"/>
            <a:ext cx="89561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0" y="5486400"/>
            <a:ext cx="1366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Add/remove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columns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609600" y="4724400"/>
            <a:ext cx="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0" y="2001552"/>
            <a:ext cx="1066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52400" y="620973"/>
            <a:ext cx="997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Tabs for</a:t>
            </a:r>
          </a:p>
          <a:p>
            <a:r>
              <a:rPr lang="en-US" dirty="0">
                <a:solidFill>
                  <a:srgbClr val="FF0000"/>
                </a:solidFill>
              </a:rPr>
              <a:t>d</a:t>
            </a:r>
            <a:r>
              <a:rPr lang="en-US" dirty="0" smtClean="0">
                <a:solidFill>
                  <a:srgbClr val="FF0000"/>
                </a:solidFill>
              </a:rPr>
              <a:t>ifferent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lists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57200" y="1464275"/>
            <a:ext cx="0" cy="5372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982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5" grpId="0"/>
      <p:bldP spid="15" grpId="1"/>
      <p:bldP spid="20" grpId="0" animBg="1"/>
      <p:bldP spid="20" grpId="1" animBg="1"/>
      <p:bldP spid="22" grpId="0"/>
      <p:bldP spid="22" grpId="1"/>
      <p:bldP spid="28" grpId="0" animBg="1"/>
      <p:bldP spid="28" grpId="1" animBg="1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</a:t>
            </a:r>
            <a:r>
              <a:rPr lang="en-US" sz="4000" dirty="0" smtClean="0"/>
              <a:t>Impact </a:t>
            </a:r>
            <a:r>
              <a:rPr lang="en-US" sz="4000" dirty="0" smtClean="0"/>
              <a:t>Analysis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" y="922338"/>
            <a:ext cx="8991600" cy="593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Exercise 1:</a:t>
            </a:r>
          </a:p>
          <a:p>
            <a:pPr lvl="1"/>
            <a:r>
              <a:rPr lang="en-US" dirty="0" smtClean="0"/>
              <a:t>Use a text editor and CRAVAT help to create properly formatted CRAVAT input for the </a:t>
            </a:r>
            <a:r>
              <a:rPr lang="en-US" smtClean="0"/>
              <a:t>following variants:</a:t>
            </a:r>
            <a:endParaRPr lang="en-US" dirty="0" smtClean="0"/>
          </a:p>
          <a:p>
            <a:pPr marL="1314450" lvl="3" indent="0">
              <a:buNone/>
            </a:pPr>
            <a:r>
              <a:rPr lang="en-US" dirty="0"/>
              <a:t>T changing to C on </a:t>
            </a:r>
            <a:r>
              <a:rPr lang="en-US" dirty="0" err="1"/>
              <a:t>chr</a:t>
            </a:r>
            <a:r>
              <a:rPr lang="en-US" dirty="0"/>
              <a:t> 13 at 32936646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13 T to C at </a:t>
            </a:r>
            <a:r>
              <a:rPr lang="en-US" dirty="0" err="1"/>
              <a:t>at</a:t>
            </a:r>
            <a:r>
              <a:rPr lang="en-US" dirty="0"/>
              <a:t> 32929387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10   124066731 T to G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2   136575534  T changed to C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 2   272256 T to G</a:t>
            </a:r>
          </a:p>
          <a:p>
            <a:pPr marL="1314450" lvl="3" indent="0">
              <a:buNone/>
            </a:pPr>
            <a:r>
              <a:rPr lang="en-US" dirty="0"/>
              <a:t>same </a:t>
            </a:r>
            <a:r>
              <a:rPr lang="en-US" dirty="0" err="1"/>
              <a:t>postion</a:t>
            </a:r>
            <a:r>
              <a:rPr lang="en-US" dirty="0"/>
              <a:t> G inserted</a:t>
            </a:r>
          </a:p>
          <a:p>
            <a:pPr marL="1314450" lvl="3" indent="0">
              <a:buNone/>
            </a:pPr>
            <a:r>
              <a:rPr lang="en-US" dirty="0"/>
              <a:t>same </a:t>
            </a:r>
            <a:r>
              <a:rPr lang="en-US" dirty="0" err="1"/>
              <a:t>postiong</a:t>
            </a:r>
            <a:r>
              <a:rPr lang="en-US" dirty="0"/>
              <a:t> TGA inserted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13  32953452 A to G</a:t>
            </a:r>
          </a:p>
          <a:p>
            <a:pPr marL="1314450" lvl="3" indent="0">
              <a:buNone/>
            </a:pPr>
            <a:r>
              <a:rPr lang="en-US" dirty="0" err="1"/>
              <a:t>chr</a:t>
            </a:r>
            <a:r>
              <a:rPr lang="en-US" dirty="0"/>
              <a:t> 2 11094125 T to A</a:t>
            </a:r>
          </a:p>
          <a:p>
            <a:pPr lvl="1"/>
            <a:r>
              <a:rPr lang="en-US" dirty="0" smtClean="0"/>
              <a:t>Submit the file or cut/paste variants to the input window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6016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Impact </a:t>
            </a:r>
            <a:r>
              <a:rPr lang="en-US" sz="4000" dirty="0" smtClean="0"/>
              <a:t>Analysis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" y="769938"/>
            <a:ext cx="8991600" cy="6088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400" dirty="0" smtClean="0"/>
              <a:t>Exercise 1: Can you find all 9 mutations that were input?             Do the CRAVAT results show the same impacts that we found manually in IGV? </a:t>
            </a:r>
            <a:r>
              <a:rPr lang="en-US" sz="2400" dirty="0"/>
              <a:t> </a:t>
            </a:r>
            <a:r>
              <a:rPr lang="en-US" sz="2400" dirty="0" smtClean="0"/>
              <a:t>Ontology / gene / protein change?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65019"/>
            <a:ext cx="9119913" cy="472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78740" y="3832848"/>
            <a:ext cx="304800" cy="293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60375" y="2514600"/>
            <a:ext cx="457200" cy="293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2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Impact </a:t>
            </a:r>
            <a:r>
              <a:rPr lang="en-US" sz="4000" dirty="0" smtClean="0"/>
              <a:t>Analysis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07975" y="769939"/>
            <a:ext cx="8683626" cy="3497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optional sample ID column can be used when providing study data for lots of samples:</a:t>
            </a:r>
          </a:p>
          <a:p>
            <a:pPr marL="2171700" lvl="5" indent="0">
              <a:buNone/>
            </a:pPr>
            <a:r>
              <a:rPr lang="fr-FR" sz="1400" dirty="0"/>
              <a:t>Mut1 chr13 32936646 + T </a:t>
            </a:r>
            <a:r>
              <a:rPr lang="fr-FR" sz="1400" dirty="0" smtClean="0"/>
              <a:t>C Patient1</a:t>
            </a:r>
            <a:endParaRPr lang="fr-FR" sz="1400" dirty="0"/>
          </a:p>
          <a:p>
            <a:pPr marL="2171700" lvl="5" indent="0">
              <a:buNone/>
            </a:pPr>
            <a:r>
              <a:rPr lang="fr-FR" sz="1400" dirty="0"/>
              <a:t>Mut2 chr13 32929387 + T C Patient1</a:t>
            </a:r>
          </a:p>
          <a:p>
            <a:pPr marL="2171700" lvl="5" indent="0">
              <a:buNone/>
            </a:pPr>
            <a:r>
              <a:rPr lang="fr-FR" sz="1400" dirty="0"/>
              <a:t>Mut5 chr2  272256 + T </a:t>
            </a:r>
            <a:r>
              <a:rPr lang="fr-FR" sz="1400" dirty="0" smtClean="0"/>
              <a:t>G </a:t>
            </a:r>
            <a:r>
              <a:rPr lang="fr-FR" sz="1400" dirty="0"/>
              <a:t>Patient1</a:t>
            </a:r>
            <a:endParaRPr lang="fr-FR" sz="1400" dirty="0" smtClean="0"/>
          </a:p>
          <a:p>
            <a:pPr marL="2171700" lvl="5" indent="0">
              <a:buNone/>
            </a:pPr>
            <a:r>
              <a:rPr lang="fr-FR" sz="1400" dirty="0" smtClean="0"/>
              <a:t>…</a:t>
            </a:r>
          </a:p>
          <a:p>
            <a:pPr marL="2171700" lvl="5" indent="0">
              <a:buNone/>
            </a:pPr>
            <a:r>
              <a:rPr lang="fr-FR" sz="1400" dirty="0"/>
              <a:t>Mut234 chr2  272256 + T G Patient5 </a:t>
            </a:r>
            <a:endParaRPr lang="fr-FR" sz="1400" dirty="0" smtClean="0"/>
          </a:p>
          <a:p>
            <a:pPr marL="2171700" lvl="5" indent="0">
              <a:buNone/>
            </a:pPr>
            <a:r>
              <a:rPr lang="fr-FR" sz="1400" dirty="0" smtClean="0"/>
              <a:t>…</a:t>
            </a:r>
          </a:p>
          <a:p>
            <a:pPr marL="2171700" lvl="5" indent="0">
              <a:buNone/>
            </a:pPr>
            <a:r>
              <a:rPr lang="fr-FR" sz="1400" dirty="0"/>
              <a:t>Mut789 chr2  272256 + T G Patient11 </a:t>
            </a:r>
            <a:endParaRPr lang="fr-FR" sz="1400" dirty="0" smtClean="0"/>
          </a:p>
          <a:p>
            <a:pPr marL="2171700" lvl="5" indent="0">
              <a:buNone/>
            </a:pPr>
            <a:r>
              <a:rPr lang="fr-FR" sz="1400" dirty="0" smtClean="0"/>
              <a:t>…</a:t>
            </a:r>
          </a:p>
          <a:p>
            <a:pPr marL="2171700" lvl="5" indent="0">
              <a:buNone/>
            </a:pPr>
            <a:r>
              <a:rPr lang="fr-FR" sz="1400" dirty="0"/>
              <a:t>Mut1036 chr2  272256 + T G Patient21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5800"/>
            <a:ext cx="72771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1" y="4495800"/>
            <a:ext cx="1314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31790" y="5474017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25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 </a:t>
            </a:r>
            <a:r>
              <a:rPr lang="en-US" sz="4000" dirty="0" smtClean="0"/>
              <a:t>– </a:t>
            </a:r>
            <a:r>
              <a:rPr lang="en-US" sz="4000" dirty="0" smtClean="0"/>
              <a:t>Impact </a:t>
            </a:r>
            <a:r>
              <a:rPr lang="en-US" sz="4000" dirty="0" smtClean="0"/>
              <a:t>Analysis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" y="922338"/>
            <a:ext cx="8991600" cy="593566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2:</a:t>
            </a:r>
          </a:p>
          <a:p>
            <a:pPr lvl="1"/>
            <a:r>
              <a:rPr lang="en-US" sz="3200" dirty="0" smtClean="0"/>
              <a:t>Try a </a:t>
            </a:r>
            <a:r>
              <a:rPr lang="en-US" sz="3200" dirty="0" err="1" smtClean="0"/>
              <a:t>vcf</a:t>
            </a:r>
            <a:r>
              <a:rPr lang="en-US" sz="3200" dirty="0" smtClean="0"/>
              <a:t> format input file.</a:t>
            </a:r>
          </a:p>
          <a:p>
            <a:pPr lvl="1"/>
            <a:r>
              <a:rPr lang="en-US" sz="3200" dirty="0" smtClean="0"/>
              <a:t>Run the Exercise2.vcf</a:t>
            </a:r>
          </a:p>
          <a:p>
            <a:pPr lvl="2"/>
            <a:r>
              <a:rPr lang="en-US" sz="2800" dirty="0" smtClean="0"/>
              <a:t>How may input mutations are in the file?</a:t>
            </a:r>
          </a:p>
          <a:p>
            <a:pPr lvl="2"/>
            <a:r>
              <a:rPr lang="en-US" sz="2800" dirty="0" smtClean="0"/>
              <a:t>How many input results did you receive from CRAVAT?</a:t>
            </a:r>
          </a:p>
          <a:p>
            <a:pPr lvl="2"/>
            <a:r>
              <a:rPr lang="en-US" sz="2800" dirty="0" smtClean="0"/>
              <a:t>Why?</a:t>
            </a:r>
          </a:p>
          <a:p>
            <a:pPr lvl="2"/>
            <a:r>
              <a:rPr lang="en-US" sz="2800" dirty="0" smtClean="0"/>
              <a:t>Are there additional CRAVAT columns when VCF input is used that assists with determining variant call quality?</a:t>
            </a:r>
          </a:p>
          <a:p>
            <a:pPr lvl="2"/>
            <a:r>
              <a:rPr lang="en-US" sz="2800" dirty="0" smtClean="0"/>
              <a:t>If so which calls in this set would you be suspicious of?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514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0"/>
            <a:ext cx="8229600" cy="769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CRAVAT </a:t>
            </a:r>
            <a:r>
              <a:rPr lang="en-US" sz="4000" dirty="0" smtClean="0"/>
              <a:t>– Impact </a:t>
            </a:r>
            <a:r>
              <a:rPr lang="en-US" sz="4000" dirty="0" smtClean="0"/>
              <a:t>Analysis VCF </a:t>
            </a:r>
            <a:endParaRPr lang="en-U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1542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288" y="3048000"/>
            <a:ext cx="9115425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4288" y="743388"/>
            <a:ext cx="93583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#</a:t>
            </a:r>
            <a:r>
              <a:rPr lang="en-US" sz="1400" dirty="0" smtClean="0"/>
              <a:t>CHROM  POS  ID  REF  ALT  QUAL  FILTER  INFO  FORMAT  </a:t>
            </a:r>
            <a:r>
              <a:rPr lang="en-US" sz="1400" u="sng" dirty="0" smtClean="0">
                <a:uFill>
                  <a:solidFill>
                    <a:srgbClr val="FF0000"/>
                  </a:solidFill>
                </a:uFill>
              </a:rPr>
              <a:t>NA00001  NA00002  NA00003</a:t>
            </a:r>
          </a:p>
          <a:p>
            <a:pPr marL="342900" indent="-342900">
              <a:buAutoNum type="arabicPlain" startAt="22"/>
            </a:pPr>
            <a:r>
              <a:rPr lang="en-US" sz="1400" dirty="0" smtClean="0"/>
              <a:t>30421786  TR1  A  T  29  PASS  NS=3;DP=14;AF=0.5;DB;H2  GT:GQ:DP:HQ   </a:t>
            </a:r>
            <a:r>
              <a:rPr lang="en-US" sz="1400" u="sng" dirty="0" smtClean="0">
                <a:uFill>
                  <a:solidFill>
                    <a:srgbClr val="FF0000"/>
                  </a:solidFill>
                </a:uFill>
              </a:rPr>
              <a:t>0|0:48:1:51,51  1|0:48:8:51,51  1/1:43:5:.,.</a:t>
            </a:r>
          </a:p>
          <a:p>
            <a:r>
              <a:rPr lang="en-US" sz="1400" dirty="0" smtClean="0"/>
              <a:t>20  1110696   rs6040355</a:t>
            </a:r>
            <a:r>
              <a:rPr lang="en-US" sz="1400" dirty="0"/>
              <a:t>	</a:t>
            </a:r>
            <a:r>
              <a:rPr lang="en-US" sz="1400" u="sng" dirty="0" smtClean="0">
                <a:uFill>
                  <a:solidFill>
                    <a:srgbClr val="FF0000"/>
                  </a:solidFill>
                </a:uFill>
              </a:rPr>
              <a:t>A  G,T</a:t>
            </a:r>
            <a:r>
              <a:rPr lang="en-US" sz="1400" dirty="0" smtClean="0"/>
              <a:t>  67  PASS  NS=2;DP=10;AF=0.333,0.667;AA=T;DB  GT:GQ:DP:HQ  1|2:21:6:23,27  2|1:2:0:18,2</a:t>
            </a:r>
            <a:r>
              <a:rPr lang="en-US" sz="1400" dirty="0"/>
              <a:t>	2/2:35:4</a:t>
            </a:r>
          </a:p>
          <a:p>
            <a:pPr marL="342900" indent="-342900">
              <a:buAutoNum type="arabicPlain" startAt="22"/>
            </a:pP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1439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0"/>
            <a:ext cx="8229600" cy="769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CRAVAT </a:t>
            </a:r>
            <a:r>
              <a:rPr lang="en-US" sz="4000" dirty="0" smtClean="0"/>
              <a:t>– Impact </a:t>
            </a:r>
            <a:r>
              <a:rPr lang="en-US" sz="4000" dirty="0" smtClean="0"/>
              <a:t>Analysis VCF </a:t>
            </a:r>
            <a:endParaRPr lang="en-US" sz="4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729865"/>
            <a:ext cx="385762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71775"/>
            <a:ext cx="5181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758508"/>
            <a:ext cx="20002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79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Variant </a:t>
            </a:r>
            <a:r>
              <a:rPr lang="en-US" sz="4000" dirty="0" smtClean="0"/>
              <a:t>Scoring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922338"/>
            <a:ext cx="8531226" cy="593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Identifying variant impact is not enough to select important variants.</a:t>
            </a:r>
          </a:p>
          <a:p>
            <a:r>
              <a:rPr lang="en-US" sz="3600" dirty="0" smtClean="0"/>
              <a:t>Scoring methods are needed to help prioritize investigation of mutations.</a:t>
            </a:r>
          </a:p>
          <a:p>
            <a:r>
              <a:rPr lang="en-US" sz="3600" dirty="0" smtClean="0"/>
              <a:t>CRAVAT provides two scoring methods:</a:t>
            </a:r>
          </a:p>
          <a:p>
            <a:pPr lvl="1"/>
            <a:r>
              <a:rPr lang="en-US" dirty="0" smtClean="0"/>
              <a:t>CHASM – Machine learning algorithm trained to identify cancer drivers. </a:t>
            </a:r>
            <a:r>
              <a:rPr lang="en-US" dirty="0" smtClean="0">
                <a:solidFill>
                  <a:srgbClr val="FF0000"/>
                </a:solidFill>
              </a:rPr>
              <a:t>Missense Only</a:t>
            </a:r>
          </a:p>
          <a:p>
            <a:pPr lvl="1"/>
            <a:r>
              <a:rPr lang="en-US" dirty="0" smtClean="0"/>
              <a:t>VEST – Machine learning algorithm trained to identify pathogenic variants. </a:t>
            </a:r>
            <a:r>
              <a:rPr lang="en-US" dirty="0" smtClean="0">
                <a:solidFill>
                  <a:srgbClr val="FF0000"/>
                </a:solidFill>
              </a:rPr>
              <a:t>Point mutations, </a:t>
            </a:r>
            <a:r>
              <a:rPr lang="en-US" dirty="0" err="1" smtClean="0">
                <a:solidFill>
                  <a:srgbClr val="FF0000"/>
                </a:solidFill>
              </a:rPr>
              <a:t>indels</a:t>
            </a:r>
            <a:r>
              <a:rPr lang="en-US" dirty="0" smtClean="0">
                <a:solidFill>
                  <a:srgbClr val="FF0000"/>
                </a:solidFill>
              </a:rPr>
              <a:t> (frameshift and in frame), splice site mutations, and nonsense variants (stop codon changes)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601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CRAVAT/</a:t>
            </a:r>
            <a:r>
              <a:rPr lang="en-US" sz="4000" dirty="0" err="1" smtClean="0"/>
              <a:t>MuPIT</a:t>
            </a:r>
            <a:r>
              <a:rPr lang="en-US" sz="4000" dirty="0" smtClean="0"/>
              <a:t> Worksho</a:t>
            </a:r>
            <a:r>
              <a:rPr lang="en-US" sz="4000" dirty="0"/>
              <a:t>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Fundamentals of Mutation Calls / Impact</a:t>
            </a:r>
          </a:p>
          <a:p>
            <a:r>
              <a:rPr lang="en-US" dirty="0" smtClean="0"/>
              <a:t>CRAVAT</a:t>
            </a:r>
          </a:p>
          <a:p>
            <a:pPr lvl="1"/>
            <a:r>
              <a:rPr lang="en-US" dirty="0" smtClean="0"/>
              <a:t>Input Formats</a:t>
            </a:r>
          </a:p>
          <a:p>
            <a:pPr lvl="1"/>
            <a:r>
              <a:rPr lang="en-US" dirty="0" smtClean="0"/>
              <a:t>Scoring Methods</a:t>
            </a:r>
          </a:p>
          <a:p>
            <a:pPr lvl="1"/>
            <a:r>
              <a:rPr lang="en-US" dirty="0" smtClean="0"/>
              <a:t>Annotations</a:t>
            </a:r>
          </a:p>
          <a:p>
            <a:r>
              <a:rPr lang="en-US" dirty="0" smtClean="0"/>
              <a:t>MuPIT</a:t>
            </a:r>
          </a:p>
          <a:p>
            <a:pPr lvl="1"/>
            <a:r>
              <a:rPr lang="en-US" dirty="0" smtClean="0"/>
              <a:t>Mutations in 3D structure + annotations</a:t>
            </a:r>
          </a:p>
          <a:p>
            <a:pPr lvl="1"/>
            <a:r>
              <a:rPr lang="en-US" dirty="0" err="1" smtClean="0"/>
              <a:t>MuPIT</a:t>
            </a:r>
            <a:r>
              <a:rPr lang="en-US" dirty="0" smtClean="0"/>
              <a:t> from CRAVAT and direct</a:t>
            </a:r>
            <a:endParaRPr lang="en-US" dirty="0" smtClean="0"/>
          </a:p>
          <a:p>
            <a:r>
              <a:rPr lang="en-US" dirty="0" smtClean="0"/>
              <a:t>Advanced</a:t>
            </a:r>
          </a:p>
          <a:p>
            <a:pPr lvl="1"/>
            <a:r>
              <a:rPr lang="en-US" dirty="0" smtClean="0"/>
              <a:t>Programmatic </a:t>
            </a:r>
            <a:r>
              <a:rPr lang="en-US" dirty="0" smtClean="0"/>
              <a:t>use/linking to </a:t>
            </a:r>
            <a:r>
              <a:rPr lang="en-US" dirty="0" smtClean="0"/>
              <a:t>CRAVAT</a:t>
            </a:r>
          </a:p>
          <a:p>
            <a:pPr marL="457200" lvl="1" indent="0">
              <a:buNone/>
            </a:pPr>
            <a:r>
              <a:rPr lang="en-US" dirty="0"/>
              <a:t> </a:t>
            </a:r>
            <a:r>
              <a:rPr lang="en-US" dirty="0" smtClean="0"/>
              <a:t>   and MuPIT </a:t>
            </a:r>
          </a:p>
          <a:p>
            <a:pPr lvl="1"/>
            <a:endParaRPr lang="en-US" dirty="0"/>
          </a:p>
        </p:txBody>
      </p:sp>
      <p:pic>
        <p:nvPicPr>
          <p:cNvPr id="1026" name="Picture 2" descr="http://darcyknappconsulting.com/wp-content/uploads/2011/04/canstockphoto58051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2" y="5257800"/>
            <a:ext cx="2054225" cy="127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81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76899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CHASM - Cancer research in the age of genomics</a:t>
            </a:r>
            <a:endParaRPr lang="en-US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043632"/>
            <a:ext cx="8064500" cy="57080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4862"/>
          </a:xfrm>
        </p:spPr>
        <p:txBody>
          <a:bodyPr>
            <a:noAutofit/>
          </a:bodyPr>
          <a:lstStyle/>
          <a:p>
            <a:r>
              <a:rPr lang="en-US" sz="3600" dirty="0"/>
              <a:t>CHASM - Mutations </a:t>
            </a:r>
            <a:r>
              <a:rPr lang="en-US" sz="3600" dirty="0" smtClean="0"/>
              <a:t>detected in selected tumor </a:t>
            </a:r>
            <a:r>
              <a:rPr lang="en-US" sz="3600" dirty="0" err="1" smtClean="0"/>
              <a:t>exome</a:t>
            </a:r>
            <a:r>
              <a:rPr lang="en-US" sz="3600" dirty="0" smtClean="0"/>
              <a:t> sequencing studies</a:t>
            </a:r>
            <a:endParaRPr lang="en-US" sz="36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6692900" y="1574800"/>
          <a:ext cx="2082800" cy="158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642100" y="1576000"/>
            <a:ext cx="1413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Stephens et al 2005</a:t>
            </a:r>
            <a:endParaRPr 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4991100" y="1714501"/>
          <a:ext cx="1549400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156200" y="1588700"/>
            <a:ext cx="1244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Davies et al 2005</a:t>
            </a:r>
            <a:endParaRPr 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3403600" y="1739900"/>
          <a:ext cx="1689100" cy="134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619500" y="1601400"/>
            <a:ext cx="12736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Hunter et al 2005</a:t>
            </a:r>
            <a:endParaRPr 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1917700" y="1714500"/>
          <a:ext cx="1612900" cy="129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032000" y="1614100"/>
            <a:ext cx="1346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Sjoblom</a:t>
            </a:r>
            <a:r>
              <a:rPr lang="en-US" sz="1200" dirty="0" smtClean="0"/>
              <a:t> et al 2006</a:t>
            </a:r>
            <a:endParaRPr lang="en-US" sz="1200" dirty="0"/>
          </a:p>
        </p:txBody>
      </p:sp>
      <p:graphicFrame>
        <p:nvGraphicFramePr>
          <p:cNvPr id="13" name="Chart 12"/>
          <p:cNvGraphicFramePr/>
          <p:nvPr/>
        </p:nvGraphicFramePr>
        <p:xfrm>
          <a:off x="393700" y="1778000"/>
          <a:ext cx="1549400" cy="130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82600" y="1626800"/>
            <a:ext cx="1346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Sjoblom</a:t>
            </a:r>
            <a:r>
              <a:rPr lang="en-US" sz="1200" dirty="0" smtClean="0"/>
              <a:t> et al 2006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36600" y="2947600"/>
            <a:ext cx="8162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Colorectal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2400300" y="2947600"/>
            <a:ext cx="5822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Breast</a:t>
            </a:r>
            <a:endParaRPr lang="en-US" sz="1200" dirty="0"/>
          </a:p>
        </p:txBody>
      </p:sp>
      <p:graphicFrame>
        <p:nvGraphicFramePr>
          <p:cNvPr id="17" name="Chart 16"/>
          <p:cNvGraphicFramePr/>
          <p:nvPr/>
        </p:nvGraphicFramePr>
        <p:xfrm>
          <a:off x="330200" y="3594100"/>
          <a:ext cx="1727200" cy="133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32337" y="3442900"/>
            <a:ext cx="14975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</a:rPr>
              <a:t>Greenman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 et al 2007</a:t>
            </a:r>
            <a:endParaRPr 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9" name="Chart 18"/>
          <p:cNvGraphicFramePr/>
          <p:nvPr/>
        </p:nvGraphicFramePr>
        <p:xfrm>
          <a:off x="1917700" y="3594100"/>
          <a:ext cx="1689100" cy="133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184400" y="3442900"/>
            <a:ext cx="118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Jones et al 2008</a:t>
            </a:r>
          </a:p>
        </p:txBody>
      </p:sp>
      <p:graphicFrame>
        <p:nvGraphicFramePr>
          <p:cNvPr id="21" name="Chart 20"/>
          <p:cNvGraphicFramePr/>
          <p:nvPr/>
        </p:nvGraphicFramePr>
        <p:xfrm>
          <a:off x="3505200" y="3581400"/>
          <a:ext cx="1625600" cy="134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670300" y="3430200"/>
            <a:ext cx="1320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Parsons et al 2008</a:t>
            </a:r>
          </a:p>
        </p:txBody>
      </p:sp>
      <p:graphicFrame>
        <p:nvGraphicFramePr>
          <p:cNvPr id="23" name="Chart 22"/>
          <p:cNvGraphicFramePr/>
          <p:nvPr/>
        </p:nvGraphicFramePr>
        <p:xfrm>
          <a:off x="4864100" y="3581400"/>
          <a:ext cx="1968500" cy="1358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168900" y="3417500"/>
            <a:ext cx="1498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chemeClr val="accent6">
                    <a:lumMod val="75000"/>
                  </a:schemeClr>
                </a:solidFill>
              </a:rPr>
              <a:t>McLendon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 et al 2008</a:t>
            </a:r>
          </a:p>
        </p:txBody>
      </p:sp>
      <p:graphicFrame>
        <p:nvGraphicFramePr>
          <p:cNvPr id="25" name="Chart 24"/>
          <p:cNvGraphicFramePr/>
          <p:nvPr/>
        </p:nvGraphicFramePr>
        <p:xfrm>
          <a:off x="6426200" y="3556000"/>
          <a:ext cx="19685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858000" y="3417500"/>
            <a:ext cx="11206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Ding et al 2008</a:t>
            </a:r>
          </a:p>
        </p:txBody>
      </p:sp>
      <p:graphicFrame>
        <p:nvGraphicFramePr>
          <p:cNvPr id="27" name="Chart 26"/>
          <p:cNvGraphicFramePr/>
          <p:nvPr/>
        </p:nvGraphicFramePr>
        <p:xfrm>
          <a:off x="1778000" y="5384800"/>
          <a:ext cx="18796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146300" y="5259000"/>
            <a:ext cx="1185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Jones et al 2010</a:t>
            </a:r>
          </a:p>
        </p:txBody>
      </p:sp>
      <p:graphicFrame>
        <p:nvGraphicFramePr>
          <p:cNvPr id="29" name="Chart 28"/>
          <p:cNvGraphicFramePr/>
          <p:nvPr/>
        </p:nvGraphicFramePr>
        <p:xfrm>
          <a:off x="304800" y="5384800"/>
          <a:ext cx="1689100" cy="139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482600" y="5246300"/>
            <a:ext cx="1326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Parsons et al 2011</a:t>
            </a:r>
          </a:p>
        </p:txBody>
      </p:sp>
      <p:graphicFrame>
        <p:nvGraphicFramePr>
          <p:cNvPr id="31" name="Chart 30"/>
          <p:cNvGraphicFramePr/>
          <p:nvPr/>
        </p:nvGraphicFramePr>
        <p:xfrm>
          <a:off x="3365500" y="5397500"/>
          <a:ext cx="18542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873500" y="5271700"/>
            <a:ext cx="8701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TCGA 2010</a:t>
            </a:r>
          </a:p>
        </p:txBody>
      </p:sp>
      <p:graphicFrame>
        <p:nvGraphicFramePr>
          <p:cNvPr id="33" name="Chart 32"/>
          <p:cNvGraphicFramePr/>
          <p:nvPr/>
        </p:nvGraphicFramePr>
        <p:xfrm>
          <a:off x="5092700" y="5384800"/>
          <a:ext cx="1765300" cy="137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283200" y="5246300"/>
            <a:ext cx="14029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Stransky</a:t>
            </a:r>
            <a:r>
              <a:rPr lang="en-US" sz="1200" dirty="0" smtClean="0"/>
              <a:t> et al 2011</a:t>
            </a:r>
          </a:p>
        </p:txBody>
      </p:sp>
      <p:graphicFrame>
        <p:nvGraphicFramePr>
          <p:cNvPr id="35" name="Chart 34"/>
          <p:cNvGraphicFramePr/>
          <p:nvPr/>
        </p:nvGraphicFramePr>
        <p:xfrm>
          <a:off x="6553200" y="5384800"/>
          <a:ext cx="1866900" cy="134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6972300" y="5246300"/>
            <a:ext cx="9412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Li et al 2011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ircos_mu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520" y="1565591"/>
            <a:ext cx="4681884" cy="46270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7862"/>
          </a:xfrm>
        </p:spPr>
        <p:txBody>
          <a:bodyPr>
            <a:normAutofit/>
          </a:bodyPr>
          <a:lstStyle/>
          <a:p>
            <a:r>
              <a:rPr lang="en-US" sz="3600" dirty="0"/>
              <a:t>CHASM - Mutations </a:t>
            </a:r>
            <a:r>
              <a:rPr lang="en-US" sz="3600" dirty="0" smtClean="0"/>
              <a:t>in a melanoma </a:t>
            </a:r>
            <a:r>
              <a:rPr lang="en-US" sz="3600" dirty="0" err="1" smtClean="0"/>
              <a:t>exome</a:t>
            </a:r>
            <a:endParaRPr lang="en-US" sz="36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20084" y="6673334"/>
            <a:ext cx="462391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pPr defTabSz="828675">
              <a:tabLst>
                <a:tab pos="657225" algn="l"/>
                <a:tab pos="1312863" algn="l"/>
                <a:tab pos="1970088" algn="l"/>
                <a:tab pos="2627313" algn="l"/>
                <a:tab pos="3282950" algn="l"/>
                <a:tab pos="3940175" algn="l"/>
                <a:tab pos="4595813" algn="l"/>
                <a:tab pos="5253038" algn="l"/>
                <a:tab pos="5910263" algn="l"/>
              </a:tabLst>
            </a:pPr>
            <a:r>
              <a:rPr lang="en-GB" sz="1200" dirty="0"/>
              <a:t>ED Pleasance </a:t>
            </a:r>
            <a:r>
              <a:rPr lang="en-GB" sz="1200" i="1" dirty="0"/>
              <a:t>et al.</a:t>
            </a:r>
            <a:r>
              <a:rPr lang="en-GB" sz="1200" dirty="0"/>
              <a:t> </a:t>
            </a:r>
            <a:r>
              <a:rPr lang="en-GB" sz="1200" i="1" dirty="0"/>
              <a:t>Nature</a:t>
            </a:r>
            <a:r>
              <a:rPr lang="en-GB" sz="1200" dirty="0"/>
              <a:t> </a:t>
            </a:r>
            <a:r>
              <a:rPr lang="en-GB" sz="1200" b="1" dirty="0"/>
              <a:t>000</a:t>
            </a:r>
            <a:r>
              <a:rPr lang="en-GB" sz="1200" dirty="0"/>
              <a:t>, 1-6 (2009) doi:10.1038/nature08658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83297" y="2972160"/>
            <a:ext cx="13220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Examples:</a:t>
            </a:r>
          </a:p>
          <a:p>
            <a:r>
              <a:rPr lang="en-US" dirty="0" smtClean="0"/>
              <a:t>KRAS G12V</a:t>
            </a:r>
          </a:p>
          <a:p>
            <a:r>
              <a:rPr lang="en-US" dirty="0" smtClean="0"/>
              <a:t>EGFR L858R</a:t>
            </a:r>
          </a:p>
          <a:p>
            <a:r>
              <a:rPr lang="en-US" dirty="0" smtClean="0"/>
              <a:t>BRAF V600E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328014" y="1348459"/>
            <a:ext cx="5446252" cy="3988443"/>
            <a:chOff x="3328014" y="1348459"/>
            <a:chExt cx="5446252" cy="3988443"/>
          </a:xfrm>
        </p:grpSpPr>
        <p:sp>
          <p:nvSpPr>
            <p:cNvPr id="5" name="Explosion 1 4"/>
            <p:cNvSpPr/>
            <p:nvPr/>
          </p:nvSpPr>
          <p:spPr>
            <a:xfrm>
              <a:off x="5418071" y="2427326"/>
              <a:ext cx="209005" cy="28935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Explosion 1 5"/>
            <p:cNvSpPr/>
            <p:nvPr/>
          </p:nvSpPr>
          <p:spPr>
            <a:xfrm>
              <a:off x="5627076" y="2716676"/>
              <a:ext cx="209005" cy="28935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xplosion 1 7"/>
            <p:cNvSpPr/>
            <p:nvPr/>
          </p:nvSpPr>
          <p:spPr>
            <a:xfrm>
              <a:off x="3328014" y="2716676"/>
              <a:ext cx="209005" cy="28935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xplosion 1 8"/>
            <p:cNvSpPr/>
            <p:nvPr/>
          </p:nvSpPr>
          <p:spPr>
            <a:xfrm>
              <a:off x="3778180" y="5047552"/>
              <a:ext cx="209005" cy="28935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xplosion 1 10"/>
            <p:cNvSpPr/>
            <p:nvPr/>
          </p:nvSpPr>
          <p:spPr>
            <a:xfrm>
              <a:off x="6790015" y="1417638"/>
              <a:ext cx="209005" cy="289350"/>
            </a:xfrm>
            <a:prstGeom prst="irregularSeal1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999020" y="1348459"/>
              <a:ext cx="17752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Driver Mutations</a:t>
              </a:r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000580" y="1720026"/>
            <a:ext cx="214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Passenger Mutations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57200" y="1706988"/>
            <a:ext cx="165100" cy="1853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57200" y="1952044"/>
            <a:ext cx="165100" cy="18531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7200" y="2206044"/>
            <a:ext cx="165100" cy="185312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" y="2455164"/>
            <a:ext cx="165100" cy="18531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22300" y="2427326"/>
            <a:ext cx="805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Splice site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947" y="2178165"/>
            <a:ext cx="800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Nonsense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4598" y="1670165"/>
            <a:ext cx="533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Silent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2947" y="1916345"/>
            <a:ext cx="766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Missense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7049" y="6117849"/>
            <a:ext cx="3647265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Goal: Identify driver mutations and</a:t>
            </a:r>
          </a:p>
          <a:p>
            <a:r>
              <a:rPr lang="en-US" dirty="0" smtClean="0"/>
              <a:t>the cancer genes in which they occur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52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4924"/>
            <a:ext cx="8229600" cy="1143000"/>
          </a:xfrm>
        </p:spPr>
        <p:txBody>
          <a:bodyPr/>
          <a:lstStyle/>
          <a:p>
            <a:r>
              <a:rPr lang="en-US" dirty="0"/>
              <a:t>CHASM - Transcript-based features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1" y="996319"/>
            <a:ext cx="7175499" cy="578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912" y="152400"/>
            <a:ext cx="8599365" cy="741362"/>
          </a:xfrm>
        </p:spPr>
        <p:txBody>
          <a:bodyPr>
            <a:normAutofit fontScale="90000"/>
          </a:bodyPr>
          <a:lstStyle/>
          <a:p>
            <a:r>
              <a:rPr lang="en-US" dirty="0"/>
              <a:t>CHASM - Positive </a:t>
            </a:r>
            <a:r>
              <a:rPr lang="en-US" dirty="0" smtClean="0"/>
              <a:t>class: Driver Mutations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6912" y="1817917"/>
          <a:ext cx="3008086" cy="238324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504043"/>
                <a:gridCol w="1504043"/>
              </a:tblGrid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/>
                        <a:t>Curated</a:t>
                      </a:r>
                      <a:r>
                        <a:rPr lang="en-US" sz="1100" u="none" strike="noStrike" dirty="0"/>
                        <a:t> data type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Curated data count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Experiments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2,760,220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/>
                        <a:t>Tumours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541,928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4790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Mutations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136,326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References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10,383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Genes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18,490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Fusions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4946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/>
                        <a:t>Structural variants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/>
                        <a:t>2307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  <a:tr h="266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/>
                        <a:t>Whole cancer genomes</a:t>
                      </a:r>
                      <a:endParaRPr lang="en-US" sz="1100" b="0" i="0" u="none" strike="noStrike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/>
                        <a:t>29</a:t>
                      </a:r>
                      <a:endParaRPr lang="en-US" sz="1100" b="0" i="0" u="none" strike="noStrike" dirty="0">
                        <a:latin typeface="Arial"/>
                      </a:endParaRPr>
                    </a:p>
                  </a:txBody>
                  <a:tcPr marL="12700" marR="12700" marT="12700" marB="0" anchor="ctr" anchorCtr="1"/>
                </a:tc>
              </a:tr>
            </a:tbl>
          </a:graphicData>
        </a:graphic>
      </p:graphicFrame>
      <p:pic>
        <p:nvPicPr>
          <p:cNvPr id="6" name="Picture 5" descr="COSMIC_CONTETS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468" y="1817917"/>
            <a:ext cx="5988936" cy="2383247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6912" y="4219307"/>
            <a:ext cx="2842988" cy="255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prstTxWarp prst="textNoShape">
              <a:avLst/>
            </a:prstTxWarp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sz="800" b="1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Forbes S A et al. </a:t>
            </a:r>
            <a:r>
              <a:rPr lang="en-GB" sz="800" b="1" dirty="0" err="1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Nucl</a:t>
            </a:r>
            <a:r>
              <a:rPr lang="en-GB" sz="800" b="1" dirty="0">
                <a:solidFill>
                  <a:srgbClr val="000000"/>
                </a:solidFill>
                <a:latin typeface="Arial" charset="0"/>
                <a:ea typeface="msgothic" charset="0"/>
                <a:cs typeface="msgothic" charset="0"/>
              </a:rPr>
              <a:t>. Acids Res. 2011;39:D945-D950</a:t>
            </a:r>
          </a:p>
        </p:txBody>
      </p:sp>
      <p:pic>
        <p:nvPicPr>
          <p:cNvPr id="12" name="Picture 11" descr="cosmic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714" y="1016000"/>
            <a:ext cx="2159000" cy="508000"/>
          </a:xfrm>
          <a:prstGeom prst="rect">
            <a:avLst/>
          </a:prstGeom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553200" y="6441015"/>
            <a:ext cx="2133600" cy="365125"/>
          </a:xfrm>
        </p:spPr>
        <p:txBody>
          <a:bodyPr/>
          <a:lstStyle/>
          <a:p>
            <a:fld id="{462C97DA-1CCC-CC42-BF26-E4E7A0F84DE2}" type="slidenum">
              <a:rPr lang="en-US" smtClean="0"/>
              <a:pPr/>
              <a:t>24</a:t>
            </a:fld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2482" y="4703892"/>
            <a:ext cx="8958945" cy="1800325"/>
            <a:chOff x="112482" y="4703892"/>
            <a:chExt cx="8958945" cy="1800325"/>
          </a:xfrm>
        </p:grpSpPr>
        <p:grpSp>
          <p:nvGrpSpPr>
            <p:cNvPr id="15" name="Group 14"/>
            <p:cNvGrpSpPr/>
            <p:nvPr/>
          </p:nvGrpSpPr>
          <p:grpSpPr>
            <a:xfrm>
              <a:off x="112482" y="4703892"/>
              <a:ext cx="8958945" cy="1800325"/>
              <a:chOff x="112482" y="4691192"/>
              <a:chExt cx="8958945" cy="1800325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12482" y="4691192"/>
                <a:ext cx="8958945" cy="175432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Selection Criteria:</a:t>
                </a:r>
              </a:p>
              <a:p>
                <a:pPr lvl="1">
                  <a:buFont typeface="Arial"/>
                  <a:buChar char="•"/>
                </a:pPr>
                <a:r>
                  <a:rPr lang="en-US" sz="2400" dirty="0" smtClean="0"/>
                  <a:t> </a:t>
                </a:r>
                <a:r>
                  <a:rPr lang="en-US" sz="2000" dirty="0" smtClean="0"/>
                  <a:t>Gene harbors at least 5 mutations</a:t>
                </a:r>
              </a:p>
              <a:p>
                <a:pPr lvl="1">
                  <a:buFont typeface="Arial"/>
                  <a:buChar char="•"/>
                </a:pPr>
                <a:r>
                  <a:rPr lang="en-US" sz="2000" dirty="0" smtClean="0"/>
                  <a:t> </a:t>
                </a:r>
                <a:r>
                  <a:rPr lang="en-US" sz="2000" dirty="0" err="1" smtClean="0"/>
                  <a:t>Oncogene</a:t>
                </a:r>
                <a:r>
                  <a:rPr lang="en-US" sz="2000" dirty="0" smtClean="0"/>
                  <a:t>: &gt;15% of NS mutations occur at the same position</a:t>
                </a:r>
              </a:p>
              <a:p>
                <a:pPr lvl="1">
                  <a:buFont typeface="Arial"/>
                  <a:buChar char="•"/>
                </a:pPr>
                <a:r>
                  <a:rPr lang="en-US" sz="2000" dirty="0" smtClean="0"/>
                  <a:t> Tumor suppressor: &gt; 15% of NS mutations are inactivating</a:t>
                </a:r>
              </a:p>
              <a:p>
                <a:pPr lvl="1">
                  <a:buFont typeface="Arial"/>
                  <a:buChar char="•"/>
                </a:pPr>
                <a:r>
                  <a:rPr lang="en-US" sz="2000" dirty="0" smtClean="0"/>
                  <a:t> Add all missense mutations in these genes to training set</a:t>
                </a:r>
                <a:endParaRPr lang="en-US" sz="2000" dirty="0"/>
              </a:p>
            </p:txBody>
          </p:sp>
          <p:pic>
            <p:nvPicPr>
              <p:cNvPr id="13" name="Picture 7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641522" y="4893994"/>
                <a:ext cx="881643" cy="111185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>
                <a:off x="7569285" y="6050113"/>
                <a:ext cx="1308015" cy="44140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0" tIns="0" rIns="0" bIns="0">
                <a:prstTxWarp prst="textNoShape">
                  <a:avLst/>
                </a:prstTxWarp>
              </a:bodyPr>
              <a:lstStyle/>
              <a:p>
                <a: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</a:tabLst>
                </a:pPr>
                <a:r>
                  <a:rPr lang="en-GB" sz="800" b="1" dirty="0" err="1" smtClean="0">
                    <a:solidFill>
                      <a:srgbClr val="000000"/>
                    </a:solidFill>
                    <a:latin typeface="Arial" charset="0"/>
                    <a:ea typeface="msgothic" charset="0"/>
                    <a:cs typeface="msgothic" charset="0"/>
                  </a:rPr>
                  <a:t>Bozic</a:t>
                </a:r>
                <a:r>
                  <a:rPr lang="en-GB" sz="800" b="1" dirty="0" smtClean="0">
                    <a:solidFill>
                      <a:srgbClr val="000000"/>
                    </a:solidFill>
                    <a:latin typeface="Arial" charset="0"/>
                    <a:ea typeface="msgothic" charset="0"/>
                    <a:cs typeface="msgothic" charset="0"/>
                  </a:rPr>
                  <a:t> et al PNAS 2010</a:t>
                </a:r>
              </a:p>
              <a:p>
                <a: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</a:tabLst>
                </a:pPr>
                <a:r>
                  <a:rPr lang="en-GB" sz="800" b="1" dirty="0" smtClean="0">
                    <a:solidFill>
                      <a:srgbClr val="000000"/>
                    </a:solidFill>
                    <a:latin typeface="Arial" charset="0"/>
                    <a:ea typeface="msgothic" charset="0"/>
                    <a:cs typeface="msgothic" charset="0"/>
                  </a:rPr>
                  <a:t>Jones et al Science 2010</a:t>
                </a:r>
                <a:endParaRPr lang="en-GB" sz="800" b="1" dirty="0">
                  <a:solidFill>
                    <a:srgbClr val="000000"/>
                  </a:solidFill>
                  <a:latin typeface="Arial" charset="0"/>
                  <a:ea typeface="msgothic" charset="0"/>
                  <a:cs typeface="msgothic" charset="0"/>
                </a:endParaRPr>
              </a:p>
            </p:txBody>
          </p:sp>
        </p:grpSp>
        <p:pic>
          <p:nvPicPr>
            <p:cNvPr id="17" name="Picture 16" descr="Vogelstein-Kinzler-Velculescu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93461" y="4827475"/>
              <a:ext cx="1617705" cy="1235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660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91916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CHASM - What </a:t>
            </a:r>
            <a:r>
              <a:rPr lang="en-US" sz="3600" dirty="0" smtClean="0"/>
              <a:t>do passenger mutations look like?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889709" y="3410860"/>
            <a:ext cx="123371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TP53</a:t>
            </a:r>
          </a:p>
          <a:p>
            <a:r>
              <a:rPr lang="en-US" dirty="0" smtClean="0"/>
              <a:t>CDKN2A</a:t>
            </a:r>
          </a:p>
          <a:p>
            <a:r>
              <a:rPr lang="en-US" dirty="0" smtClean="0"/>
              <a:t>KRAS</a:t>
            </a:r>
          </a:p>
          <a:p>
            <a:r>
              <a:rPr lang="en-US" dirty="0" smtClean="0"/>
              <a:t>PIK3CA</a:t>
            </a:r>
          </a:p>
          <a:p>
            <a:r>
              <a:rPr lang="en-US" dirty="0" smtClean="0"/>
              <a:t>PTEN</a:t>
            </a:r>
          </a:p>
          <a:p>
            <a:r>
              <a:rPr lang="en-US" dirty="0" smtClean="0"/>
              <a:t>RB</a:t>
            </a:r>
          </a:p>
          <a:p>
            <a:r>
              <a:rPr lang="en-US" dirty="0" smtClean="0"/>
              <a:t>NF1</a:t>
            </a:r>
          </a:p>
          <a:p>
            <a:r>
              <a:rPr lang="en-US" dirty="0" smtClean="0"/>
              <a:t>SMAD4</a:t>
            </a:r>
            <a:endParaRPr lang="en-US" dirty="0"/>
          </a:p>
        </p:txBody>
      </p:sp>
      <p:sp>
        <p:nvSpPr>
          <p:cNvPr id="6" name="&quot;No&quot; Symbol 5"/>
          <p:cNvSpPr/>
          <p:nvPr/>
        </p:nvSpPr>
        <p:spPr>
          <a:xfrm>
            <a:off x="7701024" y="3882571"/>
            <a:ext cx="1259113" cy="1277257"/>
          </a:xfrm>
          <a:prstGeom prst="noSmoking">
            <a:avLst>
              <a:gd name="adj" fmla="val 10001"/>
            </a:avLst>
          </a:prstGeom>
          <a:solidFill>
            <a:srgbClr val="FF2645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8" descr="Compare4contextsCol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1765051"/>
            <a:ext cx="7454900" cy="4828265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6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6681101" y="2893605"/>
            <a:ext cx="1337680" cy="697291"/>
            <a:chOff x="6858901" y="2906305"/>
            <a:chExt cx="1337680" cy="697291"/>
          </a:xfrm>
        </p:grpSpPr>
        <p:sp>
          <p:nvSpPr>
            <p:cNvPr id="46" name="Donut 45"/>
            <p:cNvSpPr>
              <a:spLocks noChangeAspect="1"/>
            </p:cNvSpPr>
            <p:nvPr/>
          </p:nvSpPr>
          <p:spPr>
            <a:xfrm>
              <a:off x="8059421" y="3466436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9" name="Donut 48"/>
            <p:cNvSpPr>
              <a:spLocks noChangeAspect="1"/>
            </p:cNvSpPr>
            <p:nvPr/>
          </p:nvSpPr>
          <p:spPr>
            <a:xfrm>
              <a:off x="6858901" y="3453736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>
            <a:xfrm rot="5400000">
              <a:off x="6919225" y="2939908"/>
              <a:ext cx="578360" cy="5111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rot="16200000" flipH="1">
              <a:off x="7543902" y="2923372"/>
              <a:ext cx="588465" cy="5543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5781497" y="4470651"/>
            <a:ext cx="967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  <a:endParaRPr lang="en-US" sz="1200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7890565" y="4452945"/>
            <a:ext cx="115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953735"/>
                </a:solidFill>
              </a:rPr>
              <a:t>PIK3CA H1047R</a:t>
            </a:r>
          </a:p>
          <a:p>
            <a:r>
              <a:rPr lang="en-US" sz="1200" dirty="0" smtClean="0">
                <a:solidFill>
                  <a:srgbClr val="953735"/>
                </a:solidFill>
              </a:rPr>
              <a:t>EGFR L858R</a:t>
            </a:r>
          </a:p>
        </p:txBody>
      </p:sp>
      <p:pic>
        <p:nvPicPr>
          <p:cNvPr id="11" name="Picture 10" descr="Pick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20" y="1516797"/>
            <a:ext cx="1434988" cy="9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614362"/>
          </a:xfrm>
        </p:spPr>
        <p:txBody>
          <a:bodyPr>
            <a:noAutofit/>
          </a:bodyPr>
          <a:lstStyle/>
          <a:p>
            <a:r>
              <a:rPr lang="en-US" sz="3600" dirty="0"/>
              <a:t>CHASM - Random </a:t>
            </a:r>
            <a:r>
              <a:rPr lang="en-US" sz="3600" dirty="0" smtClean="0"/>
              <a:t>Forest construction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85800"/>
            <a:ext cx="3460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Decision tree construction</a:t>
            </a:r>
            <a:endParaRPr lang="en-US" sz="2400" dirty="0"/>
          </a:p>
        </p:txBody>
      </p:sp>
      <p:pic>
        <p:nvPicPr>
          <p:cNvPr id="8" name="Picture 7" descr="J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698" y="2215297"/>
            <a:ext cx="2004200" cy="2004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7366" y="2628900"/>
            <a:ext cx="992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TP53 R282W</a:t>
            </a:r>
            <a:endParaRPr 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2920" y="3578196"/>
            <a:ext cx="1159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953735"/>
                </a:solidFill>
              </a:rPr>
              <a:t>PIK3CA H1047R</a:t>
            </a:r>
            <a:endParaRPr lang="en-US" sz="1200" dirty="0">
              <a:solidFill>
                <a:srgbClr val="953735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334" y="3019566"/>
            <a:ext cx="902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953735"/>
                </a:solidFill>
              </a:rPr>
              <a:t>KRAS G12V</a:t>
            </a:r>
          </a:p>
        </p:txBody>
      </p:sp>
      <p:pic>
        <p:nvPicPr>
          <p:cNvPr id="15" name="Picture 14" descr="PickU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908" y="1516797"/>
            <a:ext cx="1434988" cy="965200"/>
          </a:xfrm>
          <a:prstGeom prst="rect">
            <a:avLst/>
          </a:prstGeom>
        </p:spPr>
      </p:pic>
      <p:pic>
        <p:nvPicPr>
          <p:cNvPr id="16" name="Picture 15" descr="J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2990" y="2215297"/>
            <a:ext cx="2004200" cy="2004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2920" y="4219497"/>
            <a:ext cx="1736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4950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Drivers</a:t>
            </a:r>
          </a:p>
          <a:p>
            <a:r>
              <a:rPr lang="en-US" dirty="0" smtClean="0"/>
              <a:t>5000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Passengers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15908" y="4257597"/>
            <a:ext cx="1401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86 predictive</a:t>
            </a:r>
          </a:p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 rot="297530">
            <a:off x="3641308" y="317040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Charge change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4056065" y="2994166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Entropy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 rot="1066108">
            <a:off x="3577808" y="3371564"/>
            <a:ext cx="9156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Binding site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 rot="20479653">
            <a:off x="3615908" y="2742567"/>
            <a:ext cx="1146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Hydrophobicity</a:t>
            </a:r>
            <a:endParaRPr 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3719967" y="2604700"/>
            <a:ext cx="4943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Helix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 rot="20095098">
            <a:off x="3617159" y="3610463"/>
            <a:ext cx="1203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Solvent Exposed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448234" y="2818199"/>
            <a:ext cx="967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  <a:endParaRPr 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3700" y="320766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PHLDB2 C457Y</a:t>
            </a:r>
            <a:endParaRPr 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0934" y="3408464"/>
            <a:ext cx="9925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IMPG2 A59V</a:t>
            </a:r>
            <a:endParaRPr 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8000" y="3788263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953735"/>
                </a:solidFill>
              </a:rPr>
              <a:t>EGFR L858R</a:t>
            </a:r>
            <a:endParaRPr lang="en-US" sz="1200" dirty="0">
              <a:solidFill>
                <a:srgbClr val="953735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50202" y="2604700"/>
            <a:ext cx="11592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  <a:endParaRPr lang="en-US" sz="1200" dirty="0" smtClean="0"/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IMPG2 A59V</a:t>
            </a:r>
            <a:endParaRPr lang="en-US" sz="1200" dirty="0" smtClean="0"/>
          </a:p>
          <a:p>
            <a:r>
              <a:rPr lang="en-US" sz="1200" dirty="0" smtClean="0">
                <a:solidFill>
                  <a:srgbClr val="953735"/>
                </a:solidFill>
              </a:rPr>
              <a:t>KRAS G12V</a:t>
            </a:r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</a:p>
          <a:p>
            <a:r>
              <a:rPr lang="en-US" sz="1200" dirty="0" smtClean="0">
                <a:solidFill>
                  <a:srgbClr val="953735"/>
                </a:solidFill>
              </a:rPr>
              <a:t>PIK3CA H1047R</a:t>
            </a:r>
          </a:p>
          <a:p>
            <a:r>
              <a:rPr lang="en-US" sz="1200" dirty="0" smtClean="0">
                <a:solidFill>
                  <a:srgbClr val="953735"/>
                </a:solidFill>
              </a:rPr>
              <a:t>EGFR L858R</a:t>
            </a:r>
          </a:p>
          <a:p>
            <a:r>
              <a:rPr lang="en-US" sz="1200" dirty="0" smtClean="0"/>
              <a:t>…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909560" y="2023469"/>
            <a:ext cx="11592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  <a:endParaRPr lang="en-US" sz="1200" dirty="0" smtClean="0"/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IMPG2 A59V</a:t>
            </a:r>
            <a:endParaRPr lang="en-US" sz="1200" dirty="0" smtClean="0"/>
          </a:p>
          <a:p>
            <a:r>
              <a:rPr lang="en-US" sz="1200" dirty="0" smtClean="0">
                <a:solidFill>
                  <a:srgbClr val="953735"/>
                </a:solidFill>
              </a:rPr>
              <a:t>KRAS G12V</a:t>
            </a:r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MARS S825F</a:t>
            </a:r>
          </a:p>
          <a:p>
            <a:r>
              <a:rPr lang="en-US" sz="1200" dirty="0" smtClean="0">
                <a:solidFill>
                  <a:srgbClr val="953735"/>
                </a:solidFill>
              </a:rPr>
              <a:t>PIK3CA H1047R</a:t>
            </a:r>
          </a:p>
          <a:p>
            <a:r>
              <a:rPr lang="en-US" sz="1200" dirty="0" smtClean="0">
                <a:solidFill>
                  <a:srgbClr val="953735"/>
                </a:solidFill>
              </a:rPr>
              <a:t>EGFR L858R</a:t>
            </a:r>
          </a:p>
          <a:p>
            <a:r>
              <a:rPr lang="en-US" sz="1200" dirty="0" smtClean="0"/>
              <a:t>…</a:t>
            </a:r>
          </a:p>
        </p:txBody>
      </p:sp>
      <p:sp>
        <p:nvSpPr>
          <p:cNvPr id="40" name="Donut 39"/>
          <p:cNvSpPr>
            <a:spLocks noChangeAspect="1"/>
          </p:cNvSpPr>
          <p:nvPr/>
        </p:nvSpPr>
        <p:spPr>
          <a:xfrm>
            <a:off x="7266095" y="2789234"/>
            <a:ext cx="137160" cy="137160"/>
          </a:xfrm>
          <a:prstGeom prst="donut">
            <a:avLst>
              <a:gd name="adj" fmla="val 4033"/>
            </a:avLst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272764" y="3575295"/>
            <a:ext cx="980632" cy="897589"/>
            <a:chOff x="6952827" y="2906306"/>
            <a:chExt cx="1162473" cy="897589"/>
          </a:xfrm>
        </p:grpSpPr>
        <p:sp>
          <p:nvSpPr>
            <p:cNvPr id="45" name="Donut 44"/>
            <p:cNvSpPr>
              <a:spLocks noChangeAspect="1"/>
            </p:cNvSpPr>
            <p:nvPr/>
          </p:nvSpPr>
          <p:spPr>
            <a:xfrm>
              <a:off x="7978140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7" name="Donut 46"/>
            <p:cNvSpPr>
              <a:spLocks noChangeAspect="1"/>
            </p:cNvSpPr>
            <p:nvPr/>
          </p:nvSpPr>
          <p:spPr>
            <a:xfrm>
              <a:off x="6952827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8" name="Straight Arrow Connector 47"/>
            <p:cNvCxnSpPr>
              <a:endCxn id="47" idx="7"/>
            </p:cNvCxnSpPr>
            <p:nvPr/>
          </p:nvCxnSpPr>
          <p:spPr>
            <a:xfrm rot="5400000">
              <a:off x="6876684" y="3099523"/>
              <a:ext cx="780515" cy="394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>
              <a:endCxn id="45" idx="1"/>
            </p:cNvCxnSpPr>
            <p:nvPr/>
          </p:nvCxnSpPr>
          <p:spPr>
            <a:xfrm rot="16200000" flipH="1">
              <a:off x="7389340" y="3077934"/>
              <a:ext cx="780515" cy="43725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7472068" y="3572521"/>
            <a:ext cx="980632" cy="897589"/>
            <a:chOff x="6952827" y="2906306"/>
            <a:chExt cx="1162473" cy="897589"/>
          </a:xfrm>
        </p:grpSpPr>
        <p:sp>
          <p:nvSpPr>
            <p:cNvPr id="68" name="Donut 67"/>
            <p:cNvSpPr>
              <a:spLocks noChangeAspect="1"/>
            </p:cNvSpPr>
            <p:nvPr/>
          </p:nvSpPr>
          <p:spPr>
            <a:xfrm>
              <a:off x="7978140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9" name="Donut 68"/>
            <p:cNvSpPr>
              <a:spLocks noChangeAspect="1"/>
            </p:cNvSpPr>
            <p:nvPr/>
          </p:nvSpPr>
          <p:spPr>
            <a:xfrm>
              <a:off x="6952827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70" name="Straight Arrow Connector 69"/>
            <p:cNvCxnSpPr>
              <a:endCxn id="69" idx="7"/>
            </p:cNvCxnSpPr>
            <p:nvPr/>
          </p:nvCxnSpPr>
          <p:spPr>
            <a:xfrm rot="5400000">
              <a:off x="6876684" y="3099523"/>
              <a:ext cx="780515" cy="394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endCxn id="68" idx="1"/>
            </p:cNvCxnSpPr>
            <p:nvPr/>
          </p:nvCxnSpPr>
          <p:spPr>
            <a:xfrm rot="16200000" flipH="1">
              <a:off x="7389340" y="3077934"/>
              <a:ext cx="780515" cy="43725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Rectangle 71"/>
          <p:cNvSpPr/>
          <p:nvPr/>
        </p:nvSpPr>
        <p:spPr>
          <a:xfrm>
            <a:off x="6785157" y="4460184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KRAS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G12V</a:t>
            </a:r>
          </a:p>
        </p:txBody>
      </p:sp>
      <p:sp>
        <p:nvSpPr>
          <p:cNvPr id="74" name="Rectangle 73"/>
          <p:cNvSpPr/>
          <p:nvPr/>
        </p:nvSpPr>
        <p:spPr>
          <a:xfrm>
            <a:off x="7319016" y="4462724"/>
            <a:ext cx="609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IMPG2</a:t>
            </a:r>
          </a:p>
          <a:p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</a:rPr>
              <a:t>A59V</a:t>
            </a:r>
          </a:p>
        </p:txBody>
      </p:sp>
      <p:sp>
        <p:nvSpPr>
          <p:cNvPr id="78" name="Rectangle 77"/>
          <p:cNvSpPr/>
          <p:nvPr/>
        </p:nvSpPr>
        <p:spPr>
          <a:xfrm>
            <a:off x="6839768" y="2521502"/>
            <a:ext cx="9796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PTM domain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90602" y="1147465"/>
            <a:ext cx="1162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1) Bagging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5250211" y="1147465"/>
            <a:ext cx="2159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2) Build decision tree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5758200" y="3040332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Relative Entropy</a:t>
            </a:r>
          </a:p>
          <a:p>
            <a:r>
              <a:rPr lang="en-US" sz="1200" dirty="0" smtClean="0"/>
              <a:t>       &lt; 4.0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7955281" y="3250536"/>
            <a:ext cx="819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Buried &gt; 2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313508" y="5518834"/>
            <a:ext cx="7247372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WHY?</a:t>
            </a:r>
          </a:p>
          <a:p>
            <a:pPr>
              <a:buFontTx/>
              <a:buChar char="-"/>
            </a:pPr>
            <a:r>
              <a:rPr lang="en-US" dirty="0" smtClean="0"/>
              <a:t>Bagged decision trees with  group vote for class reduces classifier variance</a:t>
            </a:r>
          </a:p>
          <a:p>
            <a:pPr>
              <a:buFontTx/>
              <a:buChar char="-"/>
            </a:pPr>
            <a:r>
              <a:rPr lang="en-US" dirty="0" smtClean="0"/>
              <a:t>Random feature selection at each split decreases correlation among trees</a:t>
            </a:r>
          </a:p>
          <a:p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6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47638"/>
            <a:ext cx="8229600" cy="779462"/>
          </a:xfrm>
        </p:spPr>
        <p:txBody>
          <a:bodyPr>
            <a:normAutofit/>
          </a:bodyPr>
          <a:lstStyle/>
          <a:p>
            <a:r>
              <a:rPr lang="en-US" sz="3600" dirty="0"/>
              <a:t>CHASM - Analogies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206501"/>
            <a:ext cx="4038600" cy="596900"/>
          </a:xfrm>
        </p:spPr>
        <p:txBody>
          <a:bodyPr/>
          <a:lstStyle/>
          <a:p>
            <a:r>
              <a:rPr lang="en-US" dirty="0" smtClean="0"/>
              <a:t>Decision Tree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206500"/>
            <a:ext cx="4038600" cy="596901"/>
          </a:xfrm>
        </p:spPr>
        <p:txBody>
          <a:bodyPr/>
          <a:lstStyle/>
          <a:p>
            <a:r>
              <a:rPr lang="en-US" dirty="0" smtClean="0"/>
              <a:t>Random Forest</a:t>
            </a:r>
            <a:endParaRPr lang="en-US" dirty="0"/>
          </a:p>
        </p:txBody>
      </p:sp>
      <p:pic>
        <p:nvPicPr>
          <p:cNvPr id="7" name="Picture 6" descr="guess-who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52" y="4216400"/>
            <a:ext cx="2121877" cy="2298700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355600" y="1904062"/>
            <a:ext cx="3016912" cy="1951382"/>
            <a:chOff x="457200" y="4561701"/>
            <a:chExt cx="3016912" cy="1951382"/>
          </a:xfrm>
        </p:grpSpPr>
        <p:grpSp>
          <p:nvGrpSpPr>
            <p:cNvPr id="8" name="Group 7"/>
            <p:cNvGrpSpPr/>
            <p:nvPr/>
          </p:nvGrpSpPr>
          <p:grpSpPr>
            <a:xfrm>
              <a:off x="1380101" y="4933804"/>
              <a:ext cx="1337680" cy="697291"/>
              <a:chOff x="6858901" y="2906305"/>
              <a:chExt cx="1337680" cy="697291"/>
            </a:xfrm>
          </p:grpSpPr>
          <p:sp>
            <p:nvSpPr>
              <p:cNvPr id="9" name="Donut 8"/>
              <p:cNvSpPr>
                <a:spLocks noChangeAspect="1"/>
              </p:cNvSpPr>
              <p:nvPr/>
            </p:nvSpPr>
            <p:spPr>
              <a:xfrm>
                <a:off x="8059421" y="3466436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Donut 9"/>
              <p:cNvSpPr>
                <a:spLocks noChangeAspect="1"/>
              </p:cNvSpPr>
              <p:nvPr/>
            </p:nvSpPr>
            <p:spPr>
              <a:xfrm>
                <a:off x="6858901" y="3453736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Straight Arrow Connector 10"/>
              <p:cNvCxnSpPr/>
              <p:nvPr/>
            </p:nvCxnSpPr>
            <p:spPr>
              <a:xfrm rot="5400000">
                <a:off x="6919225" y="2939908"/>
                <a:ext cx="578360" cy="51115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/>
              <p:cNvCxnSpPr/>
              <p:nvPr/>
            </p:nvCxnSpPr>
            <p:spPr>
              <a:xfrm rot="16200000" flipH="1">
                <a:off x="7543902" y="2923372"/>
                <a:ext cx="588465" cy="55433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Donut 12"/>
            <p:cNvSpPr>
              <a:spLocks noChangeAspect="1"/>
            </p:cNvSpPr>
            <p:nvPr/>
          </p:nvSpPr>
          <p:spPr>
            <a:xfrm>
              <a:off x="1965095" y="4829433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971764" y="5615494"/>
              <a:ext cx="980632" cy="897589"/>
              <a:chOff x="6952827" y="2906306"/>
              <a:chExt cx="1162473" cy="897589"/>
            </a:xfrm>
          </p:grpSpPr>
          <p:sp>
            <p:nvSpPr>
              <p:cNvPr id="15" name="Donut 14"/>
              <p:cNvSpPr>
                <a:spLocks noChangeAspect="1"/>
              </p:cNvSpPr>
              <p:nvPr/>
            </p:nvSpPr>
            <p:spPr>
              <a:xfrm>
                <a:off x="7978140" y="3666735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Donut 15"/>
              <p:cNvSpPr>
                <a:spLocks noChangeAspect="1"/>
              </p:cNvSpPr>
              <p:nvPr/>
            </p:nvSpPr>
            <p:spPr>
              <a:xfrm>
                <a:off x="6952827" y="3666735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" name="Straight Arrow Connector 16"/>
              <p:cNvCxnSpPr>
                <a:endCxn id="16" idx="7"/>
              </p:cNvCxnSpPr>
              <p:nvPr/>
            </p:nvCxnSpPr>
            <p:spPr>
              <a:xfrm rot="5400000">
                <a:off x="6876684" y="3099523"/>
                <a:ext cx="780515" cy="39408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>
                <a:endCxn id="15" idx="1"/>
              </p:cNvCxnSpPr>
              <p:nvPr/>
            </p:nvCxnSpPr>
            <p:spPr>
              <a:xfrm rot="16200000" flipH="1">
                <a:off x="7389340" y="3077934"/>
                <a:ext cx="780515" cy="43725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>
              <a:off x="2171068" y="5612720"/>
              <a:ext cx="980632" cy="897589"/>
              <a:chOff x="6952827" y="2906306"/>
              <a:chExt cx="1162473" cy="897589"/>
            </a:xfrm>
          </p:grpSpPr>
          <p:sp>
            <p:nvSpPr>
              <p:cNvPr id="20" name="Donut 19"/>
              <p:cNvSpPr>
                <a:spLocks noChangeAspect="1"/>
              </p:cNvSpPr>
              <p:nvPr/>
            </p:nvSpPr>
            <p:spPr>
              <a:xfrm>
                <a:off x="7978140" y="3666735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Donut 20"/>
              <p:cNvSpPr>
                <a:spLocks noChangeAspect="1"/>
              </p:cNvSpPr>
              <p:nvPr/>
            </p:nvSpPr>
            <p:spPr>
              <a:xfrm>
                <a:off x="6952827" y="3666735"/>
                <a:ext cx="137160" cy="137160"/>
              </a:xfrm>
              <a:prstGeom prst="donut">
                <a:avLst>
                  <a:gd name="adj" fmla="val 4033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2" name="Straight Arrow Connector 21"/>
              <p:cNvCxnSpPr>
                <a:endCxn id="21" idx="7"/>
              </p:cNvCxnSpPr>
              <p:nvPr/>
            </p:nvCxnSpPr>
            <p:spPr>
              <a:xfrm rot="5400000">
                <a:off x="6876684" y="3099523"/>
                <a:ext cx="780515" cy="39408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>
                <a:endCxn id="20" idx="1"/>
              </p:cNvCxnSpPr>
              <p:nvPr/>
            </p:nvCxnSpPr>
            <p:spPr>
              <a:xfrm rot="16200000" flipH="1">
                <a:off x="7389340" y="3077934"/>
                <a:ext cx="780515" cy="43725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23"/>
            <p:cNvSpPr/>
            <p:nvPr/>
          </p:nvSpPr>
          <p:spPr>
            <a:xfrm>
              <a:off x="1538768" y="4561701"/>
              <a:ext cx="9796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smtClean="0"/>
                <a:t>PTM domain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7200" y="5080531"/>
              <a:ext cx="12105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Relative Entropy</a:t>
              </a:r>
            </a:p>
            <a:p>
              <a:r>
                <a:rPr lang="en-US" sz="1200" dirty="0" smtClean="0"/>
                <a:t>       &lt; 4.0</a:t>
              </a:r>
              <a:endParaRPr lang="en-US" sz="12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54281" y="5290735"/>
              <a:ext cx="8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Buried &gt; 2</a:t>
              </a:r>
              <a:endParaRPr lang="en-US" sz="1200" dirty="0"/>
            </a:p>
          </p:txBody>
        </p:sp>
      </p:grpSp>
      <p:pic>
        <p:nvPicPr>
          <p:cNvPr id="28" name="Picture 27" descr="ask-the-audienc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309" y="3404594"/>
            <a:ext cx="1540934" cy="1155700"/>
          </a:xfrm>
          <a:prstGeom prst="rect">
            <a:avLst/>
          </a:prstGeom>
        </p:spPr>
      </p:pic>
      <p:pic>
        <p:nvPicPr>
          <p:cNvPr id="29" name="Picture 28" descr="Millionaire2010_Poll_1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134" y="4559300"/>
            <a:ext cx="1917700" cy="2082800"/>
          </a:xfrm>
          <a:prstGeom prst="rect">
            <a:avLst/>
          </a:prstGeom>
        </p:spPr>
      </p:pic>
      <p:pic>
        <p:nvPicPr>
          <p:cNvPr id="30" name="Picture 29" descr="WhoWantsToBeAMillionair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1033" y="1729280"/>
            <a:ext cx="2739796" cy="1674320"/>
          </a:xfrm>
          <a:prstGeom prst="rect">
            <a:avLst/>
          </a:prstGeom>
        </p:spPr>
      </p:pic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5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34938"/>
            <a:ext cx="8229600" cy="627062"/>
          </a:xfrm>
        </p:spPr>
        <p:txBody>
          <a:bodyPr>
            <a:noAutofit/>
          </a:bodyPr>
          <a:lstStyle/>
          <a:p>
            <a:r>
              <a:rPr lang="en-US" sz="3600" dirty="0"/>
              <a:t>CHASM - Comparison </a:t>
            </a:r>
            <a:r>
              <a:rPr lang="en-US" sz="3600" dirty="0" smtClean="0"/>
              <a:t>to SIFT &amp; </a:t>
            </a:r>
            <a:r>
              <a:rPr lang="en-US" sz="3600" dirty="0" err="1" smtClean="0"/>
              <a:t>PolyPhen</a:t>
            </a:r>
            <a:endParaRPr lang="en-US" sz="3600" dirty="0"/>
          </a:p>
        </p:txBody>
      </p:sp>
      <p:pic>
        <p:nvPicPr>
          <p:cNvPr id="9" name="Picture 8" descr="CHASMSuppFig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25" y="766526"/>
            <a:ext cx="4261975" cy="59136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64100" y="1524000"/>
            <a:ext cx="888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CHASM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864100" y="3492500"/>
            <a:ext cx="1055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PolyPhen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64100" y="542976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SIFT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C97DA-1CCC-CC42-BF26-E4E7A0F84DE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17301" y="6271688"/>
            <a:ext cx="15953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Carter et al Cancer Research 2009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5105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VEST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9CD21-3C78-284F-86E8-9DCF7771956C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2928" y="3377488"/>
            <a:ext cx="7835901" cy="193899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/>
                <a:cs typeface="Times New Roman"/>
              </a:rPr>
              <a:t>85 features</a:t>
            </a:r>
          </a:p>
          <a:p>
            <a:r>
              <a:rPr lang="en-US" sz="2400" dirty="0">
                <a:latin typeface="Times New Roman"/>
                <a:cs typeface="Times New Roman"/>
              </a:rPr>
              <a:t>	sequence-based,</a:t>
            </a:r>
            <a:br>
              <a:rPr lang="en-US" sz="2400" dirty="0">
                <a:latin typeface="Times New Roman"/>
                <a:cs typeface="Times New Roman"/>
              </a:rPr>
            </a:br>
            <a:r>
              <a:rPr lang="en-US" sz="2400" dirty="0">
                <a:latin typeface="Times New Roman"/>
                <a:cs typeface="Times New Roman"/>
              </a:rPr>
              <a:t>	protein and DNA </a:t>
            </a:r>
            <a:r>
              <a:rPr lang="en-US" sz="2400" dirty="0" smtClean="0">
                <a:latin typeface="Times New Roman"/>
                <a:cs typeface="Times New Roman"/>
              </a:rPr>
              <a:t>multiple </a:t>
            </a:r>
            <a:r>
              <a:rPr lang="en-US" sz="2400" dirty="0">
                <a:latin typeface="Times New Roman"/>
                <a:cs typeface="Times New Roman"/>
              </a:rPr>
              <a:t>alignments, </a:t>
            </a:r>
            <a:br>
              <a:rPr lang="en-US" sz="2400" dirty="0">
                <a:latin typeface="Times New Roman"/>
                <a:cs typeface="Times New Roman"/>
              </a:rPr>
            </a:br>
            <a:r>
              <a:rPr lang="en-US" sz="2400" dirty="0">
                <a:latin typeface="Times New Roman"/>
                <a:cs typeface="Times New Roman"/>
              </a:rPr>
              <a:t>	predicted protein structure, </a:t>
            </a:r>
            <a:br>
              <a:rPr lang="en-US" sz="2400" dirty="0">
                <a:latin typeface="Times New Roman"/>
                <a:cs typeface="Times New Roman"/>
              </a:rPr>
            </a:br>
            <a:r>
              <a:rPr lang="en-US" sz="2400" dirty="0">
                <a:latin typeface="Times New Roman"/>
                <a:cs typeface="Times New Roman"/>
              </a:rPr>
              <a:t>	positional- and </a:t>
            </a:r>
            <a:r>
              <a:rPr lang="en-US" sz="2400" dirty="0" smtClean="0">
                <a:latin typeface="Times New Roman"/>
                <a:cs typeface="Times New Roman"/>
              </a:rPr>
              <a:t>regional protein </a:t>
            </a:r>
            <a:r>
              <a:rPr lang="en-US" sz="2400" dirty="0">
                <a:latin typeface="Times New Roman"/>
                <a:cs typeface="Times New Roman"/>
              </a:rPr>
              <a:t>annotations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4170" y="5276290"/>
            <a:ext cx="4660240" cy="369328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Calibri"/>
              </a:rPr>
              <a:t>Features pre-computed </a:t>
            </a:r>
            <a:r>
              <a:rPr lang="en-US" dirty="0" err="1">
                <a:solidFill>
                  <a:schemeClr val="accent2"/>
                </a:solidFill>
                <a:latin typeface="Calibri"/>
              </a:rPr>
              <a:t>exome</a:t>
            </a:r>
            <a:r>
              <a:rPr lang="en-US" dirty="0">
                <a:solidFill>
                  <a:schemeClr val="accent2"/>
                </a:solidFill>
                <a:latin typeface="Calibri"/>
              </a:rPr>
              <a:t>-wide in </a:t>
            </a:r>
            <a:r>
              <a:rPr lang="en-US" dirty="0" err="1">
                <a:solidFill>
                  <a:schemeClr val="accent2"/>
                </a:solidFill>
                <a:latin typeface="Calibri"/>
              </a:rPr>
              <a:t>SNVBox</a:t>
            </a:r>
            <a:endParaRPr lang="en-US" dirty="0">
              <a:solidFill>
                <a:schemeClr val="accent2"/>
              </a:solidFill>
              <a:latin typeface="Calibri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5749266"/>
            <a:ext cx="5511800" cy="9722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831" y="3499025"/>
            <a:ext cx="1432278" cy="16526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8168" y="1447800"/>
            <a:ext cx="7759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Score for prediction of variants that may be pathogenic.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Uses the same machine learning  technique as CHASM.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Trained on HGMD variants with known polymorphisms as the negative training set.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3078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http://projects.insilico.us.com/CRAVAT_Class</a:t>
            </a:r>
            <a:r>
              <a:rPr lang="en-US" sz="4000" dirty="0" smtClean="0"/>
              <a:t>   </a:t>
            </a:r>
            <a:endParaRPr lang="en-US" sz="4000" dirty="0" smtClean="0"/>
          </a:p>
          <a:p>
            <a:pPr marL="0" indent="0">
              <a:buNone/>
            </a:pPr>
            <a:r>
              <a:rPr lang="en-US" sz="4000" dirty="0"/>
              <a:t> </a:t>
            </a:r>
            <a:r>
              <a:rPr lang="en-US" sz="4000" dirty="0" smtClean="0"/>
              <a:t>                 </a:t>
            </a:r>
            <a:endParaRPr lang="en-US" sz="4000" dirty="0" smtClean="0"/>
          </a:p>
          <a:p>
            <a:pPr marL="0" indent="0" algn="ctr">
              <a:buNone/>
            </a:pPr>
            <a:r>
              <a:rPr lang="en-US" sz="4000" dirty="0" smtClean="0"/>
              <a:t> </a:t>
            </a:r>
            <a:r>
              <a:rPr lang="en-US" sz="4000" dirty="0" smtClean="0"/>
              <a:t>&lt; IGV Exercises&gt;</a:t>
            </a:r>
          </a:p>
          <a:p>
            <a:pPr marL="0" indent="0">
              <a:buNone/>
            </a:pPr>
            <a:endParaRPr lang="en-US" sz="40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Fundamentals of Mutation Calls / Impact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471795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7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/>
              <a:t>VEST has comparable accuracy to several popular methods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9CD21-3C78-284F-86E8-9DCF7771956C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80" y="1218717"/>
            <a:ext cx="2775620" cy="2816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854" y="1218718"/>
            <a:ext cx="2762374" cy="2816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577" y="1218717"/>
            <a:ext cx="2814990" cy="2773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080" y="3906826"/>
            <a:ext cx="2853531" cy="29571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987" y="4019574"/>
            <a:ext cx="2963102" cy="282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VEST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9CD21-3C78-284F-86E8-9DCF7771956C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8168" y="1447800"/>
            <a:ext cx="77597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VEST classifiers have been built for missense, frameshift, nonsense, and splice site variants.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Scores are not directly comparable across different variant types</a:t>
            </a:r>
          </a:p>
          <a:p>
            <a:r>
              <a:rPr lang="en-US" sz="2400" dirty="0" smtClean="0"/>
              <a:t>	- But -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P-value may be directly compared across types making it a nice single value for sorting variants in order by predicted pathogenic impact.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Precomputed VEST scores for all possible missense mutations have been developed so VEST scores can be quickly returned for single variant lookups and are included in other annotation databases.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2468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</a:t>
            </a:r>
            <a:r>
              <a:rPr lang="en-US" sz="4000" dirty="0" smtClean="0"/>
              <a:t>Variant Scoring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922338"/>
            <a:ext cx="8531226" cy="593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3a</a:t>
            </a:r>
          </a:p>
          <a:p>
            <a:pPr lvl="1"/>
            <a:r>
              <a:rPr lang="en-US" dirty="0" smtClean="0"/>
              <a:t>Run the input file Exercise3.txt – In the Analysis box, request VEST analysis + Gene Card and PubMed</a:t>
            </a:r>
          </a:p>
          <a:p>
            <a:pPr lvl="1"/>
            <a:r>
              <a:rPr lang="en-US" dirty="0" smtClean="0"/>
              <a:t>Which 3 variants are the strongest potential for parthenogenetic effect according to the VEST scores?</a:t>
            </a:r>
          </a:p>
          <a:p>
            <a:pPr lvl="1"/>
            <a:r>
              <a:rPr lang="en-US" dirty="0" smtClean="0"/>
              <a:t>What are the p-values and FDRs for these variants?</a:t>
            </a:r>
          </a:p>
          <a:p>
            <a:pPr lvl="1"/>
            <a:r>
              <a:rPr lang="en-US" dirty="0" smtClean="0"/>
              <a:t>Can you find a variant where VEST score / p-value differs for alternate transcripts? Which VEST p-value is displayed in the table?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18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Analysis –Variant Scoring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22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13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</a:t>
            </a:r>
            <a:r>
              <a:rPr lang="en-US" sz="4000" dirty="0" smtClean="0"/>
              <a:t>Variant Scoring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922338"/>
            <a:ext cx="8531226" cy="5935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3b</a:t>
            </a:r>
          </a:p>
          <a:p>
            <a:pPr lvl="1"/>
            <a:r>
              <a:rPr lang="en-US" dirty="0" smtClean="0"/>
              <a:t>Run the input file Exercise3.txt again – In the Analysis box, request CHASM analysis – Select Breast for tissue type</a:t>
            </a:r>
            <a:r>
              <a:rPr lang="en-US" dirty="0" smtClean="0"/>
              <a:t>. Add </a:t>
            </a:r>
            <a:r>
              <a:rPr lang="en-US" dirty="0" err="1" smtClean="0"/>
              <a:t>Pubmed</a:t>
            </a:r>
            <a:r>
              <a:rPr lang="en-US" dirty="0" smtClean="0"/>
              <a:t> + </a:t>
            </a:r>
            <a:r>
              <a:rPr lang="en-US" dirty="0" err="1" smtClean="0"/>
              <a:t>Genecard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Which 2 variants are predicted by CHASM to have the highest chance of being a cancer driver?</a:t>
            </a:r>
          </a:p>
          <a:p>
            <a:pPr lvl="1"/>
            <a:r>
              <a:rPr lang="en-US" dirty="0" smtClean="0"/>
              <a:t>What are their p-values, FDR values?</a:t>
            </a:r>
          </a:p>
          <a:p>
            <a:pPr lvl="1"/>
            <a:r>
              <a:rPr lang="en-US" dirty="0" smtClean="0"/>
              <a:t>Are they the same variants identified by VEST analysis?</a:t>
            </a:r>
          </a:p>
          <a:p>
            <a:pPr lvl="1"/>
            <a:r>
              <a:rPr lang="en-US" dirty="0" smtClean="0"/>
              <a:t>What is the sequence ontology of variants scored by CHASM?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720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</a:t>
            </a:r>
            <a:r>
              <a:rPr lang="en-US" sz="4000" dirty="0" smtClean="0"/>
              <a:t>Variant Scoring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5472"/>
            <a:ext cx="9144000" cy="505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6172200" y="1600200"/>
            <a:ext cx="9144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7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Population Statistics / Gene Information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Annotations </a:t>
            </a:r>
            <a:endParaRPr lang="en-U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42223"/>
            <a:ext cx="3609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123248"/>
            <a:ext cx="37242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3991928"/>
            <a:ext cx="43148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8573" y="4706303"/>
            <a:ext cx="1128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(ESP6500)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876800"/>
            <a:ext cx="274320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" y="5562600"/>
            <a:ext cx="30670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89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Cancer annotations</a:t>
            </a:r>
          </a:p>
          <a:p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Annotations </a:t>
            </a:r>
            <a:endParaRPr lang="en-US" sz="4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065020"/>
            <a:ext cx="32289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98395"/>
            <a:ext cx="40576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An external file that holds a picture, illustration, etc.&#10;Object name is nihms496129f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886200"/>
            <a:ext cx="5965135" cy="288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3516868"/>
            <a:ext cx="4280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Volgelstein</a:t>
            </a:r>
            <a:r>
              <a:rPr lang="en-US" dirty="0" smtClean="0"/>
              <a:t> – Oncogene / Tumor Suppressor</a:t>
            </a:r>
            <a:endParaRPr lang="en-US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791200"/>
            <a:ext cx="20097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122545"/>
            <a:ext cx="20859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645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800736"/>
            <a:ext cx="8531226" cy="6133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4</a:t>
            </a:r>
          </a:p>
          <a:p>
            <a:pPr lvl="1"/>
            <a:r>
              <a:rPr lang="en-US" dirty="0" smtClean="0"/>
              <a:t>Bring up the output from </a:t>
            </a:r>
            <a:r>
              <a:rPr lang="en-US" dirty="0" smtClean="0"/>
              <a:t>Exercise 3B  (CHASM analysis with PubMed &amp; </a:t>
            </a:r>
            <a:r>
              <a:rPr lang="en-US" dirty="0" err="1" smtClean="0"/>
              <a:t>Gencards</a:t>
            </a:r>
            <a:r>
              <a:rPr lang="en-US" dirty="0" smtClean="0"/>
              <a:t>). </a:t>
            </a:r>
          </a:p>
          <a:p>
            <a:pPr lvl="1"/>
            <a:r>
              <a:rPr lang="en-US" dirty="0" smtClean="0"/>
              <a:t>Which </a:t>
            </a:r>
            <a:r>
              <a:rPr lang="en-US" dirty="0" smtClean="0"/>
              <a:t>variants are </a:t>
            </a:r>
            <a:r>
              <a:rPr lang="en-US" dirty="0" smtClean="0">
                <a:solidFill>
                  <a:srgbClr val="FF0000"/>
                </a:solidFill>
              </a:rPr>
              <a:t>unlikely</a:t>
            </a:r>
            <a:r>
              <a:rPr lang="en-US" dirty="0" smtClean="0"/>
              <a:t> to be cancer drivers because they exist at high frequency in the general population?</a:t>
            </a:r>
          </a:p>
          <a:p>
            <a:pPr lvl="1"/>
            <a:r>
              <a:rPr lang="en-US" dirty="0" smtClean="0"/>
              <a:t>Which variants have strong indications of involvement in cancer from COSMIC?  In which tissue types was the variant reported?</a:t>
            </a:r>
          </a:p>
          <a:p>
            <a:pPr lvl="1"/>
            <a:r>
              <a:rPr lang="en-US" dirty="0" smtClean="0"/>
              <a:t>Do any of the variants have TARGET drug associations?</a:t>
            </a:r>
          </a:p>
          <a:p>
            <a:pPr lvl="1"/>
            <a:r>
              <a:rPr lang="en-US" dirty="0" smtClean="0"/>
              <a:t>Which variants are on genes with a strong cancer association in the literature?</a:t>
            </a:r>
          </a:p>
          <a:p>
            <a:pPr lvl="1"/>
            <a:r>
              <a:rPr lang="en-US" dirty="0" smtClean="0"/>
              <a:t>Is your highest CHASM scoring mutation in a location that also has mutations in the TCGA breast cancer data?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85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800736"/>
            <a:ext cx="8531226" cy="6133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4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765"/>
            <a:ext cx="9144000" cy="503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777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Mutation Calling Summary</a:t>
            </a:r>
            <a:endParaRPr lang="en-US" sz="40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Common Variant Types (Sequence Ontology):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sz="3000" dirty="0" smtClean="0"/>
          </a:p>
          <a:p>
            <a:endParaRPr lang="en-US" sz="3000" dirty="0" smtClean="0"/>
          </a:p>
          <a:p>
            <a:r>
              <a:rPr lang="en-US" sz="3000" dirty="0" smtClean="0"/>
              <a:t>Note: Sequence Ontology can be different for alternate transcripts of the same gene.</a:t>
            </a:r>
            <a:endParaRPr lang="en-US" sz="3000" dirty="0"/>
          </a:p>
          <a:p>
            <a:r>
              <a:rPr lang="en-US" sz="3000" dirty="0" smtClean="0"/>
              <a:t>Potential Variant Calling Issues:</a:t>
            </a:r>
          </a:p>
          <a:p>
            <a:pPr lvl="1"/>
            <a:r>
              <a:rPr lang="en-US" sz="2600" dirty="0" smtClean="0"/>
              <a:t>Poor Read Coverage</a:t>
            </a:r>
          </a:p>
          <a:p>
            <a:pPr lvl="1"/>
            <a:r>
              <a:rPr lang="en-US" sz="2600" dirty="0" smtClean="0"/>
              <a:t>Low Sequence Complexity / </a:t>
            </a:r>
            <a:r>
              <a:rPr lang="en-US" sz="2600" dirty="0" err="1" smtClean="0"/>
              <a:t>Mappability</a:t>
            </a:r>
            <a:endParaRPr lang="en-US" sz="2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251741"/>
              </p:ext>
            </p:extLst>
          </p:nvPr>
        </p:nvGraphicFramePr>
        <p:xfrm>
          <a:off x="1752600" y="1524000"/>
          <a:ext cx="4800600" cy="3027960"/>
        </p:xfrm>
        <a:graphic>
          <a:graphicData uri="http://schemas.openxmlformats.org/drawingml/2006/table">
            <a:tbl>
              <a:tblPr/>
              <a:tblGrid>
                <a:gridCol w="1882379"/>
                <a:gridCol w="2918221"/>
              </a:tblGrid>
              <a:tr h="135425">
                <a:tc>
                  <a:txBody>
                    <a:bodyPr/>
                    <a:lstStyle/>
                    <a:p>
                      <a:r>
                        <a:rPr lang="en-US" sz="1500" b="1" dirty="0">
                          <a:effectLst/>
                        </a:rPr>
                        <a:t>Code</a:t>
                      </a:r>
                      <a:endParaRPr lang="en-US" sz="1500" dirty="0">
                        <a:effectLst/>
                      </a:endParaRP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>
                          <a:effectLst/>
                        </a:rPr>
                        <a:t>Meaning</a:t>
                      </a:r>
                      <a:endParaRPr lang="en-US" sz="1500">
                        <a:effectLst/>
                      </a:endParaRP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SY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Synonymous Variant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5425">
                <a:tc>
                  <a:txBody>
                    <a:bodyPr/>
                    <a:lstStyle/>
                    <a:p>
                      <a:r>
                        <a:rPr lang="en-US" sz="1500"/>
                        <a:t>SL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Stop Lost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5425">
                <a:tc>
                  <a:txBody>
                    <a:bodyPr/>
                    <a:lstStyle/>
                    <a:p>
                      <a:r>
                        <a:rPr lang="en-US" sz="1500"/>
                        <a:t>SG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Stop Gained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MS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/>
                        <a:t>Missense Variant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II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 Frame </a:t>
                      </a:r>
                      <a:r>
                        <a:rPr lang="en-US" sz="1500" dirty="0"/>
                        <a:t>Insertion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FI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Frameshift Insertion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ID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In Frame </a:t>
                      </a:r>
                      <a:r>
                        <a:rPr lang="en-US" sz="1500" dirty="0"/>
                        <a:t>Deletion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/>
                        <a:t>FD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Frameshift Deletion</a:t>
                      </a:r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2289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SS</a:t>
                      </a:r>
                      <a:endParaRPr lang="en-US" sz="1500" dirty="0"/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Splice Site</a:t>
                      </a:r>
                      <a:endParaRPr lang="en-US" sz="1500" dirty="0"/>
                    </a:p>
                  </a:txBody>
                  <a:tcPr marL="74196" marR="74196" marT="37098" marB="3709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905000"/>
            <a:ext cx="9906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7397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800736"/>
            <a:ext cx="8531226" cy="6133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4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7924"/>
            <a:ext cx="9144000" cy="427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0" y="4005774"/>
            <a:ext cx="1295400" cy="201402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7391400" y="2743200"/>
            <a:ext cx="533400" cy="322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993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r>
              <a:rPr lang="en-US" sz="4000" dirty="0" smtClean="0"/>
              <a:t>– Annotation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460375" y="800736"/>
            <a:ext cx="8531226" cy="6133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Exercise 4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28998"/>
            <a:ext cx="9144000" cy="418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2667000" y="4724400"/>
            <a:ext cx="9144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91200" y="4914900"/>
            <a:ext cx="914400" cy="12001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69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Miscellaneous CRAVAT Tips:</a:t>
            </a:r>
          </a:p>
          <a:p>
            <a:pPr lvl="1"/>
            <a:r>
              <a:rPr lang="en-US" dirty="0" smtClean="0"/>
              <a:t>Spreadsheet and interactive results are provided.</a:t>
            </a:r>
          </a:p>
          <a:p>
            <a:pPr lvl="1"/>
            <a:r>
              <a:rPr lang="en-US" dirty="0" smtClean="0"/>
              <a:t>Spreadsheet has multiple tabs.</a:t>
            </a:r>
          </a:p>
          <a:p>
            <a:pPr lvl="1"/>
            <a:r>
              <a:rPr lang="en-US" dirty="0" smtClean="0"/>
              <a:t>Gene level tab shows aggregated information by gene (e.g. how many mutations in the study)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If you run more than 100,000 coding mutations, interactive results will not be provided.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If you process more than </a:t>
            </a:r>
            <a:r>
              <a:rPr lang="en-US" dirty="0"/>
              <a:t>6</a:t>
            </a:r>
            <a:r>
              <a:rPr lang="en-US" dirty="0" smtClean="0"/>
              <a:t>0,000 mutations, results will be in a text file rather than spreadsheet.</a:t>
            </a:r>
          </a:p>
          <a:p>
            <a:endParaRPr lang="en-US" dirty="0"/>
          </a:p>
          <a:p>
            <a:r>
              <a:rPr lang="en-US" dirty="0" smtClean="0"/>
              <a:t>Results are not kept on the CRAVAT server  indefinitely.  Get results before 30 days have elapsed.</a:t>
            </a:r>
          </a:p>
          <a:p>
            <a:endParaRPr lang="en-US" dirty="0"/>
          </a:p>
          <a:p>
            <a:r>
              <a:rPr lang="en-US" dirty="0" smtClean="0"/>
              <a:t>FDR </a:t>
            </a:r>
            <a:r>
              <a:rPr lang="en-US" dirty="0" smtClean="0"/>
              <a:t>will not be calculated unless at least 10+ variants are scored.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Analysis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9391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6D19CD21-3C78-284F-86E8-9DCF7771956C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43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95" y="1237437"/>
            <a:ext cx="2298367" cy="2298367"/>
          </a:xfrm>
          <a:prstGeom prst="rect">
            <a:avLst/>
          </a:prstGeom>
        </p:spPr>
      </p:pic>
      <p:sp>
        <p:nvSpPr>
          <p:cNvPr id="6" name="Donut 5"/>
          <p:cNvSpPr/>
          <p:nvPr/>
        </p:nvSpPr>
        <p:spPr>
          <a:xfrm>
            <a:off x="2375673" y="652709"/>
            <a:ext cx="5244721" cy="1220273"/>
          </a:xfrm>
          <a:prstGeom prst="donu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6"/>
          <p:cNvSpPr/>
          <p:nvPr/>
        </p:nvSpPr>
        <p:spPr>
          <a:xfrm>
            <a:off x="2954456" y="2000078"/>
            <a:ext cx="4192008" cy="1188545"/>
          </a:xfrm>
          <a:prstGeom prst="donu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851847" y="351208"/>
            <a:ext cx="0" cy="112891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50460" y="351208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C0504D"/>
                </a:solidFill>
              </a:rPr>
              <a:t>Variant calls that pass QC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872552" y="1746055"/>
            <a:ext cx="0" cy="9651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909079" y="1746055"/>
            <a:ext cx="4138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C0504D"/>
                </a:solidFill>
              </a:rPr>
              <a:t>Mutation consequence types of interest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74654" y="3111656"/>
            <a:ext cx="3733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504D"/>
                </a:solidFill>
              </a:rPr>
              <a:t>Below allele frequency of interest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3791916" y="4196973"/>
            <a:ext cx="1117163" cy="6179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029477" y="4194928"/>
            <a:ext cx="1028452" cy="6199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28991" y="4190084"/>
            <a:ext cx="2366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C0504D"/>
                </a:solidFill>
              </a:rPr>
              <a:t>Annotations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89324" y="4176656"/>
            <a:ext cx="4288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C0504D"/>
                </a:solidFill>
              </a:rPr>
              <a:t>Bioinformatics variant impact  prediction</a:t>
            </a:r>
          </a:p>
        </p:txBody>
      </p:sp>
      <p:sp>
        <p:nvSpPr>
          <p:cNvPr id="39" name="Donut 38"/>
          <p:cNvSpPr/>
          <p:nvPr/>
        </p:nvSpPr>
        <p:spPr>
          <a:xfrm>
            <a:off x="3530314" y="3358053"/>
            <a:ext cx="2960436" cy="921144"/>
          </a:xfrm>
          <a:prstGeom prst="donu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909079" y="3078990"/>
            <a:ext cx="0" cy="6669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Donut 39"/>
          <p:cNvSpPr/>
          <p:nvPr/>
        </p:nvSpPr>
        <p:spPr>
          <a:xfrm>
            <a:off x="2633967" y="4559416"/>
            <a:ext cx="2044253" cy="826434"/>
          </a:xfrm>
          <a:prstGeom prst="donu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Donut 40"/>
          <p:cNvSpPr/>
          <p:nvPr/>
        </p:nvSpPr>
        <p:spPr>
          <a:xfrm>
            <a:off x="5311151" y="4545988"/>
            <a:ext cx="2044253" cy="826434"/>
          </a:xfrm>
          <a:prstGeom prst="donu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3648153" y="5280859"/>
            <a:ext cx="0" cy="3563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6407571" y="5280859"/>
            <a:ext cx="0" cy="3563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2954456" y="5666576"/>
            <a:ext cx="1416258" cy="28322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54025" dir="13500000" kx="2700000" rotWithShape="0">
              <a:srgbClr val="000000">
                <a:alpha val="1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699442" y="5666576"/>
            <a:ext cx="1416258" cy="28322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54025" dir="13500000" kx="2700000" rotWithShape="0">
              <a:srgbClr val="000000">
                <a:alpha val="15000"/>
              </a:srgbClr>
            </a:outerShdw>
            <a:softEdge rad="762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088968" y="166542"/>
            <a:ext cx="369303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i="1" cap="all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Very large number of variants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64906" y="6428559"/>
            <a:ext cx="543622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i="1" cap="all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</a:rPr>
              <a:t>TRACTABLE LIST OF THE MOST INTERESTING variants</a:t>
            </a:r>
          </a:p>
        </p:txBody>
      </p:sp>
    </p:spTree>
    <p:extLst>
      <p:ext uri="{BB962C8B-B14F-4D97-AF65-F5344CB8AC3E}">
        <p14:creationId xmlns:p14="http://schemas.microsoft.com/office/powerpoint/2010/main" val="324399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4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4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4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80" y="1659181"/>
            <a:ext cx="7556829" cy="4910952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460382" y="3"/>
            <a:ext cx="8119843" cy="11702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/>
              <a:t>Example of funnel developed for </a:t>
            </a:r>
            <a:br>
              <a:rPr lang="en-US" sz="3200"/>
            </a:br>
            <a:r>
              <a:rPr lang="en-US" sz="3200"/>
              <a:t>familial pancreatic cancer (FPC) WGS study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74738" y="5585248"/>
            <a:ext cx="46898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/>
              <a:t>Genetic basis of FPC unknown for 80-90% of patients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Analysis of 70M SNVs identifies new genes not previously </a:t>
            </a:r>
            <a:br>
              <a:rPr lang="en-US" sz="1400" dirty="0"/>
            </a:br>
            <a:r>
              <a:rPr lang="en-US" sz="1400" dirty="0"/>
              <a:t>implicated in FPC susceptibility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3196" y="4893733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well-known FPC genes</a:t>
            </a:r>
          </a:p>
        </p:txBody>
      </p:sp>
    </p:spTree>
    <p:extLst>
      <p:ext uri="{BB962C8B-B14F-4D97-AF65-F5344CB8AC3E}">
        <p14:creationId xmlns:p14="http://schemas.microsoft.com/office/powerpoint/2010/main" val="168276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743200" cy="48768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/>
              <a:t>3D Structure Viewer with mutation mapping capabilities.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Niknafs N, Kim D, Kim R, Diekhans M, Ryan M, </a:t>
            </a:r>
            <a:r>
              <a:rPr lang="en-US" dirty="0" err="1"/>
              <a:t>Stenson</a:t>
            </a:r>
            <a:r>
              <a:rPr lang="en-US" dirty="0"/>
              <a:t> PD, Cooper DN, Karchin R</a:t>
            </a:r>
            <a:r>
              <a:rPr lang="en-US" dirty="0" smtClean="0"/>
              <a:t>. </a:t>
            </a:r>
            <a:r>
              <a:rPr lang="en-US" dirty="0">
                <a:hlinkClick r:id="rId2"/>
              </a:rPr>
              <a:t>MuPIT interactive: webserver for mapping variant positions to annotated, interactive 3D </a:t>
            </a:r>
            <a:r>
              <a:rPr lang="en-US" dirty="0" smtClean="0">
                <a:hlinkClick r:id="rId2"/>
              </a:rPr>
              <a:t>structures. </a:t>
            </a:r>
            <a:r>
              <a:rPr lang="en-US" dirty="0"/>
              <a:t>Hum Genet. 2013 Nov;132(11):1235-43. </a:t>
            </a:r>
            <a:r>
              <a:rPr lang="en-US" dirty="0" err="1"/>
              <a:t>doi</a:t>
            </a:r>
            <a:r>
              <a:rPr lang="en-US" dirty="0"/>
              <a:t>: 10.1007/s00439-013-1325-0. </a:t>
            </a:r>
            <a:r>
              <a:rPr lang="en-US" dirty="0" err="1"/>
              <a:t>Epub</a:t>
            </a:r>
            <a:r>
              <a:rPr lang="en-US" dirty="0"/>
              <a:t> 2013 Jun 23. </a:t>
            </a:r>
            <a:r>
              <a:rPr lang="en-US" dirty="0" smtClean="0"/>
              <a:t>Results are not kept on the CRAVAT server  indefinitely.  Get results before 30 days have elapsed.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Identify 3D mutation clusters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Combine mutation with annotation to identify proximity of mutation to critical protein structures.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MuPIT Visualization</a:t>
            </a:r>
            <a:endParaRPr lang="en-US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570" y="1600200"/>
            <a:ext cx="551086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9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91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Exercise 5:</a:t>
            </a:r>
          </a:p>
          <a:p>
            <a:pPr lvl="1"/>
            <a:r>
              <a:rPr lang="en-US" dirty="0" smtClean="0"/>
              <a:t>Go to your results for </a:t>
            </a:r>
            <a:r>
              <a:rPr lang="en-US" dirty="0" smtClean="0"/>
              <a:t>Exercise3b </a:t>
            </a:r>
            <a:r>
              <a:rPr lang="en-US" dirty="0" smtClean="0"/>
              <a:t>in CRAVAT</a:t>
            </a:r>
          </a:p>
          <a:p>
            <a:pPr lvl="1"/>
            <a:r>
              <a:rPr lang="en-US" dirty="0" smtClean="0"/>
              <a:t>On the Variant tab of </a:t>
            </a:r>
            <a:r>
              <a:rPr lang="en-US" dirty="0"/>
              <a:t>the results find </a:t>
            </a:r>
            <a:r>
              <a:rPr lang="en-US" dirty="0" smtClean="0"/>
              <a:t>Var67360 </a:t>
            </a:r>
            <a:endParaRPr lang="en-US" dirty="0" smtClean="0"/>
          </a:p>
          <a:p>
            <a:pPr lvl="1"/>
            <a:r>
              <a:rPr lang="en-US" dirty="0" smtClean="0"/>
              <a:t>In the detail pane – select the </a:t>
            </a:r>
            <a:r>
              <a:rPr lang="en-US" dirty="0" err="1" smtClean="0"/>
              <a:t>MuPIT</a:t>
            </a:r>
            <a:r>
              <a:rPr lang="en-US" dirty="0" smtClean="0"/>
              <a:t> button.</a:t>
            </a:r>
            <a:endParaRPr lang="en-US" dirty="0"/>
          </a:p>
          <a:p>
            <a:pPr lvl="1"/>
            <a:r>
              <a:rPr lang="en-US" dirty="0" smtClean="0"/>
              <a:t>Click </a:t>
            </a:r>
            <a:r>
              <a:rPr lang="en-US" dirty="0" smtClean="0"/>
              <a:t>and drag with your mouse to rotate the structure</a:t>
            </a:r>
            <a:r>
              <a:rPr lang="en-US" dirty="0" smtClean="0"/>
              <a:t>. Use wheel to zoom in / out.</a:t>
            </a:r>
            <a:endParaRPr lang="en-US" dirty="0" smtClean="0"/>
          </a:p>
          <a:p>
            <a:pPr lvl="1"/>
            <a:r>
              <a:rPr lang="en-US" dirty="0" smtClean="0"/>
              <a:t>Change the color of your mutation to red.</a:t>
            </a:r>
          </a:p>
          <a:p>
            <a:pPr lvl="1"/>
            <a:r>
              <a:rPr lang="en-US" dirty="0"/>
              <a:t>On the Chains section, set the color of each protein chain to a different color to better understand the structure.</a:t>
            </a:r>
          </a:p>
          <a:p>
            <a:pPr lvl="1"/>
            <a:r>
              <a:rPr lang="en-US" dirty="0"/>
              <a:t>Use the style and color menus below the structure to see different renderings of the protein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MuPIT Visualization</a:t>
            </a:r>
          </a:p>
        </p:txBody>
      </p:sp>
    </p:spTree>
    <p:extLst>
      <p:ext uri="{BB962C8B-B14F-4D97-AF65-F5344CB8AC3E}">
        <p14:creationId xmlns:p14="http://schemas.microsoft.com/office/powerpoint/2010/main" val="28819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"/>
            <a:ext cx="9229725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8253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Exercise 6:</a:t>
            </a:r>
          </a:p>
          <a:p>
            <a:pPr lvl="1"/>
            <a:r>
              <a:rPr lang="en-US" dirty="0" smtClean="0"/>
              <a:t>Go back to the CRAVAT results.</a:t>
            </a:r>
          </a:p>
          <a:p>
            <a:pPr lvl="1"/>
            <a:r>
              <a:rPr lang="en-US" dirty="0" smtClean="0"/>
              <a:t>On the Gene tab of </a:t>
            </a:r>
            <a:r>
              <a:rPr lang="en-US" dirty="0"/>
              <a:t>the results find </a:t>
            </a:r>
            <a:r>
              <a:rPr lang="en-US" dirty="0" smtClean="0"/>
              <a:t>the row for RUNX1 and use the MuPIT link to see all the study variants on a 3D structure of RUNX1.</a:t>
            </a:r>
          </a:p>
          <a:p>
            <a:pPr lvl="1"/>
            <a:r>
              <a:rPr lang="en-US" dirty="0" smtClean="0"/>
              <a:t>Scroll down and turn on the region annotation for DNA Interaction to see if mutations might be related to DNA binding.</a:t>
            </a:r>
          </a:p>
          <a:p>
            <a:pPr lvl="1"/>
            <a:r>
              <a:rPr lang="en-US" dirty="0" smtClean="0"/>
              <a:t>Turn on the </a:t>
            </a:r>
            <a:r>
              <a:rPr lang="en-US" dirty="0" err="1" smtClean="0"/>
              <a:t>The</a:t>
            </a:r>
            <a:r>
              <a:rPr lang="en-US" dirty="0" smtClean="0"/>
              <a:t> Cancer Genome Atlas mutations from </a:t>
            </a:r>
            <a:r>
              <a:rPr lang="en-US" dirty="0" smtClean="0"/>
              <a:t>colon adeno tumors </a:t>
            </a:r>
            <a:r>
              <a:rPr lang="en-US" dirty="0" smtClean="0"/>
              <a:t>to see if they follow the pattern of our mutations.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MuPIT Visualization</a:t>
            </a:r>
          </a:p>
        </p:txBody>
      </p:sp>
    </p:spTree>
    <p:extLst>
      <p:ext uri="{BB962C8B-B14F-4D97-AF65-F5344CB8AC3E}">
        <p14:creationId xmlns:p14="http://schemas.microsoft.com/office/powerpoint/2010/main" val="6596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066800"/>
            <a:ext cx="88487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83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Cancer-Related Analysis of </a:t>
            </a:r>
            <a:r>
              <a:rPr lang="en-US" dirty="0" err="1"/>
              <a:t>VAriants</a:t>
            </a:r>
            <a:r>
              <a:rPr lang="en-US" dirty="0"/>
              <a:t> Toolkit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CRAVAT</a:t>
            </a:r>
          </a:p>
          <a:p>
            <a:pPr marL="0" indent="0">
              <a:buNone/>
            </a:pPr>
            <a:r>
              <a:rPr lang="en-US" sz="2000" dirty="0" smtClean="0"/>
              <a:t>Douville </a:t>
            </a:r>
            <a:r>
              <a:rPr lang="en-US" sz="2000" dirty="0"/>
              <a:t>C, Carter H, Kim R, Niknafs N, Diekhans M, </a:t>
            </a:r>
            <a:r>
              <a:rPr lang="en-US" sz="2000" dirty="0" err="1"/>
              <a:t>Stenson</a:t>
            </a:r>
            <a:r>
              <a:rPr lang="en-US" sz="2000" dirty="0"/>
              <a:t> PD, Cooper DN, Ryan M, Karchin R (2013). CRAVAT: </a:t>
            </a:r>
            <a:r>
              <a:rPr lang="en-US" sz="2000" dirty="0">
                <a:hlinkClick r:id="rId2"/>
              </a:rPr>
              <a:t>Cancer-Related Analysis of </a:t>
            </a:r>
            <a:r>
              <a:rPr lang="en-US" sz="2000" dirty="0" err="1">
                <a:hlinkClick r:id="rId2"/>
              </a:rPr>
              <a:t>VAriants</a:t>
            </a:r>
            <a:r>
              <a:rPr lang="en-US" sz="2000" dirty="0">
                <a:hlinkClick r:id="rId2"/>
              </a:rPr>
              <a:t> </a:t>
            </a:r>
            <a:r>
              <a:rPr lang="en-US" sz="2000" dirty="0" smtClean="0">
                <a:hlinkClick r:id="rId2"/>
              </a:rPr>
              <a:t>Toolkit</a:t>
            </a:r>
            <a:r>
              <a:rPr lang="en-US" sz="2000" dirty="0" smtClean="0"/>
              <a:t>. Bioinformatics, 29(5):647-648.</a:t>
            </a: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CHASM</a:t>
            </a:r>
          </a:p>
          <a:p>
            <a:pPr marL="0" indent="0">
              <a:buNone/>
            </a:pPr>
            <a:r>
              <a:rPr lang="en-US" sz="2000" dirty="0" smtClean="0"/>
              <a:t>Carter </a:t>
            </a:r>
            <a:r>
              <a:rPr lang="en-US" sz="2000" dirty="0"/>
              <a:t>H, Chen S, </a:t>
            </a:r>
            <a:r>
              <a:rPr lang="en-US" sz="2000" dirty="0" err="1"/>
              <a:t>Isik</a:t>
            </a:r>
            <a:r>
              <a:rPr lang="en-US" sz="2000" dirty="0"/>
              <a:t> L, </a:t>
            </a:r>
            <a:r>
              <a:rPr lang="en-US" sz="2000" dirty="0" err="1"/>
              <a:t>Tyekucheva</a:t>
            </a:r>
            <a:r>
              <a:rPr lang="en-US" sz="2000" dirty="0"/>
              <a:t> S, </a:t>
            </a:r>
            <a:r>
              <a:rPr lang="en-US" sz="2000" dirty="0" err="1"/>
              <a:t>Velculescu</a:t>
            </a:r>
            <a:r>
              <a:rPr lang="en-US" sz="2000" dirty="0"/>
              <a:t> VE, Kinzler KW, Vogelstein B, Karchin </a:t>
            </a:r>
            <a:r>
              <a:rPr lang="en-US" sz="2000" dirty="0" smtClean="0"/>
              <a:t>R. </a:t>
            </a:r>
            <a:r>
              <a:rPr lang="en-US" sz="2000" dirty="0">
                <a:hlinkClick r:id="rId3"/>
              </a:rPr>
              <a:t>Cancer-specific high-throughput annotation of somatic mutations: computational prediction of driver missense </a:t>
            </a:r>
            <a:r>
              <a:rPr lang="en-US" sz="2000" dirty="0" smtClean="0">
                <a:hlinkClick r:id="rId3"/>
              </a:rPr>
              <a:t>mutations</a:t>
            </a:r>
            <a:r>
              <a:rPr lang="en-US" sz="2000" dirty="0" smtClean="0"/>
              <a:t> Cancer </a:t>
            </a:r>
            <a:r>
              <a:rPr lang="en-US" sz="2000" dirty="0"/>
              <a:t>Res. 2009 Aug 15;69(16):</a:t>
            </a:r>
            <a:r>
              <a:rPr lang="en-US" sz="2000" dirty="0" smtClean="0"/>
              <a:t>6660-7</a:t>
            </a:r>
            <a:r>
              <a:rPr lang="en-US" sz="2000" dirty="0"/>
              <a:t>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SNVBox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Wong WC, Kim D, Carter H, Diekhans M, Ryan M, Karchin R (2011). </a:t>
            </a:r>
            <a:r>
              <a:rPr lang="en-US" sz="2000" dirty="0">
                <a:hlinkClick r:id="rId4"/>
              </a:rPr>
              <a:t>CHASM and </a:t>
            </a:r>
            <a:r>
              <a:rPr lang="en-US" sz="2000" dirty="0" err="1">
                <a:hlinkClick r:id="rId4"/>
              </a:rPr>
              <a:t>SNVBox</a:t>
            </a:r>
            <a:r>
              <a:rPr lang="en-US" sz="2000" dirty="0">
                <a:hlinkClick r:id="rId4"/>
              </a:rPr>
              <a:t>: toolkit for detecting biologically important single nucleotide mutations in </a:t>
            </a:r>
            <a:r>
              <a:rPr lang="en-US" sz="2000" dirty="0" smtClean="0">
                <a:hlinkClick r:id="rId4"/>
              </a:rPr>
              <a:t>cancer.</a:t>
            </a:r>
            <a:r>
              <a:rPr lang="en-US" sz="2000" dirty="0" smtClean="0"/>
              <a:t> Bioinformatics, 27(15):2147-2148.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VEST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Carter H, Douville C, </a:t>
            </a:r>
            <a:r>
              <a:rPr lang="en-US" sz="2000" dirty="0" err="1"/>
              <a:t>Stenson</a:t>
            </a:r>
            <a:r>
              <a:rPr lang="en-US" sz="2000" dirty="0"/>
              <a:t> P, Cooper D, Karchin R (2013) </a:t>
            </a:r>
            <a:r>
              <a:rPr lang="en-US" sz="2000" dirty="0">
                <a:hlinkClick r:id="rId5"/>
              </a:rPr>
              <a:t>Identifying Mendelian disease genes with the Variant Effect Scoring </a:t>
            </a:r>
            <a:r>
              <a:rPr lang="en-US" sz="2000" dirty="0" smtClean="0">
                <a:hlinkClick r:id="rId5"/>
              </a:rPr>
              <a:t>Tool. </a:t>
            </a:r>
            <a:r>
              <a:rPr lang="en-US" sz="2000" dirty="0" smtClean="0"/>
              <a:t>BMC Genomics, 14(</a:t>
            </a:r>
            <a:r>
              <a:rPr lang="en-US" sz="2000" dirty="0" err="1" smtClean="0"/>
              <a:t>Suppl</a:t>
            </a:r>
            <a:r>
              <a:rPr lang="en-US" sz="2000" dirty="0" smtClean="0"/>
              <a:t> 3):S3. </a:t>
            </a:r>
          </a:p>
        </p:txBody>
      </p:sp>
    </p:spTree>
    <p:extLst>
      <p:ext uri="{BB962C8B-B14F-4D97-AF65-F5344CB8AC3E}">
        <p14:creationId xmlns:p14="http://schemas.microsoft.com/office/powerpoint/2010/main" val="38531430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Exercise 7:</a:t>
            </a:r>
          </a:p>
          <a:p>
            <a:pPr lvl="1"/>
            <a:r>
              <a:rPr lang="en-US" dirty="0" smtClean="0"/>
              <a:t>Use the URL on the class page to go direct to </a:t>
            </a:r>
            <a:r>
              <a:rPr lang="en-US" dirty="0" err="1" smtClean="0"/>
              <a:t>MuPIT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Click on New Query and enter the positions on the class page.</a:t>
            </a:r>
          </a:p>
          <a:p>
            <a:pPr lvl="1"/>
            <a:r>
              <a:rPr lang="en-US" dirty="0" smtClean="0"/>
              <a:t>Use the menu on the right to investigate TCGA mutations and hot regions.</a:t>
            </a:r>
            <a:endParaRPr lang="en-US" dirty="0" smtClean="0"/>
          </a:p>
          <a:p>
            <a:pPr lvl="1"/>
            <a:r>
              <a:rPr lang="en-US" dirty="0" smtClean="0"/>
              <a:t>Use the menu on the right to switch structures.</a:t>
            </a:r>
            <a:endParaRPr lang="en-US" dirty="0" smtClean="0"/>
          </a:p>
          <a:p>
            <a:pPr lvl="1"/>
            <a:r>
              <a:rPr lang="en-US" dirty="0" smtClean="0"/>
              <a:t>If input positions were on multiple genes, you could also switch genes with the menu on the left.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MuPIT Visualization</a:t>
            </a:r>
          </a:p>
        </p:txBody>
      </p:sp>
    </p:spTree>
    <p:extLst>
      <p:ext uri="{BB962C8B-B14F-4D97-AF65-F5344CB8AC3E}">
        <p14:creationId xmlns:p14="http://schemas.microsoft.com/office/powerpoint/2010/main" val="312865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17"/>
            <a:ext cx="9109710" cy="680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440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341" y="838200"/>
            <a:ext cx="8229600" cy="106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CRAVAT is a free, web-based tool for high-throughput analysis of genomic variants.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>
              <a:hlinkClick r:id="rId2"/>
            </a:endParaRPr>
          </a:p>
          <a:p>
            <a:pPr marL="0" indent="0">
              <a:buNone/>
            </a:pPr>
            <a:endParaRPr lang="en-US" sz="20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376" y="2302926"/>
            <a:ext cx="2286000" cy="134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429895" y="3307612"/>
            <a:ext cx="239712" cy="587375"/>
            <a:chOff x="7910" y="2927"/>
            <a:chExt cx="289" cy="711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7973" y="2927"/>
              <a:ext cx="173" cy="1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076" name="AutoShape 4"/>
            <p:cNvCxnSpPr>
              <a:cxnSpLocks noChangeShapeType="1"/>
            </p:cNvCxnSpPr>
            <p:nvPr/>
          </p:nvCxnSpPr>
          <p:spPr bwMode="auto">
            <a:xfrm flipH="1">
              <a:off x="8064" y="3112"/>
              <a:ext cx="1" cy="3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AutoShape 5"/>
            <p:cNvCxnSpPr>
              <a:cxnSpLocks noChangeShapeType="1"/>
            </p:cNvCxnSpPr>
            <p:nvPr/>
          </p:nvCxnSpPr>
          <p:spPr bwMode="auto">
            <a:xfrm flipH="1">
              <a:off x="7910" y="3412"/>
              <a:ext cx="150" cy="21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AutoShape 6"/>
            <p:cNvCxnSpPr>
              <a:cxnSpLocks noChangeShapeType="1"/>
            </p:cNvCxnSpPr>
            <p:nvPr/>
          </p:nvCxnSpPr>
          <p:spPr bwMode="auto">
            <a:xfrm>
              <a:off x="8065" y="3407"/>
              <a:ext cx="132" cy="2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9" name="AutoShape 7"/>
            <p:cNvCxnSpPr>
              <a:cxnSpLocks noChangeShapeType="1"/>
            </p:cNvCxnSpPr>
            <p:nvPr/>
          </p:nvCxnSpPr>
          <p:spPr bwMode="auto">
            <a:xfrm flipH="1">
              <a:off x="7922" y="3205"/>
              <a:ext cx="127" cy="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AutoShape 8"/>
            <p:cNvCxnSpPr>
              <a:cxnSpLocks noChangeShapeType="1"/>
            </p:cNvCxnSpPr>
            <p:nvPr/>
          </p:nvCxnSpPr>
          <p:spPr bwMode="auto">
            <a:xfrm flipH="1">
              <a:off x="8072" y="3172"/>
              <a:ext cx="127" cy="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" name="TextBox 7"/>
          <p:cNvSpPr txBox="1"/>
          <p:nvPr/>
        </p:nvSpPr>
        <p:spPr>
          <a:xfrm>
            <a:off x="8052503" y="1979760"/>
            <a:ext cx="1044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Genomic</a:t>
            </a:r>
          </a:p>
          <a:p>
            <a:r>
              <a:rPr lang="en-US" dirty="0" smtClean="0"/>
              <a:t> Features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555842" y="4881527"/>
            <a:ext cx="132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Annotations</a:t>
            </a:r>
            <a:endParaRPr lang="en-US" dirty="0"/>
          </a:p>
        </p:txBody>
      </p:sp>
      <p:pic>
        <p:nvPicPr>
          <p:cNvPr id="3082" name="Picture 10" descr="http://www.shark-systems.de/static/images/protected/serv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776" y="2248898"/>
            <a:ext cx="200025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978" y="1845726"/>
            <a:ext cx="771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461" y="4056996"/>
            <a:ext cx="771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813776" y="4684059"/>
            <a:ext cx="1915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Parallel Processing</a:t>
            </a:r>
          </a:p>
          <a:p>
            <a:pPr algn="ctr"/>
            <a:r>
              <a:rPr lang="en-US" dirty="0" smtClean="0"/>
              <a:t>Server</a:t>
            </a:r>
            <a:endParaRPr lang="en-US" dirty="0"/>
          </a:p>
        </p:txBody>
      </p:sp>
      <p:cxnSp>
        <p:nvCxnSpPr>
          <p:cNvPr id="16" name="Straight Connector 15"/>
          <p:cNvCxnSpPr>
            <a:endCxn id="3091" idx="1"/>
          </p:cNvCxnSpPr>
          <p:nvPr/>
        </p:nvCxnSpPr>
        <p:spPr>
          <a:xfrm flipV="1">
            <a:off x="6613719" y="2302926"/>
            <a:ext cx="667259" cy="45720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489381" y="4166013"/>
            <a:ext cx="1143000" cy="2879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204176" y="2766530"/>
            <a:ext cx="990600" cy="52699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4000182" y="3709840"/>
            <a:ext cx="990600" cy="80677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813" y="3825699"/>
            <a:ext cx="178483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Arrow Connector 32"/>
          <p:cNvCxnSpPr/>
          <p:nvPr/>
        </p:nvCxnSpPr>
        <p:spPr>
          <a:xfrm flipH="1" flipV="1">
            <a:off x="1006951" y="4019140"/>
            <a:ext cx="703735" cy="39007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1006951" y="3030028"/>
            <a:ext cx="437035" cy="32681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20" y="5307646"/>
            <a:ext cx="2083311" cy="98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1710686" y="6291221"/>
            <a:ext cx="2029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Interactive Results</a:t>
            </a:r>
            <a:endParaRPr lang="en-US" sz="1600" dirty="0"/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3975576" y="4214176"/>
            <a:ext cx="990600" cy="12636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 flipV="1">
            <a:off x="871585" y="4708758"/>
            <a:ext cx="741791" cy="76910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30846" y="5901897"/>
            <a:ext cx="46506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hlinkClick r:id="rId2"/>
              </a:rPr>
              <a:t>http://</a:t>
            </a:r>
            <a:r>
              <a:rPr lang="en-US" sz="4000" dirty="0" smtClean="0">
                <a:hlinkClick r:id="rId2"/>
              </a:rPr>
              <a:t>www.cravat.us</a:t>
            </a:r>
            <a:endParaRPr lang="en-US" sz="4000" dirty="0"/>
          </a:p>
        </p:txBody>
      </p:sp>
      <p:sp>
        <p:nvSpPr>
          <p:cNvPr id="36" name="TextBox 35"/>
          <p:cNvSpPr txBox="1"/>
          <p:nvPr/>
        </p:nvSpPr>
        <p:spPr>
          <a:xfrm>
            <a:off x="1869530" y="4873039"/>
            <a:ext cx="2029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Spreadsheet Results</a:t>
            </a:r>
            <a:endParaRPr lang="en-US" sz="16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7261449" y="3126630"/>
            <a:ext cx="406209" cy="290961"/>
            <a:chOff x="6952827" y="2906306"/>
            <a:chExt cx="1162473" cy="897589"/>
          </a:xfrm>
        </p:grpSpPr>
        <p:sp>
          <p:nvSpPr>
            <p:cNvPr id="39" name="Donut 38"/>
            <p:cNvSpPr>
              <a:spLocks noChangeAspect="1"/>
            </p:cNvSpPr>
            <p:nvPr/>
          </p:nvSpPr>
          <p:spPr>
            <a:xfrm>
              <a:off x="7978140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0" name="Donut 39"/>
            <p:cNvSpPr>
              <a:spLocks noChangeAspect="1"/>
            </p:cNvSpPr>
            <p:nvPr/>
          </p:nvSpPr>
          <p:spPr>
            <a:xfrm>
              <a:off x="6952827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1" name="Straight Arrow Connector 40"/>
            <p:cNvCxnSpPr>
              <a:endCxn id="40" idx="7"/>
            </p:cNvCxnSpPr>
            <p:nvPr/>
          </p:nvCxnSpPr>
          <p:spPr>
            <a:xfrm rot="5400000">
              <a:off x="6876684" y="3099523"/>
              <a:ext cx="780515" cy="394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endCxn id="39" idx="1"/>
            </p:cNvCxnSpPr>
            <p:nvPr/>
          </p:nvCxnSpPr>
          <p:spPr>
            <a:xfrm rot="16200000" flipH="1">
              <a:off x="7389340" y="3077934"/>
              <a:ext cx="780515" cy="43725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7051324" y="3418879"/>
            <a:ext cx="406209" cy="290961"/>
            <a:chOff x="6952827" y="2906306"/>
            <a:chExt cx="1162473" cy="897589"/>
          </a:xfrm>
        </p:grpSpPr>
        <p:sp>
          <p:nvSpPr>
            <p:cNvPr id="44" name="Donut 43"/>
            <p:cNvSpPr>
              <a:spLocks noChangeAspect="1"/>
            </p:cNvSpPr>
            <p:nvPr/>
          </p:nvSpPr>
          <p:spPr>
            <a:xfrm>
              <a:off x="7978140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Donut 44"/>
            <p:cNvSpPr>
              <a:spLocks noChangeAspect="1"/>
            </p:cNvSpPr>
            <p:nvPr/>
          </p:nvSpPr>
          <p:spPr>
            <a:xfrm>
              <a:off x="6952827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Straight Arrow Connector 45"/>
            <p:cNvCxnSpPr>
              <a:endCxn id="45" idx="7"/>
            </p:cNvCxnSpPr>
            <p:nvPr/>
          </p:nvCxnSpPr>
          <p:spPr>
            <a:xfrm rot="5400000">
              <a:off x="6876684" y="3099523"/>
              <a:ext cx="780515" cy="394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>
              <a:endCxn id="44" idx="1"/>
            </p:cNvCxnSpPr>
            <p:nvPr/>
          </p:nvCxnSpPr>
          <p:spPr>
            <a:xfrm rot="16200000" flipH="1">
              <a:off x="7389340" y="3077934"/>
              <a:ext cx="780515" cy="43725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7490501" y="3430438"/>
            <a:ext cx="406209" cy="290961"/>
            <a:chOff x="6952827" y="2906306"/>
            <a:chExt cx="1162473" cy="897589"/>
          </a:xfrm>
        </p:grpSpPr>
        <p:sp>
          <p:nvSpPr>
            <p:cNvPr id="49" name="Donut 48"/>
            <p:cNvSpPr>
              <a:spLocks noChangeAspect="1"/>
            </p:cNvSpPr>
            <p:nvPr/>
          </p:nvSpPr>
          <p:spPr>
            <a:xfrm>
              <a:off x="7978140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Donut 49"/>
            <p:cNvSpPr>
              <a:spLocks noChangeAspect="1"/>
            </p:cNvSpPr>
            <p:nvPr/>
          </p:nvSpPr>
          <p:spPr>
            <a:xfrm>
              <a:off x="6952827" y="3666735"/>
              <a:ext cx="137160" cy="137160"/>
            </a:xfrm>
            <a:prstGeom prst="donut">
              <a:avLst>
                <a:gd name="adj" fmla="val 403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51" name="Straight Arrow Connector 50"/>
            <p:cNvCxnSpPr>
              <a:endCxn id="50" idx="7"/>
            </p:cNvCxnSpPr>
            <p:nvPr/>
          </p:nvCxnSpPr>
          <p:spPr>
            <a:xfrm rot="5400000">
              <a:off x="6876684" y="3099523"/>
              <a:ext cx="780515" cy="394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>
              <a:endCxn id="49" idx="1"/>
            </p:cNvCxnSpPr>
            <p:nvPr/>
          </p:nvCxnSpPr>
          <p:spPr>
            <a:xfrm rot="16200000" flipH="1">
              <a:off x="7389340" y="3077934"/>
              <a:ext cx="780515" cy="437259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7901362" y="2968572"/>
            <a:ext cx="11817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Machine </a:t>
            </a:r>
          </a:p>
          <a:p>
            <a:r>
              <a:rPr lang="en-US" sz="1600" dirty="0" smtClean="0"/>
              <a:t>Learning</a:t>
            </a:r>
          </a:p>
          <a:p>
            <a:r>
              <a:rPr lang="en-US" sz="1600" dirty="0" smtClean="0"/>
              <a:t>Algorithms</a:t>
            </a:r>
            <a:endParaRPr lang="en-US" sz="1600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6493827" y="3350110"/>
            <a:ext cx="557497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3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031" y="-57997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Advanced Interfaces </a:t>
            </a:r>
            <a:endParaRPr lang="en-US" sz="4000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645319" y="4953000"/>
            <a:ext cx="239712" cy="587375"/>
            <a:chOff x="7910" y="2927"/>
            <a:chExt cx="289" cy="711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7973" y="2927"/>
              <a:ext cx="173" cy="1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076" name="AutoShape 4"/>
            <p:cNvCxnSpPr>
              <a:cxnSpLocks noChangeShapeType="1"/>
            </p:cNvCxnSpPr>
            <p:nvPr/>
          </p:nvCxnSpPr>
          <p:spPr bwMode="auto">
            <a:xfrm flipH="1">
              <a:off x="8064" y="3112"/>
              <a:ext cx="1" cy="3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" name="AutoShape 5"/>
            <p:cNvCxnSpPr>
              <a:cxnSpLocks noChangeShapeType="1"/>
            </p:cNvCxnSpPr>
            <p:nvPr/>
          </p:nvCxnSpPr>
          <p:spPr bwMode="auto">
            <a:xfrm flipH="1">
              <a:off x="7910" y="3412"/>
              <a:ext cx="150" cy="21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8" name="AutoShape 6"/>
            <p:cNvCxnSpPr>
              <a:cxnSpLocks noChangeShapeType="1"/>
            </p:cNvCxnSpPr>
            <p:nvPr/>
          </p:nvCxnSpPr>
          <p:spPr bwMode="auto">
            <a:xfrm>
              <a:off x="8065" y="3407"/>
              <a:ext cx="132" cy="2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9" name="AutoShape 7"/>
            <p:cNvCxnSpPr>
              <a:cxnSpLocks noChangeShapeType="1"/>
            </p:cNvCxnSpPr>
            <p:nvPr/>
          </p:nvCxnSpPr>
          <p:spPr bwMode="auto">
            <a:xfrm flipH="1">
              <a:off x="7922" y="3205"/>
              <a:ext cx="127" cy="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AutoShape 8"/>
            <p:cNvCxnSpPr>
              <a:cxnSpLocks noChangeShapeType="1"/>
            </p:cNvCxnSpPr>
            <p:nvPr/>
          </p:nvCxnSpPr>
          <p:spPr bwMode="auto">
            <a:xfrm flipH="1">
              <a:off x="8072" y="3172"/>
              <a:ext cx="127" cy="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082" name="Picture 10" descr="http://www.shark-systems.de/static/images/protected/ser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08289"/>
            <a:ext cx="200025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638800" y="3343450"/>
            <a:ext cx="2044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CRAVAT Web Server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2307755" y="1614849"/>
            <a:ext cx="3864445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 flipV="1">
            <a:off x="2253545" y="1863429"/>
            <a:ext cx="3842455" cy="1382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082206" y="1584871"/>
            <a:ext cx="1155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Program /</a:t>
            </a:r>
          </a:p>
          <a:p>
            <a:r>
              <a:rPr lang="en-US" sz="1600" dirty="0" smtClean="0"/>
              <a:t>Web Server</a:t>
            </a:r>
            <a:endParaRPr lang="en-US" sz="1600" dirty="0"/>
          </a:p>
        </p:txBody>
      </p:sp>
      <p:sp>
        <p:nvSpPr>
          <p:cNvPr id="58" name="Parallelogram 57"/>
          <p:cNvSpPr/>
          <p:nvPr/>
        </p:nvSpPr>
        <p:spPr>
          <a:xfrm>
            <a:off x="1015530" y="1415183"/>
            <a:ext cx="1292225" cy="914400"/>
          </a:xfrm>
          <a:prstGeom prst="parallelogram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2971000" y="1000096"/>
            <a:ext cx="272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Web Service </a:t>
            </a:r>
          </a:p>
          <a:p>
            <a:pPr algn="ctr"/>
            <a:r>
              <a:rPr lang="en-US" sz="1600" dirty="0" smtClean="0"/>
              <a:t>Fast Single Mutation Lookup</a:t>
            </a:r>
          </a:p>
        </p:txBody>
      </p:sp>
      <p:sp>
        <p:nvSpPr>
          <p:cNvPr id="61" name="Parallelogram 60"/>
          <p:cNvSpPr/>
          <p:nvPr/>
        </p:nvSpPr>
        <p:spPr>
          <a:xfrm>
            <a:off x="834829" y="2683542"/>
            <a:ext cx="1292225" cy="914400"/>
          </a:xfrm>
          <a:prstGeom prst="parallelogram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971828" y="2856625"/>
            <a:ext cx="11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Program</a:t>
            </a:r>
            <a:endParaRPr lang="en-US" sz="1600" dirty="0"/>
          </a:p>
        </p:txBody>
      </p:sp>
      <p:cxnSp>
        <p:nvCxnSpPr>
          <p:cNvPr id="63" name="Straight Arrow Connector 62"/>
          <p:cNvCxnSpPr/>
          <p:nvPr/>
        </p:nvCxnSpPr>
        <p:spPr>
          <a:xfrm>
            <a:off x="2150405" y="2942266"/>
            <a:ext cx="3864445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2096195" y="3190846"/>
            <a:ext cx="3842455" cy="1382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13650" y="2327513"/>
            <a:ext cx="272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RESTful Web Service </a:t>
            </a:r>
          </a:p>
          <a:p>
            <a:pPr algn="ctr"/>
            <a:r>
              <a:rPr lang="en-US" sz="1600" dirty="0" smtClean="0"/>
              <a:t>Submit Full Asynchronous Jobs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81" y="4189812"/>
            <a:ext cx="3275976" cy="1753787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1972631" y="6019800"/>
            <a:ext cx="1806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CRAVAT in Galaxy</a:t>
            </a:r>
          </a:p>
        </p:txBody>
      </p:sp>
      <p:sp>
        <p:nvSpPr>
          <p:cNvPr id="19" name="AutoShape 2" descr="Image result for docker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4" descr="Image result for docker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s://d21ii91i3y6o6h.cloudfront.net/gallery_images/from_proof/1026/large/1396373089/dock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550" y="4045854"/>
            <a:ext cx="2080296" cy="181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5693244" y="4045854"/>
            <a:ext cx="2688756" cy="19739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5791511" y="6065966"/>
            <a:ext cx="2492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Run CRAVAT in your own</a:t>
            </a:r>
          </a:p>
          <a:p>
            <a:pPr algn="ctr"/>
            <a:r>
              <a:rPr lang="en-US" dirty="0" smtClean="0"/>
              <a:t>Docker Container</a:t>
            </a:r>
          </a:p>
        </p:txBody>
      </p:sp>
    </p:spTree>
    <p:extLst>
      <p:ext uri="{BB962C8B-B14F-4D97-AF65-F5344CB8AC3E}">
        <p14:creationId xmlns:p14="http://schemas.microsoft.com/office/powerpoint/2010/main" val="349378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CRAVAT Analysis – 1. Impact Analysis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9" name="AutoShape 12" descr="Image result for disk sto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4" descr="Image result for disk sto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Image result for disk stor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Image result for disk storag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Image result for car crash clip ar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Image result for car crash clip ar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50" y="4191000"/>
            <a:ext cx="26479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Content Placeholder 2"/>
          <p:cNvSpPr txBox="1">
            <a:spLocks/>
          </p:cNvSpPr>
          <p:nvPr/>
        </p:nvSpPr>
        <p:spPr>
          <a:xfrm>
            <a:off x="457200" y="1143001"/>
            <a:ext cx="82296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CRAVAT will determine the impact of a variant (sequence ontology), identify affected genes, and determine codon/protein coding changes.</a:t>
            </a:r>
          </a:p>
          <a:p>
            <a:endParaRPr lang="en-US" dirty="0" smtClean="0"/>
          </a:p>
          <a:p>
            <a:r>
              <a:rPr lang="en-US" dirty="0" smtClean="0"/>
              <a:t>CRAVAT will evaluate variant impacts on all the transcripts of a gene.</a:t>
            </a:r>
          </a:p>
          <a:p>
            <a:endParaRPr lang="en-US" dirty="0" smtClean="0"/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460375" y="4431031"/>
            <a:ext cx="5185410" cy="18935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/>
          </a:p>
          <a:p>
            <a:r>
              <a:rPr lang="en-US" sz="3500" dirty="0" smtClean="0"/>
              <a:t>Results include warnings for genomic regions with low sequence complexity.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156360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7829"/>
            <a:ext cx="9144000" cy="551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CRAVAT Analysis – Setup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781800" y="2590800"/>
            <a:ext cx="5334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315200" y="1821209"/>
            <a:ext cx="14008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Click here to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create</a:t>
            </a:r>
          </a:p>
          <a:p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0000"/>
                </a:solidFill>
              </a:rPr>
              <a:t>n account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7134225" y="2282874"/>
            <a:ext cx="180975" cy="3079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4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3927</TotalTime>
  <Words>2395</Words>
  <Application>Microsoft Office PowerPoint</Application>
  <PresentationFormat>On-screen Show (4:3)</PresentationFormat>
  <Paragraphs>488</Paragraphs>
  <Slides>51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Bioinformatics Training &amp; Education Program Exome-Seq Analysis Workshop CRAVAT and MuPIT</vt:lpstr>
      <vt:lpstr>CRAVAT/MuPIT Workshop</vt:lpstr>
      <vt:lpstr>Fundamentals of Mutation Calls / Impact</vt:lpstr>
      <vt:lpstr>Mutation Calling Summary</vt:lpstr>
      <vt:lpstr>CRAVAT </vt:lpstr>
      <vt:lpstr>CRAVAT </vt:lpstr>
      <vt:lpstr>CRAVAT Advanced Interfaces </vt:lpstr>
      <vt:lpstr>CRAVAT Analysis – 1. Impact Analysis </vt:lpstr>
      <vt:lpstr>CRAVAT Analysis – Setup</vt:lpstr>
      <vt:lpstr>CRAVAT Analysis – Sample Job</vt:lpstr>
      <vt:lpstr>PowerPoint Presentation</vt:lpstr>
      <vt:lpstr>PowerPoint Presentation</vt:lpstr>
      <vt:lpstr>CRAVAT – Impact Analysis </vt:lpstr>
      <vt:lpstr>CRAVAT – Impact Analysis </vt:lpstr>
      <vt:lpstr>CRAVAT – Impact Analysis </vt:lpstr>
      <vt:lpstr>CRAVAT  – Impact Analysis </vt:lpstr>
      <vt:lpstr>PowerPoint Presentation</vt:lpstr>
      <vt:lpstr>PowerPoint Presentation</vt:lpstr>
      <vt:lpstr>CRAVAT – Variant Scoring </vt:lpstr>
      <vt:lpstr>CHASM - Cancer research in the age of genomics</vt:lpstr>
      <vt:lpstr>CHASM - Mutations detected in selected tumor exome sequencing studies</vt:lpstr>
      <vt:lpstr>CHASM - Mutations in a melanoma exome</vt:lpstr>
      <vt:lpstr>CHASM - Transcript-based features</vt:lpstr>
      <vt:lpstr>CHASM - Positive class: Driver Mutations</vt:lpstr>
      <vt:lpstr>CHASM - What do passenger mutations look like?</vt:lpstr>
      <vt:lpstr>CHASM - Random Forest construction</vt:lpstr>
      <vt:lpstr>CHASM - Analogies</vt:lpstr>
      <vt:lpstr>CHASM - Comparison to SIFT &amp; PolyPhen</vt:lpstr>
      <vt:lpstr>VEST score</vt:lpstr>
      <vt:lpstr>VEST has comparable accuracy to several popular methods</vt:lpstr>
      <vt:lpstr>VEST score</vt:lpstr>
      <vt:lpstr>CRAVAT – Variant Scoring </vt:lpstr>
      <vt:lpstr>CRAVAT Analysis –Variant Scoring </vt:lpstr>
      <vt:lpstr>CRAVAT – Variant Scoring </vt:lpstr>
      <vt:lpstr>CRAVAT – Variant Scoring </vt:lpstr>
      <vt:lpstr>CRAVAT – Annotations </vt:lpstr>
      <vt:lpstr>CRAVAT – Annotations </vt:lpstr>
      <vt:lpstr>CRAVAT – Annotation</vt:lpstr>
      <vt:lpstr>CRAVAT – Annotation</vt:lpstr>
      <vt:lpstr>CRAVAT – Annotation</vt:lpstr>
      <vt:lpstr>CRAVAT – Annotation</vt:lpstr>
      <vt:lpstr>CRAVAT Analysis</vt:lpstr>
      <vt:lpstr>PowerPoint Presentation</vt:lpstr>
      <vt:lpstr>PowerPoint Presentation</vt:lpstr>
      <vt:lpstr>MuPIT Visualization</vt:lpstr>
      <vt:lpstr>MuPIT Visualization</vt:lpstr>
      <vt:lpstr>PowerPoint Presentation</vt:lpstr>
      <vt:lpstr>MuPIT Visualization</vt:lpstr>
      <vt:lpstr>PowerPoint Presentation</vt:lpstr>
      <vt:lpstr>MuPIT Visualization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mryan</dc:creator>
  <cp:lastModifiedBy>mryan</cp:lastModifiedBy>
  <cp:revision>157</cp:revision>
  <dcterms:created xsi:type="dcterms:W3CDTF">2014-01-06T14:50:21Z</dcterms:created>
  <dcterms:modified xsi:type="dcterms:W3CDTF">2016-03-08T19:40:30Z</dcterms:modified>
</cp:coreProperties>
</file>