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 id="2147483648" r:id="rId5"/>
  </p:sldMasterIdLst>
  <p:notesMasterIdLst>
    <p:notesMasterId r:id="rId70"/>
  </p:notesMasterIdLst>
  <p:handoutMasterIdLst>
    <p:handoutMasterId r:id="rId71"/>
  </p:handoutMasterIdLst>
  <p:sldIdLst>
    <p:sldId id="263" r:id="rId6"/>
    <p:sldId id="358" r:id="rId7"/>
    <p:sldId id="356" r:id="rId8"/>
    <p:sldId id="425" r:id="rId9"/>
    <p:sldId id="272" r:id="rId10"/>
    <p:sldId id="276" r:id="rId11"/>
    <p:sldId id="360" r:id="rId12"/>
    <p:sldId id="366" r:id="rId13"/>
    <p:sldId id="368" r:id="rId14"/>
    <p:sldId id="420" r:id="rId15"/>
    <p:sldId id="280" r:id="rId16"/>
    <p:sldId id="281" r:id="rId17"/>
    <p:sldId id="392" r:id="rId18"/>
    <p:sldId id="423" r:id="rId19"/>
    <p:sldId id="424" r:id="rId20"/>
    <p:sldId id="284" r:id="rId21"/>
    <p:sldId id="285" r:id="rId22"/>
    <p:sldId id="286" r:id="rId23"/>
    <p:sldId id="288" r:id="rId24"/>
    <p:sldId id="289" r:id="rId25"/>
    <p:sldId id="290" r:id="rId26"/>
    <p:sldId id="291" r:id="rId27"/>
    <p:sldId id="292" r:id="rId28"/>
    <p:sldId id="287" r:id="rId29"/>
    <p:sldId id="293" r:id="rId30"/>
    <p:sldId id="295" r:id="rId31"/>
    <p:sldId id="297" r:id="rId32"/>
    <p:sldId id="296" r:id="rId33"/>
    <p:sldId id="300" r:id="rId34"/>
    <p:sldId id="298" r:id="rId35"/>
    <p:sldId id="299" r:id="rId36"/>
    <p:sldId id="301" r:id="rId37"/>
    <p:sldId id="302" r:id="rId38"/>
    <p:sldId id="303" r:id="rId39"/>
    <p:sldId id="421" r:id="rId40"/>
    <p:sldId id="422" r:id="rId41"/>
    <p:sldId id="319" r:id="rId42"/>
    <p:sldId id="321" r:id="rId43"/>
    <p:sldId id="324" r:id="rId44"/>
    <p:sldId id="401" r:id="rId45"/>
    <p:sldId id="402" r:id="rId46"/>
    <p:sldId id="403" r:id="rId47"/>
    <p:sldId id="419" r:id="rId48"/>
    <p:sldId id="354" r:id="rId49"/>
    <p:sldId id="332" r:id="rId50"/>
    <p:sldId id="333" r:id="rId51"/>
    <p:sldId id="334" r:id="rId52"/>
    <p:sldId id="352" r:id="rId53"/>
    <p:sldId id="353" r:id="rId54"/>
    <p:sldId id="336" r:id="rId55"/>
    <p:sldId id="350" r:id="rId56"/>
    <p:sldId id="404" r:id="rId57"/>
    <p:sldId id="405" r:id="rId58"/>
    <p:sldId id="406" r:id="rId59"/>
    <p:sldId id="407" r:id="rId60"/>
    <p:sldId id="342" r:id="rId61"/>
    <p:sldId id="343" r:id="rId62"/>
    <p:sldId id="344" r:id="rId63"/>
    <p:sldId id="346" r:id="rId64"/>
    <p:sldId id="347" r:id="rId65"/>
    <p:sldId id="348" r:id="rId66"/>
    <p:sldId id="399" r:id="rId67"/>
    <p:sldId id="400" r:id="rId68"/>
    <p:sldId id="266" r:id="rId69"/>
  </p:sldIdLst>
  <p:sldSz cx="9144000" cy="6858000" type="screen4x3"/>
  <p:notesSz cx="7010400" cy="9296400"/>
  <p:defaultText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 Holmberg" initials="AH" lastIdx="1" clrIdx="0">
    <p:extLst>
      <p:ext uri="{19B8F6BF-5375-455C-9EA6-DF929625EA0E}">
        <p15:presenceInfo xmlns:p15="http://schemas.microsoft.com/office/powerpoint/2012/main" userId="S::ann.holmberg@qlucore.com::0bc150c1-4b2a-470a-9ad0-edf05929bdd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BDB"/>
    <a:srgbClr val="64B42D"/>
    <a:srgbClr val="87898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69" autoAdjust="0"/>
    <p:restoredTop sz="94625" autoAdjust="0"/>
  </p:normalViewPr>
  <p:slideViewPr>
    <p:cSldViewPr snapToGrid="0" snapToObjects="1">
      <p:cViewPr varScale="1">
        <p:scale>
          <a:sx n="128" d="100"/>
          <a:sy n="128" d="100"/>
        </p:scale>
        <p:origin x="648"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57" d="100"/>
          <a:sy n="57" d="100"/>
        </p:scale>
        <p:origin x="2472" y="2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Platshållare för bildnummer 4"/>
          <p:cNvSpPr>
            <a:spLocks noGrp="1"/>
          </p:cNvSpPr>
          <p:nvPr>
            <p:ph type="sldNum" sz="quarter" idx="3"/>
          </p:nvPr>
        </p:nvSpPr>
        <p:spPr>
          <a:xfrm>
            <a:off x="3970938" y="8829967"/>
            <a:ext cx="3037840" cy="464820"/>
          </a:xfrm>
          <a:prstGeom prst="rect">
            <a:avLst/>
          </a:prstGeom>
        </p:spPr>
        <p:txBody>
          <a:bodyPr vert="horz" lIns="91440" tIns="45720" rIns="91440" bIns="45720" rtlCol="0" anchor="b"/>
          <a:lstStyle>
            <a:lvl1pPr algn="r">
              <a:defRPr sz="1200"/>
            </a:lvl1pPr>
          </a:lstStyle>
          <a:p>
            <a:r>
              <a:rPr lang="sv-SE" sz="1000" dirty="0">
                <a:latin typeface="Gotham Office" panose="02000000000000000000" pitchFamily="2" charset="0"/>
              </a:rPr>
              <a:t>Qlucore Copyright           </a:t>
            </a:r>
            <a:fld id="{C975ED13-FB31-1D48-922D-2FADF268A61C}" type="slidenum">
              <a:rPr lang="sv-SE" smtClean="0"/>
              <a:pPr/>
              <a:t>‹#›</a:t>
            </a:fld>
            <a:endParaRPr lang="sv-SE" dirty="0"/>
          </a:p>
        </p:txBody>
      </p:sp>
      <p:pic>
        <p:nvPicPr>
          <p:cNvPr id="7" name="Picture 6">
            <a:extLst>
              <a:ext uri="{FF2B5EF4-FFF2-40B4-BE49-F238E27FC236}">
                <a16:creationId xmlns:a16="http://schemas.microsoft.com/office/drawing/2014/main" id="{31643CBE-C97E-4256-91C9-E67DABC3E365}"/>
              </a:ext>
            </a:extLst>
          </p:cNvPr>
          <p:cNvPicPr>
            <a:picLocks noChangeAspect="1"/>
          </p:cNvPicPr>
          <p:nvPr/>
        </p:nvPicPr>
        <p:blipFill>
          <a:blip r:embed="rId2"/>
          <a:stretch>
            <a:fillRect/>
          </a:stretch>
        </p:blipFill>
        <p:spPr>
          <a:xfrm>
            <a:off x="73288" y="49700"/>
            <a:ext cx="1477418" cy="528911"/>
          </a:xfrm>
          <a:prstGeom prst="rect">
            <a:avLst/>
          </a:prstGeom>
        </p:spPr>
      </p:pic>
    </p:spTree>
    <p:extLst>
      <p:ext uri="{BB962C8B-B14F-4D97-AF65-F5344CB8AC3E}">
        <p14:creationId xmlns:p14="http://schemas.microsoft.com/office/powerpoint/2010/main" val="13231508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1" y="0"/>
            <a:ext cx="3037840" cy="464820"/>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970938" y="0"/>
            <a:ext cx="3037840" cy="464820"/>
          </a:xfrm>
          <a:prstGeom prst="rect">
            <a:avLst/>
          </a:prstGeom>
        </p:spPr>
        <p:txBody>
          <a:bodyPr vert="horz" lIns="91440" tIns="45720" rIns="91440" bIns="45720" rtlCol="0"/>
          <a:lstStyle>
            <a:lvl1pPr algn="r">
              <a:defRPr sz="1200"/>
            </a:lvl1pPr>
          </a:lstStyle>
          <a:p>
            <a:fld id="{B4643682-0408-7F48-BF88-F4669EC5E7FA}" type="datetimeFigureOut">
              <a:rPr lang="sv-SE" smtClean="0"/>
              <a:t>2020-02-20</a:t>
            </a:fld>
            <a:endParaRPr lang="sv-SE"/>
          </a:p>
        </p:txBody>
      </p:sp>
      <p:sp>
        <p:nvSpPr>
          <p:cNvPr id="4" name="Platshållare för bildobjekt 3"/>
          <p:cNvSpPr>
            <a:spLocks noGrp="1" noRot="1" noChangeAspect="1"/>
          </p:cNvSpPr>
          <p:nvPr>
            <p:ph type="sldImg" idx="2"/>
          </p:nvPr>
        </p:nvSpPr>
        <p:spPr>
          <a:xfrm>
            <a:off x="1182688" y="698500"/>
            <a:ext cx="4645025" cy="3484563"/>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701040" y="4415790"/>
            <a:ext cx="5608320" cy="4183380"/>
          </a:xfrm>
          <a:prstGeom prst="rect">
            <a:avLst/>
          </a:prstGeom>
        </p:spPr>
        <p:txBody>
          <a:bodyPr vert="horz" lIns="91440" tIns="45720" rIns="91440" bIns="45720" rtlCol="0"/>
          <a:lstStyle/>
          <a:p>
            <a:pPr lvl="0"/>
            <a:r>
              <a:rPr lang="en-US"/>
              <a:t>Klicka här för att ändra format på bakgrundstexten</a:t>
            </a:r>
          </a:p>
          <a:p>
            <a:pPr lvl="1"/>
            <a:r>
              <a:rPr lang="en-US"/>
              <a:t>Nivå två</a:t>
            </a:r>
          </a:p>
          <a:p>
            <a:pPr lvl="2"/>
            <a:r>
              <a:rPr lang="en-US"/>
              <a:t>Nivå tre</a:t>
            </a:r>
          </a:p>
          <a:p>
            <a:pPr lvl="3"/>
            <a:r>
              <a:rPr lang="en-US"/>
              <a:t>Nivå fyra</a:t>
            </a:r>
          </a:p>
          <a:p>
            <a:pPr lvl="4"/>
            <a:r>
              <a:rPr lang="en-US"/>
              <a:t>Nivå fem</a:t>
            </a:r>
            <a:endParaRPr lang="sv-SE"/>
          </a:p>
        </p:txBody>
      </p:sp>
      <p:sp>
        <p:nvSpPr>
          <p:cNvPr id="6" name="Platshållare för sidfot 5"/>
          <p:cNvSpPr>
            <a:spLocks noGrp="1"/>
          </p:cNvSpPr>
          <p:nvPr>
            <p:ph type="ftr" sz="quarter" idx="4"/>
          </p:nvPr>
        </p:nvSpPr>
        <p:spPr>
          <a:xfrm>
            <a:off x="1" y="8829967"/>
            <a:ext cx="3037840" cy="464820"/>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970938" y="8829967"/>
            <a:ext cx="3037840" cy="464820"/>
          </a:xfrm>
          <a:prstGeom prst="rect">
            <a:avLst/>
          </a:prstGeom>
        </p:spPr>
        <p:txBody>
          <a:bodyPr vert="horz" lIns="91440" tIns="45720" rIns="91440" bIns="45720" rtlCol="0" anchor="b"/>
          <a:lstStyle>
            <a:lvl1pPr algn="r">
              <a:defRPr sz="1200"/>
            </a:lvl1pPr>
          </a:lstStyle>
          <a:p>
            <a:fld id="{F127026C-17DC-DD46-B5CF-AE79935486DF}" type="slidenum">
              <a:rPr lang="sv-SE" smtClean="0"/>
              <a:t>‹#›</a:t>
            </a:fld>
            <a:endParaRPr lang="sv-SE"/>
          </a:p>
        </p:txBody>
      </p:sp>
    </p:spTree>
    <p:extLst>
      <p:ext uri="{BB962C8B-B14F-4D97-AF65-F5344CB8AC3E}">
        <p14:creationId xmlns:p14="http://schemas.microsoft.com/office/powerpoint/2010/main" val="298319048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 </a:t>
            </a:r>
            <a:endParaRPr lang="en-SE" dirty="0"/>
          </a:p>
        </p:txBody>
      </p:sp>
      <p:sp>
        <p:nvSpPr>
          <p:cNvPr id="4" name="Slide Number Placeholder 3"/>
          <p:cNvSpPr>
            <a:spLocks noGrp="1"/>
          </p:cNvSpPr>
          <p:nvPr>
            <p:ph type="sldNum" sz="quarter" idx="5"/>
          </p:nvPr>
        </p:nvSpPr>
        <p:spPr/>
        <p:txBody>
          <a:bodyPr/>
          <a:lstStyle/>
          <a:p>
            <a:fld id="{F127026C-17DC-DD46-B5CF-AE79935486DF}" type="slidenum">
              <a:rPr lang="sv-SE" smtClean="0"/>
              <a:t>10</a:t>
            </a:fld>
            <a:endParaRPr lang="sv-SE"/>
          </a:p>
        </p:txBody>
      </p:sp>
    </p:spTree>
    <p:extLst>
      <p:ext uri="{BB962C8B-B14F-4D97-AF65-F5344CB8AC3E}">
        <p14:creationId xmlns:p14="http://schemas.microsoft.com/office/powerpoint/2010/main" val="1207703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dt" sz="quarter" idx="1"/>
          </p:nvPr>
        </p:nvSpPr>
        <p:spPr>
          <a:noFill/>
        </p:spPr>
        <p:txBody>
          <a:bodyPr/>
          <a:lstStyle/>
          <a:p>
            <a:r>
              <a:rPr lang="en-US"/>
              <a:t>2006-12-07</a:t>
            </a:r>
          </a:p>
        </p:txBody>
      </p:sp>
      <p:sp>
        <p:nvSpPr>
          <p:cNvPr id="44035" name="Rectangle 6"/>
          <p:cNvSpPr>
            <a:spLocks noGrp="1" noChangeArrowheads="1"/>
          </p:cNvSpPr>
          <p:nvPr>
            <p:ph type="ftr" sz="quarter" idx="4"/>
          </p:nvPr>
        </p:nvSpPr>
        <p:spPr>
          <a:noFill/>
        </p:spPr>
        <p:txBody>
          <a:bodyPr/>
          <a:lstStyle/>
          <a:p>
            <a:r>
              <a:rPr lang="en-US"/>
              <a:t>Rev PA3</a:t>
            </a:r>
          </a:p>
        </p:txBody>
      </p:sp>
      <p:sp>
        <p:nvSpPr>
          <p:cNvPr id="44036" name="Rectangle 7"/>
          <p:cNvSpPr>
            <a:spLocks noGrp="1" noChangeArrowheads="1"/>
          </p:cNvSpPr>
          <p:nvPr>
            <p:ph type="sldNum" sz="quarter" idx="5"/>
          </p:nvPr>
        </p:nvSpPr>
        <p:spPr>
          <a:noFill/>
        </p:spPr>
        <p:txBody>
          <a:bodyPr/>
          <a:lstStyle/>
          <a:p>
            <a:fld id="{A08603F2-D867-4297-935C-ED71A34BAE03}" type="slidenum">
              <a:rPr lang="en-US" smtClean="0"/>
              <a:pPr/>
              <a:t>13</a:t>
            </a:fld>
            <a:endParaRPr lang="en-US"/>
          </a:p>
        </p:txBody>
      </p:sp>
      <p:sp>
        <p:nvSpPr>
          <p:cNvPr id="44037" name="Rectangle 2"/>
          <p:cNvSpPr>
            <a:spLocks noGrp="1" noRot="1" noChangeAspect="1" noChangeArrowheads="1" noTextEdit="1"/>
          </p:cNvSpPr>
          <p:nvPr>
            <p:ph type="sldImg"/>
          </p:nvPr>
        </p:nvSpPr>
        <p:spPr>
          <a:ln/>
        </p:spPr>
      </p:sp>
      <p:sp>
        <p:nvSpPr>
          <p:cNvPr id="44038" name="Rectangle 3"/>
          <p:cNvSpPr>
            <a:spLocks noGrp="1" noChangeArrowheads="1"/>
          </p:cNvSpPr>
          <p:nvPr>
            <p:ph type="body" idx="1"/>
          </p:nvPr>
        </p:nvSpPr>
        <p:spPr>
          <a:noFill/>
          <a:ln/>
        </p:spPr>
        <p:txBody>
          <a:bodyPr/>
          <a:lstStyle/>
          <a:p>
            <a:pPr eaLnBrk="1" hangingPunct="1"/>
            <a:r>
              <a:rPr lang="en-US" dirty="0"/>
              <a:t>Our solution</a:t>
            </a:r>
            <a:r>
              <a:rPr lang="en-US" baseline="0" dirty="0"/>
              <a:t> is to provide a tool that is fully based on visualization. </a:t>
            </a:r>
          </a:p>
          <a:p>
            <a:pPr eaLnBrk="1" hangingPunct="1"/>
            <a:r>
              <a:rPr lang="en-US" baseline="0" dirty="0"/>
              <a:t>T</a:t>
            </a:r>
            <a:r>
              <a:rPr lang="en-US" dirty="0"/>
              <a:t>raditional statistics and methods are very table based. Then in best case can you generate a picture in the end. We do it the other way. The visualization is key. </a:t>
            </a:r>
          </a:p>
          <a:p>
            <a:pPr eaLnBrk="1" hangingPunct="1"/>
            <a:endParaRPr lang="sv-SE" dirty="0"/>
          </a:p>
          <a:p>
            <a:pPr marL="352506" indent="-352506" eaLnBrk="1" hangingPunct="1">
              <a:spcBef>
                <a:spcPct val="20000"/>
              </a:spcBef>
              <a:buClr>
                <a:srgbClr val="0099CC"/>
              </a:buClr>
              <a:buFont typeface="Wingdings" pitchFamily="2" charset="2"/>
              <a:buChar char="§"/>
            </a:pPr>
            <a:r>
              <a:rPr lang="en-US" dirty="0">
                <a:latin typeface="Calibri" panose="020F0502020204030204" pitchFamily="34" charset="0"/>
                <a:cs typeface="Arial" panose="020B0604020202020204" pitchFamily="34" charset="0"/>
              </a:rPr>
              <a:t>Always visual</a:t>
            </a:r>
          </a:p>
          <a:p>
            <a:pPr eaLnBrk="1" hangingPunct="1">
              <a:spcBef>
                <a:spcPct val="20000"/>
              </a:spcBef>
              <a:buClr>
                <a:srgbClr val="0099CC"/>
              </a:buClr>
            </a:pPr>
            <a:endParaRPr lang="en-US" dirty="0">
              <a:latin typeface="Calibri" panose="020F0502020204030204" pitchFamily="34" charset="0"/>
              <a:cs typeface="Arial" panose="020B0604020202020204" pitchFamily="34" charset="0"/>
            </a:endParaRPr>
          </a:p>
          <a:p>
            <a:pPr marL="352506" indent="-352506" eaLnBrk="1" hangingPunct="1">
              <a:spcBef>
                <a:spcPct val="20000"/>
              </a:spcBef>
              <a:buClr>
                <a:srgbClr val="0099CC"/>
              </a:buClr>
              <a:buFont typeface="Wingdings" pitchFamily="2" charset="2"/>
              <a:buChar char="§"/>
            </a:pPr>
            <a:r>
              <a:rPr lang="en-US" dirty="0">
                <a:latin typeface="Calibri" panose="020F0502020204030204" pitchFamily="34" charset="0"/>
                <a:cs typeface="Arial" panose="020B0604020202020204" pitchFamily="34" charset="0"/>
              </a:rPr>
              <a:t>Sliders, check boxes and the mouse</a:t>
            </a:r>
          </a:p>
          <a:p>
            <a:pPr eaLnBrk="1" hangingPunct="1">
              <a:spcBef>
                <a:spcPct val="20000"/>
              </a:spcBef>
              <a:buClr>
                <a:srgbClr val="0099CC"/>
              </a:buClr>
            </a:pPr>
            <a:endParaRPr lang="en-US" dirty="0">
              <a:latin typeface="Calibri" panose="020F0502020204030204" pitchFamily="34" charset="0"/>
              <a:cs typeface="Arial" panose="020B0604020202020204" pitchFamily="34" charset="0"/>
            </a:endParaRPr>
          </a:p>
          <a:p>
            <a:pPr marL="352506" indent="-352506" eaLnBrk="1" hangingPunct="1">
              <a:spcBef>
                <a:spcPct val="20000"/>
              </a:spcBef>
              <a:buClr>
                <a:srgbClr val="0099CC"/>
              </a:buClr>
              <a:buFont typeface="Wingdings" pitchFamily="2" charset="2"/>
              <a:buChar char="§"/>
            </a:pPr>
            <a:r>
              <a:rPr lang="en-US" dirty="0">
                <a:latin typeface="Calibri" panose="020F0502020204030204" pitchFamily="34" charset="0"/>
                <a:cs typeface="Arial" panose="020B0604020202020204" pitchFamily="34" charset="0"/>
              </a:rPr>
              <a:t>Instant response</a:t>
            </a:r>
          </a:p>
          <a:p>
            <a:pPr eaLnBrk="1" hangingPunct="1"/>
            <a:endParaRPr lang="en-US" dirty="0"/>
          </a:p>
        </p:txBody>
      </p:sp>
    </p:spTree>
    <p:extLst>
      <p:ext uri="{BB962C8B-B14F-4D97-AF65-F5344CB8AC3E}">
        <p14:creationId xmlns:p14="http://schemas.microsoft.com/office/powerpoint/2010/main" val="1805334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drät rubrik och text">
    <p:spTree>
      <p:nvGrpSpPr>
        <p:cNvPr id="1" name=""/>
        <p:cNvGrpSpPr/>
        <p:nvPr/>
      </p:nvGrpSpPr>
      <p:grpSpPr>
        <a:xfrm>
          <a:off x="0" y="0"/>
          <a:ext cx="0" cy="0"/>
          <a:chOff x="0" y="0"/>
          <a:chExt cx="0" cy="0"/>
        </a:xfrm>
      </p:grpSpPr>
      <p:sp>
        <p:nvSpPr>
          <p:cNvPr id="9" name="Rubrik 8"/>
          <p:cNvSpPr>
            <a:spLocks noGrp="1"/>
          </p:cNvSpPr>
          <p:nvPr>
            <p:ph type="title"/>
          </p:nvPr>
        </p:nvSpPr>
        <p:spPr>
          <a:xfrm>
            <a:off x="675268" y="4138341"/>
            <a:ext cx="7793464" cy="658540"/>
          </a:xfrm>
          <a:prstGeom prst="rect">
            <a:avLst/>
          </a:prstGeom>
        </p:spPr>
        <p:txBody>
          <a:bodyPr vert="horz" anchor="b" anchorCtr="0"/>
          <a:lstStyle>
            <a:lvl1pPr algn="l">
              <a:defRPr sz="3200">
                <a:solidFill>
                  <a:srgbClr val="FFFFFF"/>
                </a:solidFill>
                <a:latin typeface="Gotham Office" panose="02000000000000000000" pitchFamily="2" charset="0"/>
              </a:defRPr>
            </a:lvl1pPr>
          </a:lstStyle>
          <a:p>
            <a:r>
              <a:rPr lang="sv-SE" dirty="0"/>
              <a:t>Klicka här för att ändra format</a:t>
            </a:r>
          </a:p>
        </p:txBody>
      </p:sp>
      <p:sp>
        <p:nvSpPr>
          <p:cNvPr id="11" name="Platshållare för text 10"/>
          <p:cNvSpPr>
            <a:spLocks noGrp="1"/>
          </p:cNvSpPr>
          <p:nvPr>
            <p:ph type="body" sz="quarter" idx="13"/>
          </p:nvPr>
        </p:nvSpPr>
        <p:spPr>
          <a:xfrm>
            <a:off x="675268" y="4796882"/>
            <a:ext cx="7793463" cy="914400"/>
          </a:xfrm>
          <a:prstGeom prst="rect">
            <a:avLst/>
          </a:prstGeom>
        </p:spPr>
        <p:txBody>
          <a:bodyPr vert="horz"/>
          <a:lstStyle>
            <a:lvl1pPr marL="0" indent="0" algn="l">
              <a:buFont typeface="Arial"/>
              <a:buNone/>
              <a:defRPr sz="1600" b="0" i="0">
                <a:solidFill>
                  <a:srgbClr val="FFFFFF"/>
                </a:solidFill>
                <a:latin typeface="Gotham Office" panose="02000000000000000000" pitchFamily="2" charset="0"/>
                <a:cs typeface="Calibri" panose="020F0502020204030204" pitchFamily="34" charset="0"/>
              </a:defRPr>
            </a:lvl1pPr>
            <a:lvl2pPr marL="914400" indent="-457200">
              <a:buFont typeface="Arial"/>
              <a:buChar char="•"/>
              <a:defRPr/>
            </a:lvl2pPr>
            <a:lvl3pPr marL="1257300" indent="-342900">
              <a:buFont typeface="Arial"/>
              <a:buChar char="•"/>
              <a:defRPr/>
            </a:lvl3pPr>
            <a:lvl4pPr marL="1714500" indent="-342900">
              <a:buFont typeface="Arial"/>
              <a:buChar char="•"/>
              <a:defRPr/>
            </a:lvl4pPr>
            <a:lvl5pPr marL="2171700" indent="-342900">
              <a:buFont typeface="Arial"/>
              <a:buChar char="•"/>
              <a:defRPr/>
            </a:lvl5pPr>
          </a:lstStyle>
          <a:p>
            <a:pPr lvl="0"/>
            <a:r>
              <a:rPr lang="sv-SE" dirty="0"/>
              <a:t>Redigera format för bakgrundstext</a:t>
            </a:r>
          </a:p>
        </p:txBody>
      </p:sp>
    </p:spTree>
    <p:extLst>
      <p:ext uri="{BB962C8B-B14F-4D97-AF65-F5344CB8AC3E}">
        <p14:creationId xmlns:p14="http://schemas.microsoft.com/office/powerpoint/2010/main" val="1817952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US" dirty="0" err="1"/>
              <a:t>Klicka</a:t>
            </a:r>
            <a:r>
              <a:rPr lang="en-US" dirty="0"/>
              <a:t> </a:t>
            </a:r>
            <a:r>
              <a:rPr lang="en-US" dirty="0" err="1"/>
              <a:t>här</a:t>
            </a:r>
            <a:r>
              <a:rPr lang="en-US" dirty="0"/>
              <a:t> </a:t>
            </a:r>
            <a:r>
              <a:rPr lang="en-US" dirty="0" err="1"/>
              <a:t>för</a:t>
            </a:r>
            <a:r>
              <a:rPr lang="en-US" dirty="0"/>
              <a:t> </a:t>
            </a:r>
            <a:r>
              <a:rPr lang="en-US" dirty="0" err="1"/>
              <a:t>att</a:t>
            </a:r>
            <a:r>
              <a:rPr lang="en-US" dirty="0"/>
              <a:t> </a:t>
            </a:r>
            <a:r>
              <a:rPr lang="en-US" dirty="0" err="1"/>
              <a:t>ändra</a:t>
            </a:r>
            <a:r>
              <a:rPr lang="en-US" dirty="0"/>
              <a:t> format</a:t>
            </a:r>
            <a:endParaRPr lang="sv-SE" dirty="0"/>
          </a:p>
        </p:txBody>
      </p:sp>
      <p:sp>
        <p:nvSpPr>
          <p:cNvPr id="3" name="Platshållare för datum 2"/>
          <p:cNvSpPr>
            <a:spLocks noGrp="1"/>
          </p:cNvSpPr>
          <p:nvPr>
            <p:ph type="dt" sz="half" idx="10"/>
          </p:nvPr>
        </p:nvSpPr>
        <p:spPr/>
        <p:txBody>
          <a:bodyPr/>
          <a:lstStyle/>
          <a:p>
            <a:fld id="{1FBC5EBE-A7E5-9D4C-AFEB-D87CEDCD52E2}" type="datetime1">
              <a:rPr lang="en-US" smtClean="0"/>
              <a:t>2/20/20</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4FB200D7-8764-084F-859C-3608A6975463}" type="slidenum">
              <a:rPr lang="sv-SE" smtClean="0"/>
              <a:t>‹#›</a:t>
            </a:fld>
            <a:endParaRPr lang="sv-SE"/>
          </a:p>
        </p:txBody>
      </p:sp>
    </p:spTree>
    <p:extLst>
      <p:ext uri="{BB962C8B-B14F-4D97-AF65-F5344CB8AC3E}">
        <p14:creationId xmlns:p14="http://schemas.microsoft.com/office/powerpoint/2010/main" val="7120472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B6F65F68-68C4-4843-A4CE-87F3007357CB}" type="datetime1">
              <a:rPr lang="en-US" smtClean="0"/>
              <a:t>2/20/20</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4FB200D7-8764-084F-859C-3608A6975463}" type="slidenum">
              <a:rPr lang="sv-SE" smtClean="0"/>
              <a:t>‹#›</a:t>
            </a:fld>
            <a:endParaRPr lang="sv-SE"/>
          </a:p>
        </p:txBody>
      </p:sp>
    </p:spTree>
    <p:extLst>
      <p:ext uri="{BB962C8B-B14F-4D97-AF65-F5344CB8AC3E}">
        <p14:creationId xmlns:p14="http://schemas.microsoft.com/office/powerpoint/2010/main" val="2039794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ild gradient">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1C2D0765-864E-DF4F-8020-A2D66264DFB7}" type="datetime1">
              <a:rPr lang="en-US" smtClean="0"/>
              <a:t>2/20/20</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4FB200D7-8764-084F-859C-3608A6975463}" type="slidenum">
              <a:rPr lang="sv-SE" smtClean="0"/>
              <a:t>‹#›</a:t>
            </a:fld>
            <a:endParaRPr lang="sv-SE"/>
          </a:p>
        </p:txBody>
      </p:sp>
      <p:sp>
        <p:nvSpPr>
          <p:cNvPr id="5" name="Rektangel 4"/>
          <p:cNvSpPr/>
          <p:nvPr userDrawn="1"/>
        </p:nvSpPr>
        <p:spPr>
          <a:xfrm>
            <a:off x="429258" y="842767"/>
            <a:ext cx="8285484" cy="5520204"/>
          </a:xfrm>
          <a:prstGeom prst="rect">
            <a:avLst/>
          </a:prstGeom>
          <a:gradFill>
            <a:gsLst>
              <a:gs pos="0">
                <a:srgbClr val="009BDB">
                  <a:alpha val="90000"/>
                </a:srgbClr>
              </a:gs>
              <a:gs pos="100000">
                <a:schemeClr val="bg1">
                  <a:alpha val="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1145878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npassad layou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2"/>
          <p:cNvSpPr>
            <a:spLocks noGrp="1"/>
          </p:cNvSpPr>
          <p:nvPr>
            <p:ph type="dt" sz="half" idx="10"/>
          </p:nvPr>
        </p:nvSpPr>
        <p:spPr/>
        <p:txBody>
          <a:bodyPr/>
          <a:lstStyle/>
          <a:p>
            <a:fld id="{0D706FB3-A1A4-5A4A-8103-BE24D4981ED7}" type="datetime1">
              <a:rPr lang="en-US" smtClean="0"/>
              <a:t>2/20/20</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4FB200D7-8764-084F-859C-3608A6975463}" type="slidenum">
              <a:rPr lang="sv-SE" smtClean="0"/>
              <a:pPr/>
              <a:t>‹#›</a:t>
            </a:fld>
            <a:endParaRPr lang="sv-SE"/>
          </a:p>
        </p:txBody>
      </p:sp>
    </p:spTree>
    <p:extLst>
      <p:ext uri="{BB962C8B-B14F-4D97-AF65-F5344CB8AC3E}">
        <p14:creationId xmlns:p14="http://schemas.microsoft.com/office/powerpoint/2010/main" val="7578087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normAutofit/>
          </a:bodyPr>
          <a:lstStyle>
            <a:lvl1pPr algn="l">
              <a:defRPr sz="3200"/>
            </a:lvl1pPr>
          </a:lstStyle>
          <a:p>
            <a:r>
              <a:rPr lang="en-US" dirty="0" err="1"/>
              <a:t>Klicka</a:t>
            </a:r>
            <a:r>
              <a:rPr lang="en-US" dirty="0"/>
              <a:t> </a:t>
            </a:r>
            <a:r>
              <a:rPr lang="en-US" dirty="0" err="1"/>
              <a:t>här</a:t>
            </a:r>
            <a:r>
              <a:rPr lang="en-US" dirty="0"/>
              <a:t> </a:t>
            </a:r>
            <a:r>
              <a:rPr lang="en-US" dirty="0" err="1"/>
              <a:t>för</a:t>
            </a:r>
            <a:r>
              <a:rPr lang="en-US" dirty="0"/>
              <a:t> </a:t>
            </a:r>
            <a:r>
              <a:rPr lang="en-US" dirty="0" err="1"/>
              <a:t>att</a:t>
            </a:r>
            <a:r>
              <a:rPr lang="en-US" dirty="0"/>
              <a:t> </a:t>
            </a:r>
            <a:r>
              <a:rPr lang="en-US" dirty="0" err="1"/>
              <a:t>ändra</a:t>
            </a:r>
            <a:r>
              <a:rPr lang="en-US" dirty="0"/>
              <a:t> format</a:t>
            </a:r>
            <a:endParaRPr lang="sv-SE" dirty="0"/>
          </a:p>
        </p:txBody>
      </p:sp>
      <p:sp>
        <p:nvSpPr>
          <p:cNvPr id="3" name="Platshållare för innehåll 2"/>
          <p:cNvSpPr>
            <a:spLocks noGrp="1"/>
          </p:cNvSpPr>
          <p:nvPr>
            <p:ph idx="1" hasCustomPrompt="1"/>
          </p:nvPr>
        </p:nvSpPr>
        <p:spPr>
          <a:xfrm>
            <a:off x="349765" y="1959874"/>
            <a:ext cx="8229600" cy="4437295"/>
          </a:xfrm>
        </p:spPr>
        <p:txBody>
          <a:bodyPr>
            <a:normAutofit/>
          </a:bodyPr>
          <a:lstStyle>
            <a:lvl1pPr>
              <a:defRPr sz="2400"/>
            </a:lvl1pPr>
            <a:lvl2pPr>
              <a:defRPr sz="2400"/>
            </a:lvl2pPr>
            <a:lvl3pPr>
              <a:defRPr sz="2000"/>
            </a:lvl3pPr>
            <a:lvl4pPr>
              <a:defRPr sz="1800"/>
            </a:lvl4pPr>
            <a:lvl5pPr>
              <a:defRPr sz="1800"/>
            </a:lvl5pPr>
          </a:lstStyle>
          <a:p>
            <a:pPr lvl="0"/>
            <a:r>
              <a:rPr lang="en-US" dirty="0" err="1"/>
              <a:t>Lägg</a:t>
            </a:r>
            <a:r>
              <a:rPr lang="en-US" dirty="0"/>
              <a:t> till text</a:t>
            </a:r>
          </a:p>
          <a:p>
            <a:pPr lvl="0"/>
            <a:r>
              <a:rPr lang="en-US" dirty="0"/>
              <a:t>1</a:t>
            </a:r>
          </a:p>
          <a:p>
            <a:pPr lvl="0"/>
            <a:r>
              <a:rPr lang="en-US" dirty="0"/>
              <a:t>2</a:t>
            </a:r>
          </a:p>
          <a:p>
            <a:pPr lvl="0"/>
            <a:r>
              <a:rPr lang="en-US" dirty="0"/>
              <a:t>3</a:t>
            </a:r>
          </a:p>
          <a:p>
            <a:pPr lvl="0"/>
            <a:r>
              <a:rPr lang="en-US" dirty="0"/>
              <a:t>4</a:t>
            </a:r>
          </a:p>
          <a:p>
            <a:pPr lvl="0"/>
            <a:endParaRPr lang="en-US" dirty="0"/>
          </a:p>
          <a:p>
            <a:pPr lvl="1"/>
            <a:r>
              <a:rPr lang="en-US" dirty="0" err="1"/>
              <a:t>Nivå</a:t>
            </a:r>
            <a:r>
              <a:rPr lang="en-US" dirty="0"/>
              <a:t> </a:t>
            </a:r>
            <a:r>
              <a:rPr lang="en-US" dirty="0" err="1"/>
              <a:t>två</a:t>
            </a:r>
            <a:endParaRPr lang="en-US" dirty="0"/>
          </a:p>
          <a:p>
            <a:pPr lvl="2"/>
            <a:r>
              <a:rPr lang="en-US" dirty="0" err="1"/>
              <a:t>Nivå</a:t>
            </a:r>
            <a:r>
              <a:rPr lang="en-US" dirty="0"/>
              <a:t> </a:t>
            </a:r>
            <a:r>
              <a:rPr lang="en-US" dirty="0" err="1"/>
              <a:t>tre</a:t>
            </a:r>
            <a:endParaRPr lang="en-US" dirty="0"/>
          </a:p>
          <a:p>
            <a:pPr lvl="3"/>
            <a:r>
              <a:rPr lang="en-US" dirty="0" err="1"/>
              <a:t>Nivå</a:t>
            </a:r>
            <a:r>
              <a:rPr lang="en-US" dirty="0"/>
              <a:t> </a:t>
            </a:r>
            <a:r>
              <a:rPr lang="en-US" dirty="0" err="1"/>
              <a:t>fyra</a:t>
            </a:r>
            <a:endParaRPr lang="en-US" dirty="0"/>
          </a:p>
          <a:p>
            <a:pPr lvl="4"/>
            <a:r>
              <a:rPr lang="en-US" dirty="0" err="1"/>
              <a:t>Nivå</a:t>
            </a:r>
            <a:r>
              <a:rPr lang="en-US" dirty="0"/>
              <a:t> fem</a:t>
            </a:r>
            <a:endParaRPr lang="sv-SE" dirty="0"/>
          </a:p>
        </p:txBody>
      </p:sp>
      <p:sp>
        <p:nvSpPr>
          <p:cNvPr id="4" name="Platshållare för datum 3"/>
          <p:cNvSpPr>
            <a:spLocks noGrp="1"/>
          </p:cNvSpPr>
          <p:nvPr>
            <p:ph type="dt" sz="half" idx="10"/>
          </p:nvPr>
        </p:nvSpPr>
        <p:spPr/>
        <p:txBody>
          <a:bodyPr/>
          <a:lstStyle/>
          <a:p>
            <a:fld id="{282D6F7A-6881-E645-ABF7-7757FF373EBE}" type="datetime1">
              <a:rPr lang="en-US" smtClean="0"/>
              <a:t>2/20/20</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4FB200D7-8764-084F-859C-3608A6975463}" type="slidenum">
              <a:rPr lang="sv-SE" smtClean="0"/>
              <a:t>‹#›</a:t>
            </a:fld>
            <a:endParaRPr lang="sv-SE"/>
          </a:p>
        </p:txBody>
      </p:sp>
      <p:sp>
        <p:nvSpPr>
          <p:cNvPr id="7" name="textruta 6">
            <a:extLst>
              <a:ext uri="{FF2B5EF4-FFF2-40B4-BE49-F238E27FC236}">
                <a16:creationId xmlns:a16="http://schemas.microsoft.com/office/drawing/2014/main" id="{9E972E38-5815-4034-BF57-B9852DAC9F30}"/>
              </a:ext>
            </a:extLst>
          </p:cNvPr>
          <p:cNvSpPr txBox="1"/>
          <p:nvPr userDrawn="1"/>
        </p:nvSpPr>
        <p:spPr>
          <a:xfrm>
            <a:off x="5740400" y="6474461"/>
            <a:ext cx="3086100" cy="246221"/>
          </a:xfrm>
          <a:prstGeom prst="rect">
            <a:avLst/>
          </a:prstGeom>
          <a:noFill/>
        </p:spPr>
        <p:txBody>
          <a:bodyPr wrap="square" rtlCol="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sz="1000" dirty="0"/>
              <a:t>Course material – Basic training.   </a:t>
            </a:r>
            <a:r>
              <a:rPr lang="sv-SE" sz="1000" kern="1200" dirty="0">
                <a:solidFill>
                  <a:schemeClr val="tx1"/>
                </a:solidFill>
                <a:latin typeface="Arial" charset="0"/>
                <a:ea typeface="+mn-ea"/>
                <a:cs typeface="+mn-cs"/>
              </a:rPr>
              <a:t>© </a:t>
            </a:r>
            <a:r>
              <a:rPr lang="en-US" sz="1000" dirty="0"/>
              <a:t> </a:t>
            </a:r>
            <a:r>
              <a:rPr lang="en-US" sz="1000" dirty="0" err="1"/>
              <a:t>Qlucore</a:t>
            </a:r>
            <a:r>
              <a:rPr lang="en-US" sz="1000" dirty="0"/>
              <a:t> 2019 </a:t>
            </a:r>
          </a:p>
        </p:txBody>
      </p:sp>
    </p:spTree>
    <p:extLst>
      <p:ext uri="{BB962C8B-B14F-4D97-AF65-F5344CB8AC3E}">
        <p14:creationId xmlns:p14="http://schemas.microsoft.com/office/powerpoint/2010/main" val="2074260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normAutofit/>
          </a:bodyPr>
          <a:lstStyle>
            <a:lvl1pPr algn="l">
              <a:defRPr sz="3200"/>
            </a:lvl1pPr>
          </a:lstStyle>
          <a:p>
            <a:r>
              <a:rPr lang="en-US" dirty="0" err="1"/>
              <a:t>Klicka</a:t>
            </a:r>
            <a:r>
              <a:rPr lang="en-US" dirty="0"/>
              <a:t> </a:t>
            </a:r>
            <a:r>
              <a:rPr lang="en-US" dirty="0" err="1"/>
              <a:t>här</a:t>
            </a:r>
            <a:r>
              <a:rPr lang="en-US" dirty="0"/>
              <a:t> </a:t>
            </a:r>
            <a:r>
              <a:rPr lang="en-US" dirty="0" err="1"/>
              <a:t>för</a:t>
            </a:r>
            <a:r>
              <a:rPr lang="en-US" dirty="0"/>
              <a:t> </a:t>
            </a:r>
            <a:r>
              <a:rPr lang="en-US" dirty="0" err="1"/>
              <a:t>att</a:t>
            </a:r>
            <a:r>
              <a:rPr lang="en-US" dirty="0"/>
              <a:t> </a:t>
            </a:r>
            <a:r>
              <a:rPr lang="en-US" dirty="0" err="1"/>
              <a:t>ändra</a:t>
            </a:r>
            <a:r>
              <a:rPr lang="en-US" dirty="0"/>
              <a:t> format</a:t>
            </a:r>
            <a:endParaRPr lang="sv-SE" dirty="0"/>
          </a:p>
        </p:txBody>
      </p:sp>
      <p:sp>
        <p:nvSpPr>
          <p:cNvPr id="3" name="Platshållare för innehåll 2"/>
          <p:cNvSpPr>
            <a:spLocks noGrp="1"/>
          </p:cNvSpPr>
          <p:nvPr>
            <p:ph idx="1" hasCustomPrompt="1"/>
          </p:nvPr>
        </p:nvSpPr>
        <p:spPr>
          <a:xfrm>
            <a:off x="457200" y="1974656"/>
            <a:ext cx="8229600" cy="4437295"/>
          </a:xfrm>
        </p:spPr>
        <p:txBody>
          <a:bodyPr>
            <a:normAutofit/>
          </a:bodyPr>
          <a:lstStyle>
            <a:lvl1pPr>
              <a:defRPr sz="2400"/>
            </a:lvl1pPr>
            <a:lvl2pPr>
              <a:defRPr sz="2400"/>
            </a:lvl2pPr>
            <a:lvl3pPr>
              <a:defRPr sz="2000"/>
            </a:lvl3pPr>
            <a:lvl4pPr>
              <a:defRPr sz="1800"/>
            </a:lvl4pPr>
            <a:lvl5pPr>
              <a:defRPr sz="1800"/>
            </a:lvl5pPr>
          </a:lstStyle>
          <a:p>
            <a:pPr lvl="0"/>
            <a:r>
              <a:rPr lang="en-US" dirty="0" err="1"/>
              <a:t>Lägg</a:t>
            </a:r>
            <a:r>
              <a:rPr lang="en-US" dirty="0"/>
              <a:t> till text</a:t>
            </a:r>
          </a:p>
          <a:p>
            <a:pPr lvl="1"/>
            <a:r>
              <a:rPr lang="en-US" dirty="0" err="1"/>
              <a:t>Nivå</a:t>
            </a:r>
            <a:r>
              <a:rPr lang="en-US" dirty="0"/>
              <a:t> </a:t>
            </a:r>
            <a:r>
              <a:rPr lang="en-US" dirty="0" err="1"/>
              <a:t>två</a:t>
            </a:r>
            <a:endParaRPr lang="en-US" dirty="0"/>
          </a:p>
          <a:p>
            <a:pPr lvl="2"/>
            <a:r>
              <a:rPr lang="en-US" dirty="0" err="1"/>
              <a:t>Nivå</a:t>
            </a:r>
            <a:r>
              <a:rPr lang="en-US" dirty="0"/>
              <a:t> </a:t>
            </a:r>
            <a:r>
              <a:rPr lang="en-US" dirty="0" err="1"/>
              <a:t>tre</a:t>
            </a:r>
            <a:endParaRPr lang="en-US" dirty="0"/>
          </a:p>
          <a:p>
            <a:pPr lvl="3"/>
            <a:r>
              <a:rPr lang="en-US" dirty="0" err="1"/>
              <a:t>Nivå</a:t>
            </a:r>
            <a:r>
              <a:rPr lang="en-US" dirty="0"/>
              <a:t> </a:t>
            </a:r>
            <a:r>
              <a:rPr lang="en-US" dirty="0" err="1"/>
              <a:t>fyra</a:t>
            </a:r>
            <a:endParaRPr lang="en-US" dirty="0"/>
          </a:p>
          <a:p>
            <a:pPr lvl="4"/>
            <a:r>
              <a:rPr lang="en-US" dirty="0" err="1"/>
              <a:t>Nivå</a:t>
            </a:r>
            <a:r>
              <a:rPr lang="en-US" dirty="0"/>
              <a:t> fem</a:t>
            </a:r>
            <a:endParaRPr lang="sv-SE" dirty="0"/>
          </a:p>
        </p:txBody>
      </p:sp>
      <p:sp>
        <p:nvSpPr>
          <p:cNvPr id="4" name="Platshållare för datum 3"/>
          <p:cNvSpPr>
            <a:spLocks noGrp="1"/>
          </p:cNvSpPr>
          <p:nvPr>
            <p:ph type="dt" sz="half" idx="10"/>
          </p:nvPr>
        </p:nvSpPr>
        <p:spPr/>
        <p:txBody>
          <a:bodyPr/>
          <a:lstStyle/>
          <a:p>
            <a:fld id="{282D6F7A-6881-E645-ABF7-7757FF373EBE}" type="datetime1">
              <a:rPr lang="en-US" smtClean="0"/>
              <a:t>2/20/20</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4FB200D7-8764-084F-859C-3608A6975463}" type="slidenum">
              <a:rPr lang="sv-SE" smtClean="0"/>
              <a:t>‹#›</a:t>
            </a:fld>
            <a:endParaRPr lang="sv-SE"/>
          </a:p>
        </p:txBody>
      </p:sp>
      <p:sp>
        <p:nvSpPr>
          <p:cNvPr id="7" name="textruta 6">
            <a:extLst>
              <a:ext uri="{FF2B5EF4-FFF2-40B4-BE49-F238E27FC236}">
                <a16:creationId xmlns:a16="http://schemas.microsoft.com/office/drawing/2014/main" id="{9E972E38-5815-4034-BF57-B9852DAC9F30}"/>
              </a:ext>
            </a:extLst>
          </p:cNvPr>
          <p:cNvSpPr txBox="1"/>
          <p:nvPr userDrawn="1"/>
        </p:nvSpPr>
        <p:spPr>
          <a:xfrm>
            <a:off x="5740400" y="6474461"/>
            <a:ext cx="3086100" cy="246221"/>
          </a:xfrm>
          <a:prstGeom prst="rect">
            <a:avLst/>
          </a:prstGeom>
          <a:noFill/>
        </p:spPr>
        <p:txBody>
          <a:bodyPr wrap="square" rtlCol="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sz="1000" dirty="0"/>
              <a:t>Course material – Basic training.   </a:t>
            </a:r>
            <a:r>
              <a:rPr lang="sv-SE" sz="1000" kern="1200" dirty="0">
                <a:solidFill>
                  <a:schemeClr val="tx1"/>
                </a:solidFill>
                <a:latin typeface="Arial" charset="0"/>
                <a:ea typeface="+mn-ea"/>
                <a:cs typeface="+mn-cs"/>
              </a:rPr>
              <a:t>© </a:t>
            </a:r>
            <a:r>
              <a:rPr lang="en-US" sz="1000" dirty="0"/>
              <a:t> </a:t>
            </a:r>
            <a:r>
              <a:rPr lang="en-US" sz="1000" dirty="0" err="1"/>
              <a:t>Qlucore</a:t>
            </a:r>
            <a:r>
              <a:rPr lang="en-US" sz="1000" dirty="0"/>
              <a:t> 2019 </a:t>
            </a:r>
          </a:p>
        </p:txBody>
      </p:sp>
    </p:spTree>
    <p:extLst>
      <p:ext uri="{BB962C8B-B14F-4D97-AF65-F5344CB8AC3E}">
        <p14:creationId xmlns:p14="http://schemas.microsoft.com/office/powerpoint/2010/main" val="2551809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vsnittsrubrik">
    <p:spTree>
      <p:nvGrpSpPr>
        <p:cNvPr id="1" name=""/>
        <p:cNvGrpSpPr/>
        <p:nvPr/>
      </p:nvGrpSpPr>
      <p:grpSpPr>
        <a:xfrm>
          <a:off x="0" y="0"/>
          <a:ext cx="0" cy="0"/>
          <a:chOff x="0" y="0"/>
          <a:chExt cx="0" cy="0"/>
        </a:xfrm>
      </p:grpSpPr>
      <p:pic>
        <p:nvPicPr>
          <p:cNvPr id="12" name="Bildobjekt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Rubrik 1"/>
          <p:cNvSpPr>
            <a:spLocks noGrp="1"/>
          </p:cNvSpPr>
          <p:nvPr>
            <p:ph type="title"/>
          </p:nvPr>
        </p:nvSpPr>
        <p:spPr>
          <a:xfrm>
            <a:off x="672752" y="4129088"/>
            <a:ext cx="7772400" cy="658540"/>
          </a:xfrm>
        </p:spPr>
        <p:txBody>
          <a:bodyPr anchor="b" anchorCtr="0">
            <a:normAutofit/>
          </a:bodyPr>
          <a:lstStyle>
            <a:lvl1pPr algn="l">
              <a:defRPr sz="3200" b="1" cap="none">
                <a:solidFill>
                  <a:srgbClr val="009BDB"/>
                </a:solidFill>
              </a:defRPr>
            </a:lvl1pPr>
          </a:lstStyle>
          <a:p>
            <a:r>
              <a:rPr lang="en-US" dirty="0" err="1"/>
              <a:t>Klicka</a:t>
            </a:r>
            <a:r>
              <a:rPr lang="en-US" dirty="0"/>
              <a:t> </a:t>
            </a:r>
            <a:r>
              <a:rPr lang="en-US" dirty="0" err="1"/>
              <a:t>här</a:t>
            </a:r>
            <a:r>
              <a:rPr lang="en-US" dirty="0"/>
              <a:t> för </a:t>
            </a:r>
            <a:r>
              <a:rPr lang="en-US" dirty="0" err="1"/>
              <a:t>att</a:t>
            </a:r>
            <a:r>
              <a:rPr lang="en-US" dirty="0"/>
              <a:t> </a:t>
            </a:r>
            <a:r>
              <a:rPr lang="en-US" dirty="0" err="1"/>
              <a:t>ändra</a:t>
            </a:r>
            <a:r>
              <a:rPr lang="en-US" dirty="0"/>
              <a:t> format</a:t>
            </a:r>
            <a:endParaRPr lang="sv-SE" dirty="0"/>
          </a:p>
        </p:txBody>
      </p:sp>
      <p:sp>
        <p:nvSpPr>
          <p:cNvPr id="3" name="Platshållare för text 2"/>
          <p:cNvSpPr>
            <a:spLocks noGrp="1"/>
          </p:cNvSpPr>
          <p:nvPr>
            <p:ph type="body" idx="1"/>
          </p:nvPr>
        </p:nvSpPr>
        <p:spPr>
          <a:xfrm>
            <a:off x="672752" y="4787628"/>
            <a:ext cx="7772400" cy="1017201"/>
          </a:xfrm>
        </p:spPr>
        <p:txBody>
          <a:bodyPr anchor="t" anchorCtr="0">
            <a:normAutofit/>
          </a:bodyPr>
          <a:lstStyle>
            <a:lvl1pPr marL="0" indent="0">
              <a:buNone/>
              <a:defRPr sz="1600">
                <a:solidFill>
                  <a:srgbClr val="64B42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err="1"/>
              <a:t>Klicka</a:t>
            </a:r>
            <a:r>
              <a:rPr lang="en-US" dirty="0"/>
              <a:t> </a:t>
            </a:r>
            <a:r>
              <a:rPr lang="en-US" dirty="0" err="1"/>
              <a:t>här</a:t>
            </a:r>
            <a:r>
              <a:rPr lang="en-US" dirty="0"/>
              <a:t> </a:t>
            </a:r>
            <a:r>
              <a:rPr lang="en-US" dirty="0" err="1"/>
              <a:t>för</a:t>
            </a:r>
            <a:r>
              <a:rPr lang="en-US" dirty="0"/>
              <a:t> </a:t>
            </a:r>
            <a:r>
              <a:rPr lang="en-US" dirty="0" err="1"/>
              <a:t>att</a:t>
            </a:r>
            <a:r>
              <a:rPr lang="en-US" dirty="0"/>
              <a:t> </a:t>
            </a:r>
            <a:r>
              <a:rPr lang="en-US" dirty="0" err="1"/>
              <a:t>ändra</a:t>
            </a:r>
            <a:r>
              <a:rPr lang="en-US" dirty="0"/>
              <a:t> format </a:t>
            </a:r>
            <a:r>
              <a:rPr lang="en-US" dirty="0" err="1"/>
              <a:t>på</a:t>
            </a:r>
            <a:r>
              <a:rPr lang="en-US" dirty="0"/>
              <a:t> </a:t>
            </a:r>
            <a:r>
              <a:rPr lang="en-US" dirty="0" err="1"/>
              <a:t>bakgrundstexten</a:t>
            </a:r>
            <a:endParaRPr lang="en-US" dirty="0"/>
          </a:p>
        </p:txBody>
      </p:sp>
      <p:sp>
        <p:nvSpPr>
          <p:cNvPr id="4" name="Platshållare för datum 3"/>
          <p:cNvSpPr>
            <a:spLocks noGrp="1"/>
          </p:cNvSpPr>
          <p:nvPr>
            <p:ph type="dt" sz="half" idx="10"/>
          </p:nvPr>
        </p:nvSpPr>
        <p:spPr/>
        <p:txBody>
          <a:bodyPr/>
          <a:lstStyle/>
          <a:p>
            <a:fld id="{8AF820DC-6E20-784C-A9CD-3483CE96196E}" type="datetime1">
              <a:rPr lang="en-US" smtClean="0"/>
              <a:t>2/20/20</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4FB200D7-8764-084F-859C-3608A6975463}" type="slidenum">
              <a:rPr lang="sv-SE" smtClean="0"/>
              <a:t>‹#›</a:t>
            </a:fld>
            <a:endParaRPr lang="sv-SE"/>
          </a:p>
        </p:txBody>
      </p:sp>
      <p:pic>
        <p:nvPicPr>
          <p:cNvPr id="8" name="Bildobjekt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4000" y="180654"/>
            <a:ext cx="1428001" cy="502691"/>
          </a:xfrm>
          <a:prstGeom prst="rect">
            <a:avLst/>
          </a:prstGeom>
        </p:spPr>
      </p:pic>
    </p:spTree>
    <p:extLst>
      <p:ext uri="{BB962C8B-B14F-4D97-AF65-F5344CB8AC3E}">
        <p14:creationId xmlns:p14="http://schemas.microsoft.com/office/powerpoint/2010/main" val="2721713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npassad layou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2"/>
          <p:cNvSpPr>
            <a:spLocks noGrp="1"/>
          </p:cNvSpPr>
          <p:nvPr>
            <p:ph type="dt" sz="half" idx="10"/>
          </p:nvPr>
        </p:nvSpPr>
        <p:spPr/>
        <p:txBody>
          <a:bodyPr/>
          <a:lstStyle/>
          <a:p>
            <a:fld id="{0D706FB3-A1A4-5A4A-8103-BE24D4981ED7}" type="datetime1">
              <a:rPr lang="en-US" smtClean="0"/>
              <a:t>2/20/20</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4FB200D7-8764-084F-859C-3608A6975463}" type="slidenum">
              <a:rPr lang="sv-SE" smtClean="0"/>
              <a:pPr/>
              <a:t>‹#›</a:t>
            </a:fld>
            <a:endParaRPr lang="sv-SE"/>
          </a:p>
        </p:txBody>
      </p:sp>
    </p:spTree>
    <p:extLst>
      <p:ext uri="{BB962C8B-B14F-4D97-AF65-F5344CB8AC3E}">
        <p14:creationId xmlns:p14="http://schemas.microsoft.com/office/powerpoint/2010/main" val="3107304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US" dirty="0" err="1"/>
              <a:t>Klicka</a:t>
            </a:r>
            <a:r>
              <a:rPr lang="en-US" dirty="0"/>
              <a:t> </a:t>
            </a:r>
            <a:r>
              <a:rPr lang="en-US" dirty="0" err="1"/>
              <a:t>här</a:t>
            </a:r>
            <a:r>
              <a:rPr lang="en-US" dirty="0"/>
              <a:t> </a:t>
            </a:r>
            <a:r>
              <a:rPr lang="en-US" dirty="0" err="1"/>
              <a:t>för</a:t>
            </a:r>
            <a:r>
              <a:rPr lang="en-US" dirty="0"/>
              <a:t> </a:t>
            </a:r>
            <a:r>
              <a:rPr lang="en-US" dirty="0" err="1"/>
              <a:t>att</a:t>
            </a:r>
            <a:r>
              <a:rPr lang="en-US" dirty="0"/>
              <a:t> </a:t>
            </a:r>
            <a:r>
              <a:rPr lang="en-US" dirty="0" err="1"/>
              <a:t>ändra</a:t>
            </a:r>
            <a:r>
              <a:rPr lang="en-US" dirty="0"/>
              <a:t> format</a:t>
            </a:r>
            <a:endParaRPr lang="sv-SE" dirty="0"/>
          </a:p>
        </p:txBody>
      </p:sp>
      <p:sp>
        <p:nvSpPr>
          <p:cNvPr id="3" name="Platshållare för innehåll 2"/>
          <p:cNvSpPr>
            <a:spLocks noGrp="1"/>
          </p:cNvSpPr>
          <p:nvPr>
            <p:ph sz="half" idx="1" hasCustomPrompt="1"/>
          </p:nvPr>
        </p:nvSpPr>
        <p:spPr>
          <a:xfrm>
            <a:off x="457200" y="1988635"/>
            <a:ext cx="4038600" cy="434142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dirty="0" err="1"/>
              <a:t>Lägg</a:t>
            </a:r>
            <a:r>
              <a:rPr lang="en-US" dirty="0"/>
              <a:t> till text</a:t>
            </a:r>
          </a:p>
          <a:p>
            <a:pPr lvl="1"/>
            <a:r>
              <a:rPr lang="en-US" dirty="0" err="1"/>
              <a:t>Nivå</a:t>
            </a:r>
            <a:r>
              <a:rPr lang="en-US" dirty="0"/>
              <a:t> </a:t>
            </a:r>
            <a:r>
              <a:rPr lang="en-US" dirty="0" err="1"/>
              <a:t>två</a:t>
            </a:r>
            <a:endParaRPr lang="en-US" dirty="0"/>
          </a:p>
          <a:p>
            <a:pPr lvl="2"/>
            <a:r>
              <a:rPr lang="en-US" dirty="0" err="1"/>
              <a:t>Nivå</a:t>
            </a:r>
            <a:r>
              <a:rPr lang="en-US" dirty="0"/>
              <a:t> </a:t>
            </a:r>
            <a:r>
              <a:rPr lang="en-US" dirty="0" err="1"/>
              <a:t>tre</a:t>
            </a:r>
            <a:endParaRPr lang="en-US" dirty="0"/>
          </a:p>
          <a:p>
            <a:pPr lvl="3"/>
            <a:r>
              <a:rPr lang="en-US" dirty="0" err="1"/>
              <a:t>Nivå</a:t>
            </a:r>
            <a:r>
              <a:rPr lang="en-US" dirty="0"/>
              <a:t> </a:t>
            </a:r>
            <a:r>
              <a:rPr lang="en-US" dirty="0" err="1"/>
              <a:t>fyra</a:t>
            </a:r>
            <a:endParaRPr lang="en-US" dirty="0"/>
          </a:p>
          <a:p>
            <a:pPr lvl="4"/>
            <a:r>
              <a:rPr lang="en-US" dirty="0" err="1"/>
              <a:t>Nivå</a:t>
            </a:r>
            <a:r>
              <a:rPr lang="en-US" dirty="0"/>
              <a:t> fem</a:t>
            </a:r>
            <a:endParaRPr lang="sv-SE" dirty="0"/>
          </a:p>
        </p:txBody>
      </p:sp>
      <p:sp>
        <p:nvSpPr>
          <p:cNvPr id="4" name="Platshållare för innehåll 3"/>
          <p:cNvSpPr>
            <a:spLocks noGrp="1"/>
          </p:cNvSpPr>
          <p:nvPr>
            <p:ph sz="half" idx="2" hasCustomPrompt="1"/>
          </p:nvPr>
        </p:nvSpPr>
        <p:spPr>
          <a:xfrm>
            <a:off x="4648200" y="1988635"/>
            <a:ext cx="4038600" cy="4341424"/>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err="1"/>
              <a:t>Lägg</a:t>
            </a:r>
            <a:r>
              <a:rPr lang="en-US" dirty="0"/>
              <a:t> till text</a:t>
            </a:r>
          </a:p>
          <a:p>
            <a:pPr lvl="1"/>
            <a:r>
              <a:rPr lang="en-US" dirty="0" err="1"/>
              <a:t>Nivå</a:t>
            </a:r>
            <a:r>
              <a:rPr lang="en-US" dirty="0"/>
              <a:t> </a:t>
            </a:r>
            <a:r>
              <a:rPr lang="en-US" dirty="0" err="1"/>
              <a:t>två</a:t>
            </a:r>
            <a:endParaRPr lang="en-US" dirty="0"/>
          </a:p>
          <a:p>
            <a:pPr lvl="2"/>
            <a:r>
              <a:rPr lang="en-US" dirty="0" err="1"/>
              <a:t>Nivå</a:t>
            </a:r>
            <a:r>
              <a:rPr lang="en-US" dirty="0"/>
              <a:t> </a:t>
            </a:r>
            <a:r>
              <a:rPr lang="en-US" dirty="0" err="1"/>
              <a:t>tre</a:t>
            </a:r>
            <a:endParaRPr lang="en-US" dirty="0"/>
          </a:p>
          <a:p>
            <a:pPr lvl="3"/>
            <a:r>
              <a:rPr lang="en-US" dirty="0" err="1"/>
              <a:t>Nivå</a:t>
            </a:r>
            <a:r>
              <a:rPr lang="en-US" dirty="0"/>
              <a:t> </a:t>
            </a:r>
            <a:r>
              <a:rPr lang="en-US" dirty="0" err="1"/>
              <a:t>fyra</a:t>
            </a:r>
            <a:endParaRPr lang="en-US" dirty="0"/>
          </a:p>
          <a:p>
            <a:pPr lvl="4"/>
            <a:r>
              <a:rPr lang="en-US" dirty="0" err="1"/>
              <a:t>Nivå</a:t>
            </a:r>
            <a:r>
              <a:rPr lang="en-US" dirty="0"/>
              <a:t> fem</a:t>
            </a:r>
            <a:endParaRPr lang="sv-SE" dirty="0"/>
          </a:p>
        </p:txBody>
      </p:sp>
      <p:sp>
        <p:nvSpPr>
          <p:cNvPr id="5" name="Platshållare för datum 4"/>
          <p:cNvSpPr>
            <a:spLocks noGrp="1"/>
          </p:cNvSpPr>
          <p:nvPr>
            <p:ph type="dt" sz="half" idx="10"/>
          </p:nvPr>
        </p:nvSpPr>
        <p:spPr/>
        <p:txBody>
          <a:bodyPr/>
          <a:lstStyle/>
          <a:p>
            <a:fld id="{C43E9057-FE4B-014A-BFEF-273470737B51}" type="datetime1">
              <a:rPr lang="en-US" smtClean="0"/>
              <a:t>2/20/20</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4FB200D7-8764-084F-859C-3608A6975463}" type="slidenum">
              <a:rPr lang="sv-SE" smtClean="0"/>
              <a:t>‹#›</a:t>
            </a:fld>
            <a:endParaRPr lang="sv-SE"/>
          </a:p>
        </p:txBody>
      </p:sp>
    </p:spTree>
    <p:extLst>
      <p:ext uri="{BB962C8B-B14F-4D97-AF65-F5344CB8AC3E}">
        <p14:creationId xmlns:p14="http://schemas.microsoft.com/office/powerpoint/2010/main" val="4292216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npassad layou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2"/>
          <p:cNvSpPr>
            <a:spLocks noGrp="1"/>
          </p:cNvSpPr>
          <p:nvPr>
            <p:ph type="dt" sz="half" idx="10"/>
          </p:nvPr>
        </p:nvSpPr>
        <p:spPr/>
        <p:txBody>
          <a:bodyPr/>
          <a:lstStyle/>
          <a:p>
            <a:fld id="{0D706FB3-A1A4-5A4A-8103-BE24D4981ED7}" type="datetime1">
              <a:rPr lang="en-US" smtClean="0"/>
              <a:t>2/20/20</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4FB200D7-8764-084F-859C-3608A6975463}" type="slidenum">
              <a:rPr lang="sv-SE" smtClean="0"/>
              <a:pPr/>
              <a:t>‹#›</a:t>
            </a:fld>
            <a:endParaRPr lang="sv-SE"/>
          </a:p>
        </p:txBody>
      </p:sp>
      <p:sp>
        <p:nvSpPr>
          <p:cNvPr id="6" name="textruta 5"/>
          <p:cNvSpPr txBox="1"/>
          <p:nvPr userDrawn="1"/>
        </p:nvSpPr>
        <p:spPr>
          <a:xfrm>
            <a:off x="530068" y="2026510"/>
            <a:ext cx="4300152" cy="369332"/>
          </a:xfrm>
          <a:prstGeom prst="rect">
            <a:avLst/>
          </a:prstGeom>
          <a:noFill/>
        </p:spPr>
        <p:txBody>
          <a:bodyPr wrap="square" rtlCol="0">
            <a:spAutoFit/>
          </a:bodyPr>
          <a:lstStyle/>
          <a:p>
            <a:r>
              <a:rPr lang="sv-SE" dirty="0"/>
              <a:t>text</a:t>
            </a:r>
          </a:p>
        </p:txBody>
      </p:sp>
    </p:spTree>
    <p:extLst>
      <p:ext uri="{BB962C8B-B14F-4D97-AF65-F5344CB8AC3E}">
        <p14:creationId xmlns:p14="http://schemas.microsoft.com/office/powerpoint/2010/main" val="4113929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 innehållsde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lvl1pPr>
              <a:defRPr b="0"/>
            </a:lvl1pPr>
          </a:lstStyle>
          <a:p>
            <a:r>
              <a:rPr lang="en-US" dirty="0" err="1"/>
              <a:t>Klicka</a:t>
            </a:r>
            <a:r>
              <a:rPr lang="en-US" dirty="0"/>
              <a:t> </a:t>
            </a:r>
            <a:r>
              <a:rPr lang="en-US" dirty="0" err="1"/>
              <a:t>här</a:t>
            </a:r>
            <a:r>
              <a:rPr lang="en-US" dirty="0"/>
              <a:t> </a:t>
            </a:r>
            <a:r>
              <a:rPr lang="en-US" dirty="0" err="1"/>
              <a:t>för</a:t>
            </a:r>
            <a:r>
              <a:rPr lang="en-US" dirty="0"/>
              <a:t> </a:t>
            </a:r>
            <a:r>
              <a:rPr lang="en-US" dirty="0" err="1"/>
              <a:t>att</a:t>
            </a:r>
            <a:r>
              <a:rPr lang="en-US" dirty="0"/>
              <a:t> </a:t>
            </a:r>
            <a:r>
              <a:rPr lang="en-US" dirty="0" err="1"/>
              <a:t>ändra</a:t>
            </a:r>
            <a:r>
              <a:rPr lang="en-US" dirty="0"/>
              <a:t> format</a:t>
            </a:r>
            <a:endParaRPr lang="sv-SE" dirty="0"/>
          </a:p>
        </p:txBody>
      </p:sp>
      <p:sp>
        <p:nvSpPr>
          <p:cNvPr id="3" name="Platshållare för innehåll 2"/>
          <p:cNvSpPr>
            <a:spLocks noGrp="1"/>
          </p:cNvSpPr>
          <p:nvPr>
            <p:ph sz="half" idx="1" hasCustomPrompt="1"/>
          </p:nvPr>
        </p:nvSpPr>
        <p:spPr>
          <a:xfrm>
            <a:off x="457200" y="1988635"/>
            <a:ext cx="8229600" cy="434142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US" dirty="0" err="1"/>
              <a:t>Lägg</a:t>
            </a:r>
            <a:r>
              <a:rPr lang="en-US" dirty="0"/>
              <a:t> till text</a:t>
            </a:r>
          </a:p>
          <a:p>
            <a:pPr lvl="1"/>
            <a:r>
              <a:rPr lang="en-US" dirty="0" err="1"/>
              <a:t>Nivå</a:t>
            </a:r>
            <a:r>
              <a:rPr lang="en-US" dirty="0"/>
              <a:t> </a:t>
            </a:r>
            <a:r>
              <a:rPr lang="en-US" dirty="0" err="1"/>
              <a:t>två</a:t>
            </a:r>
            <a:endParaRPr lang="en-US" dirty="0"/>
          </a:p>
          <a:p>
            <a:pPr lvl="2"/>
            <a:r>
              <a:rPr lang="en-US" dirty="0" err="1"/>
              <a:t>Nivå</a:t>
            </a:r>
            <a:r>
              <a:rPr lang="en-US" dirty="0"/>
              <a:t> </a:t>
            </a:r>
            <a:r>
              <a:rPr lang="en-US" dirty="0" err="1"/>
              <a:t>tre</a:t>
            </a:r>
            <a:endParaRPr lang="en-US" dirty="0"/>
          </a:p>
          <a:p>
            <a:pPr lvl="3"/>
            <a:r>
              <a:rPr lang="en-US" dirty="0" err="1"/>
              <a:t>Nivå</a:t>
            </a:r>
            <a:r>
              <a:rPr lang="en-US" dirty="0"/>
              <a:t> </a:t>
            </a:r>
            <a:r>
              <a:rPr lang="en-US" dirty="0" err="1"/>
              <a:t>fyra</a:t>
            </a:r>
            <a:endParaRPr lang="en-US" dirty="0"/>
          </a:p>
          <a:p>
            <a:pPr lvl="4"/>
            <a:r>
              <a:rPr lang="en-US" dirty="0" err="1"/>
              <a:t>Nivå</a:t>
            </a:r>
            <a:r>
              <a:rPr lang="en-US" dirty="0"/>
              <a:t> fem</a:t>
            </a:r>
            <a:endParaRPr lang="sv-SE" dirty="0"/>
          </a:p>
        </p:txBody>
      </p:sp>
      <p:sp>
        <p:nvSpPr>
          <p:cNvPr id="5" name="Platshållare för datum 4"/>
          <p:cNvSpPr>
            <a:spLocks noGrp="1"/>
          </p:cNvSpPr>
          <p:nvPr>
            <p:ph type="dt" sz="half" idx="10"/>
          </p:nvPr>
        </p:nvSpPr>
        <p:spPr/>
        <p:txBody>
          <a:bodyPr/>
          <a:lstStyle/>
          <a:p>
            <a:fld id="{C43E9057-FE4B-014A-BFEF-273470737B51}" type="datetime1">
              <a:rPr lang="en-US" smtClean="0"/>
              <a:t>2/20/20</a:t>
            </a:fld>
            <a:endParaRPr lang="sv-SE"/>
          </a:p>
        </p:txBody>
      </p:sp>
      <p:sp>
        <p:nvSpPr>
          <p:cNvPr id="6" name="Platshållare för sidfot 5"/>
          <p:cNvSpPr>
            <a:spLocks noGrp="1"/>
          </p:cNvSpPr>
          <p:nvPr>
            <p:ph type="ftr" sz="quarter" idx="11"/>
          </p:nvPr>
        </p:nvSpPr>
        <p:spPr/>
        <p:txBody>
          <a:bodyPr/>
          <a:lstStyle/>
          <a:p>
            <a:endParaRPr lang="sv-SE" dirty="0"/>
          </a:p>
        </p:txBody>
      </p:sp>
      <p:sp>
        <p:nvSpPr>
          <p:cNvPr id="7" name="Platshållare för bildnummer 6"/>
          <p:cNvSpPr>
            <a:spLocks noGrp="1"/>
          </p:cNvSpPr>
          <p:nvPr>
            <p:ph type="sldNum" sz="quarter" idx="12"/>
          </p:nvPr>
        </p:nvSpPr>
        <p:spPr/>
        <p:txBody>
          <a:bodyPr/>
          <a:lstStyle/>
          <a:p>
            <a:fld id="{4FB200D7-8764-084F-859C-3608A6975463}" type="slidenum">
              <a:rPr lang="sv-SE" smtClean="0"/>
              <a:t>‹#›</a:t>
            </a:fld>
            <a:endParaRPr lang="sv-SE"/>
          </a:p>
        </p:txBody>
      </p:sp>
      <p:sp>
        <p:nvSpPr>
          <p:cNvPr id="8" name="textruta 7">
            <a:extLst>
              <a:ext uri="{FF2B5EF4-FFF2-40B4-BE49-F238E27FC236}">
                <a16:creationId xmlns:a16="http://schemas.microsoft.com/office/drawing/2014/main" id="{652BB0C9-B41E-4D1B-AE7F-2CDF41AE4DE6}"/>
              </a:ext>
            </a:extLst>
          </p:cNvPr>
          <p:cNvSpPr txBox="1"/>
          <p:nvPr userDrawn="1"/>
        </p:nvSpPr>
        <p:spPr>
          <a:xfrm>
            <a:off x="5740400" y="6474461"/>
            <a:ext cx="3086100" cy="246221"/>
          </a:xfrm>
          <a:prstGeom prst="rect">
            <a:avLst/>
          </a:prstGeom>
          <a:noFill/>
        </p:spPr>
        <p:txBody>
          <a:bodyPr wrap="square" rtlCol="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sz="1000" dirty="0"/>
              <a:t>Course material – Basic training.   </a:t>
            </a:r>
            <a:r>
              <a:rPr lang="sv-SE" sz="1000" kern="1200" dirty="0">
                <a:solidFill>
                  <a:schemeClr val="tx1"/>
                </a:solidFill>
                <a:latin typeface="Arial" charset="0"/>
                <a:ea typeface="+mn-ea"/>
                <a:cs typeface="+mn-cs"/>
              </a:rPr>
              <a:t>© </a:t>
            </a:r>
            <a:r>
              <a:rPr lang="en-US" sz="1000" dirty="0"/>
              <a:t> </a:t>
            </a:r>
            <a:r>
              <a:rPr lang="en-US" sz="1000" dirty="0" err="1"/>
              <a:t>Qlucore</a:t>
            </a:r>
            <a:r>
              <a:rPr lang="en-US" sz="1000" dirty="0"/>
              <a:t> 2019</a:t>
            </a:r>
          </a:p>
        </p:txBody>
      </p:sp>
    </p:spTree>
    <p:extLst>
      <p:ext uri="{BB962C8B-B14F-4D97-AF65-F5344CB8AC3E}">
        <p14:creationId xmlns:p14="http://schemas.microsoft.com/office/powerpoint/2010/main" val="19238429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emf"/><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Bildobjekt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Bildobjekt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667" y="1222933"/>
            <a:ext cx="2926080" cy="1032019"/>
          </a:xfrm>
          <a:prstGeom prst="rect">
            <a:avLst/>
          </a:prstGeom>
        </p:spPr>
      </p:pic>
    </p:spTree>
    <p:extLst>
      <p:ext uri="{BB962C8B-B14F-4D97-AF65-F5344CB8AC3E}">
        <p14:creationId xmlns:p14="http://schemas.microsoft.com/office/powerpoint/2010/main" val="875471553"/>
      </p:ext>
    </p:extLst>
  </p:cSld>
  <p:clrMap bg1="lt1" tx1="dk1" bg2="lt2" tx2="dk2" accent1="accent1" accent2="accent2" accent3="accent3" accent4="accent4" accent5="accent5" accent6="accent6" hlink="hlink" folHlink="folHlink"/>
  <p:sldLayoutIdLst>
    <p:sldLayoutId id="2147483671" r:id="rId1"/>
  </p:sldLayoutIdLst>
  <p:hf hdr="0"/>
  <p:txStyles>
    <p:titleStyle>
      <a:lvl1pPr algn="ctr" defTabSz="457200" rtl="0" eaLnBrk="1" latinLnBrk="0" hangingPunct="1">
        <a:spcBef>
          <a:spcPct val="0"/>
        </a:spcBef>
        <a:buNone/>
        <a:defRPr sz="4400" b="0" i="0" kern="1200">
          <a:solidFill>
            <a:schemeClr val="tx1"/>
          </a:solidFill>
          <a:latin typeface="Gotham-Light"/>
          <a:ea typeface="+mj-ea"/>
          <a:cs typeface="Gotham-Light"/>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Gotham-Light"/>
          <a:ea typeface="+mn-ea"/>
          <a:cs typeface="Gotham-Light"/>
        </a:defRPr>
      </a:lvl1pPr>
      <a:lvl2pPr marL="742950" indent="-285750" algn="l" defTabSz="457200" rtl="0" eaLnBrk="1" latinLnBrk="0" hangingPunct="1">
        <a:spcBef>
          <a:spcPct val="20000"/>
        </a:spcBef>
        <a:buFont typeface="Arial"/>
        <a:buChar char="–"/>
        <a:defRPr sz="2800" b="0" i="0" kern="1200">
          <a:solidFill>
            <a:schemeClr val="tx1"/>
          </a:solidFill>
          <a:latin typeface="Gotham-Light"/>
          <a:ea typeface="+mn-ea"/>
          <a:cs typeface="Gotham-Light"/>
        </a:defRPr>
      </a:lvl2pPr>
      <a:lvl3pPr marL="1143000" indent="-228600" algn="l" defTabSz="457200" rtl="0" eaLnBrk="1" latinLnBrk="0" hangingPunct="1">
        <a:spcBef>
          <a:spcPct val="20000"/>
        </a:spcBef>
        <a:buFont typeface="Arial"/>
        <a:buChar char="•"/>
        <a:defRPr sz="2400" b="0" i="0" kern="1200">
          <a:solidFill>
            <a:schemeClr val="tx1"/>
          </a:solidFill>
          <a:latin typeface="Gotham-Light"/>
          <a:ea typeface="+mn-ea"/>
          <a:cs typeface="Gotham-Light"/>
        </a:defRPr>
      </a:lvl3pPr>
      <a:lvl4pPr marL="1600200" indent="-228600" algn="l" defTabSz="457200" rtl="0" eaLnBrk="1" latinLnBrk="0" hangingPunct="1">
        <a:spcBef>
          <a:spcPct val="20000"/>
        </a:spcBef>
        <a:buFont typeface="Arial"/>
        <a:buChar char="–"/>
        <a:defRPr sz="2000" b="0" i="0" kern="1200">
          <a:solidFill>
            <a:schemeClr val="tx1"/>
          </a:solidFill>
          <a:latin typeface="Gotham-Light"/>
          <a:ea typeface="+mn-ea"/>
          <a:cs typeface="Gotham-Light"/>
        </a:defRPr>
      </a:lvl4pPr>
      <a:lvl5pPr marL="2057400" indent="-228600" algn="l" defTabSz="457200" rtl="0" eaLnBrk="1" latinLnBrk="0" hangingPunct="1">
        <a:spcBef>
          <a:spcPct val="20000"/>
        </a:spcBef>
        <a:buFont typeface="Arial"/>
        <a:buChar char="»"/>
        <a:defRPr sz="2000" b="0" i="0" kern="1200">
          <a:solidFill>
            <a:schemeClr val="tx1"/>
          </a:solidFill>
          <a:latin typeface="Gotham-Light"/>
          <a:ea typeface="+mn-ea"/>
          <a:cs typeface="Gotham-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457200" y="735826"/>
            <a:ext cx="8229600" cy="1143000"/>
          </a:xfrm>
          <a:prstGeom prst="rect">
            <a:avLst/>
          </a:prstGeom>
        </p:spPr>
        <p:txBody>
          <a:bodyPr vert="horz" lIns="91440" tIns="45720" rIns="91440" bIns="45720" rtlCol="0" anchor="ctr">
            <a:normAutofit/>
          </a:bodyPr>
          <a:lstStyle/>
          <a:p>
            <a:r>
              <a:rPr lang="en-US" dirty="0" err="1"/>
              <a:t>Rubrik</a:t>
            </a:r>
            <a:endParaRPr lang="sv-SE" dirty="0"/>
          </a:p>
        </p:txBody>
      </p:sp>
      <p:sp>
        <p:nvSpPr>
          <p:cNvPr id="3" name="Platshållare för text 2"/>
          <p:cNvSpPr>
            <a:spLocks noGrp="1"/>
          </p:cNvSpPr>
          <p:nvPr>
            <p:ph type="body" idx="1"/>
          </p:nvPr>
        </p:nvSpPr>
        <p:spPr>
          <a:xfrm>
            <a:off x="457200" y="1974656"/>
            <a:ext cx="8229600" cy="4525963"/>
          </a:xfrm>
          <a:prstGeom prst="rect">
            <a:avLst/>
          </a:prstGeom>
        </p:spPr>
        <p:txBody>
          <a:bodyPr vert="horz" lIns="91440" tIns="45720" rIns="91440" bIns="45720" rtlCol="0">
            <a:normAutofit/>
          </a:bodyPr>
          <a:lstStyle/>
          <a:p>
            <a:pPr lvl="0"/>
            <a:r>
              <a:rPr lang="en-US" dirty="0" err="1"/>
              <a:t>Lägg</a:t>
            </a:r>
            <a:r>
              <a:rPr lang="en-US" dirty="0"/>
              <a:t> till text</a:t>
            </a:r>
          </a:p>
          <a:p>
            <a:pPr lvl="1"/>
            <a:r>
              <a:rPr lang="en-US" dirty="0" err="1"/>
              <a:t>Nivå</a:t>
            </a:r>
            <a:r>
              <a:rPr lang="en-US" dirty="0"/>
              <a:t> </a:t>
            </a:r>
            <a:r>
              <a:rPr lang="en-US" dirty="0" err="1"/>
              <a:t>två</a:t>
            </a:r>
            <a:endParaRPr lang="en-US" dirty="0"/>
          </a:p>
          <a:p>
            <a:pPr lvl="2"/>
            <a:r>
              <a:rPr lang="en-US" dirty="0" err="1"/>
              <a:t>Nivå</a:t>
            </a:r>
            <a:r>
              <a:rPr lang="en-US" dirty="0"/>
              <a:t> </a:t>
            </a:r>
            <a:r>
              <a:rPr lang="en-US" dirty="0" err="1"/>
              <a:t>tre</a:t>
            </a:r>
            <a:endParaRPr lang="en-US" dirty="0"/>
          </a:p>
          <a:p>
            <a:pPr lvl="3"/>
            <a:r>
              <a:rPr lang="en-US" dirty="0" err="1"/>
              <a:t>Nivå</a:t>
            </a:r>
            <a:r>
              <a:rPr lang="en-US" dirty="0"/>
              <a:t> </a:t>
            </a:r>
            <a:r>
              <a:rPr lang="en-US" dirty="0" err="1"/>
              <a:t>fyra</a:t>
            </a:r>
            <a:endParaRPr lang="en-US" dirty="0"/>
          </a:p>
          <a:p>
            <a:pPr lvl="4"/>
            <a:r>
              <a:rPr lang="en-US" dirty="0" err="1"/>
              <a:t>Nivå</a:t>
            </a:r>
            <a:r>
              <a:rPr lang="en-US" dirty="0"/>
              <a:t> fem</a:t>
            </a:r>
            <a:endParaRPr lang="sv-SE" dirty="0"/>
          </a:p>
        </p:txBody>
      </p:sp>
      <p:sp>
        <p:nvSpPr>
          <p:cNvPr id="4" name="Platshållare för datum 3"/>
          <p:cNvSpPr>
            <a:spLocks noGrp="1"/>
          </p:cNvSpPr>
          <p:nvPr>
            <p:ph type="dt" sz="half" idx="2"/>
          </p:nvPr>
        </p:nvSpPr>
        <p:spPr>
          <a:xfrm>
            <a:off x="457200" y="6507859"/>
            <a:ext cx="1357971" cy="179427"/>
          </a:xfrm>
          <a:prstGeom prst="rect">
            <a:avLst/>
          </a:prstGeom>
        </p:spPr>
        <p:txBody>
          <a:bodyPr vert="horz" lIns="91440" tIns="45720" rIns="91440" bIns="45720" rtlCol="0" anchor="ctr"/>
          <a:lstStyle>
            <a:lvl1pPr algn="l">
              <a:defRPr sz="600" b="0" i="0">
                <a:solidFill>
                  <a:schemeClr val="tx1">
                    <a:tint val="75000"/>
                  </a:schemeClr>
                </a:solidFill>
                <a:latin typeface="Gotham-Light"/>
                <a:cs typeface="Gotham-Light"/>
              </a:defRPr>
            </a:lvl1pPr>
          </a:lstStyle>
          <a:p>
            <a:fld id="{0D706FB3-A1A4-5A4A-8103-BE24D4981ED7}" type="datetime1">
              <a:rPr lang="en-US" smtClean="0"/>
              <a:t>2/20/20</a:t>
            </a:fld>
            <a:endParaRPr lang="sv-SE"/>
          </a:p>
        </p:txBody>
      </p:sp>
      <p:sp>
        <p:nvSpPr>
          <p:cNvPr id="5" name="Platshållare för sidfot 4"/>
          <p:cNvSpPr>
            <a:spLocks noGrp="1"/>
          </p:cNvSpPr>
          <p:nvPr>
            <p:ph type="ftr" sz="quarter" idx="3"/>
          </p:nvPr>
        </p:nvSpPr>
        <p:spPr>
          <a:xfrm>
            <a:off x="1815171" y="6507859"/>
            <a:ext cx="2044390" cy="179427"/>
          </a:xfrm>
          <a:prstGeom prst="rect">
            <a:avLst/>
          </a:prstGeom>
        </p:spPr>
        <p:txBody>
          <a:bodyPr vert="horz" lIns="91440" tIns="45720" rIns="91440" bIns="45720" rtlCol="0" anchor="ctr"/>
          <a:lstStyle>
            <a:lvl1pPr algn="ctr">
              <a:defRPr sz="600" b="0" i="0">
                <a:solidFill>
                  <a:schemeClr val="tx1">
                    <a:tint val="75000"/>
                  </a:schemeClr>
                </a:solidFill>
                <a:latin typeface="Gotham-Light"/>
                <a:cs typeface="Gotham-Light"/>
              </a:defRPr>
            </a:lvl1pPr>
          </a:lstStyle>
          <a:p>
            <a:endParaRPr lang="sv-SE"/>
          </a:p>
        </p:txBody>
      </p:sp>
      <p:sp>
        <p:nvSpPr>
          <p:cNvPr id="6" name="Platshållare för bildnummer 5"/>
          <p:cNvSpPr>
            <a:spLocks noGrp="1"/>
          </p:cNvSpPr>
          <p:nvPr>
            <p:ph type="sldNum" sz="quarter" idx="4"/>
          </p:nvPr>
        </p:nvSpPr>
        <p:spPr>
          <a:xfrm>
            <a:off x="7261922" y="6507859"/>
            <a:ext cx="1424878" cy="179427"/>
          </a:xfrm>
          <a:prstGeom prst="rect">
            <a:avLst/>
          </a:prstGeom>
        </p:spPr>
        <p:txBody>
          <a:bodyPr vert="horz" lIns="91440" tIns="45720" rIns="91440" bIns="45720" rtlCol="0" anchor="ctr"/>
          <a:lstStyle>
            <a:lvl1pPr algn="r">
              <a:defRPr sz="600" b="0" i="0">
                <a:solidFill>
                  <a:schemeClr val="tx1">
                    <a:tint val="75000"/>
                  </a:schemeClr>
                </a:solidFill>
                <a:latin typeface="Gotham-Light"/>
                <a:cs typeface="Gotham-Light"/>
              </a:defRPr>
            </a:lvl1pPr>
          </a:lstStyle>
          <a:p>
            <a:fld id="{4FB200D7-8764-084F-859C-3608A6975463}" type="slidenum">
              <a:rPr lang="sv-SE" smtClean="0"/>
              <a:pPr/>
              <a:t>‹#›</a:t>
            </a:fld>
            <a:endParaRPr lang="sv-SE"/>
          </a:p>
        </p:txBody>
      </p:sp>
      <p:pic>
        <p:nvPicPr>
          <p:cNvPr id="7" name="Bildobjekt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4000" y="180654"/>
            <a:ext cx="1428001" cy="502691"/>
          </a:xfrm>
          <a:prstGeom prst="rect">
            <a:avLst/>
          </a:prstGeom>
        </p:spPr>
      </p:pic>
    </p:spTree>
    <p:extLst>
      <p:ext uri="{BB962C8B-B14F-4D97-AF65-F5344CB8AC3E}">
        <p14:creationId xmlns:p14="http://schemas.microsoft.com/office/powerpoint/2010/main" val="4278782210"/>
      </p:ext>
    </p:extLst>
  </p:cSld>
  <p:clrMap bg1="lt1" tx1="dk1" bg2="lt2" tx2="dk2" accent1="accent1" accent2="accent2" accent3="accent3" accent4="accent4" accent5="accent5" accent6="accent6" hlink="hlink" folHlink="folHlink"/>
  <p:sldLayoutIdLst>
    <p:sldLayoutId id="2147483674" r:id="rId1"/>
    <p:sldLayoutId id="2147483650" r:id="rId2"/>
    <p:sldLayoutId id="2147483676" r:id="rId3"/>
    <p:sldLayoutId id="2147483651" r:id="rId4"/>
    <p:sldLayoutId id="2147483677" r:id="rId5"/>
    <p:sldLayoutId id="2147483652" r:id="rId6"/>
    <p:sldLayoutId id="2147483675" r:id="rId7"/>
    <p:sldLayoutId id="2147483673" r:id="rId8"/>
    <p:sldLayoutId id="2147483654" r:id="rId9"/>
    <p:sldLayoutId id="2147483655" r:id="rId10"/>
    <p:sldLayoutId id="2147483672" r:id="rId11"/>
  </p:sldLayoutIdLst>
  <p:hf hdr="0"/>
  <p:txStyles>
    <p:titleStyle>
      <a:lvl1pPr algn="l" defTabSz="457200" rtl="0" eaLnBrk="1" latinLnBrk="0" hangingPunct="1">
        <a:spcBef>
          <a:spcPct val="0"/>
        </a:spcBef>
        <a:buNone/>
        <a:defRPr sz="3200" b="0" i="0" kern="1200">
          <a:solidFill>
            <a:srgbClr val="009BDB"/>
          </a:solidFill>
          <a:latin typeface="Gotham Office" panose="02000000000000000000" pitchFamily="2" charset="0"/>
          <a:ea typeface="+mj-ea"/>
          <a:cs typeface="Gotham Office" panose="02000000000000000000" pitchFamily="2" charset="0"/>
        </a:defRPr>
      </a:lvl1pPr>
    </p:titleStyle>
    <p:bodyStyle>
      <a:lvl1pPr marL="342900" indent="-342900" algn="l" defTabSz="457200" rtl="0" eaLnBrk="1" latinLnBrk="0" hangingPunct="1">
        <a:spcBef>
          <a:spcPct val="20000"/>
        </a:spcBef>
        <a:buFont typeface="Arial"/>
        <a:buChar char="•"/>
        <a:defRPr sz="2400" b="0" i="0" kern="1200">
          <a:solidFill>
            <a:schemeClr val="tx1"/>
          </a:solidFill>
          <a:latin typeface="Gotham Office" panose="02000000000000000000" pitchFamily="2" charset="0"/>
          <a:ea typeface="+mn-ea"/>
          <a:cs typeface="Calibri" panose="020F0502020204030204" pitchFamily="34" charset="0"/>
        </a:defRPr>
      </a:lvl1pPr>
      <a:lvl2pPr marL="742950" indent="-285750" algn="l" defTabSz="457200" rtl="0" eaLnBrk="1" latinLnBrk="0" hangingPunct="1">
        <a:spcBef>
          <a:spcPct val="20000"/>
        </a:spcBef>
        <a:buFont typeface="Arial"/>
        <a:buChar char="–"/>
        <a:defRPr sz="2400" b="0" i="0" kern="1200">
          <a:solidFill>
            <a:schemeClr val="tx1"/>
          </a:solidFill>
          <a:latin typeface="Gotham Office" panose="02000000000000000000" pitchFamily="2" charset="0"/>
          <a:ea typeface="+mn-ea"/>
          <a:cs typeface="Calibri" panose="020F0502020204030204" pitchFamily="34" charset="0"/>
        </a:defRPr>
      </a:lvl2pPr>
      <a:lvl3pPr marL="1143000" indent="-228600" algn="l" defTabSz="457200" rtl="0" eaLnBrk="1" latinLnBrk="0" hangingPunct="1">
        <a:spcBef>
          <a:spcPct val="20000"/>
        </a:spcBef>
        <a:buFont typeface="Arial"/>
        <a:buChar char="•"/>
        <a:defRPr sz="2000" b="0" i="0" kern="1200">
          <a:solidFill>
            <a:schemeClr val="tx1"/>
          </a:solidFill>
          <a:latin typeface="Gotham Office" panose="02000000000000000000" pitchFamily="2" charset="0"/>
          <a:ea typeface="+mn-ea"/>
          <a:cs typeface="Calibri" panose="020F0502020204030204" pitchFamily="34" charset="0"/>
        </a:defRPr>
      </a:lvl3pPr>
      <a:lvl4pPr marL="1600200" indent="-228600" algn="l" defTabSz="457200" rtl="0" eaLnBrk="1" latinLnBrk="0" hangingPunct="1">
        <a:spcBef>
          <a:spcPct val="20000"/>
        </a:spcBef>
        <a:buFont typeface="Arial"/>
        <a:buChar char="–"/>
        <a:defRPr sz="1800" b="0" i="0" kern="1200">
          <a:solidFill>
            <a:schemeClr val="tx1"/>
          </a:solidFill>
          <a:latin typeface="Gotham Office" panose="02000000000000000000" pitchFamily="2" charset="0"/>
          <a:ea typeface="+mn-ea"/>
          <a:cs typeface="Calibri" panose="020F0502020204030204" pitchFamily="34" charset="0"/>
        </a:defRPr>
      </a:lvl4pPr>
      <a:lvl5pPr marL="2057400" indent="-228600" algn="l" defTabSz="457200" rtl="0" eaLnBrk="1" latinLnBrk="0" hangingPunct="1">
        <a:spcBef>
          <a:spcPct val="20000"/>
        </a:spcBef>
        <a:buFont typeface="Arial"/>
        <a:buChar char="»"/>
        <a:defRPr sz="1800" b="0" i="0" kern="1200">
          <a:solidFill>
            <a:schemeClr val="tx1"/>
          </a:solidFill>
          <a:latin typeface="Gotham Office" panose="02000000000000000000" pitchFamily="2" charset="0"/>
          <a:ea typeface="+mn-ea"/>
          <a:cs typeface="Calibri" panose="020F050202020403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6" Type="http://schemas.openxmlformats.org/officeDocument/2006/relationships/image" Target="../media/image43.jpeg"/><Relationship Id="rId21" Type="http://schemas.openxmlformats.org/officeDocument/2006/relationships/image" Target="../media/image40.gif"/><Relationship Id="rId42" Type="http://schemas.openxmlformats.org/officeDocument/2006/relationships/image" Target="../media/image57.gif"/><Relationship Id="rId47" Type="http://schemas.openxmlformats.org/officeDocument/2006/relationships/image" Target="../media/image60.gif"/><Relationship Id="rId63" Type="http://schemas.openxmlformats.org/officeDocument/2006/relationships/image" Target="../media/image74.gif"/><Relationship Id="rId68" Type="http://schemas.openxmlformats.org/officeDocument/2006/relationships/image" Target="../media/image76.jpeg"/><Relationship Id="rId84" Type="http://schemas.openxmlformats.org/officeDocument/2006/relationships/image" Target="../media/image95.png"/><Relationship Id="rId16" Type="http://schemas.openxmlformats.org/officeDocument/2006/relationships/image" Target="../media/image30.png"/><Relationship Id="rId11" Type="http://schemas.openxmlformats.org/officeDocument/2006/relationships/hyperlink" Target="http://www.ki.se/" TargetMode="External"/><Relationship Id="rId32" Type="http://schemas.openxmlformats.org/officeDocument/2006/relationships/image" Target="../media/image47.jpeg"/><Relationship Id="rId37" Type="http://schemas.openxmlformats.org/officeDocument/2006/relationships/hyperlink" Target="http://www.uni-saarland.de/" TargetMode="External"/><Relationship Id="rId53" Type="http://schemas.openxmlformats.org/officeDocument/2006/relationships/image" Target="../media/image66.png"/><Relationship Id="rId58" Type="http://schemas.openxmlformats.org/officeDocument/2006/relationships/image" Target="../media/image69.jpeg"/><Relationship Id="rId74" Type="http://schemas.openxmlformats.org/officeDocument/2006/relationships/image" Target="../media/image84.png"/><Relationship Id="rId79" Type="http://schemas.openxmlformats.org/officeDocument/2006/relationships/image" Target="../media/image92.png"/><Relationship Id="rId5" Type="http://schemas.openxmlformats.org/officeDocument/2006/relationships/image" Target="../media/image90.png"/><Relationship Id="rId19" Type="http://schemas.openxmlformats.org/officeDocument/2006/relationships/image" Target="../media/image39.gif"/><Relationship Id="rId14" Type="http://schemas.openxmlformats.org/officeDocument/2006/relationships/image" Target="../media/image100.gif"/><Relationship Id="rId22" Type="http://schemas.openxmlformats.org/officeDocument/2006/relationships/hyperlink" Target="http://www.stiftung-charite.de/" TargetMode="External"/><Relationship Id="rId27" Type="http://schemas.openxmlformats.org/officeDocument/2006/relationships/image" Target="../media/image44.png"/><Relationship Id="rId30" Type="http://schemas.openxmlformats.org/officeDocument/2006/relationships/image" Target="../media/image46.gif"/><Relationship Id="rId35" Type="http://schemas.openxmlformats.org/officeDocument/2006/relationships/hyperlink" Target="http://www.ua.ac.be/" TargetMode="External"/><Relationship Id="rId43" Type="http://schemas.openxmlformats.org/officeDocument/2006/relationships/image" Target="../media/image58.jpeg"/><Relationship Id="rId48" Type="http://schemas.openxmlformats.org/officeDocument/2006/relationships/image" Target="../media/image61.jpeg"/><Relationship Id="rId56" Type="http://schemas.openxmlformats.org/officeDocument/2006/relationships/hyperlink" Target="http://upload.wikimedia.org/wikipedia/fr/1/1e/Logo_CHU_Angers.svg" TargetMode="External"/><Relationship Id="rId64" Type="http://schemas.openxmlformats.org/officeDocument/2006/relationships/hyperlink" Target="http://www.google.se/url?sa=i&amp;rct=j&amp;q=&amp;esrc=s&amp;source=images&amp;cd=&amp;cad=rja&amp;uact=8&amp;docid=1YLpCsizJzzSBM&amp;tbnid=nX6akj5FT3p30M:&amp;ved=0CAUQjRw&amp;url=http://www.sarkom.no/&amp;ei=zmX0U-W0BMbmyQPUsoLICA&amp;bvm=bv.73231344,d.bGQ&amp;psig=AFQjCNFY4_X76yxlRMwWidLBknVgoBdH5w&amp;ust=1408612160594104" TargetMode="External"/><Relationship Id="rId69" Type="http://schemas.openxmlformats.org/officeDocument/2006/relationships/hyperlink" Target="http://www.google.se/url?sa=i&amp;rct=j&amp;q=&amp;esrc=s&amp;source=images&amp;cd=&amp;cad=rja&amp;uact=8&amp;ved=0CAcQjRw&amp;url=http://en.wikipedia.org/wiki/File:Actelion.jpg&amp;ei=-PBuVMmtB83sasyhgAg&amp;bvm=bv.80185997,d.d2s&amp;psig=AFQjCNHr44TGXynL0UctDQIylQoaDtXFrQ&amp;ust=1416643187440960" TargetMode="External"/><Relationship Id="rId77" Type="http://schemas.openxmlformats.org/officeDocument/2006/relationships/hyperlink" Target="http://www.manchester.ac.uk/" TargetMode="External"/><Relationship Id="rId8" Type="http://schemas.openxmlformats.org/officeDocument/2006/relationships/image" Target="../media/image23.jpeg"/><Relationship Id="rId51" Type="http://schemas.openxmlformats.org/officeDocument/2006/relationships/image" Target="../media/image64.gif"/><Relationship Id="rId72" Type="http://schemas.openxmlformats.org/officeDocument/2006/relationships/image" Target="../media/image81.jpeg"/><Relationship Id="rId80" Type="http://schemas.openxmlformats.org/officeDocument/2006/relationships/image" Target="../media/image93.png"/><Relationship Id="rId85" Type="http://schemas.openxmlformats.org/officeDocument/2006/relationships/image" Target="../media/image96.png"/><Relationship Id="rId3" Type="http://schemas.openxmlformats.org/officeDocument/2006/relationships/image" Target="../media/image19.png"/><Relationship Id="rId12" Type="http://schemas.openxmlformats.org/officeDocument/2006/relationships/image" Target="../media/image25.gif"/><Relationship Id="rId17" Type="http://schemas.openxmlformats.org/officeDocument/2006/relationships/image" Target="../media/image31.jpeg"/><Relationship Id="rId25" Type="http://schemas.openxmlformats.org/officeDocument/2006/relationships/image" Target="../media/image42.jpeg"/><Relationship Id="rId33" Type="http://schemas.openxmlformats.org/officeDocument/2006/relationships/hyperlink" Target="http://www.scripps.edu/index.html" TargetMode="External"/><Relationship Id="rId38" Type="http://schemas.openxmlformats.org/officeDocument/2006/relationships/image" Target="../media/image51.png"/><Relationship Id="rId46" Type="http://schemas.openxmlformats.org/officeDocument/2006/relationships/hyperlink" Target="http://www.mh-hannover.de/index.php" TargetMode="External"/><Relationship Id="rId59" Type="http://schemas.openxmlformats.org/officeDocument/2006/relationships/image" Target="../media/image70.gif"/><Relationship Id="rId67" Type="http://schemas.openxmlformats.org/officeDocument/2006/relationships/hyperlink" Target="http://www.google.se/url?sa=i&amp;rct=j&amp;q=&amp;esrc=s&amp;source=images&amp;cd=&amp;cad=rja&amp;uact=8&amp;ved=0CAcQjRw&amp;url=http://www.e-fellows.net/SCHUeLER/Startschuss-Abi-Veranstaltung/Universitaet-zu-Koeln-Studienwahl&amp;ei=eWRbVOD-K4av7AbZy4HAAQ&amp;bvm=bv.78677474,d.ZGU&amp;psig=AFQjCNHbAL-CNP3Tk1DqZpKzcUL8TwaYBA&amp;ust=1415362032345441" TargetMode="External"/><Relationship Id="rId20" Type="http://schemas.openxmlformats.org/officeDocument/2006/relationships/hyperlink" Target="http://www.pasteur.fr/ip/easysite/go/03b-000002-000/fr" TargetMode="External"/><Relationship Id="rId41" Type="http://schemas.openxmlformats.org/officeDocument/2006/relationships/image" Target="../media/image54.jpeg"/><Relationship Id="rId54" Type="http://schemas.openxmlformats.org/officeDocument/2006/relationships/hyperlink" Target="http://www.google.se/url?sa=i&amp;rct=j&amp;q=&amp;esrc=s&amp;source=images&amp;cd=&amp;cad=rja&amp;uact=8&amp;docid=zJOuxznKQp0YAM&amp;tbnid=flN3_tJA85ApfM:&amp;ved=0CAUQjRw&amp;url=http://www.fib-international.org/links&amp;ei=4rtsU7_DGIm-yQOYsoGQBQ&amp;bvm=bv.66330100,d.bGQ&amp;psig=AFQjCNFpBIS1ukyFSlpcxiA4FyXEHvuv4g&amp;ust=1399721307976881" TargetMode="External"/><Relationship Id="rId62" Type="http://schemas.openxmlformats.org/officeDocument/2006/relationships/image" Target="../media/image73.jpeg"/><Relationship Id="rId70" Type="http://schemas.openxmlformats.org/officeDocument/2006/relationships/image" Target="../media/image79.jpeg"/><Relationship Id="rId75" Type="http://schemas.openxmlformats.org/officeDocument/2006/relationships/image" Target="../media/image85.gif"/><Relationship Id="rId83" Type="http://schemas.openxmlformats.org/officeDocument/2006/relationships/image" Target="../media/image13.jpeg"/><Relationship Id="rId88" Type="http://schemas.openxmlformats.org/officeDocument/2006/relationships/image" Target="../media/image103.png"/><Relationship Id="rId1" Type="http://schemas.openxmlformats.org/officeDocument/2006/relationships/slideLayout" Target="../slideLayouts/slideLayout11.xml"/><Relationship Id="rId6" Type="http://schemas.openxmlformats.org/officeDocument/2006/relationships/image" Target="../media/image18.png"/><Relationship Id="rId15" Type="http://schemas.openxmlformats.org/officeDocument/2006/relationships/image" Target="../media/image27.jpg"/><Relationship Id="rId23" Type="http://schemas.openxmlformats.org/officeDocument/2006/relationships/image" Target="../media/image41.jpeg"/><Relationship Id="rId28" Type="http://schemas.openxmlformats.org/officeDocument/2006/relationships/hyperlink" Target="http://www.sun.ac.za/university/index.html" TargetMode="External"/><Relationship Id="rId36" Type="http://schemas.openxmlformats.org/officeDocument/2006/relationships/image" Target="../media/image50.gif"/><Relationship Id="rId49" Type="http://schemas.openxmlformats.org/officeDocument/2006/relationships/image" Target="../media/image62.jpeg"/><Relationship Id="rId57" Type="http://schemas.openxmlformats.org/officeDocument/2006/relationships/image" Target="../media/image68.png"/><Relationship Id="rId10" Type="http://schemas.openxmlformats.org/officeDocument/2006/relationships/image" Target="../media/image24.jpeg"/><Relationship Id="rId31" Type="http://schemas.openxmlformats.org/officeDocument/2006/relationships/hyperlink" Target="http://www.ait.ac.at/" TargetMode="External"/><Relationship Id="rId44" Type="http://schemas.openxmlformats.org/officeDocument/2006/relationships/hyperlink" Target="http://www.cancer.gov/" TargetMode="External"/><Relationship Id="rId52" Type="http://schemas.openxmlformats.org/officeDocument/2006/relationships/image" Target="../media/image65.gif"/><Relationship Id="rId60" Type="http://schemas.openxmlformats.org/officeDocument/2006/relationships/image" Target="../media/image71.png"/><Relationship Id="rId65" Type="http://schemas.openxmlformats.org/officeDocument/2006/relationships/image" Target="../media/image75.jpeg"/><Relationship Id="rId73" Type="http://schemas.openxmlformats.org/officeDocument/2006/relationships/image" Target="../media/image83.jpeg"/><Relationship Id="rId78" Type="http://schemas.openxmlformats.org/officeDocument/2006/relationships/image" Target="../media/image87.gif"/><Relationship Id="rId81" Type="http://schemas.openxmlformats.org/officeDocument/2006/relationships/image" Target="../media/image97.jpeg"/><Relationship Id="rId86" Type="http://schemas.openxmlformats.org/officeDocument/2006/relationships/image" Target="../media/image101.png"/><Relationship Id="rId4" Type="http://schemas.openxmlformats.org/officeDocument/2006/relationships/image" Target="../media/image14.gif"/><Relationship Id="rId9" Type="http://schemas.openxmlformats.org/officeDocument/2006/relationships/hyperlink" Target="http://www.google.se/url?sa=i&amp;rct=j&amp;q=&amp;esrc=s&amp;source=images&amp;cd=&amp;cad=rja&amp;uact=8&amp;ved=0CAcQjRw&amp;url=http://commons.wikimedia.org/wiki/File:RWTH_Logo_3.svg&amp;ei=PGRbVNqeI6it7AaRkoCoDQ&amp;bvm=bv.78677474,d.ZGU&amp;psig=AFQjCNHDLiIm_dX_OjbeHxJtXhQtnzMUkQ&amp;ust=1415361967943247" TargetMode="External"/><Relationship Id="rId13" Type="http://schemas.openxmlformats.org/officeDocument/2006/relationships/image" Target="../media/image26.png"/><Relationship Id="rId18" Type="http://schemas.openxmlformats.org/officeDocument/2006/relationships/image" Target="../media/image38.jpeg"/><Relationship Id="rId39" Type="http://schemas.openxmlformats.org/officeDocument/2006/relationships/image" Target="../media/image52.png"/><Relationship Id="rId34" Type="http://schemas.openxmlformats.org/officeDocument/2006/relationships/image" Target="../media/image49.png"/><Relationship Id="rId50" Type="http://schemas.openxmlformats.org/officeDocument/2006/relationships/image" Target="../media/image63.png"/><Relationship Id="rId55" Type="http://schemas.openxmlformats.org/officeDocument/2006/relationships/image" Target="../media/image67.jpeg"/><Relationship Id="rId76" Type="http://schemas.openxmlformats.org/officeDocument/2006/relationships/image" Target="../media/image86.jpeg"/><Relationship Id="rId7" Type="http://schemas.openxmlformats.org/officeDocument/2006/relationships/image" Target="../media/image22.gif"/><Relationship Id="rId71" Type="http://schemas.openxmlformats.org/officeDocument/2006/relationships/image" Target="../media/image80.png"/><Relationship Id="rId2" Type="http://schemas.openxmlformats.org/officeDocument/2006/relationships/notesSlide" Target="../notesSlides/notesSlide1.xml"/><Relationship Id="rId29" Type="http://schemas.openxmlformats.org/officeDocument/2006/relationships/image" Target="../media/image45.gif"/><Relationship Id="rId24" Type="http://schemas.openxmlformats.org/officeDocument/2006/relationships/hyperlink" Target="http://charite300.charite.de/" TargetMode="External"/><Relationship Id="rId40" Type="http://schemas.openxmlformats.org/officeDocument/2006/relationships/image" Target="../media/image53.jpeg"/><Relationship Id="rId45" Type="http://schemas.openxmlformats.org/officeDocument/2006/relationships/image" Target="../media/image59.gif"/><Relationship Id="rId66" Type="http://schemas.openxmlformats.org/officeDocument/2006/relationships/hyperlink" Target="https://www.google.se/url?sa=i&amp;rct=j&amp;q=&amp;esrc=s&amp;source=images&amp;cd=&amp;cad=rja&amp;uact=8&amp;ved=0CAcQjRw&amp;url=https://www.nestlehealthscience.se/&amp;ei=gmNbVMjiI8fW7AaL4oHQDQ&amp;bvm=bv.78677474,d.ZGU&amp;psig=AFQjCNGi0cCQei_wM1vvKrr6BRjoUZD_UQ&amp;ust=1415361778640722" TargetMode="External"/><Relationship Id="rId87" Type="http://schemas.openxmlformats.org/officeDocument/2006/relationships/image" Target="../media/image102.png"/><Relationship Id="rId61" Type="http://schemas.openxmlformats.org/officeDocument/2006/relationships/image" Target="../media/image72.gif"/><Relationship Id="rId82" Type="http://schemas.openxmlformats.org/officeDocument/2006/relationships/image" Target="../media/image94.png"/></Relationships>
</file>

<file path=ppt/slides/_rels/slide11.xml.rels><?xml version="1.0" encoding="UTF-8" standalone="yes"?>
<Relationships xmlns="http://schemas.openxmlformats.org/package/2006/relationships"><Relationship Id="rId3" Type="http://schemas.openxmlformats.org/officeDocument/2006/relationships/image" Target="../media/image105.gif"/><Relationship Id="rId2" Type="http://schemas.openxmlformats.org/officeDocument/2006/relationships/image" Target="../media/image104.png"/><Relationship Id="rId1" Type="http://schemas.openxmlformats.org/officeDocument/2006/relationships/slideLayout" Target="../slideLayouts/slideLayout9.xml"/><Relationship Id="rId6" Type="http://schemas.openxmlformats.org/officeDocument/2006/relationships/image" Target="../media/image108.png"/><Relationship Id="rId5" Type="http://schemas.openxmlformats.org/officeDocument/2006/relationships/image" Target="../media/image107.jpeg"/><Relationship Id="rId4" Type="http://schemas.openxmlformats.org/officeDocument/2006/relationships/image" Target="../media/image106.jpeg"/></Relationships>
</file>

<file path=ppt/slides/_rels/slide12.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113.emf"/><Relationship Id="rId5" Type="http://schemas.openxmlformats.org/officeDocument/2006/relationships/image" Target="../media/image112.jpeg"/><Relationship Id="rId4" Type="http://schemas.openxmlformats.org/officeDocument/2006/relationships/image" Target="../media/image111.png"/></Relationships>
</file>

<file path=ppt/slides/_rels/slide14.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9.xml"/><Relationship Id="rId4" Type="http://schemas.openxmlformats.org/officeDocument/2006/relationships/image" Target="../media/image1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9.xml"/><Relationship Id="rId4" Type="http://schemas.openxmlformats.org/officeDocument/2006/relationships/image" Target="../media/image122.png"/></Relationships>
</file>

<file path=ppt/slides/_rels/slide22.xml.rels><?xml version="1.0" encoding="UTF-8" standalone="yes"?>
<Relationships xmlns="http://schemas.openxmlformats.org/package/2006/relationships"><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image" Target="../media/image123.png"/><Relationship Id="rId1" Type="http://schemas.openxmlformats.org/officeDocument/2006/relationships/slideLayout" Target="../slideLayouts/slideLayout3.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23.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31.png"/><Relationship Id="rId7" Type="http://schemas.openxmlformats.org/officeDocument/2006/relationships/image" Target="../media/image135.png"/><Relationship Id="rId2" Type="http://schemas.openxmlformats.org/officeDocument/2006/relationships/image" Target="../media/image130.png"/><Relationship Id="rId1" Type="http://schemas.openxmlformats.org/officeDocument/2006/relationships/slideLayout" Target="../slideLayouts/slideLayout10.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png"/></Relationships>
</file>

<file path=ppt/slides/_rels/slide25.xml.rels><?xml version="1.0" encoding="UTF-8" standalone="yes"?>
<Relationships xmlns="http://schemas.openxmlformats.org/package/2006/relationships"><Relationship Id="rId3" Type="http://schemas.openxmlformats.org/officeDocument/2006/relationships/image" Target="../media/image136.png"/><Relationship Id="rId7" Type="http://schemas.openxmlformats.org/officeDocument/2006/relationships/image" Target="../media/image138.png"/><Relationship Id="rId2" Type="http://schemas.openxmlformats.org/officeDocument/2006/relationships/image" Target="../media/image135.png"/><Relationship Id="rId1" Type="http://schemas.openxmlformats.org/officeDocument/2006/relationships/slideLayout" Target="../slideLayouts/slideLayout9.xml"/><Relationship Id="rId6" Type="http://schemas.openxmlformats.org/officeDocument/2006/relationships/image" Target="../media/image137.png"/><Relationship Id="rId5" Type="http://schemas.openxmlformats.org/officeDocument/2006/relationships/image" Target="../media/image127.png"/><Relationship Id="rId4" Type="http://schemas.openxmlformats.org/officeDocument/2006/relationships/image" Target="../media/image133.png"/></Relationships>
</file>

<file path=ppt/slides/_rels/slide26.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9.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28.png"/></Relationships>
</file>

<file path=ppt/slides/_rels/slide29.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9.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30.png"/></Relationships>
</file>

<file path=ppt/slides/_rels/slide31.xml.rels><?xml version="1.0" encoding="UTF-8" standalone="yes"?>
<Relationships xmlns="http://schemas.openxmlformats.org/package/2006/relationships"><Relationship Id="rId3" Type="http://schemas.openxmlformats.org/officeDocument/2006/relationships/image" Target="../media/image151.png"/><Relationship Id="rId7" Type="http://schemas.openxmlformats.org/officeDocument/2006/relationships/image" Target="../media/image152.png"/><Relationship Id="rId2" Type="http://schemas.openxmlformats.org/officeDocument/2006/relationships/image" Target="../media/image150.png"/><Relationship Id="rId1" Type="http://schemas.openxmlformats.org/officeDocument/2006/relationships/slideLayout" Target="../slideLayouts/slideLayout9.xml"/><Relationship Id="rId6" Type="http://schemas.openxmlformats.org/officeDocument/2006/relationships/image" Target="../media/image146.png"/><Relationship Id="rId5" Type="http://schemas.openxmlformats.org/officeDocument/2006/relationships/image" Target="../media/image127.png"/><Relationship Id="rId4" Type="http://schemas.openxmlformats.org/officeDocument/2006/relationships/image" Target="../media/image148.png"/></Relationships>
</file>

<file path=ppt/slides/_rels/slide32.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3.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34.xml.rels><?xml version="1.0" encoding="UTF-8" standalone="yes"?>
<Relationships xmlns="http://schemas.openxmlformats.org/package/2006/relationships"><Relationship Id="rId3" Type="http://schemas.openxmlformats.org/officeDocument/2006/relationships/image" Target="../media/image156.png"/><Relationship Id="rId7" Type="http://schemas.openxmlformats.org/officeDocument/2006/relationships/image" Target="../media/image159.png"/><Relationship Id="rId2" Type="http://schemas.openxmlformats.org/officeDocument/2006/relationships/image" Target="../media/image155.png"/><Relationship Id="rId1" Type="http://schemas.openxmlformats.org/officeDocument/2006/relationships/slideLayout" Target="../slideLayouts/slideLayout3.xml"/><Relationship Id="rId6" Type="http://schemas.openxmlformats.org/officeDocument/2006/relationships/image" Target="../media/image154.png"/><Relationship Id="rId5" Type="http://schemas.openxmlformats.org/officeDocument/2006/relationships/image" Target="../media/image158.png"/><Relationship Id="rId4" Type="http://schemas.openxmlformats.org/officeDocument/2006/relationships/image" Target="../media/image157.png"/></Relationships>
</file>

<file path=ppt/slides/_rels/slide35.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64.png"/><Relationship Id="rId7" Type="http://schemas.openxmlformats.org/officeDocument/2006/relationships/image" Target="../media/image168.png"/><Relationship Id="rId2" Type="http://schemas.openxmlformats.org/officeDocument/2006/relationships/image" Target="../media/image163.png"/><Relationship Id="rId1" Type="http://schemas.openxmlformats.org/officeDocument/2006/relationships/slideLayout" Target="../slideLayouts/slideLayout3.xml"/><Relationship Id="rId6" Type="http://schemas.openxmlformats.org/officeDocument/2006/relationships/image" Target="../media/image167.png"/><Relationship Id="rId5" Type="http://schemas.openxmlformats.org/officeDocument/2006/relationships/image" Target="../media/image166.png"/><Relationship Id="rId4" Type="http://schemas.openxmlformats.org/officeDocument/2006/relationships/image" Target="../media/image165.png"/></Relationships>
</file>

<file path=ppt/slides/_rels/slide39.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4.png"/><Relationship Id="rId1" Type="http://schemas.openxmlformats.org/officeDocument/2006/relationships/slideLayout" Target="../slideLayouts/slideLayout3.xml"/><Relationship Id="rId4" Type="http://schemas.openxmlformats.org/officeDocument/2006/relationships/image" Target="../media/image169.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3.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42.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image" Target="../media/image177.png"/><Relationship Id="rId7" Type="http://schemas.openxmlformats.org/officeDocument/2006/relationships/image" Target="../media/image181.png"/><Relationship Id="rId2" Type="http://schemas.openxmlformats.org/officeDocument/2006/relationships/image" Target="../media/image176.png"/><Relationship Id="rId1" Type="http://schemas.openxmlformats.org/officeDocument/2006/relationships/slideLayout" Target="../slideLayouts/slideLayout3.xml"/><Relationship Id="rId6" Type="http://schemas.openxmlformats.org/officeDocument/2006/relationships/image" Target="../media/image180.png"/><Relationship Id="rId5" Type="http://schemas.openxmlformats.org/officeDocument/2006/relationships/image" Target="../media/image179.png"/><Relationship Id="rId4" Type="http://schemas.openxmlformats.org/officeDocument/2006/relationships/image" Target="../media/image178.png"/></Relationships>
</file>

<file path=ppt/slides/_rels/slide43.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3.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186.emf"/><Relationship Id="rId2" Type="http://schemas.openxmlformats.org/officeDocument/2006/relationships/image" Target="../media/image185.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191.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slideLayout" Target="../slideLayouts/slideLayout3.xml"/><Relationship Id="rId6" Type="http://schemas.openxmlformats.org/officeDocument/2006/relationships/image" Target="../media/image199.png"/><Relationship Id="rId5" Type="http://schemas.openxmlformats.org/officeDocument/2006/relationships/image" Target="../media/image198.png"/><Relationship Id="rId4" Type="http://schemas.openxmlformats.org/officeDocument/2006/relationships/image" Target="../media/image197.png"/></Relationships>
</file>

<file path=ppt/slides/_rels/slide54.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image" Target="../media/image200.png"/><Relationship Id="rId1" Type="http://schemas.openxmlformats.org/officeDocument/2006/relationships/slideLayout" Target="../slideLayouts/slideLayout3.xml"/><Relationship Id="rId4" Type="http://schemas.openxmlformats.org/officeDocument/2006/relationships/image" Target="../media/image201.png"/></Relationships>
</file>

<file path=ppt/slides/_rels/slide55.xml.rels><?xml version="1.0" encoding="UTF-8" standalone="yes"?>
<Relationships xmlns="http://schemas.openxmlformats.org/package/2006/relationships"><Relationship Id="rId3" Type="http://schemas.openxmlformats.org/officeDocument/2006/relationships/image" Target="../media/image203.png"/><Relationship Id="rId7" Type="http://schemas.openxmlformats.org/officeDocument/2006/relationships/image" Target="../media/image205.png"/><Relationship Id="rId2" Type="http://schemas.openxmlformats.org/officeDocument/2006/relationships/image" Target="../media/image202.png"/><Relationship Id="rId1" Type="http://schemas.openxmlformats.org/officeDocument/2006/relationships/slideLayout" Target="../slideLayouts/slideLayout3.xml"/><Relationship Id="rId6" Type="http://schemas.openxmlformats.org/officeDocument/2006/relationships/image" Target="../media/image199.png"/><Relationship Id="rId5" Type="http://schemas.openxmlformats.org/officeDocument/2006/relationships/image" Target="../media/image204.png"/><Relationship Id="rId4" Type="http://schemas.openxmlformats.org/officeDocument/2006/relationships/image" Target="../media/image196.png"/></Relationships>
</file>

<file path=ppt/slides/_rels/slide56.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206.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08.png"/><Relationship Id="rId1" Type="http://schemas.openxmlformats.org/officeDocument/2006/relationships/slideLayout" Target="../slideLayouts/slideLayout3.xml"/><Relationship Id="rId5" Type="http://schemas.openxmlformats.org/officeDocument/2006/relationships/image" Target="../media/image211.png"/><Relationship Id="rId4" Type="http://schemas.openxmlformats.org/officeDocument/2006/relationships/image" Target="../media/image210.png"/></Relationships>
</file>

<file path=ppt/slides/_rels/slide58.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slideLayout" Target="../slideLayouts/slideLayout3.xml"/><Relationship Id="rId4" Type="http://schemas.openxmlformats.org/officeDocument/2006/relationships/image" Target="../media/image211.png"/></Relationships>
</file>

<file path=ppt/slides/_rels/slide59.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21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image" Target="../media/image216.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18.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image" Target="../media/image221.png"/><Relationship Id="rId1" Type="http://schemas.openxmlformats.org/officeDocument/2006/relationships/slideLayout" Target="../slideLayouts/slideLayout3.xml"/><Relationship Id="rId4" Type="http://schemas.openxmlformats.org/officeDocument/2006/relationships/image" Target="../media/image223.png"/></Relationships>
</file>

<file path=ppt/slides/_rels/slide64.xml.rels><?xml version="1.0" encoding="UTF-8" standalone="yes"?>
<Relationships xmlns="http://schemas.openxmlformats.org/package/2006/relationships"><Relationship Id="rId3" Type="http://schemas.openxmlformats.org/officeDocument/2006/relationships/hyperlink" Target="mailto:support@qlucore.com" TargetMode="External"/><Relationship Id="rId2" Type="http://schemas.openxmlformats.org/officeDocument/2006/relationships/hyperlink" Target="https://calendly.com/yana-stackpole/30min"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tiff"/><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6" Type="http://schemas.openxmlformats.org/officeDocument/2006/relationships/image" Target="../media/image34.gif"/><Relationship Id="rId21" Type="http://schemas.openxmlformats.org/officeDocument/2006/relationships/image" Target="../media/image30.png"/><Relationship Id="rId42" Type="http://schemas.openxmlformats.org/officeDocument/2006/relationships/hyperlink" Target="http://www.sun.ac.za/university/index.html" TargetMode="External"/><Relationship Id="rId47" Type="http://schemas.openxmlformats.org/officeDocument/2006/relationships/image" Target="../media/image48.png"/><Relationship Id="rId63" Type="http://schemas.openxmlformats.org/officeDocument/2006/relationships/image" Target="../media/image59.gif"/><Relationship Id="rId68" Type="http://schemas.openxmlformats.org/officeDocument/2006/relationships/image" Target="../media/image63.png"/><Relationship Id="rId84" Type="http://schemas.openxmlformats.org/officeDocument/2006/relationships/hyperlink" Target="https://www.google.se/url?sa=i&amp;rct=j&amp;q=&amp;esrc=s&amp;source=images&amp;cd=&amp;cad=rja&amp;uact=8&amp;ved=0CAcQjRw&amp;url=https://www.nestlehealthscience.se/&amp;ei=gmNbVMjiI8fW7AaL4oHQDQ&amp;bvm=bv.78677474,d.ZGU&amp;psig=AFQjCNGi0cCQei_wM1vvKrr6BRjoUZD_UQ&amp;ust=1415361778640722" TargetMode="External"/><Relationship Id="rId89" Type="http://schemas.openxmlformats.org/officeDocument/2006/relationships/image" Target="../media/image78.gif"/><Relationship Id="rId16" Type="http://schemas.openxmlformats.org/officeDocument/2006/relationships/image" Target="../media/image25.gif"/><Relationship Id="rId107" Type="http://schemas.openxmlformats.org/officeDocument/2006/relationships/image" Target="../media/image94.png"/><Relationship Id="rId11" Type="http://schemas.openxmlformats.org/officeDocument/2006/relationships/image" Target="../media/image22.gif"/><Relationship Id="rId32" Type="http://schemas.openxmlformats.org/officeDocument/2006/relationships/image" Target="../media/image38.jpeg"/><Relationship Id="rId37" Type="http://schemas.openxmlformats.org/officeDocument/2006/relationships/image" Target="../media/image41.jpeg"/><Relationship Id="rId53" Type="http://schemas.openxmlformats.org/officeDocument/2006/relationships/image" Target="../media/image51.png"/><Relationship Id="rId58" Type="http://schemas.openxmlformats.org/officeDocument/2006/relationships/hyperlink" Target="http://www.medimmune.com/home" TargetMode="External"/><Relationship Id="rId74" Type="http://schemas.openxmlformats.org/officeDocument/2006/relationships/hyperlink" Target="http://upload.wikimedia.org/wikipedia/fr/1/1e/Logo_CHU_Angers.svg" TargetMode="External"/><Relationship Id="rId79" Type="http://schemas.openxmlformats.org/officeDocument/2006/relationships/image" Target="../media/image72.gif"/><Relationship Id="rId102" Type="http://schemas.openxmlformats.org/officeDocument/2006/relationships/image" Target="../media/image89.png"/><Relationship Id="rId5" Type="http://schemas.openxmlformats.org/officeDocument/2006/relationships/image" Target="../media/image16.png"/><Relationship Id="rId90" Type="http://schemas.openxmlformats.org/officeDocument/2006/relationships/hyperlink" Target="http://www.google.se/url?sa=i&amp;rct=j&amp;q=&amp;esrc=s&amp;source=images&amp;cd=&amp;cad=rja&amp;uact=8&amp;ved=0CAcQjRw&amp;url=http://en.wikipedia.org/wiki/File:Actelion.jpg&amp;ei=-PBuVMmtB83sasyhgAg&amp;bvm=bv.80185997,d.d2s&amp;psig=AFQjCNHr44TGXynL0UctDQIylQoaDtXFrQ&amp;ust=1416643187440960" TargetMode="External"/><Relationship Id="rId95" Type="http://schemas.openxmlformats.org/officeDocument/2006/relationships/image" Target="../media/image83.jpeg"/><Relationship Id="rId22" Type="http://schemas.openxmlformats.org/officeDocument/2006/relationships/image" Target="../media/image31.jpeg"/><Relationship Id="rId27" Type="http://schemas.openxmlformats.org/officeDocument/2006/relationships/hyperlink" Target="http://www.ku.dk/english" TargetMode="External"/><Relationship Id="rId43" Type="http://schemas.openxmlformats.org/officeDocument/2006/relationships/image" Target="../media/image45.gif"/><Relationship Id="rId48" Type="http://schemas.openxmlformats.org/officeDocument/2006/relationships/hyperlink" Target="http://www.scripps.edu/index.html" TargetMode="External"/><Relationship Id="rId64" Type="http://schemas.openxmlformats.org/officeDocument/2006/relationships/hyperlink" Target="http://www.mh-hannover.de/index.php" TargetMode="External"/><Relationship Id="rId69" Type="http://schemas.openxmlformats.org/officeDocument/2006/relationships/image" Target="../media/image64.gif"/><Relationship Id="rId80" Type="http://schemas.openxmlformats.org/officeDocument/2006/relationships/image" Target="../media/image73.jpeg"/><Relationship Id="rId85" Type="http://schemas.openxmlformats.org/officeDocument/2006/relationships/hyperlink" Target="http://www.google.se/url?sa=i&amp;rct=j&amp;q=&amp;esrc=s&amp;source=images&amp;cd=&amp;cad=rja&amp;uact=8&amp;ved=0CAcQjRw&amp;url=http://www.e-fellows.net/SCHUeLER/Startschuss-Abi-Veranstaltung/Universitaet-zu-Koeln-Studienwahl&amp;ei=eWRbVOD-K4av7AbZy4HAAQ&amp;bvm=bv.78677474,d.ZGU&amp;psig=AFQjCNHbAL-CNP3Tk1DqZpKzcUL8TwaYBA&amp;ust=1415362032345441" TargetMode="External"/><Relationship Id="rId12" Type="http://schemas.openxmlformats.org/officeDocument/2006/relationships/image" Target="../media/image23.jpeg"/><Relationship Id="rId17" Type="http://schemas.openxmlformats.org/officeDocument/2006/relationships/image" Target="../media/image26.png"/><Relationship Id="rId33" Type="http://schemas.openxmlformats.org/officeDocument/2006/relationships/image" Target="../media/image39.gif"/><Relationship Id="rId38" Type="http://schemas.openxmlformats.org/officeDocument/2006/relationships/hyperlink" Target="http://charite300.charite.de/" TargetMode="External"/><Relationship Id="rId59" Type="http://schemas.openxmlformats.org/officeDocument/2006/relationships/image" Target="../media/image56.png"/><Relationship Id="rId103" Type="http://schemas.openxmlformats.org/officeDocument/2006/relationships/image" Target="../media/image90.png"/><Relationship Id="rId108" Type="http://schemas.openxmlformats.org/officeDocument/2006/relationships/image" Target="../media/image95.png"/><Relationship Id="rId54" Type="http://schemas.openxmlformats.org/officeDocument/2006/relationships/image" Target="../media/image52.png"/><Relationship Id="rId70" Type="http://schemas.openxmlformats.org/officeDocument/2006/relationships/image" Target="../media/image65.gif"/><Relationship Id="rId75" Type="http://schemas.openxmlformats.org/officeDocument/2006/relationships/image" Target="../media/image68.png"/><Relationship Id="rId91" Type="http://schemas.openxmlformats.org/officeDocument/2006/relationships/image" Target="../media/image79.jpeg"/><Relationship Id="rId96" Type="http://schemas.openxmlformats.org/officeDocument/2006/relationships/image" Target="../media/image84.png"/><Relationship Id="rId1" Type="http://schemas.openxmlformats.org/officeDocument/2006/relationships/slideLayout" Target="../slideLayouts/slideLayout11.xml"/><Relationship Id="rId6" Type="http://schemas.openxmlformats.org/officeDocument/2006/relationships/image" Target="../media/image17.png"/><Relationship Id="rId15" Type="http://schemas.openxmlformats.org/officeDocument/2006/relationships/hyperlink" Target="http://www.ki.se/" TargetMode="External"/><Relationship Id="rId23" Type="http://schemas.openxmlformats.org/officeDocument/2006/relationships/hyperlink" Target="http://www.novonordisk.se/" TargetMode="External"/><Relationship Id="rId28" Type="http://schemas.openxmlformats.org/officeDocument/2006/relationships/image" Target="../media/image35.gif"/><Relationship Id="rId36" Type="http://schemas.openxmlformats.org/officeDocument/2006/relationships/hyperlink" Target="http://www.stiftung-charite.de/" TargetMode="External"/><Relationship Id="rId49" Type="http://schemas.openxmlformats.org/officeDocument/2006/relationships/image" Target="../media/image49.png"/><Relationship Id="rId57" Type="http://schemas.openxmlformats.org/officeDocument/2006/relationships/image" Target="../media/image55.png"/><Relationship Id="rId106" Type="http://schemas.openxmlformats.org/officeDocument/2006/relationships/image" Target="../media/image93.png"/><Relationship Id="rId10" Type="http://schemas.openxmlformats.org/officeDocument/2006/relationships/image" Target="../media/image21.jpeg"/><Relationship Id="rId31" Type="http://schemas.openxmlformats.org/officeDocument/2006/relationships/image" Target="../media/image37.gif"/><Relationship Id="rId44" Type="http://schemas.openxmlformats.org/officeDocument/2006/relationships/image" Target="../media/image46.gif"/><Relationship Id="rId52" Type="http://schemas.openxmlformats.org/officeDocument/2006/relationships/hyperlink" Target="http://www.uni-saarland.de/" TargetMode="External"/><Relationship Id="rId60" Type="http://schemas.openxmlformats.org/officeDocument/2006/relationships/image" Target="../media/image57.gif"/><Relationship Id="rId65" Type="http://schemas.openxmlformats.org/officeDocument/2006/relationships/image" Target="../media/image60.gif"/><Relationship Id="rId73" Type="http://schemas.openxmlformats.org/officeDocument/2006/relationships/image" Target="../media/image67.jpeg"/><Relationship Id="rId78" Type="http://schemas.openxmlformats.org/officeDocument/2006/relationships/image" Target="../media/image71.png"/><Relationship Id="rId81" Type="http://schemas.openxmlformats.org/officeDocument/2006/relationships/image" Target="../media/image74.gif"/><Relationship Id="rId86" Type="http://schemas.openxmlformats.org/officeDocument/2006/relationships/image" Target="../media/image76.jpeg"/><Relationship Id="rId94" Type="http://schemas.openxmlformats.org/officeDocument/2006/relationships/image" Target="../media/image82.jpg"/><Relationship Id="rId99" Type="http://schemas.openxmlformats.org/officeDocument/2006/relationships/hyperlink" Target="http://www.manchester.ac.uk/" TargetMode="External"/><Relationship Id="rId101" Type="http://schemas.openxmlformats.org/officeDocument/2006/relationships/image" Target="../media/image88.png"/><Relationship Id="rId4" Type="http://schemas.openxmlformats.org/officeDocument/2006/relationships/image" Target="../media/image15.png"/><Relationship Id="rId9" Type="http://schemas.openxmlformats.org/officeDocument/2006/relationships/image" Target="../media/image20.jpeg"/><Relationship Id="rId13" Type="http://schemas.openxmlformats.org/officeDocument/2006/relationships/hyperlink" Target="http://www.google.se/url?sa=i&amp;rct=j&amp;q=&amp;esrc=s&amp;source=images&amp;cd=&amp;cad=rja&amp;uact=8&amp;ved=0CAcQjRw&amp;url=http://commons.wikimedia.org/wiki/File:RWTH_Logo_3.svg&amp;ei=PGRbVNqeI6it7AaRkoCoDQ&amp;bvm=bv.78677474,d.ZGU&amp;psig=AFQjCNHDLiIm_dX_OjbeHxJtXhQtnzMUkQ&amp;ust=1415361967943247" TargetMode="External"/><Relationship Id="rId18" Type="http://schemas.openxmlformats.org/officeDocument/2006/relationships/image" Target="../media/image27.jpg"/><Relationship Id="rId39" Type="http://schemas.openxmlformats.org/officeDocument/2006/relationships/image" Target="../media/image42.jpeg"/><Relationship Id="rId109" Type="http://schemas.openxmlformats.org/officeDocument/2006/relationships/image" Target="../media/image96.png"/><Relationship Id="rId34" Type="http://schemas.openxmlformats.org/officeDocument/2006/relationships/hyperlink" Target="http://www.pasteur.fr/ip/easysite/go/03b-000002-000/fr" TargetMode="External"/><Relationship Id="rId50" Type="http://schemas.openxmlformats.org/officeDocument/2006/relationships/hyperlink" Target="http://www.ua.ac.be/" TargetMode="External"/><Relationship Id="rId55" Type="http://schemas.openxmlformats.org/officeDocument/2006/relationships/image" Target="../media/image53.jpeg"/><Relationship Id="rId76" Type="http://schemas.openxmlformats.org/officeDocument/2006/relationships/image" Target="../media/image69.jpeg"/><Relationship Id="rId97" Type="http://schemas.openxmlformats.org/officeDocument/2006/relationships/image" Target="../media/image85.gif"/><Relationship Id="rId104" Type="http://schemas.openxmlformats.org/officeDocument/2006/relationships/image" Target="../media/image91.jpg"/><Relationship Id="rId7" Type="http://schemas.openxmlformats.org/officeDocument/2006/relationships/image" Target="../media/image18.png"/><Relationship Id="rId71" Type="http://schemas.openxmlformats.org/officeDocument/2006/relationships/image" Target="../media/image66.png"/><Relationship Id="rId92" Type="http://schemas.openxmlformats.org/officeDocument/2006/relationships/image" Target="../media/image80.png"/><Relationship Id="rId2" Type="http://schemas.openxmlformats.org/officeDocument/2006/relationships/image" Target="../media/image13.jpeg"/><Relationship Id="rId29" Type="http://schemas.openxmlformats.org/officeDocument/2006/relationships/image" Target="../media/image36.gif"/><Relationship Id="rId24" Type="http://schemas.openxmlformats.org/officeDocument/2006/relationships/image" Target="../media/image32.png"/><Relationship Id="rId40" Type="http://schemas.openxmlformats.org/officeDocument/2006/relationships/image" Target="../media/image43.jpeg"/><Relationship Id="rId45" Type="http://schemas.openxmlformats.org/officeDocument/2006/relationships/hyperlink" Target="http://www.ait.ac.at/" TargetMode="External"/><Relationship Id="rId66" Type="http://schemas.openxmlformats.org/officeDocument/2006/relationships/image" Target="../media/image61.jpeg"/><Relationship Id="rId87" Type="http://schemas.openxmlformats.org/officeDocument/2006/relationships/image" Target="../media/image77.png"/><Relationship Id="rId110" Type="http://schemas.openxmlformats.org/officeDocument/2006/relationships/image" Target="../media/image97.jpeg"/><Relationship Id="rId61" Type="http://schemas.openxmlformats.org/officeDocument/2006/relationships/image" Target="../media/image58.jpeg"/><Relationship Id="rId82" Type="http://schemas.openxmlformats.org/officeDocument/2006/relationships/hyperlink" Target="http://www.google.se/url?sa=i&amp;rct=j&amp;q=&amp;esrc=s&amp;source=images&amp;cd=&amp;cad=rja&amp;uact=8&amp;docid=1YLpCsizJzzSBM&amp;tbnid=nX6akj5FT3p30M:&amp;ved=0CAUQjRw&amp;url=http://www.sarkom.no/&amp;ei=zmX0U-W0BMbmyQPUsoLICA&amp;bvm=bv.73231344,d.bGQ&amp;psig=AFQjCNFY4_X76yxlRMwWidLBknVgoBdH5w&amp;ust=1408612160594104" TargetMode="External"/><Relationship Id="rId19" Type="http://schemas.openxmlformats.org/officeDocument/2006/relationships/image" Target="../media/image28.gif"/><Relationship Id="rId14" Type="http://schemas.openxmlformats.org/officeDocument/2006/relationships/image" Target="../media/image24.jpeg"/><Relationship Id="rId30" Type="http://schemas.openxmlformats.org/officeDocument/2006/relationships/hyperlink" Target="http://www.unilever.se/" TargetMode="External"/><Relationship Id="rId35" Type="http://schemas.openxmlformats.org/officeDocument/2006/relationships/image" Target="../media/image40.gif"/><Relationship Id="rId56" Type="http://schemas.openxmlformats.org/officeDocument/2006/relationships/image" Target="../media/image54.jpeg"/><Relationship Id="rId77" Type="http://schemas.openxmlformats.org/officeDocument/2006/relationships/image" Target="../media/image70.gif"/><Relationship Id="rId100" Type="http://schemas.openxmlformats.org/officeDocument/2006/relationships/image" Target="../media/image87.gif"/><Relationship Id="rId105" Type="http://schemas.openxmlformats.org/officeDocument/2006/relationships/image" Target="../media/image92.png"/><Relationship Id="rId8" Type="http://schemas.openxmlformats.org/officeDocument/2006/relationships/image" Target="../media/image19.png"/><Relationship Id="rId51" Type="http://schemas.openxmlformats.org/officeDocument/2006/relationships/image" Target="../media/image50.gif"/><Relationship Id="rId72" Type="http://schemas.openxmlformats.org/officeDocument/2006/relationships/hyperlink" Target="http://www.google.se/url?sa=i&amp;rct=j&amp;q=&amp;esrc=s&amp;source=images&amp;cd=&amp;cad=rja&amp;uact=8&amp;docid=zJOuxznKQp0YAM&amp;tbnid=flN3_tJA85ApfM:&amp;ved=0CAUQjRw&amp;url=http://www.fib-international.org/links&amp;ei=4rtsU7_DGIm-yQOYsoGQBQ&amp;bvm=bv.66330100,d.bGQ&amp;psig=AFQjCNFpBIS1ukyFSlpcxiA4FyXEHvuv4g&amp;ust=1399721307976881" TargetMode="External"/><Relationship Id="rId93" Type="http://schemas.openxmlformats.org/officeDocument/2006/relationships/image" Target="../media/image81.jpeg"/><Relationship Id="rId98" Type="http://schemas.openxmlformats.org/officeDocument/2006/relationships/image" Target="../media/image86.jpeg"/><Relationship Id="rId3" Type="http://schemas.openxmlformats.org/officeDocument/2006/relationships/image" Target="../media/image14.gif"/><Relationship Id="rId25" Type="http://schemas.openxmlformats.org/officeDocument/2006/relationships/image" Target="../media/image33.png"/><Relationship Id="rId46" Type="http://schemas.openxmlformats.org/officeDocument/2006/relationships/image" Target="../media/image47.jpeg"/><Relationship Id="rId67" Type="http://schemas.openxmlformats.org/officeDocument/2006/relationships/image" Target="../media/image62.jpeg"/><Relationship Id="rId20" Type="http://schemas.openxmlformats.org/officeDocument/2006/relationships/image" Target="../media/image29.jpeg"/><Relationship Id="rId41" Type="http://schemas.openxmlformats.org/officeDocument/2006/relationships/image" Target="../media/image44.png"/><Relationship Id="rId62" Type="http://schemas.openxmlformats.org/officeDocument/2006/relationships/hyperlink" Target="http://www.cancer.gov/" TargetMode="External"/><Relationship Id="rId83" Type="http://schemas.openxmlformats.org/officeDocument/2006/relationships/image" Target="../media/image75.jpeg"/><Relationship Id="rId88" Type="http://schemas.openxmlformats.org/officeDocument/2006/relationships/hyperlink" Target="http://www.roche.com/index.htm"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33.png"/><Relationship Id="rId18" Type="http://schemas.openxmlformats.org/officeDocument/2006/relationships/image" Target="../media/image82.jpg"/><Relationship Id="rId3" Type="http://schemas.openxmlformats.org/officeDocument/2006/relationships/image" Target="../media/image78.gif"/><Relationship Id="rId21" Type="http://schemas.openxmlformats.org/officeDocument/2006/relationships/image" Target="../media/image56.png"/><Relationship Id="rId7" Type="http://schemas.openxmlformats.org/officeDocument/2006/relationships/image" Target="../media/image21.jpeg"/><Relationship Id="rId12" Type="http://schemas.openxmlformats.org/officeDocument/2006/relationships/image" Target="../media/image88.png"/><Relationship Id="rId17" Type="http://schemas.openxmlformats.org/officeDocument/2006/relationships/image" Target="../media/image77.png"/><Relationship Id="rId2" Type="http://schemas.openxmlformats.org/officeDocument/2006/relationships/hyperlink" Target="http://www.roche.com/index.htm" TargetMode="External"/><Relationship Id="rId16" Type="http://schemas.openxmlformats.org/officeDocument/2006/relationships/image" Target="../media/image55.png"/><Relationship Id="rId20" Type="http://schemas.openxmlformats.org/officeDocument/2006/relationships/hyperlink" Target="http://www.medimmune.com/home" TargetMode="External"/><Relationship Id="rId1" Type="http://schemas.openxmlformats.org/officeDocument/2006/relationships/slideLayout" Target="../slideLayouts/slideLayout11.xml"/><Relationship Id="rId6" Type="http://schemas.openxmlformats.org/officeDocument/2006/relationships/image" Target="../media/image37.gif"/><Relationship Id="rId11" Type="http://schemas.openxmlformats.org/officeDocument/2006/relationships/image" Target="../media/image15.png"/><Relationship Id="rId24" Type="http://schemas.openxmlformats.org/officeDocument/2006/relationships/image" Target="../media/image99.png"/><Relationship Id="rId5" Type="http://schemas.openxmlformats.org/officeDocument/2006/relationships/hyperlink" Target="http://www.unilever.se/" TargetMode="External"/><Relationship Id="rId15" Type="http://schemas.openxmlformats.org/officeDocument/2006/relationships/image" Target="../media/image32.png"/><Relationship Id="rId23" Type="http://schemas.openxmlformats.org/officeDocument/2006/relationships/image" Target="../media/image98.png"/><Relationship Id="rId10" Type="http://schemas.openxmlformats.org/officeDocument/2006/relationships/image" Target="../media/image36.gif"/><Relationship Id="rId19" Type="http://schemas.openxmlformats.org/officeDocument/2006/relationships/image" Target="../media/image17.png"/><Relationship Id="rId4" Type="http://schemas.openxmlformats.org/officeDocument/2006/relationships/image" Target="../media/image91.jpg"/><Relationship Id="rId9" Type="http://schemas.openxmlformats.org/officeDocument/2006/relationships/image" Target="../media/image16.png"/><Relationship Id="rId14" Type="http://schemas.openxmlformats.org/officeDocument/2006/relationships/hyperlink" Target="http://www.novonordisk.se/" TargetMode="External"/><Relationship Id="rId22"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463244" y="7456491"/>
            <a:ext cx="7793464" cy="499904"/>
          </a:xfrm>
        </p:spPr>
        <p:txBody>
          <a:bodyPr/>
          <a:lstStyle/>
          <a:p>
            <a:pPr algn="ctr"/>
            <a:br>
              <a:rPr lang="sv-SE" dirty="0"/>
            </a:br>
            <a:br>
              <a:rPr lang="sv-SE" dirty="0"/>
            </a:br>
            <a:br>
              <a:rPr lang="sv-SE" dirty="0"/>
            </a:br>
            <a:br>
              <a:rPr lang="sv-SE" dirty="0"/>
            </a:br>
            <a:br>
              <a:rPr lang="sv-SE" dirty="0"/>
            </a:br>
            <a:br>
              <a:rPr lang="sv-SE" dirty="0"/>
            </a:br>
            <a:r>
              <a:rPr lang="sv-SE" dirty="0"/>
              <a:t>Qlucore </a:t>
            </a:r>
            <a:r>
              <a:rPr lang="sv-SE" dirty="0" err="1"/>
              <a:t>Omics</a:t>
            </a:r>
            <a:r>
              <a:rPr lang="sv-SE" dirty="0"/>
              <a:t> Explorer</a:t>
            </a:r>
            <a:r>
              <a:rPr lang="sv-SE" sz="2800" dirty="0"/>
              <a:t> -- B</a:t>
            </a:r>
            <a:r>
              <a:rPr lang="sv-SE" dirty="0"/>
              <a:t>asic </a:t>
            </a:r>
            <a:r>
              <a:rPr lang="sv-SE" dirty="0" err="1"/>
              <a:t>Training</a:t>
            </a:r>
            <a:r>
              <a:rPr lang="sv-SE" dirty="0"/>
              <a:t>  </a:t>
            </a:r>
            <a:br>
              <a:rPr lang="sv-SE" dirty="0"/>
            </a:br>
            <a:r>
              <a:rPr lang="sv-SE" dirty="0"/>
              <a:t>for NCI</a:t>
            </a:r>
            <a:br>
              <a:rPr lang="sv-SE" dirty="0"/>
            </a:br>
            <a:br>
              <a:rPr lang="sv-SE" dirty="0"/>
            </a:br>
            <a:br>
              <a:rPr lang="sv-SE" dirty="0"/>
            </a:br>
            <a:br>
              <a:rPr lang="sv-SE" dirty="0"/>
            </a:br>
            <a:br>
              <a:rPr lang="sv-SE" dirty="0"/>
            </a:br>
            <a:r>
              <a:rPr lang="sv-SE" dirty="0"/>
              <a:t>	</a:t>
            </a:r>
            <a:br>
              <a:rPr lang="sv-SE" sz="1800" dirty="0"/>
            </a:br>
            <a:br>
              <a:rPr lang="sv-SE" sz="1800" dirty="0"/>
            </a:br>
            <a:br>
              <a:rPr lang="sv-SE" sz="1800" dirty="0"/>
            </a:br>
            <a:br>
              <a:rPr lang="sv-SE" sz="1800" dirty="0"/>
            </a:br>
            <a:br>
              <a:rPr lang="sv-SE" sz="1800" dirty="0"/>
            </a:br>
            <a:br>
              <a:rPr lang="en-US" altLang="ja-JP" sz="1800" dirty="0"/>
            </a:br>
            <a:endParaRPr lang="sv-SE" b="1" dirty="0"/>
          </a:p>
        </p:txBody>
      </p:sp>
      <p:sp>
        <p:nvSpPr>
          <p:cNvPr id="3" name="Platshållare för text 2"/>
          <p:cNvSpPr>
            <a:spLocks noGrp="1"/>
          </p:cNvSpPr>
          <p:nvPr>
            <p:ph type="body" sz="quarter" idx="13"/>
          </p:nvPr>
        </p:nvSpPr>
        <p:spPr>
          <a:xfrm>
            <a:off x="579908" y="5467342"/>
            <a:ext cx="7793463" cy="710656"/>
          </a:xfrm>
        </p:spPr>
        <p:txBody>
          <a:bodyPr/>
          <a:lstStyle/>
          <a:p>
            <a:r>
              <a:rPr lang="sv-SE" sz="1800" i="1" dirty="0"/>
              <a:t> Yana Stackpole, PhD</a:t>
            </a:r>
          </a:p>
          <a:p>
            <a:r>
              <a:rPr lang="sv-SE" sz="1800" i="1" dirty="0"/>
              <a:t>Qlucore</a:t>
            </a:r>
          </a:p>
        </p:txBody>
      </p:sp>
      <p:pic>
        <p:nvPicPr>
          <p:cNvPr id="6" name="Picture 5">
            <a:extLst>
              <a:ext uri="{FF2B5EF4-FFF2-40B4-BE49-F238E27FC236}">
                <a16:creationId xmlns:a16="http://schemas.microsoft.com/office/drawing/2014/main" id="{76394030-DE21-4FBC-A45E-50264115B86C}"/>
              </a:ext>
            </a:extLst>
          </p:cNvPr>
          <p:cNvPicPr>
            <a:picLocks noChangeAspect="1"/>
          </p:cNvPicPr>
          <p:nvPr/>
        </p:nvPicPr>
        <p:blipFill>
          <a:blip r:embed="rId2"/>
          <a:stretch>
            <a:fillRect/>
          </a:stretch>
        </p:blipFill>
        <p:spPr>
          <a:xfrm>
            <a:off x="6220378" y="302315"/>
            <a:ext cx="2448076" cy="2368412"/>
          </a:xfrm>
          <a:prstGeom prst="rect">
            <a:avLst/>
          </a:prstGeom>
        </p:spPr>
      </p:pic>
    </p:spTree>
    <p:extLst>
      <p:ext uri="{BB962C8B-B14F-4D97-AF65-F5344CB8AC3E}">
        <p14:creationId xmlns:p14="http://schemas.microsoft.com/office/powerpoint/2010/main" val="18347612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2" name="Picture 2" descr="Bildresultat för zürich uni">
            <a:extLst>
              <a:ext uri="{FF2B5EF4-FFF2-40B4-BE49-F238E27FC236}">
                <a16:creationId xmlns:a16="http://schemas.microsoft.com/office/drawing/2014/main" id="{391A08A8-96B5-41BF-B397-F443CC7501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4441" y="6177225"/>
            <a:ext cx="1774220" cy="718735"/>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2" descr="Logo der Universität Basel">
            <a:extLst>
              <a:ext uri="{FF2B5EF4-FFF2-40B4-BE49-F238E27FC236}">
                <a16:creationId xmlns:a16="http://schemas.microsoft.com/office/drawing/2014/main" id="{E745572F-4616-4EB0-BB98-8BBC0C85870F}"/>
              </a:ext>
            </a:extLst>
          </p:cNvPr>
          <p:cNvPicPr>
            <a:picLocks noChangeAspect="1" noChangeArrowheads="1"/>
          </p:cNvPicPr>
          <p:nvPr/>
        </p:nvPicPr>
        <p:blipFill>
          <a:blip r:embed="rId4" cstate="print"/>
          <a:srcRect/>
          <a:stretch>
            <a:fillRect/>
          </a:stretch>
        </p:blipFill>
        <p:spPr bwMode="auto">
          <a:xfrm>
            <a:off x="5154472" y="5506248"/>
            <a:ext cx="517486" cy="911225"/>
          </a:xfrm>
          <a:prstGeom prst="rect">
            <a:avLst/>
          </a:prstGeom>
          <a:noFill/>
        </p:spPr>
      </p:pic>
      <p:pic>
        <p:nvPicPr>
          <p:cNvPr id="1026" name="Picture 2" descr="Bildergebnis für ccri">
            <a:extLst>
              <a:ext uri="{FF2B5EF4-FFF2-40B4-BE49-F238E27FC236}">
                <a16:creationId xmlns:a16="http://schemas.microsoft.com/office/drawing/2014/main" id="{0BFEC659-6454-41F6-9F28-814149C862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6655" y="5655850"/>
            <a:ext cx="2365707" cy="55446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0" descr="http://www.crcl.fr/Portals/0/CRCL%20logo%20site%20web3.png">
            <a:extLst>
              <a:ext uri="{FF2B5EF4-FFF2-40B4-BE49-F238E27FC236}">
                <a16:creationId xmlns:a16="http://schemas.microsoft.com/office/drawing/2014/main" id="{04034D98-ABC0-4D08-ADB6-E47C0244390D}"/>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1168"/>
          <a:stretch/>
        </p:blipFill>
        <p:spPr bwMode="auto">
          <a:xfrm>
            <a:off x="4534676" y="297383"/>
            <a:ext cx="1148911" cy="376578"/>
          </a:xfrm>
          <a:prstGeom prst="rect">
            <a:avLst/>
          </a:prstGeom>
          <a:noFill/>
          <a:extLst>
            <a:ext uri="{909E8E84-426E-40DD-AFC4-6F175D3DCCD1}">
              <a14:hiddenFill xmlns:a14="http://schemas.microsoft.com/office/drawing/2010/main">
                <a:solidFill>
                  <a:srgbClr val="FFFFFF"/>
                </a:solidFill>
              </a14:hiddenFill>
            </a:ext>
          </a:extLst>
        </p:spPr>
      </p:pic>
      <p:sp>
        <p:nvSpPr>
          <p:cNvPr id="2" name="Platshållare för datum 1"/>
          <p:cNvSpPr>
            <a:spLocks noGrp="1"/>
          </p:cNvSpPr>
          <p:nvPr>
            <p:ph type="dt" sz="half" idx="10"/>
          </p:nvPr>
        </p:nvSpPr>
        <p:spPr/>
        <p:txBody>
          <a:bodyPr/>
          <a:lstStyle/>
          <a:p>
            <a:fld id="{B6F65F68-68C4-4843-A4CE-87F3007357CB}" type="datetime1">
              <a:rPr lang="en-US" smtClean="0"/>
              <a:t>2/20/20</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4FB200D7-8764-084F-859C-3608A6975463}" type="slidenum">
              <a:rPr lang="sv-SE" smtClean="0"/>
              <a:t>10</a:t>
            </a:fld>
            <a:endParaRPr lang="sv-SE"/>
          </a:p>
        </p:txBody>
      </p:sp>
      <p:pic>
        <p:nvPicPr>
          <p:cNvPr id="5" name="Picture 2" descr="German Cancer Research Center">
            <a:extLst>
              <a:ext uri="{FF2B5EF4-FFF2-40B4-BE49-F238E27FC236}">
                <a16:creationId xmlns:a16="http://schemas.microsoft.com/office/drawing/2014/main" id="{DB87E9C3-0D71-4782-AE9D-46E93A8B5872}"/>
              </a:ext>
            </a:extLst>
          </p:cNvPr>
          <p:cNvPicPr>
            <a:picLocks noChangeAspect="1" noChangeArrowheads="1"/>
          </p:cNvPicPr>
          <p:nvPr/>
        </p:nvPicPr>
        <p:blipFill>
          <a:blip r:embed="rId7" cstate="print"/>
          <a:srcRect r="55523"/>
          <a:stretch>
            <a:fillRect/>
          </a:stretch>
        </p:blipFill>
        <p:spPr bwMode="auto">
          <a:xfrm>
            <a:off x="6534545" y="4990040"/>
            <a:ext cx="1101726" cy="542314"/>
          </a:xfrm>
          <a:prstGeom prst="rect">
            <a:avLst/>
          </a:prstGeom>
          <a:noFill/>
        </p:spPr>
      </p:pic>
      <p:pic>
        <p:nvPicPr>
          <p:cNvPr id="6" name="Picture 16" descr="http://www.nycris.nhs.uk/uploads/news/vid_18178_phe.jpeg">
            <a:extLst>
              <a:ext uri="{FF2B5EF4-FFF2-40B4-BE49-F238E27FC236}">
                <a16:creationId xmlns:a16="http://schemas.microsoft.com/office/drawing/2014/main" id="{28E5DA74-177A-4294-BB8E-459A92643ABD}"/>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7815" t="471" r="-1250" b="34711"/>
          <a:stretch/>
        </p:blipFill>
        <p:spPr bwMode="auto">
          <a:xfrm>
            <a:off x="7835460" y="2103294"/>
            <a:ext cx="1093705" cy="62903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https://encrypted-tbn0.gstatic.com/images?q=tbn:ANd9GcREvK4lx1czylfp6hv4P8eTGhJjI-pvz2FTsYjRTqdQv6f6j876HA">
            <a:hlinkClick r:id="rId9"/>
            <a:extLst>
              <a:ext uri="{FF2B5EF4-FFF2-40B4-BE49-F238E27FC236}">
                <a16:creationId xmlns:a16="http://schemas.microsoft.com/office/drawing/2014/main" id="{3B4D3A16-AE7F-4681-A04E-B9DEA4CB089C}"/>
              </a:ext>
            </a:extLst>
          </p:cNvPr>
          <p:cNvPicPr>
            <a:picLocks noChangeAspect="1" noChangeArrowheads="1"/>
          </p:cNvPicPr>
          <p:nvPr/>
        </p:nvPicPr>
        <p:blipFill>
          <a:blip r:embed="rId10" cstate="print"/>
          <a:srcRect/>
          <a:stretch>
            <a:fillRect/>
          </a:stretch>
        </p:blipFill>
        <p:spPr bwMode="auto">
          <a:xfrm>
            <a:off x="7807633" y="4001649"/>
            <a:ext cx="1213947" cy="528183"/>
          </a:xfrm>
          <a:prstGeom prst="rect">
            <a:avLst/>
          </a:prstGeom>
          <a:noFill/>
        </p:spPr>
      </p:pic>
      <p:pic>
        <p:nvPicPr>
          <p:cNvPr id="9" name="Picture 4" descr="Karolinska Institutet">
            <a:hlinkClick r:id="rId11" tooltip="Till Karolinska Institutet"/>
            <a:extLst>
              <a:ext uri="{FF2B5EF4-FFF2-40B4-BE49-F238E27FC236}">
                <a16:creationId xmlns:a16="http://schemas.microsoft.com/office/drawing/2014/main" id="{243DE04B-A163-4AC5-AD3B-01D2F4043B8D}"/>
              </a:ext>
            </a:extLst>
          </p:cNvPr>
          <p:cNvPicPr>
            <a:picLocks noChangeAspect="1" noChangeArrowheads="1"/>
          </p:cNvPicPr>
          <p:nvPr/>
        </p:nvPicPr>
        <p:blipFill>
          <a:blip r:embed="rId12" cstate="print"/>
          <a:srcRect/>
          <a:stretch>
            <a:fillRect/>
          </a:stretch>
        </p:blipFill>
        <p:spPr bwMode="auto">
          <a:xfrm>
            <a:off x="3376277" y="4474839"/>
            <a:ext cx="1338537" cy="547800"/>
          </a:xfrm>
          <a:prstGeom prst="rect">
            <a:avLst/>
          </a:prstGeom>
          <a:noFill/>
        </p:spPr>
      </p:pic>
      <p:pic>
        <p:nvPicPr>
          <p:cNvPr id="11" name="Picture 12" descr="Bildresultat för inst curie">
            <a:extLst>
              <a:ext uri="{FF2B5EF4-FFF2-40B4-BE49-F238E27FC236}">
                <a16:creationId xmlns:a16="http://schemas.microsoft.com/office/drawing/2014/main" id="{1F10C203-F14D-4AD7-8276-51EF8E35594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58837" y="590802"/>
            <a:ext cx="1176308" cy="85026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The University of Sheffield">
            <a:extLst>
              <a:ext uri="{FF2B5EF4-FFF2-40B4-BE49-F238E27FC236}">
                <a16:creationId xmlns:a16="http://schemas.microsoft.com/office/drawing/2014/main" id="{04B10C3E-4D49-4593-AC4F-A2B557B46C6D}"/>
              </a:ext>
            </a:extLst>
          </p:cNvPr>
          <p:cNvPicPr>
            <a:picLocks noChangeAspect="1" noChangeArrowheads="1"/>
          </p:cNvPicPr>
          <p:nvPr/>
        </p:nvPicPr>
        <p:blipFill>
          <a:blip r:embed="rId14" cstate="print"/>
          <a:srcRect r="21331"/>
          <a:stretch>
            <a:fillRect/>
          </a:stretch>
        </p:blipFill>
        <p:spPr bwMode="auto">
          <a:xfrm>
            <a:off x="6913429" y="2758719"/>
            <a:ext cx="1298223" cy="652422"/>
          </a:xfrm>
          <a:prstGeom prst="rect">
            <a:avLst/>
          </a:prstGeom>
          <a:noFill/>
        </p:spPr>
      </p:pic>
      <p:pic>
        <p:nvPicPr>
          <p:cNvPr id="13" name="Bildobjekt 12">
            <a:extLst>
              <a:ext uri="{FF2B5EF4-FFF2-40B4-BE49-F238E27FC236}">
                <a16:creationId xmlns:a16="http://schemas.microsoft.com/office/drawing/2014/main" id="{983B30BB-1947-4A2C-B031-830DCFD661D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881172" y="2754221"/>
            <a:ext cx="909796" cy="707619"/>
          </a:xfrm>
          <a:prstGeom prst="rect">
            <a:avLst/>
          </a:prstGeom>
        </p:spPr>
      </p:pic>
      <p:pic>
        <p:nvPicPr>
          <p:cNvPr id="16" name="Picture 31">
            <a:extLst>
              <a:ext uri="{FF2B5EF4-FFF2-40B4-BE49-F238E27FC236}">
                <a16:creationId xmlns:a16="http://schemas.microsoft.com/office/drawing/2014/main" id="{DB4F562B-9FD4-450B-8B88-4C392CC806F6}"/>
              </a:ext>
            </a:extLst>
          </p:cNvPr>
          <p:cNvPicPr>
            <a:picLocks noChangeAspect="1"/>
          </p:cNvPicPr>
          <p:nvPr/>
        </p:nvPicPr>
        <p:blipFill>
          <a:blip r:embed="rId16" cstate="print"/>
          <a:stretch>
            <a:fillRect/>
          </a:stretch>
        </p:blipFill>
        <p:spPr>
          <a:xfrm>
            <a:off x="2133168" y="3595598"/>
            <a:ext cx="1010354" cy="591925"/>
          </a:xfrm>
          <a:prstGeom prst="rect">
            <a:avLst/>
          </a:prstGeom>
        </p:spPr>
      </p:pic>
      <p:pic>
        <p:nvPicPr>
          <p:cNvPr id="17" name="Picture 6" descr="http://gladysrm.com/wp-content/uploads/2013/09/MEMORIAL-SLOAN-KETTERING-CANCER-CENTER-LOGO.jpg">
            <a:extLst>
              <a:ext uri="{FF2B5EF4-FFF2-40B4-BE49-F238E27FC236}">
                <a16:creationId xmlns:a16="http://schemas.microsoft.com/office/drawing/2014/main" id="{A06E4FEC-59EC-4539-BF10-7D13C532EB81}"/>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t="26396" b="24212"/>
          <a:stretch>
            <a:fillRect/>
          </a:stretch>
        </p:blipFill>
        <p:spPr bwMode="auto">
          <a:xfrm>
            <a:off x="836395" y="3153141"/>
            <a:ext cx="1737313" cy="6477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Welcome to King's College London online prospectus">
            <a:extLst>
              <a:ext uri="{FF2B5EF4-FFF2-40B4-BE49-F238E27FC236}">
                <a16:creationId xmlns:a16="http://schemas.microsoft.com/office/drawing/2014/main" id="{4D8C397A-DE29-4266-B232-EF4BC809C7DE}"/>
              </a:ext>
            </a:extLst>
          </p:cNvPr>
          <p:cNvPicPr>
            <a:picLocks noChangeAspect="1" noChangeArrowheads="1"/>
          </p:cNvPicPr>
          <p:nvPr/>
        </p:nvPicPr>
        <p:blipFill>
          <a:blip r:embed="rId18" cstate="print"/>
          <a:srcRect l="71266" t="-9187"/>
          <a:stretch>
            <a:fillRect/>
          </a:stretch>
        </p:blipFill>
        <p:spPr bwMode="auto">
          <a:xfrm>
            <a:off x="4777155" y="2031548"/>
            <a:ext cx="683941" cy="532051"/>
          </a:xfrm>
          <a:prstGeom prst="rect">
            <a:avLst/>
          </a:prstGeom>
          <a:noFill/>
        </p:spPr>
      </p:pic>
      <p:pic>
        <p:nvPicPr>
          <p:cNvPr id="28" name="Picture 18" descr="http://www.pasteur.fr/ip/images/transparent.gif">
            <a:extLst>
              <a:ext uri="{FF2B5EF4-FFF2-40B4-BE49-F238E27FC236}">
                <a16:creationId xmlns:a16="http://schemas.microsoft.com/office/drawing/2014/main" id="{F96615A2-4959-4D10-9802-DAE52938ACD3}"/>
              </a:ext>
            </a:extLst>
          </p:cNvPr>
          <p:cNvPicPr>
            <a:picLocks noChangeAspect="1" noChangeArrowheads="1"/>
          </p:cNvPicPr>
          <p:nvPr/>
        </p:nvPicPr>
        <p:blipFill>
          <a:blip r:embed="rId19"/>
          <a:srcRect/>
          <a:stretch>
            <a:fillRect/>
          </a:stretch>
        </p:blipFill>
        <p:spPr bwMode="auto">
          <a:xfrm>
            <a:off x="63500" y="-136525"/>
            <a:ext cx="9525" cy="9525"/>
          </a:xfrm>
          <a:prstGeom prst="rect">
            <a:avLst/>
          </a:prstGeom>
          <a:noFill/>
        </p:spPr>
      </p:pic>
      <p:pic>
        <p:nvPicPr>
          <p:cNvPr id="29" name="Picture 20" descr="http://www.pasteur.fr/ip/images/transparent.gif">
            <a:extLst>
              <a:ext uri="{FF2B5EF4-FFF2-40B4-BE49-F238E27FC236}">
                <a16:creationId xmlns:a16="http://schemas.microsoft.com/office/drawing/2014/main" id="{ACC76B24-C2ED-46E5-B760-B4AF3019CDFE}"/>
              </a:ext>
            </a:extLst>
          </p:cNvPr>
          <p:cNvPicPr>
            <a:picLocks noChangeAspect="1" noChangeArrowheads="1"/>
          </p:cNvPicPr>
          <p:nvPr/>
        </p:nvPicPr>
        <p:blipFill>
          <a:blip r:embed="rId19"/>
          <a:srcRect/>
          <a:stretch>
            <a:fillRect/>
          </a:stretch>
        </p:blipFill>
        <p:spPr bwMode="auto">
          <a:xfrm>
            <a:off x="63500" y="-136525"/>
            <a:ext cx="9525" cy="9525"/>
          </a:xfrm>
          <a:prstGeom prst="rect">
            <a:avLst/>
          </a:prstGeom>
          <a:noFill/>
        </p:spPr>
      </p:pic>
      <p:pic>
        <p:nvPicPr>
          <p:cNvPr id="30" name="Bildobjekt 29" descr="ip.gif">
            <a:extLst>
              <a:ext uri="{FF2B5EF4-FFF2-40B4-BE49-F238E27FC236}">
                <a16:creationId xmlns:a16="http://schemas.microsoft.com/office/drawing/2014/main" id="{6C2DACC0-13F9-4BB7-B621-503B92E98C1B}"/>
              </a:ext>
            </a:extLst>
          </p:cNvPr>
          <p:cNvPicPr>
            <a:picLocks noChangeAspect="1"/>
          </p:cNvPicPr>
          <p:nvPr/>
        </p:nvPicPr>
        <p:blipFill>
          <a:blip r:embed="rId19"/>
          <a:stretch>
            <a:fillRect/>
          </a:stretch>
        </p:blipFill>
        <p:spPr>
          <a:xfrm>
            <a:off x="4567237" y="3475037"/>
            <a:ext cx="106363" cy="106363"/>
          </a:xfrm>
          <a:prstGeom prst="rect">
            <a:avLst/>
          </a:prstGeom>
        </p:spPr>
      </p:pic>
      <p:pic>
        <p:nvPicPr>
          <p:cNvPr id="31" name="Picture 22" descr="http://www.pasteur.fr/ip/images/transparent.gif">
            <a:hlinkClick r:id="rId20"/>
            <a:extLst>
              <a:ext uri="{FF2B5EF4-FFF2-40B4-BE49-F238E27FC236}">
                <a16:creationId xmlns:a16="http://schemas.microsoft.com/office/drawing/2014/main" id="{BE8CB0CB-BA83-401C-9E05-FE1439159009}"/>
              </a:ext>
            </a:extLst>
          </p:cNvPr>
          <p:cNvPicPr>
            <a:picLocks noChangeAspect="1" noChangeArrowheads="1"/>
          </p:cNvPicPr>
          <p:nvPr/>
        </p:nvPicPr>
        <p:blipFill>
          <a:blip r:embed="rId19"/>
          <a:srcRect/>
          <a:stretch>
            <a:fillRect/>
          </a:stretch>
        </p:blipFill>
        <p:spPr bwMode="auto">
          <a:xfrm>
            <a:off x="63500" y="-136525"/>
            <a:ext cx="9525" cy="9525"/>
          </a:xfrm>
          <a:prstGeom prst="rect">
            <a:avLst/>
          </a:prstGeom>
          <a:noFill/>
        </p:spPr>
      </p:pic>
      <p:pic>
        <p:nvPicPr>
          <p:cNvPr id="32" name="Picture 24" descr="http://www.pasteur.fr/ip/images/transparent.gif">
            <a:hlinkClick r:id="rId20"/>
            <a:extLst>
              <a:ext uri="{FF2B5EF4-FFF2-40B4-BE49-F238E27FC236}">
                <a16:creationId xmlns:a16="http://schemas.microsoft.com/office/drawing/2014/main" id="{3AE597CD-DEC2-4A5A-8C07-398D0E94F1E9}"/>
              </a:ext>
            </a:extLst>
          </p:cNvPr>
          <p:cNvPicPr>
            <a:picLocks noChangeAspect="1" noChangeArrowheads="1"/>
          </p:cNvPicPr>
          <p:nvPr/>
        </p:nvPicPr>
        <p:blipFill>
          <a:blip r:embed="rId19"/>
          <a:srcRect/>
          <a:stretch>
            <a:fillRect/>
          </a:stretch>
        </p:blipFill>
        <p:spPr bwMode="auto">
          <a:xfrm>
            <a:off x="63500" y="-136525"/>
            <a:ext cx="9525" cy="9525"/>
          </a:xfrm>
          <a:prstGeom prst="rect">
            <a:avLst/>
          </a:prstGeom>
          <a:noFill/>
        </p:spPr>
      </p:pic>
      <p:pic>
        <p:nvPicPr>
          <p:cNvPr id="33" name="Picture 28" descr="http://www.pasteur.fr/ip/images/transparent.gif">
            <a:extLst>
              <a:ext uri="{FF2B5EF4-FFF2-40B4-BE49-F238E27FC236}">
                <a16:creationId xmlns:a16="http://schemas.microsoft.com/office/drawing/2014/main" id="{939325FE-45DA-4132-A2CB-9F8DDECA9452}"/>
              </a:ext>
            </a:extLst>
          </p:cNvPr>
          <p:cNvPicPr>
            <a:picLocks noChangeAspect="1" noChangeArrowheads="1"/>
          </p:cNvPicPr>
          <p:nvPr/>
        </p:nvPicPr>
        <p:blipFill>
          <a:blip r:embed="rId19"/>
          <a:srcRect/>
          <a:stretch>
            <a:fillRect/>
          </a:stretch>
        </p:blipFill>
        <p:spPr bwMode="auto">
          <a:xfrm>
            <a:off x="63500" y="-136525"/>
            <a:ext cx="9525" cy="9525"/>
          </a:xfrm>
          <a:prstGeom prst="rect">
            <a:avLst/>
          </a:prstGeom>
          <a:noFill/>
        </p:spPr>
      </p:pic>
      <p:pic>
        <p:nvPicPr>
          <p:cNvPr id="34" name="Picture 30" descr="http://www.pasteur.fr/ip/images/transparent.gif">
            <a:extLst>
              <a:ext uri="{FF2B5EF4-FFF2-40B4-BE49-F238E27FC236}">
                <a16:creationId xmlns:a16="http://schemas.microsoft.com/office/drawing/2014/main" id="{2CD25C6F-7821-4D8E-8254-F723D5F1D195}"/>
              </a:ext>
            </a:extLst>
          </p:cNvPr>
          <p:cNvPicPr>
            <a:picLocks noChangeAspect="1" noChangeArrowheads="1"/>
          </p:cNvPicPr>
          <p:nvPr/>
        </p:nvPicPr>
        <p:blipFill>
          <a:blip r:embed="rId19"/>
          <a:srcRect/>
          <a:stretch>
            <a:fillRect/>
          </a:stretch>
        </p:blipFill>
        <p:spPr bwMode="auto">
          <a:xfrm>
            <a:off x="63500" y="-136525"/>
            <a:ext cx="9525" cy="9525"/>
          </a:xfrm>
          <a:prstGeom prst="rect">
            <a:avLst/>
          </a:prstGeom>
          <a:noFill/>
        </p:spPr>
      </p:pic>
      <p:pic>
        <p:nvPicPr>
          <p:cNvPr id="35" name="Picture 32" descr="http://www.pasteur.fr/ip/images/transparent.gif">
            <a:extLst>
              <a:ext uri="{FF2B5EF4-FFF2-40B4-BE49-F238E27FC236}">
                <a16:creationId xmlns:a16="http://schemas.microsoft.com/office/drawing/2014/main" id="{233C5418-0D63-470D-ADAB-5B04CA31453F}"/>
              </a:ext>
            </a:extLst>
          </p:cNvPr>
          <p:cNvPicPr>
            <a:picLocks noChangeAspect="1" noChangeArrowheads="1"/>
          </p:cNvPicPr>
          <p:nvPr/>
        </p:nvPicPr>
        <p:blipFill>
          <a:blip r:embed="rId19"/>
          <a:srcRect/>
          <a:stretch>
            <a:fillRect/>
          </a:stretch>
        </p:blipFill>
        <p:spPr bwMode="auto">
          <a:xfrm>
            <a:off x="63500" y="-136525"/>
            <a:ext cx="9525" cy="9525"/>
          </a:xfrm>
          <a:prstGeom prst="rect">
            <a:avLst/>
          </a:prstGeom>
          <a:noFill/>
        </p:spPr>
      </p:pic>
      <p:pic>
        <p:nvPicPr>
          <p:cNvPr id="36" name="Picture 42" descr="C|A|U">
            <a:extLst>
              <a:ext uri="{FF2B5EF4-FFF2-40B4-BE49-F238E27FC236}">
                <a16:creationId xmlns:a16="http://schemas.microsoft.com/office/drawing/2014/main" id="{81E06DDF-3F00-4801-A11E-6C85EE7B5988}"/>
              </a:ext>
            </a:extLst>
          </p:cNvPr>
          <p:cNvPicPr>
            <a:picLocks noChangeAspect="1" noChangeArrowheads="1"/>
          </p:cNvPicPr>
          <p:nvPr/>
        </p:nvPicPr>
        <p:blipFill>
          <a:blip r:embed="rId21" cstate="print"/>
          <a:srcRect/>
          <a:stretch>
            <a:fillRect/>
          </a:stretch>
        </p:blipFill>
        <p:spPr bwMode="auto">
          <a:xfrm>
            <a:off x="4442132" y="3312458"/>
            <a:ext cx="1684618" cy="520700"/>
          </a:xfrm>
          <a:prstGeom prst="rect">
            <a:avLst/>
          </a:prstGeom>
          <a:noFill/>
        </p:spPr>
      </p:pic>
      <p:pic>
        <p:nvPicPr>
          <p:cNvPr id="40" name="Picture 50" descr="Stiftung Charité">
            <a:hlinkClick r:id="rId22" tooltip="Stiftung Charité"/>
            <a:extLst>
              <a:ext uri="{FF2B5EF4-FFF2-40B4-BE49-F238E27FC236}">
                <a16:creationId xmlns:a16="http://schemas.microsoft.com/office/drawing/2014/main" id="{CA22FE5B-50BB-4540-8B4A-F482CF31173A}"/>
              </a:ext>
            </a:extLst>
          </p:cNvPr>
          <p:cNvPicPr>
            <a:picLocks noChangeAspect="1" noChangeArrowheads="1"/>
          </p:cNvPicPr>
          <p:nvPr/>
        </p:nvPicPr>
        <p:blipFill>
          <a:blip r:embed="rId23" cstate="print"/>
          <a:srcRect/>
          <a:stretch>
            <a:fillRect/>
          </a:stretch>
        </p:blipFill>
        <p:spPr bwMode="auto">
          <a:xfrm>
            <a:off x="2147483647" y="52154138"/>
            <a:ext cx="2857500" cy="514350"/>
          </a:xfrm>
          <a:prstGeom prst="rect">
            <a:avLst/>
          </a:prstGeom>
          <a:noFill/>
        </p:spPr>
      </p:pic>
      <p:pic>
        <p:nvPicPr>
          <p:cNvPr id="41" name="Picture 52" descr="Stiftung Charité">
            <a:hlinkClick r:id="rId22" tooltip="Stiftung Charité"/>
            <a:extLst>
              <a:ext uri="{FF2B5EF4-FFF2-40B4-BE49-F238E27FC236}">
                <a16:creationId xmlns:a16="http://schemas.microsoft.com/office/drawing/2014/main" id="{134242B3-878E-469B-B619-4C0E41F30345}"/>
              </a:ext>
            </a:extLst>
          </p:cNvPr>
          <p:cNvPicPr>
            <a:picLocks noChangeAspect="1" noChangeArrowheads="1"/>
          </p:cNvPicPr>
          <p:nvPr/>
        </p:nvPicPr>
        <p:blipFill>
          <a:blip r:embed="rId23" cstate="print"/>
          <a:srcRect/>
          <a:stretch>
            <a:fillRect/>
          </a:stretch>
        </p:blipFill>
        <p:spPr bwMode="auto">
          <a:xfrm>
            <a:off x="2147483647" y="52154138"/>
            <a:ext cx="2857500" cy="514350"/>
          </a:xfrm>
          <a:prstGeom prst="rect">
            <a:avLst/>
          </a:prstGeom>
          <a:noFill/>
        </p:spPr>
      </p:pic>
      <p:pic>
        <p:nvPicPr>
          <p:cNvPr id="42" name="Picture 56" descr="Jubiläumsbanner Charité 300">
            <a:hlinkClick r:id="rId24" tooltip="zur Jubiläumshomepage Charité 300"/>
            <a:extLst>
              <a:ext uri="{FF2B5EF4-FFF2-40B4-BE49-F238E27FC236}">
                <a16:creationId xmlns:a16="http://schemas.microsoft.com/office/drawing/2014/main" id="{0FDB7747-E7F5-4BC0-9C00-FBBA67AB9DC0}"/>
              </a:ext>
            </a:extLst>
          </p:cNvPr>
          <p:cNvPicPr>
            <a:picLocks noChangeAspect="1" noChangeArrowheads="1"/>
          </p:cNvPicPr>
          <p:nvPr/>
        </p:nvPicPr>
        <p:blipFill>
          <a:blip r:embed="rId25" cstate="print"/>
          <a:srcRect/>
          <a:stretch>
            <a:fillRect/>
          </a:stretch>
        </p:blipFill>
        <p:spPr bwMode="auto">
          <a:xfrm>
            <a:off x="2147483647" y="52154138"/>
            <a:ext cx="4619625" cy="657225"/>
          </a:xfrm>
          <a:prstGeom prst="rect">
            <a:avLst/>
          </a:prstGeom>
          <a:noFill/>
        </p:spPr>
      </p:pic>
      <p:pic>
        <p:nvPicPr>
          <p:cNvPr id="43" name="Picture 2" descr="http://www.capewineacademy.co.za/Newsletters/July%202010/images/CWA_NL_Head.jpg">
            <a:extLst>
              <a:ext uri="{FF2B5EF4-FFF2-40B4-BE49-F238E27FC236}">
                <a16:creationId xmlns:a16="http://schemas.microsoft.com/office/drawing/2014/main" id="{8FACC64F-5875-444D-BC4A-D3459FF0F4D4}"/>
              </a:ext>
            </a:extLst>
          </p:cNvPr>
          <p:cNvPicPr>
            <a:picLocks noChangeAspect="1" noChangeArrowheads="1"/>
          </p:cNvPicPr>
          <p:nvPr/>
        </p:nvPicPr>
        <p:blipFill>
          <a:blip r:embed="rId26" cstate="print"/>
          <a:srcRect l="74451" t="7956" r="4496" b="44780"/>
          <a:stretch>
            <a:fillRect/>
          </a:stretch>
        </p:blipFill>
        <p:spPr bwMode="auto">
          <a:xfrm>
            <a:off x="1675598" y="4606338"/>
            <a:ext cx="571500" cy="527538"/>
          </a:xfrm>
          <a:prstGeom prst="rect">
            <a:avLst/>
          </a:prstGeom>
          <a:noFill/>
        </p:spPr>
      </p:pic>
      <p:pic>
        <p:nvPicPr>
          <p:cNvPr id="44" name="Bildobjekt 43" descr="logo_home.png">
            <a:extLst>
              <a:ext uri="{FF2B5EF4-FFF2-40B4-BE49-F238E27FC236}">
                <a16:creationId xmlns:a16="http://schemas.microsoft.com/office/drawing/2014/main" id="{DE732CFD-7E1A-4AE7-BC0B-4F009B7E423E}"/>
              </a:ext>
            </a:extLst>
          </p:cNvPr>
          <p:cNvPicPr>
            <a:picLocks noChangeAspect="1"/>
          </p:cNvPicPr>
          <p:nvPr/>
        </p:nvPicPr>
        <p:blipFill>
          <a:blip r:embed="rId27" cstate="print"/>
          <a:stretch>
            <a:fillRect/>
          </a:stretch>
        </p:blipFill>
        <p:spPr>
          <a:xfrm>
            <a:off x="3269481" y="5084497"/>
            <a:ext cx="1325609" cy="235470"/>
          </a:xfrm>
          <a:prstGeom prst="rect">
            <a:avLst/>
          </a:prstGeom>
        </p:spPr>
      </p:pic>
      <p:pic>
        <p:nvPicPr>
          <p:cNvPr id="45" name="Picture 8" descr="Stellenbosch University">
            <a:hlinkClick r:id="rId28"/>
            <a:extLst>
              <a:ext uri="{FF2B5EF4-FFF2-40B4-BE49-F238E27FC236}">
                <a16:creationId xmlns:a16="http://schemas.microsoft.com/office/drawing/2014/main" id="{1CFBF358-6AF5-42A9-9E60-ED9FFC3A5A81}"/>
              </a:ext>
            </a:extLst>
          </p:cNvPr>
          <p:cNvPicPr>
            <a:picLocks noChangeAspect="1" noChangeArrowheads="1"/>
          </p:cNvPicPr>
          <p:nvPr/>
        </p:nvPicPr>
        <p:blipFill>
          <a:blip r:embed="rId29" cstate="print"/>
          <a:srcRect/>
          <a:stretch>
            <a:fillRect/>
          </a:stretch>
        </p:blipFill>
        <p:spPr bwMode="auto">
          <a:xfrm>
            <a:off x="-37350" y="5144875"/>
            <a:ext cx="1388232" cy="742892"/>
          </a:xfrm>
          <a:prstGeom prst="rect">
            <a:avLst/>
          </a:prstGeom>
          <a:noFill/>
        </p:spPr>
      </p:pic>
      <p:pic>
        <p:nvPicPr>
          <p:cNvPr id="46" name="Picture 16" descr="spacer">
            <a:extLst>
              <a:ext uri="{FF2B5EF4-FFF2-40B4-BE49-F238E27FC236}">
                <a16:creationId xmlns:a16="http://schemas.microsoft.com/office/drawing/2014/main" id="{8803375C-FC7D-48A7-9EEE-1DBD3898ECA0}"/>
              </a:ext>
            </a:extLst>
          </p:cNvPr>
          <p:cNvPicPr>
            <a:picLocks noChangeAspect="1" noChangeArrowheads="1"/>
          </p:cNvPicPr>
          <p:nvPr/>
        </p:nvPicPr>
        <p:blipFill>
          <a:blip r:embed="rId30" cstate="print"/>
          <a:srcRect/>
          <a:stretch>
            <a:fillRect/>
          </a:stretch>
        </p:blipFill>
        <p:spPr bwMode="auto">
          <a:xfrm>
            <a:off x="155575" y="-388938"/>
            <a:ext cx="1666875" cy="809626"/>
          </a:xfrm>
          <a:prstGeom prst="rect">
            <a:avLst/>
          </a:prstGeom>
          <a:noFill/>
        </p:spPr>
      </p:pic>
      <p:pic>
        <p:nvPicPr>
          <p:cNvPr id="47" name="Picture 18" descr="spacer">
            <a:extLst>
              <a:ext uri="{FF2B5EF4-FFF2-40B4-BE49-F238E27FC236}">
                <a16:creationId xmlns:a16="http://schemas.microsoft.com/office/drawing/2014/main" id="{98545200-63B7-499D-9EAA-95717A72BCD7}"/>
              </a:ext>
            </a:extLst>
          </p:cNvPr>
          <p:cNvPicPr>
            <a:picLocks noChangeAspect="1" noChangeArrowheads="1"/>
          </p:cNvPicPr>
          <p:nvPr/>
        </p:nvPicPr>
        <p:blipFill>
          <a:blip r:embed="rId30" cstate="print"/>
          <a:srcRect/>
          <a:stretch>
            <a:fillRect/>
          </a:stretch>
        </p:blipFill>
        <p:spPr bwMode="auto">
          <a:xfrm>
            <a:off x="155575" y="-388938"/>
            <a:ext cx="1666875" cy="809626"/>
          </a:xfrm>
          <a:prstGeom prst="rect">
            <a:avLst/>
          </a:prstGeom>
          <a:noFill/>
        </p:spPr>
      </p:pic>
      <p:pic>
        <p:nvPicPr>
          <p:cNvPr id="48" name="Picture 20" descr="spacer">
            <a:extLst>
              <a:ext uri="{FF2B5EF4-FFF2-40B4-BE49-F238E27FC236}">
                <a16:creationId xmlns:a16="http://schemas.microsoft.com/office/drawing/2014/main" id="{61439F43-ACF4-4A69-8BD5-F43B696E3639}"/>
              </a:ext>
            </a:extLst>
          </p:cNvPr>
          <p:cNvPicPr>
            <a:picLocks noChangeAspect="1" noChangeArrowheads="1"/>
          </p:cNvPicPr>
          <p:nvPr/>
        </p:nvPicPr>
        <p:blipFill>
          <a:blip r:embed="rId30" cstate="print"/>
          <a:srcRect/>
          <a:stretch>
            <a:fillRect/>
          </a:stretch>
        </p:blipFill>
        <p:spPr bwMode="auto">
          <a:xfrm>
            <a:off x="155575" y="-388938"/>
            <a:ext cx="1666875" cy="809626"/>
          </a:xfrm>
          <a:prstGeom prst="rect">
            <a:avLst/>
          </a:prstGeom>
          <a:noFill/>
        </p:spPr>
      </p:pic>
      <p:pic>
        <p:nvPicPr>
          <p:cNvPr id="49" name="Picture 22" descr="spacer">
            <a:extLst>
              <a:ext uri="{FF2B5EF4-FFF2-40B4-BE49-F238E27FC236}">
                <a16:creationId xmlns:a16="http://schemas.microsoft.com/office/drawing/2014/main" id="{36150D47-68A2-4477-B01C-49A6F2B0F525}"/>
              </a:ext>
            </a:extLst>
          </p:cNvPr>
          <p:cNvPicPr>
            <a:picLocks noChangeAspect="1" noChangeArrowheads="1"/>
          </p:cNvPicPr>
          <p:nvPr/>
        </p:nvPicPr>
        <p:blipFill>
          <a:blip r:embed="rId30" cstate="print"/>
          <a:srcRect/>
          <a:stretch>
            <a:fillRect/>
          </a:stretch>
        </p:blipFill>
        <p:spPr bwMode="auto">
          <a:xfrm>
            <a:off x="155575" y="-388938"/>
            <a:ext cx="1666875" cy="809626"/>
          </a:xfrm>
          <a:prstGeom prst="rect">
            <a:avLst/>
          </a:prstGeom>
          <a:noFill/>
        </p:spPr>
      </p:pic>
      <p:pic>
        <p:nvPicPr>
          <p:cNvPr id="52" name="Bildobjekt 51" descr="44e3318a8c.jpg">
            <a:extLst>
              <a:ext uri="{FF2B5EF4-FFF2-40B4-BE49-F238E27FC236}">
                <a16:creationId xmlns:a16="http://schemas.microsoft.com/office/drawing/2014/main" id="{3D13F45A-2DEF-4115-8FA2-5EF9BF5F30BF}"/>
              </a:ext>
            </a:extLst>
          </p:cNvPr>
          <p:cNvPicPr>
            <a:picLocks noChangeAspect="1"/>
          </p:cNvPicPr>
          <p:nvPr/>
        </p:nvPicPr>
        <p:blipFill>
          <a:blip r:embed="rId25" cstate="print"/>
          <a:srcRect r="66082"/>
          <a:stretch>
            <a:fillRect/>
          </a:stretch>
        </p:blipFill>
        <p:spPr>
          <a:xfrm>
            <a:off x="7941492" y="3492107"/>
            <a:ext cx="946150" cy="396865"/>
          </a:xfrm>
          <a:prstGeom prst="rect">
            <a:avLst/>
          </a:prstGeom>
        </p:spPr>
      </p:pic>
      <p:pic>
        <p:nvPicPr>
          <p:cNvPr id="53" name="Picture 2" descr="http://www.ait.ac.at/fileadmin/templates/tpl/images/ait_logo.jpg">
            <a:hlinkClick r:id="rId31"/>
            <a:extLst>
              <a:ext uri="{FF2B5EF4-FFF2-40B4-BE49-F238E27FC236}">
                <a16:creationId xmlns:a16="http://schemas.microsoft.com/office/drawing/2014/main" id="{5C0EBD99-6E5F-4EFB-B031-D4D9C3FCAAB4}"/>
              </a:ext>
            </a:extLst>
          </p:cNvPr>
          <p:cNvPicPr>
            <a:picLocks noChangeAspect="1" noChangeArrowheads="1"/>
          </p:cNvPicPr>
          <p:nvPr/>
        </p:nvPicPr>
        <p:blipFill>
          <a:blip r:embed="rId32" cstate="print"/>
          <a:srcRect/>
          <a:stretch>
            <a:fillRect/>
          </a:stretch>
        </p:blipFill>
        <p:spPr bwMode="auto">
          <a:xfrm>
            <a:off x="8001536" y="5350566"/>
            <a:ext cx="900355" cy="272643"/>
          </a:xfrm>
          <a:prstGeom prst="rect">
            <a:avLst/>
          </a:prstGeom>
          <a:noFill/>
        </p:spPr>
      </p:pic>
      <p:pic>
        <p:nvPicPr>
          <p:cNvPr id="55" name="Picture 6" descr="TSRI Logo">
            <a:hlinkClick r:id="rId33" tooltip="The Scripps Research Institute"/>
            <a:extLst>
              <a:ext uri="{FF2B5EF4-FFF2-40B4-BE49-F238E27FC236}">
                <a16:creationId xmlns:a16="http://schemas.microsoft.com/office/drawing/2014/main" id="{6DA1A223-F39C-456A-8193-01E1463B7873}"/>
              </a:ext>
            </a:extLst>
          </p:cNvPr>
          <p:cNvPicPr>
            <a:picLocks noChangeAspect="1" noChangeArrowheads="1"/>
          </p:cNvPicPr>
          <p:nvPr/>
        </p:nvPicPr>
        <p:blipFill>
          <a:blip r:embed="rId34" cstate="print"/>
          <a:srcRect/>
          <a:stretch>
            <a:fillRect/>
          </a:stretch>
        </p:blipFill>
        <p:spPr bwMode="auto">
          <a:xfrm>
            <a:off x="4193" y="1572703"/>
            <a:ext cx="3714863" cy="585787"/>
          </a:xfrm>
          <a:prstGeom prst="rect">
            <a:avLst/>
          </a:prstGeom>
          <a:noFill/>
        </p:spPr>
      </p:pic>
      <p:pic>
        <p:nvPicPr>
          <p:cNvPr id="57" name="Picture 4" descr="ua logo">
            <a:hlinkClick r:id="rId35"/>
            <a:extLst>
              <a:ext uri="{FF2B5EF4-FFF2-40B4-BE49-F238E27FC236}">
                <a16:creationId xmlns:a16="http://schemas.microsoft.com/office/drawing/2014/main" id="{735E640A-D9A3-456A-A606-E6F74AA7A700}"/>
              </a:ext>
            </a:extLst>
          </p:cNvPr>
          <p:cNvPicPr>
            <a:picLocks noChangeAspect="1" noChangeArrowheads="1"/>
          </p:cNvPicPr>
          <p:nvPr/>
        </p:nvPicPr>
        <p:blipFill>
          <a:blip r:embed="rId36"/>
          <a:srcRect/>
          <a:stretch>
            <a:fillRect/>
          </a:stretch>
        </p:blipFill>
        <p:spPr bwMode="auto">
          <a:xfrm>
            <a:off x="155575" y="-411163"/>
            <a:ext cx="1714500" cy="857251"/>
          </a:xfrm>
          <a:prstGeom prst="rect">
            <a:avLst/>
          </a:prstGeom>
          <a:noFill/>
        </p:spPr>
      </p:pic>
      <p:pic>
        <p:nvPicPr>
          <p:cNvPr id="58" name="Picture 6" descr="ua logo">
            <a:hlinkClick r:id="rId35"/>
            <a:extLst>
              <a:ext uri="{FF2B5EF4-FFF2-40B4-BE49-F238E27FC236}">
                <a16:creationId xmlns:a16="http://schemas.microsoft.com/office/drawing/2014/main" id="{23DED1EF-A6B7-4621-B481-8EF48543FC7F}"/>
              </a:ext>
            </a:extLst>
          </p:cNvPr>
          <p:cNvPicPr>
            <a:picLocks noChangeAspect="1" noChangeArrowheads="1"/>
          </p:cNvPicPr>
          <p:nvPr/>
        </p:nvPicPr>
        <p:blipFill>
          <a:blip r:embed="rId36"/>
          <a:srcRect/>
          <a:stretch>
            <a:fillRect/>
          </a:stretch>
        </p:blipFill>
        <p:spPr bwMode="auto">
          <a:xfrm>
            <a:off x="155575" y="-411163"/>
            <a:ext cx="1714500" cy="857251"/>
          </a:xfrm>
          <a:prstGeom prst="rect">
            <a:avLst/>
          </a:prstGeom>
          <a:noFill/>
        </p:spPr>
      </p:pic>
      <p:pic>
        <p:nvPicPr>
          <p:cNvPr id="59" name="Picture 4" descr="ua logo">
            <a:hlinkClick r:id="rId35"/>
            <a:extLst>
              <a:ext uri="{FF2B5EF4-FFF2-40B4-BE49-F238E27FC236}">
                <a16:creationId xmlns:a16="http://schemas.microsoft.com/office/drawing/2014/main" id="{B0BE18EB-E1E1-4929-ADC5-2BC5599F3266}"/>
              </a:ext>
            </a:extLst>
          </p:cNvPr>
          <p:cNvPicPr>
            <a:picLocks noChangeAspect="1" noChangeArrowheads="1"/>
          </p:cNvPicPr>
          <p:nvPr/>
        </p:nvPicPr>
        <p:blipFill>
          <a:blip r:embed="rId36"/>
          <a:srcRect/>
          <a:stretch>
            <a:fillRect/>
          </a:stretch>
        </p:blipFill>
        <p:spPr bwMode="auto">
          <a:xfrm>
            <a:off x="155575" y="-411163"/>
            <a:ext cx="1714500" cy="857251"/>
          </a:xfrm>
          <a:prstGeom prst="rect">
            <a:avLst/>
          </a:prstGeom>
          <a:noFill/>
        </p:spPr>
      </p:pic>
      <p:pic>
        <p:nvPicPr>
          <p:cNvPr id="60" name="Picture 10" descr="http://www.uni-saarland.de/fileadmin/templates/extranet_uds/gif/allgemein/logo_uds_175_49_neu.png">
            <a:hlinkClick r:id="rId37"/>
            <a:extLst>
              <a:ext uri="{FF2B5EF4-FFF2-40B4-BE49-F238E27FC236}">
                <a16:creationId xmlns:a16="http://schemas.microsoft.com/office/drawing/2014/main" id="{EC032D95-4930-4254-A48C-5C53E9AF0F04}"/>
              </a:ext>
            </a:extLst>
          </p:cNvPr>
          <p:cNvPicPr>
            <a:picLocks noChangeAspect="1" noChangeArrowheads="1"/>
          </p:cNvPicPr>
          <p:nvPr/>
        </p:nvPicPr>
        <p:blipFill>
          <a:blip r:embed="rId38" cstate="print"/>
          <a:srcRect/>
          <a:stretch>
            <a:fillRect/>
          </a:stretch>
        </p:blipFill>
        <p:spPr bwMode="auto">
          <a:xfrm>
            <a:off x="3779131" y="3875179"/>
            <a:ext cx="1389524" cy="439041"/>
          </a:xfrm>
          <a:prstGeom prst="rect">
            <a:avLst/>
          </a:prstGeom>
          <a:noFill/>
        </p:spPr>
      </p:pic>
      <p:sp>
        <p:nvSpPr>
          <p:cNvPr id="63" name="AutoShape 2" descr="data:image/jpeg;base64,/9j/4AAQSkZJRgABAQAAAQABAAD/2wCEAAkGBwgHBgkIBwgKCgkLDRYPDQwMDRsUFRAWIB0iIiAdHx8kKDQsJCYxJx8fLT0tMTU3Ojo6Iys/RD84QzQ5OjcBCgoKDQwNGg8PGjclHyU3Nzc3Nzc3Nzc3Nzc3Nzc3Nzc3Nzc3Nzc3Nzc3Nzc3Nzc3Nzc3Nzc3Nzc3Nzc3Nzc3N//AABEIAKAAoAMBEQACEQEDEQH/xAAbAAEAAgMBAQAAAAAAAAAAAAAABgcDBAUCAf/EAD8QAAICAQICBAkKAwkAAAAAAAABAgMEBREGEhMhMXEHFjJBUVWSsdEVIjVSYXJzdIGRFCPwJDM0NmKTocHC/8QAGgEBAAMBAQEAAAAAAAAAAAAAAAIEBQMBBv/EACgRAQACAQIFBQACAwAAAAAAAAABAgMEERITITFRFCIyM0FhcQUjUv/aAAwDAQACEQMRAD8Ao0AAAAAAAAAAAAAAAAAAAAAAAAAAAAAAAAAAAAAAAAAAAAAAAAAAAAAAAAAAAAAAAAAAAAAAAAAAAAAAAAAAAAAAAAAAAAAAAAAAAAAAAAAAAAAAAAAAAAAAAAAAAAAAAAAAAAAAAAAAAAAAAAAAAAAAAAAAAAAAAAAAAAAAAAAAAAAAAAAAAAAAAAAAAAAAAAAAAAAAAAAAAAAAAAAAAAAAAAAAAAAAAAAAAAAAAAAAAAAH2K3ewGS6iyhQ6WEodJBTjzLyovsa+wD3hYOTnWOvDosumlu4wW7SPYiZ7I2tWsb2lu+Lms7b/JmVt9wlwW8I87H5ctEHR0quH9WuqhbVp2TOua3jJQ3TRKKWn8QnLSJ2mWvm6bmYDgs3Gtoc9+XpFtvseTWY7va2rb4y1dkeJOzp/C2sahDpKMOca32Tt+Yn3bnSMV7docb6jHT5S2buCdcqhzLFjY/RCxNns4bx+IV1eKZ23cG+i3HtlVfXOuyPbGS2aOe0wsRMT1h6xcS/LuVWLVO2xrflgt2IiZ6QTMRG8t7xd1j1Zlf7bJcu/hz52Py5k4uEnGSakns0/MQdXkAAAAAAHd4T4du4i1H+Hptxq4VuMrXfb0a5XJLZfaBbHhV4bwte0zBu0NaTj2YFck1DKS5qeXdLsXWtnt3sCvPBl1azkNdX9nfZ3o76f5qWu+uFlT8mX3WXPxlVjqoMzH0S79D+hcH8vD3Gjj+EMHP9tkO8KX97pn3bP/JX1PeF7/H/ABsycBcN1OiGq58FOU/8PXJbpL6z/wCj3Di390vNXqJieCqa5eVRh0SyMu6NVUe2cn1Fi1or3Z9aWtO1Wnp+u6ZqVrpw8uudm2/Jvs33bka5KT0iXS+DJSN5h91zRMXXMZ0ZNa6VL+Xdt86D/rzC+OLR/L3FntineOyAcDUTxeLugscXOuE4txe67PMVcMbZNmlqpicEytGPlLvLzH2hRep/SGV+NP3szJ7y+gp8Yap4kAAAAABKuA9d0fQs7Iv1rGzMmMowVccaUY7NS5t3v3L/AJAll/HXBNmJbRDSNZhz18il00Hy/NcU+37QI14M/pjI/Lv3o76f5qWu+uP7WXPyZd3xLn4y691BmY+hXfon0Lg/l4e40cfwhhZ/tsiHhOg7cnSa09nPpIp97iV9R3hc0E+2ydU0xx6a6YLaNcVFL7Eti1EbQoTbimZVz4TcqdmqUYu/8umrm29Lk+39kipqJ3ts09DWIxzPlEMeydN0bapuFkGpRku1Necrx5Xdt+jt61xZqeqw6KyxUUSW0q6d0pd77WdLZbW7uGLTY8c7xHVseDz/ADLX+HI9wfZCOr+qVrR8pd5fYyi9T+kcr8efvZmT3l9BT4w1TxIAAAAAAAAmHgzklrV6b63Q9l+qO+n+anro/wBazJLmTS8/UXWTHRQ0oSjJxknGSezT6mmZb6L+V3aPGVekYUJxcZKiCaa7Oo0qR7YYOed8lpQvwm3cmdpnL5VcJ2bfqvgVtRPuhe0Ee2yeUXRyKK763vCyKmn3rctRO8bs60cM8MoB4TNOsWXRqMY71SrVcpehp9X7oq6ms7xLS0N44Zqh2Dh3Z2VXjY0ee2x7RX9eYrREzO0L1rRWN5SXV+A9QxI9JgzjmVpbtRXLNfp5ztbBaFXHrKXnaejF4P4Sr4ohCcXGUa5pprZoYPshLV/TK1Y+Uu8vMdR2pU2y1DJaqn13Tfkv0szJjq36THDDWdNiW7hJL0uLG0pMZ4O74oa/6ts9uPxOnKv4V/VYfJ4oa/6ts9uPxHKv4PVYfJ4oa/6ts9uPxHKv4PVYfJ4oa/6ts9uPxHKv4PVYfJ4oa/6ts9uPxHKv4PVYfJ4oa/6ts9uPxHKv4PVYfLoaDonEWj6nTmw0yySg9px6SHzovtXaSrS9Z32c8ubDkpNeJZ0Jc0FJRlHddku1F6OrKa9mnYNmT/EzxKJXfXcE2R4a777JRkvEbb9G1KW28tm/Psutsl2Q/VacR6TxDrWpzyvkuyFe3LXB2RfLH9ylkpe1t9mrhy4cNIrxJJwZ8r4eKtP1XBthXBfybuaLS/0vZ/sdsPHEcNoVdVyr++lklnGNkHCcYyi+pxkt0ztMb91WN4neGHHwsXFbeNjU1c3byQS3PIrEdoSm9rd5edSyMjHxJ2YuLZlXvqhXFpbv0tvsQtMxHQpWLTtadoQvhTR9Zo4leoapjWJWKbstlKL+c+5lXFS/HvMNDPlxTh4aSnxcZj7zy+s/3A53EdN+XoWbj48ZWW2VuMIJ9rOeSu9Z2h1wWiuSsyq98I6+3v8AJtntx+JT5V/DV9Vh/wClwGgxQAAAAAAAAAAAAAAAAAAAAAAAAAAAAAAAAAAAAAAAAAAAAAAAAAAAAAAAAAAAAAAAAAAAAAAAAAAAAAAAAAAAAAAAAAAAAAAAAAAAAAAAAAAAAAAAAAAA/9k=">
            <a:extLst>
              <a:ext uri="{FF2B5EF4-FFF2-40B4-BE49-F238E27FC236}">
                <a16:creationId xmlns:a16="http://schemas.microsoft.com/office/drawing/2014/main" id="{B90187EC-28CF-44F4-9039-28E3E7293564}"/>
              </a:ext>
            </a:extLst>
          </p:cNvPr>
          <p:cNvSpPr>
            <a:spLocks noChangeAspect="1" noChangeArrowheads="1"/>
          </p:cNvSpPr>
          <p:nvPr/>
        </p:nvSpPr>
        <p:spPr bwMode="auto">
          <a:xfrm>
            <a:off x="63500" y="-136525"/>
            <a:ext cx="1524000" cy="1524000"/>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64" name="AutoShape 4" descr="data:image/jpeg;base64,/9j/4AAQSkZJRgABAQAAAQABAAD/2wCEAAkGBwgHBgkIBwgKCgkLDRYPDQwMDRsUFRAWIB0iIiAdHx8kKDQsJCYxJx8fLT0tMTU3Ojo6Iys/RD84QzQ5OjcBCgoKDQwNGg8PGjclHyU3Nzc3Nzc3Nzc3Nzc3Nzc3Nzc3Nzc3Nzc3Nzc3Nzc3Nzc3Nzc3Nzc3Nzc3Nzc3Nzc3N//AABEIAKAAoAMBEQACEQEDEQH/xAAbAAEAAgMBAQAAAAAAAAAAAAAABgcDBAUCAf/EAD8QAAICAQICBAkKAwkAAAAAAAABAgMEBREGEhMhMXEHFjJBUVWSsdEVIjVSYXJzdIGRFCPwJDM0NmKTocHC/8QAGgEBAAMBAQEAAAAAAAAAAAAAAAIEBQMBBv/EACgRAQACAQIFBQACAwAAAAAAAAABAgMEERITITFRFCIyM0FhcQUjUv/aAAwDAQACEQMRAD8Ao0AAAAAAAAAAAAAAAAAAAAAAAAAAAAAAAAAAAAAAAAAAAAAAAAAAAAAAAAAAAAAAAAAAAAAAAAAAAAAAAAAAAAAAAAAAAAAAAAAAAAAAAAAAAAAAAAAAAAAAAAAAAAAAAAAAAAAAAAAAAAAAAAAAAAAAAAAAAAAAAAAAAAAAAAAAAAAAAAAAAAAAAAAAAAAAAAAAAAAAAAAAAAAAAAAAAAAAAAAAAAAAAAAAAAAAAAAAAAAH2K3ewGS6iyhQ6WEodJBTjzLyovsa+wD3hYOTnWOvDosumlu4wW7SPYiZ7I2tWsb2lu+Lms7b/JmVt9wlwW8I87H5ctEHR0quH9WuqhbVp2TOua3jJQ3TRKKWn8QnLSJ2mWvm6bmYDgs3Gtoc9+XpFtvseTWY7va2rb4y1dkeJOzp/C2sahDpKMOca32Tt+Yn3bnSMV7docb6jHT5S2buCdcqhzLFjY/RCxNns4bx+IV1eKZ23cG+i3HtlVfXOuyPbGS2aOe0wsRMT1h6xcS/LuVWLVO2xrflgt2IiZ6QTMRG8t7xd1j1Zlf7bJcu/hz52Py5k4uEnGSakns0/MQdXkAAAAAAHd4T4du4i1H+Hptxq4VuMrXfb0a5XJLZfaBbHhV4bwte0zBu0NaTj2YFck1DKS5qeXdLsXWtnt3sCvPBl1azkNdX9nfZ3o76f5qWu+uFlT8mX3WXPxlVjqoMzH0S79D+hcH8vD3Gjj+EMHP9tkO8KX97pn3bP/JX1PeF7/H/ABsycBcN1OiGq58FOU/8PXJbpL6z/wCj3Di390vNXqJieCqa5eVRh0SyMu6NVUe2cn1Fi1or3Z9aWtO1Wnp+u6ZqVrpw8uudm2/Jvs33bka5KT0iXS+DJSN5h91zRMXXMZ0ZNa6VL+Xdt86D/rzC+OLR/L3FntineOyAcDUTxeLugscXOuE4txe67PMVcMbZNmlqpicEytGPlLvLzH2hRep/SGV+NP3szJ7y+gp8Yap4kAAAAABKuA9d0fQs7Iv1rGzMmMowVccaUY7NS5t3v3L/AJAll/HXBNmJbRDSNZhz18il00Hy/NcU+37QI14M/pjI/Lv3o76f5qWu+uP7WXPyZd3xLn4y691BmY+hXfon0Lg/l4e40cfwhhZ/tsiHhOg7cnSa09nPpIp97iV9R3hc0E+2ydU0xx6a6YLaNcVFL7Eti1EbQoTbimZVz4TcqdmqUYu/8umrm29Lk+39kipqJ3ts09DWIxzPlEMeydN0bapuFkGpRku1Necrx5Xdt+jt61xZqeqw6KyxUUSW0q6d0pd77WdLZbW7uGLTY8c7xHVseDz/ADLX+HI9wfZCOr+qVrR8pd5fYyi9T+kcr8efvZmT3l9BT4w1TxIAAAAAAAAmHgzklrV6b63Q9l+qO+n+anro/wBazJLmTS8/UXWTHRQ0oSjJxknGSezT6mmZb6L+V3aPGVekYUJxcZKiCaa7Oo0qR7YYOed8lpQvwm3cmdpnL5VcJ2bfqvgVtRPuhe0Ee2yeUXRyKK763vCyKmn3rctRO8bs60cM8MoB4TNOsWXRqMY71SrVcpehp9X7oq6ms7xLS0N44Zqh2Dh3Z2VXjY0ee2x7RX9eYrREzO0L1rRWN5SXV+A9QxI9JgzjmVpbtRXLNfp5ztbBaFXHrKXnaejF4P4Sr4ohCcXGUa5pprZoYPshLV/TK1Y+Uu8vMdR2pU2y1DJaqn13Tfkv0szJjq36THDDWdNiW7hJL0uLG0pMZ4O74oa/6ts9uPxOnKv4V/VYfJ4oa/6ts9uPxHKv4PVYfJ4oa/6ts9uPxHKv4PVYfJ4oa/6ts9uPxHKv4PVYfJ4oa/6ts9uPxHKv4PVYfJ4oa/6ts9uPxHKv4PVYfLoaDonEWj6nTmw0yySg9px6SHzovtXaSrS9Z32c8ubDkpNeJZ0Jc0FJRlHddku1F6OrKa9mnYNmT/EzxKJXfXcE2R4a777JRkvEbb9G1KW28tm/Psutsl2Q/VacR6TxDrWpzyvkuyFe3LXB2RfLH9ylkpe1t9mrhy4cNIrxJJwZ8r4eKtP1XBthXBfybuaLS/0vZ/sdsPHEcNoVdVyr++lklnGNkHCcYyi+pxkt0ztMb91WN4neGHHwsXFbeNjU1c3byQS3PIrEdoSm9rd5edSyMjHxJ2YuLZlXvqhXFpbv0tvsQtMxHQpWLTtadoQvhTR9Zo4leoapjWJWKbstlKL+c+5lXFS/HvMNDPlxTh4aSnxcZj7zy+s/3A53EdN+XoWbj48ZWW2VuMIJ9rOeSu9Z2h1wWiuSsyq98I6+3v8AJtntx+JT5V/DV9Vh/wClwGgxQAAAAAAAAAAAAAAAAAAAAAAAAAAAAAAAAAAAAAAAAAAAAAAAAAAAAAAAAAAAAAAAAAAAAAAAAAAAAAAAAAAAAAAAAAAAAAAAAAAAAAAAAAAAAAAAAAAA/9k=">
            <a:extLst>
              <a:ext uri="{FF2B5EF4-FFF2-40B4-BE49-F238E27FC236}">
                <a16:creationId xmlns:a16="http://schemas.microsoft.com/office/drawing/2014/main" id="{1312ED0B-972F-4D62-AD18-5668B23AEEAD}"/>
              </a:ext>
            </a:extLst>
          </p:cNvPr>
          <p:cNvSpPr>
            <a:spLocks noChangeAspect="1" noChangeArrowheads="1"/>
          </p:cNvSpPr>
          <p:nvPr/>
        </p:nvSpPr>
        <p:spPr bwMode="auto">
          <a:xfrm>
            <a:off x="0" y="-276225"/>
            <a:ext cx="1524000" cy="1524000"/>
          </a:xfrm>
          <a:prstGeom prst="rect">
            <a:avLst/>
          </a:prstGeom>
          <a:noFill/>
        </p:spPr>
        <p:txBody>
          <a:bodyPr vert="horz" wrap="square" lIns="91440" tIns="45720" rIns="91440" bIns="45720" numCol="1" anchor="t" anchorCtr="0" compatLnSpc="1">
            <a:prstTxWarp prst="textNoShape">
              <a:avLst/>
            </a:prstTxWarp>
          </a:bodyPr>
          <a:lstStyle/>
          <a:p>
            <a:endParaRPr lang="sv-SE"/>
          </a:p>
        </p:txBody>
      </p:sp>
      <p:pic>
        <p:nvPicPr>
          <p:cNvPr id="65" name="Picture 10" descr="Logo of University of Groningen">
            <a:extLst>
              <a:ext uri="{FF2B5EF4-FFF2-40B4-BE49-F238E27FC236}">
                <a16:creationId xmlns:a16="http://schemas.microsoft.com/office/drawing/2014/main" id="{F630E5CA-86CC-44B4-A1BF-31B5745FEBC2}"/>
              </a:ext>
            </a:extLst>
          </p:cNvPr>
          <p:cNvPicPr>
            <a:picLocks noChangeAspect="1" noChangeArrowheads="1"/>
          </p:cNvPicPr>
          <p:nvPr/>
        </p:nvPicPr>
        <p:blipFill>
          <a:blip r:embed="rId39" cstate="print"/>
          <a:srcRect/>
          <a:stretch>
            <a:fillRect/>
          </a:stretch>
        </p:blipFill>
        <p:spPr bwMode="auto">
          <a:xfrm>
            <a:off x="1809982" y="5207916"/>
            <a:ext cx="1346200" cy="400222"/>
          </a:xfrm>
          <a:prstGeom prst="rect">
            <a:avLst/>
          </a:prstGeom>
          <a:noFill/>
        </p:spPr>
      </p:pic>
      <p:pic>
        <p:nvPicPr>
          <p:cNvPr id="66" name="8936e18d-5958-4161-a689-df1019a26b62" descr="9A772EF2-30FB-4F4F-8F62-913F6B333A53">
            <a:extLst>
              <a:ext uri="{FF2B5EF4-FFF2-40B4-BE49-F238E27FC236}">
                <a16:creationId xmlns:a16="http://schemas.microsoft.com/office/drawing/2014/main" id="{F2F2E4ED-34B5-4D0F-B31D-E3FEC4F2D8B4}"/>
              </a:ext>
            </a:extLst>
          </p:cNvPr>
          <p:cNvPicPr>
            <a:picLocks noChangeAspect="1" noChangeArrowheads="1"/>
          </p:cNvPicPr>
          <p:nvPr/>
        </p:nvPicPr>
        <p:blipFill>
          <a:blip r:embed="rId40" cstate="print"/>
          <a:srcRect/>
          <a:stretch>
            <a:fillRect/>
          </a:stretch>
        </p:blipFill>
        <p:spPr bwMode="auto">
          <a:xfrm>
            <a:off x="1095857" y="6002494"/>
            <a:ext cx="577849" cy="574960"/>
          </a:xfrm>
          <a:prstGeom prst="rect">
            <a:avLst/>
          </a:prstGeom>
          <a:noFill/>
          <a:ln w="9525">
            <a:noFill/>
            <a:miter lim="800000"/>
            <a:headEnd/>
            <a:tailEnd/>
          </a:ln>
        </p:spPr>
      </p:pic>
      <p:pic>
        <p:nvPicPr>
          <p:cNvPr id="67" name="Bildobjekt 66" descr="Beijing Tiantan Hospital Logo.jpg">
            <a:extLst>
              <a:ext uri="{FF2B5EF4-FFF2-40B4-BE49-F238E27FC236}">
                <a16:creationId xmlns:a16="http://schemas.microsoft.com/office/drawing/2014/main" id="{FA8C42B2-0A05-4820-83FB-1E215E713A7B}"/>
              </a:ext>
            </a:extLst>
          </p:cNvPr>
          <p:cNvPicPr>
            <a:picLocks noChangeAspect="1"/>
          </p:cNvPicPr>
          <p:nvPr/>
        </p:nvPicPr>
        <p:blipFill>
          <a:blip r:embed="rId41" cstate="print"/>
          <a:stretch>
            <a:fillRect/>
          </a:stretch>
        </p:blipFill>
        <p:spPr>
          <a:xfrm>
            <a:off x="1119141" y="5319967"/>
            <a:ext cx="616763" cy="606484"/>
          </a:xfrm>
          <a:prstGeom prst="rect">
            <a:avLst/>
          </a:prstGeom>
        </p:spPr>
      </p:pic>
      <p:grpSp>
        <p:nvGrpSpPr>
          <p:cNvPr id="71" name="Group 84">
            <a:extLst>
              <a:ext uri="{FF2B5EF4-FFF2-40B4-BE49-F238E27FC236}">
                <a16:creationId xmlns:a16="http://schemas.microsoft.com/office/drawing/2014/main" id="{D093252E-AAC3-4847-A451-812300094A66}"/>
              </a:ext>
            </a:extLst>
          </p:cNvPr>
          <p:cNvGrpSpPr/>
          <p:nvPr/>
        </p:nvGrpSpPr>
        <p:grpSpPr>
          <a:xfrm>
            <a:off x="1924307" y="2858001"/>
            <a:ext cx="1650441" cy="375711"/>
            <a:chOff x="0" y="0"/>
            <a:chExt cx="1885950" cy="571500"/>
          </a:xfrm>
        </p:grpSpPr>
        <p:sp>
          <p:nvSpPr>
            <p:cNvPr id="72" name="Rectangle 85">
              <a:extLst>
                <a:ext uri="{FF2B5EF4-FFF2-40B4-BE49-F238E27FC236}">
                  <a16:creationId xmlns:a16="http://schemas.microsoft.com/office/drawing/2014/main" id="{1125DB76-7F56-4B58-9EB2-6D16EF7E7916}"/>
                </a:ext>
              </a:extLst>
            </p:cNvPr>
            <p:cNvSpPr/>
            <p:nvPr/>
          </p:nvSpPr>
          <p:spPr>
            <a:xfrm>
              <a:off x="0" y="0"/>
              <a:ext cx="1876425" cy="571500"/>
            </a:xfrm>
            <a:prstGeom prst="rect">
              <a:avLst/>
            </a:prstGeom>
            <a:solidFill>
              <a:srgbClr val="1845A8"/>
            </a:solidFill>
            <a:ln>
              <a:solidFill>
                <a:srgbClr val="1845A8"/>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sv-SE"/>
            </a:p>
          </p:txBody>
        </p:sp>
        <p:pic>
          <p:nvPicPr>
            <p:cNvPr id="73" name="Picture 86" descr="CUMC">
              <a:extLst>
                <a:ext uri="{FF2B5EF4-FFF2-40B4-BE49-F238E27FC236}">
                  <a16:creationId xmlns:a16="http://schemas.microsoft.com/office/drawing/2014/main" id="{F1F49BA6-99CF-44DD-8262-70139EDB6DD3}"/>
                </a:ext>
              </a:extLst>
            </p:cNvPr>
            <p:cNvPicPr>
              <a:picLocks noChangeAspect="1"/>
            </p:cNvPicPr>
            <p:nvPr/>
          </p:nvPicPr>
          <p:blipFill>
            <a:blip r:embed="rId42" cstate="print">
              <a:extLst>
                <a:ext uri="{28A0092B-C50C-407E-A947-70E740481C1C}">
                  <a14:useLocalDpi xmlns:a14="http://schemas.microsoft.com/office/drawing/2010/main" val="0"/>
                </a:ext>
              </a:extLst>
            </a:blip>
            <a:srcRect/>
            <a:stretch>
              <a:fillRect/>
            </a:stretch>
          </p:blipFill>
          <p:spPr bwMode="auto">
            <a:xfrm>
              <a:off x="19050" y="0"/>
              <a:ext cx="1866900" cy="523875"/>
            </a:xfrm>
            <a:prstGeom prst="rect">
              <a:avLst/>
            </a:prstGeom>
            <a:noFill/>
            <a:ln>
              <a:solidFill>
                <a:srgbClr val="1845A8"/>
              </a:solidFill>
            </a:ln>
          </p:spPr>
        </p:pic>
      </p:grpSp>
      <p:pic>
        <p:nvPicPr>
          <p:cNvPr id="74" name="Picture 2" descr="http://www.livegourmet.com/wordpress/wp-content/uploads/2012/11/City-of-Hope-Logo1.jpeg">
            <a:extLst>
              <a:ext uri="{FF2B5EF4-FFF2-40B4-BE49-F238E27FC236}">
                <a16:creationId xmlns:a16="http://schemas.microsoft.com/office/drawing/2014/main" id="{3BD53C71-2A7B-465E-A77C-676407ABFC94}"/>
              </a:ext>
            </a:extLst>
          </p:cNvPr>
          <p:cNvPicPr>
            <a:picLocks noChangeAspect="1" noChangeArrowheads="1"/>
          </p:cNvPicPr>
          <p:nvPr/>
        </p:nvPicPr>
        <p:blipFill>
          <a:blip r:embed="rId43" cstate="print">
            <a:extLst>
              <a:ext uri="{28A0092B-C50C-407E-A947-70E740481C1C}">
                <a14:useLocalDpi xmlns:a14="http://schemas.microsoft.com/office/drawing/2010/main" val="0"/>
              </a:ext>
            </a:extLst>
          </a:blip>
          <a:srcRect/>
          <a:stretch>
            <a:fillRect/>
          </a:stretch>
        </p:blipFill>
        <p:spPr bwMode="auto">
          <a:xfrm>
            <a:off x="117735" y="2065365"/>
            <a:ext cx="1055314" cy="581385"/>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2" descr="National Cancer Institute">
            <a:hlinkClick r:id="rId44"/>
            <a:extLst>
              <a:ext uri="{FF2B5EF4-FFF2-40B4-BE49-F238E27FC236}">
                <a16:creationId xmlns:a16="http://schemas.microsoft.com/office/drawing/2014/main" id="{EFB21683-355F-4BE7-BF24-DD71F9554C02}"/>
              </a:ext>
            </a:extLst>
          </p:cNvPr>
          <p:cNvPicPr>
            <a:picLocks noChangeAspect="1" noChangeArrowheads="1"/>
          </p:cNvPicPr>
          <p:nvPr/>
        </p:nvPicPr>
        <p:blipFill>
          <a:blip r:embed="rId45" cstate="print"/>
          <a:srcRect/>
          <a:stretch>
            <a:fillRect/>
          </a:stretch>
        </p:blipFill>
        <p:spPr bwMode="auto">
          <a:xfrm>
            <a:off x="2811814" y="368298"/>
            <a:ext cx="1090942" cy="748867"/>
          </a:xfrm>
          <a:prstGeom prst="rect">
            <a:avLst/>
          </a:prstGeom>
          <a:noFill/>
        </p:spPr>
      </p:pic>
      <p:pic>
        <p:nvPicPr>
          <p:cNvPr id="76" name="Picture 40" descr="MHH Logo">
            <a:hlinkClick r:id="rId46"/>
            <a:extLst>
              <a:ext uri="{FF2B5EF4-FFF2-40B4-BE49-F238E27FC236}">
                <a16:creationId xmlns:a16="http://schemas.microsoft.com/office/drawing/2014/main" id="{D959B2D7-BFA6-4F42-AC1E-830FA055E397}"/>
              </a:ext>
            </a:extLst>
          </p:cNvPr>
          <p:cNvPicPr>
            <a:picLocks noChangeAspect="1" noChangeArrowheads="1"/>
          </p:cNvPicPr>
          <p:nvPr/>
        </p:nvPicPr>
        <p:blipFill>
          <a:blip r:embed="rId47" cstate="print"/>
          <a:srcRect/>
          <a:stretch>
            <a:fillRect/>
          </a:stretch>
        </p:blipFill>
        <p:spPr bwMode="auto">
          <a:xfrm>
            <a:off x="5153084" y="3960040"/>
            <a:ext cx="1758950" cy="422149"/>
          </a:xfrm>
          <a:prstGeom prst="rect">
            <a:avLst/>
          </a:prstGeom>
          <a:noFill/>
        </p:spPr>
      </p:pic>
      <p:pic>
        <p:nvPicPr>
          <p:cNvPr id="77" name="Picture 2" descr="Link zur Startseite">
            <a:extLst>
              <a:ext uri="{FF2B5EF4-FFF2-40B4-BE49-F238E27FC236}">
                <a16:creationId xmlns:a16="http://schemas.microsoft.com/office/drawing/2014/main" id="{E9AC5589-1EB3-46B3-8CBC-0262B127E409}"/>
              </a:ext>
            </a:extLst>
          </p:cNvPr>
          <p:cNvPicPr>
            <a:picLocks noChangeAspect="1" noChangeArrowheads="1"/>
          </p:cNvPicPr>
          <p:nvPr/>
        </p:nvPicPr>
        <p:blipFill>
          <a:blip r:embed="rId48" cstate="print"/>
          <a:srcRect/>
          <a:stretch>
            <a:fillRect/>
          </a:stretch>
        </p:blipFill>
        <p:spPr bwMode="auto">
          <a:xfrm>
            <a:off x="7512965" y="4835887"/>
            <a:ext cx="1553499" cy="246693"/>
          </a:xfrm>
          <a:prstGeom prst="rect">
            <a:avLst/>
          </a:prstGeom>
          <a:noFill/>
        </p:spPr>
      </p:pic>
      <p:pic>
        <p:nvPicPr>
          <p:cNvPr id="78" name="Picture 4" descr="Logo Unife">
            <a:extLst>
              <a:ext uri="{FF2B5EF4-FFF2-40B4-BE49-F238E27FC236}">
                <a16:creationId xmlns:a16="http://schemas.microsoft.com/office/drawing/2014/main" id="{DE4B86D7-A20F-441E-868F-EB7E62E06F47}"/>
              </a:ext>
            </a:extLst>
          </p:cNvPr>
          <p:cNvPicPr>
            <a:picLocks noChangeAspect="1" noChangeArrowheads="1"/>
          </p:cNvPicPr>
          <p:nvPr/>
        </p:nvPicPr>
        <p:blipFill>
          <a:blip r:embed="rId49" cstate="print"/>
          <a:srcRect/>
          <a:stretch>
            <a:fillRect/>
          </a:stretch>
        </p:blipFill>
        <p:spPr bwMode="auto">
          <a:xfrm>
            <a:off x="3080929" y="6173482"/>
            <a:ext cx="1918653" cy="211463"/>
          </a:xfrm>
          <a:prstGeom prst="rect">
            <a:avLst/>
          </a:prstGeom>
          <a:noFill/>
        </p:spPr>
      </p:pic>
      <p:sp>
        <p:nvSpPr>
          <p:cNvPr id="79" name="AutoShape 2" descr="data:image/jpeg;base64,/9j/4AAQSkZJRgABAQAAAQABAAD/2wCEAAkGBhQREBUSEhQUFRQTFxcVFhgSFBgaFBUUGxkVFhYTFxkaHCYeFxkjHBgZHy8gIycpLCwsFx40NTAqNSYrLCkBCQoKDgwOFg8PGSkkHiUqMCwvNTUzNSsqKSwrMyktLSk0LDU1KiopNS0pKjUpKTUsMiwsKiktNSwpLSksKikpKf/AABEIAHsBmAMBIgACEQEDEQH/xAAcAAEAAwEBAQEBAAAAAAAAAAAABAYHBQIIAwH/xABEEAABAwECBg4IBQMFAQAAAAABAAIDEQQSBQYHITFBExUiMlFSYXFzgaGxstEzNDVTcpGSkxQjQsHCQ4KiJFTD4eNi/8QAGwEBAAIDAQEAAAAAAAAAAAAAAAEFAgMHBAb/xAAzEQACAgECBAIIBAcAAAAAAAAAAQIDEQQSBSExURRBIjJxgZGhsfFh0eHwBhMVJEJSov/aAAwDAQACEQMRAD8AgzYRlvH82XSf6j+E8q87ZS+9l+4/zX4zb53Oe8rwqrJ1JQjjoiTtlL72X7j/ADTbKX3sv3H+ajImSdkeyJO2UvvZfuP802yl97L9x/moyJkbI9kSdspfey/cf5ptlL72X7j/ADUZEyNkeyJO2UvvZfuP802yl97L9x/moyJkbI9kSdspfey/cf5ptlL72X7j/NRkTI2R7Ik7ZS+9l+4/zTbKX3sv3H+ajImRsj2RJ2yl97L9x/mm2UvvZfuP81GRMjZHsiTtlL72X7j/ADTbKX3sv3H+ajImRsj2RJ2yl97L9x/mm2UvvZfuP81GRMjZHsiTtlL72X7j/NNspfey/cf5qMiZGyPZEnbKX3sv3H+akYNwjKZ4qyy+kj0yP47eVc5ScGeni6SPxtUp8zCcI7Xy8j6BREVocvCIiAIiIAiIgCIiAIiIAiIgCIiAIiIAiIgCIiAIiIAiIgCIiA+eJt87nPeV4XubfO5z3leFVHVF0CIiEhERAEREAREQBERAEREAREQBERAEREAREQBScGeni6SPxtUZScGeni6SPxtRdTCz1X7D6BREVqctCIiAIiIAiIgCIiAIiIAiIgCIiAIiIAiIgCIiAIiIAiIgCIiA+eJt87nPeV4XubfO5z3leFVHVF0CIiEhERAEREAREQBERAEREAREQBERAEREAREQBScGeni6SPxtUZScGeni6SPxtRdTCz1X7D6BREVqctCIiAIiIAiIgCIiAIiIAiIgCIiAIiIAiIgCIiAIiIAiIgCIiA+eJt87nPeV4XubfO5z3leFVHVF0CIiEhERAEREAREQBERAEREAREQBERAEREAREQBScGeni6SPxtUZScGeni6SPxtRdTCz1X7D6BRFBwxbJIoi+GIzPBG4DrpI1mp4FanLScioFtymywuuS2N0bqVo+Qio4RuM4XqwZSpp3XYbE6QjObslaDhJuUCAvqKNg20Pkia+SPY3uFXMJrdNTmrrX9t872ROdGzZHtBLWA0vHgrqQEhFQ8IZSJoCGzWJ0ZOi9IRXmNyhX52PKfLM65FY3PdpoyQk04d5mCA0BFAwNbZZYr80JhfUi4XBxpqNRwqegCIiAIiIAiIgC/hdRR8JWd8kTmRyGJ5pR4aHFucE5jmObN1rIcdLLaYJhHPaHzBzb7SXOu0qRva0BqNSA2WOQOFWkEHQQag9a9LhYj+zrP8AB+5XdQBERAF4Ezb128L1K0qK04aaaKkY84JtTY5bQy1v2Nu62IVZdbmFAWndcOdcXJSa2uUnOdi0nTv2IDVEREAREQHzxNvnc57yvC9zb53Oe8rwqo6ougREQkIuti1i662ymJjgyjS8lwJFAQKZuddfDuTx9lgdO6Zjg2mYMIJJIaACTy9iyUJNZSPLPWUV2KqUvSflz8ypIismLOJEltjdI2RrA11zdNJqaAkih5VEYuTwjbdfXRHfY8Ira0TJjgOOSGWWWNj6vDG32g0uippXRvuxVrGjFJ1h2O/K15kvUDWkUDaVOc8oWl4h2LYrBCKULwZD/cSR2UHUt9MPTwyl4trIvRqVUuUnjPTp9irZT7PDCyGOKKNjnuc4ljADdaAKVA0Vd2LPlrGN+JEttnEglYxrWBoBaSdJJOY8vYs6tuAjHbPwgeHuvsjvAEC867q5CadSxui92cG3hOpqdChvzJJt9eRzEV5nyVyMY55tEdGguO4doArwr8cB5MppmB8zxCHCobdvSU5RUBvNp5lj/KnnGD1f1TSbXPese8piLQMIZJ3BpMM15w/TI27XkDgTTrCq+BsVLRaZXRsZd2M0kL8zWHgPCeQKHXJPGDOriGmtg5xmsLr5YOOi0aLJGKbq0G9/8xilet2dVjGfE2WxUc4h8bjQPaKUPFcNR7FMq5RWWjGniWmunshPn70cew2YyysjGl72s+ogfutxGLlmA9Xh+23yWU5P7HsmEIuBl6Q/2g0/yIWs4ekc2zS7GC55YWsDdJc4XW06yt9CW1tlFxy6Tvrqi8cvq/0MNwlO180j2gBrnuLQ0UAbU3QBqzUUZX/B2SdxaDNMGnixtvU5C4kZ+YL8cL5LJY2l0Eglpnult15+HOQTyZlpdU+uC4hxTRpqtT/Dzx8ehRlJwZ6eLpI/G1R3NINDmIzGukHgUjBnp4ukj8bVqXUsZ+q/YfQKIitTlpnuVxouWc67zx1UaaKRkmYPw0p1mWh6mNp3lfhlc9HZ/jf4QpOSf1WXpf4MQF4REQFLyrRg2Nh1iVva1652SKMf6h2v8sV5N2aLp5VPUm9MzwyLnZIt7aOePuegNDRFycP4yw2Nl6V26O9Y3O93MNQ5TmQHWRUe1Y4W+7sjLARHp3d4vu8JAoR8ipuK+P8AFa3CJ7dilOgE1a/kac2fkPagLWiLk4bxngsg/NduzvWMF6R3M3VzmiA6yLP8KZRLTEQ78G6OM6DNfBd1gANPJnXfxVxyjtwIALJWirmE1zaLzTrHdVAWFZblY9Zi6L+blqSy3Kx6zD0X83IC64j+z7P8H7ldi1WlsbHSPNGsBc48AAqSuPiP7Ps/wfuVxscsbi1s9mbZ5XNLHMdJdcGAkZyNznArpqgPOLOOMltwg5o3MAicWszVJDmUe48bOc2gdqvCxDE7DLrLaDI2J0xLHNusrWhLTezA5s3atDwJjtJaJ2RGxyxh1avdeo2gJqatHBTTrQHQx39n2joz3hUfJP61L0X82K8Y7+z7R0Z7wqDkytbIp5pJHBrGw1Jccw3bEBrSLPMKZVqEizw3mj9cpIB5mjR1kcy94Fyqh7wy0RhgJpfYSWjlc05wOUEoDQEX8BqiA+eZt87nPeV4XubfO5z3leFVHVF0CIiEmj5JbFuZ5aaS2MdQLj3hS8q9su2aOPXJJXqYCe9zV08nli2PB8Z1yF0h6zQf4gKoZVbZetUceqOOvW4n9mhet+jUfIVf3HFXLyTf/Kx9SkrZ8QLFseD4uF9ZD/cSR/jdWNRxlxDRnLiABwk5gF9A2KzCONkY0Ma1o6gAsdOubZ6/4htxVCvu8/D7mXZSpzNb2wt/S1jB8bzX92/JanZoBGxrBoY0NHMBT9lk+Dj+Lw3e0t2Zz/7Y63exoWl4x27YbJNJrbG6nxEUb2kLZW/WkVvEYNR02mXXHzf6me2rKjaRI8MbFcDnXatdW7U0rutNFBxOvWrCjZX5zefM6gzVoSOqpHyVXV+yS2Oss0vFa1g53G8fCPmtEJOckmX2rpp0elslXFJ4x8eRpE8rWNLnEBrQSSdAAzkrMMI5U5zKTC1jYwcwe0lzhwuNRSvANCtGUrCGx2FzRpmc2P8At3zuxtOtZAtt9jTwir4Lw+q2uVtsc88L8zfcC4R/EWeOal3ZGh1OA6x81wsb8aW4PaGxMaZpSX0OgajI6mck0oObkXdwLZNis0UfEjY3rDRXtWQY8W/ZrfMa5mHYxzMzH/K8s7JuMF3PDw3SV6nVSX+Cy/bz5It2JOPc1ptGwTBhvNcWuY27QjPQipqKKz42wNfYbQHaNjcetovNPzAVAyV2O9a3yao4yOtxAHYCrllCtux4PkGuS7GP7jn/AMQ5RCTdbbNutohDiEK6VjnHp3z+RWMktirJPLxWtYOdxLj4R81e8OYZZZIHTSaBmAGlzjoaOfzXByY2K5Yb9M8r3O6huB4SuFlZtxMkMOoNMh5SSWj5Bp+aJ7Ksk3VLW8ScH0zj3RXP5kJ2VO1bJeDYrld5dOjgvVrXlp1LS8D4TbaYGTNzCRtaHSDoLeoghYEtpxBgLMHw11hzupznEdlD1rCicm2menjejoppjKuKTzj3YZQspWDRFbbzRQTMDz8VS13cDzkquYM9PF0kfjarblXlBtUbdbYqnrc6ncqlgz08XSR+Nq02euy50MnLRQcv9f38j6BREVic8M+yuejs/wAb/CFw8TsHW6SF5skzY2B9HAmlXUGfenVRdzK56Oz/ABv8IUnJN6rL0v8ABikH5bR4X/3TPq/802jwv/umfV/5q+ooBk2N+DbfHZw61TtkjvtAaDU3qOod6NVV1skW9tHPH3PXRyqepN6ZnhkXOyRb20c8fc9AXnCeEGwQvmfvY2lx5aaAOUnN1rNsTni2W6S12p7fy6Foe4BoeSbgAOpoB66FWXKfOW2Cg0PkY082d3e0Kp4h4qQW1kpmv3o3NAuupuSDycIKA084Wh97F9xvmsdxxuMt8jrO5tKteDGQQ15AcaEaN1nWhMyZWEf03nnkd+xUuPEGxN/oNPxOee8oCVDbJJ7AJYqCaSAOZXQJCyo7VSsQsW5jbHz2qOQGMEgzA1dKTS9U76grn5QtJiiDWhrQA1oAAAoABoAGoKvYax9s1mcWXjJIMxbEK0PAXaAeSteRAdy3WJs0bopBVrwWkHl18+tY1idIYsJRAH+o6M8oIc0+avbLThG27xosUJ/U/dTkcgOg9Q51QcWWXcJwitaTUqdJoXCpQG3rLcrHrMPRfzctSWW5WPWYei/m5AXXEf2fZ/g/cqTjR6laOhk8JUbEf2fZ/g/cqTjR6laOhk8JQGc5LPXndC/xRrWlkuSz153Qv8Ua1pAcPHf2faOjPeFnGT7AsdptLmzAuaxl+7XcuN5oAdwjPWi0fHf2faOjPeFR8k/rUvRfzYgNQiga1t1rQGjNQAAU4KDMspyl4CZBOySNoa2YOqBmAe0ipA1VDgtaWdZXdFm55f8AiQFlxCtplwfCXGpaCz6SWjsARRMmXs9vxyeIogMjm3zuc95Xhe5t87nPeV4VUdUXQIiISbviy4GxWe7o2KPwivbVZ3lIwPN+MMoY50cjW0LWkgEChaaaDmr1r9MScfW2ZggtAdsYO4e0VLAc5aRpLa582cVV1OPVipX8QzmAde+VKr2ZjZBLOD4yNep0GrlONbknn3p8/cyl4hYnSOmbaJmFkcZvNDxQvf8ApNDnujTXkC0bDFs2Gzyy8SNzusA07VV4sp9ndOWm8yENO7cxxc99RQBrQbraVNTyaFCxxx4s09jfFA8ue8tFCx7dzeBOcgDUpjKEIvDIvp1er1MHbW0uXlySz3+py8lUF61yOOlsR+bnNqeztVxyg2eR9gkbG0uNWFwaKm4HAnNrWX4sYfNjtAlAvNoWvbwsNNHKCAepalZsfrE9tdmDOSQFrh2U+RKwqlFwcWz08UpvhrI6iEHJLH49PIx2SxyNbecx7W1pVzSBXTSpGlapkvsdyxX9csjndTaMHa0qtZRsZorTsTIH32sLnOIBAvGgbSoz5qrvYvY7WKz2WGIyuqxgDvypN9pdobnzkqK1GM3zN/EJ6jU6OOK3lvmsN4Sz1OXlZttZIIeK10h5yQ1vhd81UcXbFs1rhj1OkbX4QbzuwFSscsMNtVsfLGSWUa1hIIqABU0OcZyV+mJOEYbPaxLO4taxrqUa526NGgUaDqJNeRa5NSsPfp656fQKKT3bXy88vn9WbNapxGxzzoY0uPMASvn2WUvcXHS4lx5yanvWm4z4/WaWySxwyOMj23ANjeMxIDs5aANzVZes75JtYPHwLSzphOVkWm358un3NSyUWO7ZpJNcklOpg83OUTK1bdzBENZdIRzUaO8r98VccrHZrHFE6Rwe0VdSKQ7pxLnCobQ5zTqVXxsw5Fa7ex4cTA3Y2VuuBuVvPN0ius6llKSVaimeeii2fEZXTg1FZa5dcckani7YthskMfFjbXnpU9pKp2VDAEkjo7RG1zw1pY8NFS0VLmuoNWd3YuzLlIsQabsjiaGg2KTOdQztXPxYykROiDLW65I0UvkEsfy1G9dw1/6WyTg1tyV+mq1lNj1SreU+aaeXnOSl4vYoTWqQNuPZHXdvc0gAawK6XcgWzsY2KMDM1kbacjWtHcAFxZsfLE0V2druRgc4/IBUTG7H91qaYYQWQnfV38nIaZmt5NfYsU4VLk8s9FsNXxO2KlBxiv2/azh4y4W/FWqSYb1xo34BuW9gr1qLgz08XSR+NqjKTgz08XSR+Nq8mcvJ9XsVdWyPRLB9AoihYYmmbETZ2NkkzUa91GkVz56jUrQ5gUvK56Oz/G/whSck3qsvS/wYuPjDgLCdtc0yxMAZW61kjA0VpU53kk5hrXvF3A2FLEXbFFGWvoXNe9hFRmqKPBBopBpqKJgqWV0LTOxrJTW81pqBnNKGp1UX8wtNK2Jxs7GySZrrXOoDnFc9RqUArGVU/wCibyzN8Mi5+SLe2jnj7nqNjFgjCltuiWKNrWmoax7AK6KmrySaL8cX8XsJ2J5fFEzdABzXyMLXUrTQ8GoqdB1oC5Y94LM9hka0VcykjRw3c5HPdqs2xGxjFjtNXn8qQXHni56tf1GvUStZwLPO+KtpjbHJUi6x14Xc1DWpVKxpyaOc8y2S7ujUxE0oddw6KchpTh1IDQopQ5oc0hzTnBBqCOEHWo2FcLxWaMyTPDWjh0k8DRpJ5lk9gwHhOE3ImWiOvFfRnPvrvWrXi/iC8yCe3vMrxnaxzi8A6r7jvvhGbnQFixltxbYZpYjn2Iua4agRvh1GqzTJvHGbe3ZKEhjyyvvBSnXdvHqWvWiBr2OY4Va4FrhwgihCyXDGT+1WeW9A10jAasdGfzG581RUEOHCP+kBrpKxLADxtnEa5vxGnVncQO9W7BWLlvtTQLbPIyHXGCBI8cDrugc9ebWuJh7J9aIrQfwzC+NzqxlrhVmsB1TUUP6uZAa2stysesxdF/Nys2DcE22zRPlMptNocGtEb5KRNFc5qaVcBXPmryqrYexYwlbJdlliYCAGgNkYGtaKmgq4nSSetAXjEf2fZ/g/cqVjOP8ARWjoZPCVWsVYcJWZscD4I3QhwF4yNvsYXbqlHbqlSQKK6WiAPY5jt64Fp5iKFAZNkvmAt1D+qJ4HKatd3ArXVjltxIttlnrCx77rqxyRUryEitWnhBzadIVzwHgnCEjmSWu0FjWEO2KMNq6mqQtFKcmfqQHUx39n2joz3hUfJP61L0X82Lv41x4RtAkgjgjELjS9sjb72AgjS7c1pwLgYAxZwlY5tlihYSQWkOkZRzTQ0zOrpAQGqLOsruizc8v/ABK72eeY2a++NonuE7GHAtv56NvcBzZ+VZ/jJgLCVue10kMbQwENayRlBWlTUuqTmHyQFjyZez2/HJ4ii5WKtjwlY2iLYI3RF9TekbebUi8QQ7Pw0ov6gM3m3zuc95XhWiTAsV47nWf1O4ededpYuKfqd5qt2M6StZXjoysorNtLFxT9TvNNpYuKfqd5psZPjK+zKyis20sXFP1O802li4p+p3mmxjxlfZlZRWbaWLin6neabSxcU/U7zTYx4yvsysorNtLFxT9TvNNpYuKfqd5psY8ZX2ZWUVm2li4p+p3mm0sXFP1O802MeMr7MrKKzbSxcU/U7zTaWLin6neabGPGV9mVlFZtpYuKfqd5ptLFxT9TvNNjHjK+zKyis20sXFP1O802li4p+p3mmxjxlfZlZRWbaWLin6neabSxcU/U7zTYx4yvsysorNtLFxT9TvNNpYuKfqd5psY8ZX2ZWVJwZ6eLpI/G1d3aWLin6nea/ew4HiEsZDdD2HfO4w5UUGYT1cNr5M11ERWRzgIiIAiIgCIiAIiIAiIgCIiAIiIAiIgCIiAIiIAiIgCIiAIiID//2Q==">
            <a:extLst>
              <a:ext uri="{FF2B5EF4-FFF2-40B4-BE49-F238E27FC236}">
                <a16:creationId xmlns:a16="http://schemas.microsoft.com/office/drawing/2014/main" id="{8F018560-9C4F-4FC9-B1DF-A30462742480}"/>
              </a:ext>
            </a:extLst>
          </p:cNvP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pic>
        <p:nvPicPr>
          <p:cNvPr id="81" name="Picture 8" descr="https://pbs.twimg.com/profile_images/378800000693738071/15d4a789b07e9fc77503cccbe55a8e82.png">
            <a:extLst>
              <a:ext uri="{FF2B5EF4-FFF2-40B4-BE49-F238E27FC236}">
                <a16:creationId xmlns:a16="http://schemas.microsoft.com/office/drawing/2014/main" id="{9FF4183D-3B4E-48B7-A69D-1568958C6F4A}"/>
              </a:ext>
            </a:extLst>
          </p:cNvPr>
          <p:cNvPicPr>
            <a:picLocks noChangeAspect="1" noChangeArrowheads="1"/>
          </p:cNvPicPr>
          <p:nvPr/>
        </p:nvPicPr>
        <p:blipFill rotWithShape="1">
          <a:blip r:embed="rId50" cstate="print">
            <a:extLst>
              <a:ext uri="{28A0092B-C50C-407E-A947-70E740481C1C}">
                <a14:useLocalDpi xmlns:a14="http://schemas.microsoft.com/office/drawing/2010/main" val="0"/>
              </a:ext>
            </a:extLst>
          </a:blip>
          <a:srcRect t="23522" r="4562" b="24864"/>
          <a:stretch/>
        </p:blipFill>
        <p:spPr bwMode="auto">
          <a:xfrm>
            <a:off x="1351715" y="2132992"/>
            <a:ext cx="726882" cy="393107"/>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10" descr="http://www.ahpanet.com/resource/resmgr/news/usda.gif">
            <a:extLst>
              <a:ext uri="{FF2B5EF4-FFF2-40B4-BE49-F238E27FC236}">
                <a16:creationId xmlns:a16="http://schemas.microsoft.com/office/drawing/2014/main" id="{ABC1A272-403F-40CA-800C-36FD85DC07FA}"/>
              </a:ext>
            </a:extLst>
          </p:cNvPr>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2327668" y="2152205"/>
            <a:ext cx="602984" cy="602984"/>
          </a:xfrm>
          <a:prstGeom prst="rect">
            <a:avLst/>
          </a:prstGeom>
          <a:noFill/>
          <a:extLst>
            <a:ext uri="{909E8E84-426E-40DD-AFC4-6F175D3DCCD1}">
              <a14:hiddenFill xmlns:a14="http://schemas.microsoft.com/office/drawing/2010/main">
                <a:solidFill>
                  <a:srgbClr val="FFFFFF"/>
                </a:solidFill>
              </a14:hiddenFill>
            </a:ext>
          </a:extLst>
        </p:spPr>
      </p:pic>
      <p:sp>
        <p:nvSpPr>
          <p:cNvPr id="83" name="AutoShape 12" descr="data:image/jpeg;base64,/9j/4AAQSkZJRgABAQAAAQABAAD/2wCEAAkGBxQTERQUEhAWERUUFhgXEhUVFhQVGBgXGhQXGBgVFxgYHSggHB4lHxcVLTkiJSorMC4uHB8zODMsNygtLisBCgoKDQwOGw8PFDchHCUsLjctNys3KysrOCsrNzcrNCwrLCsrKyssKyw4Nzg3Kys3KysrKywrLCsrKyssKysrK//AABEIAJsAuwMBIgACEQEDEQH/xAAbAAEAAgMBAQAAAAAAAAAAAAAABQYCBAcBA//EADwQAAEDAgQEAggCCAcAAAAAAAEAAgMEEQUGEiETMUFRFCIHMjRhcXORsiNCFSQlUmKBobEWMzVDcpPR/8QAGAEBAQEBAQAAAAAAAAAAAAAAAAIEAwH/xAAhEQEBAAEEAQUBAAAAAAAAAAAAAQMCMnGxMREhUWHREv/aAAwDAQACEQMRAD8A7iiIgxc4C1+vJeqDx/2ij+Y/7FOL30c9OT+tWrT8fnqXS6pnpOzC+jgjdG6z5H6WNvYuOm9h/wCLXyhn1tXC/UBDNC9rJg43AB/P9bj3FeOi9axe19+yyXP8OxyHxk8gqo/xGRNHlO9g8i4vtyKk81ZgZS0rKqSThu/Iw3/FJFzGB3NtkFtRVfJGdoMRY7hh0ckduLE/Zzb8j7x71aEBERAREQEREBERAREQEREBERAREQQePe0UfzH/AGKWqZwxpc7kBcqIx72ij+Y/7FMTNu02522Pv6FVfEZ8W/JzOo436S6l1bhkktVF4QwHXC0m7tTiWiN38RbvYclSvR3jM3Gq5HRibjRCN97Df8pIHPkPorJnfDKirqKeje3ywtklqRATJp/je4j13dis48OjFNQ1IfG5+h8cgisw2NtPFA/MLW6b3UtDTidG0xO4UJ8w1gMdu4C5DT9d1v519IztEQdTh7NV2PDbWsN7Fw2e33bEL4PYWhvSMnzbXvbla/K+6larCwygYIoopp6mRkWmYl4DCdLZAwb7Hr2QYejynbh7Za/TLNHVNYQLgvjj1+aR/wC8AT06BdmikDgCDcEXB9xXEfRjSzQCaJ7TK6Kbhnz7xWtd1nf7RG3xXbom2AA2A5WQZoiICIiAiIgIiICIiAiIgIiICIiCCx/2ij+Y/wCxTig8f9oo/mP+xTZVXxGfFvyczqObMZU4VO9rRx6eolfIwBkkkxeRcse8bNA6OPwWq/DJG1EU84p6UVRLXw8Nt5QfNoLxyfzOr4rqdlp4nhcc7NErA4XuO4PcHoVLQ5pTZUpG1kpcNUULWuiic+8bXi5DnXNnXPTpZbmBCopozVRtjrGyOLpZGM0ucO7RzAHLmeSsVLkGlj2bxLXJsZCRvzVjo6RkTGxxtDGMFmtGwAQU3AsMbV1Bq7SRQaNEUTtUbi4kOe57SNtwLD4q8MbYAdl7ZLoPUREBERAREQEREBERAREQEREBERBBY/7RR/Mf9imyoTH/AGij+Y/7FNlVfEZ8W/JzOo5rlzMeLVrHywspGsbK+MB/EvdriL7FS2Wc0VRq30eIQxxSiPixvjcSx7AbHn2VO9HFTibaeYUdNTSxeJm3lkex1+IbizeimqjL9XprK6vkZxfCvihiivpjaRcnUTcnkpaHSRICNQIIte99rd7quY1j7462jhZoMdQJDI7sGi4IPJa+Cu/YjO/hD8f8sqgxYcKmPAYnvIa6N5fY2LgAPLf3oOyU9dHJcMkY8jmGuBI+iqYzFVSS4jFC2LXTFgg4hLWnU251lQWeMAgw1kFXQsbSvZPG14ZsJGPdpc1w6ndRuY3+TMBG3lit3vwwg61BUWia6VzWnSC86hpvbexPRZ01UyQamPa8d2kEf0XNGUra7EYaacl0FNRRSGEkhsj3iwce4ACseF5Ogpaxs1M/wzXMLX0zbaH9n2O4I9yCZzXiTqejqJ2AF0UbntB5XA2umWMQdPRwTPADpI2ucByuR0Wl6Qj+zKz5D/7FVHKmG4uaKnMWIU7I+E3Q0wFxDbbAnVugs2GZikkxWqpC1ojhjjc0i+ol1736KxPrYw7SZWB37pc0H6XuuRUVZU0lbi8s8rJqiGja/W1pYw2a7Ttc2WphNFBLSMM+E1lRPKzU6qAHELnb6mOvsATtZB22SUNF3ODQOZJAH1K+UFbHIPw5WSf8XB39lyeR/Eo8PZibpzI18gFI1mt9SG7Nc8A3sAAe26yw2nbDjNH4egfh8crJA4GwElrHdg5W7oLDDnl7KKrqZWMc6CofExgOnUGuaAd+u/Rb2OZpfHNhzYtDm1c3DkN76Rp1GxHUKgV+GxyYRiL5GB7o62Uxk/lJewGylM1YBCx2D08LODHJU6nhhsTqj85B7kXQdSgro3khkjHkcw1zSR/IFbC5njuX6ehr8LfSRCndLU8KTRsHsMbidQ68gumIPUREBERBBY/7RR/Mf9imyoTH/aKP5j/sU4qviM+Lfk5nUVvIuXHUMD4nSCQumkkBAts9xNlOYlSCaJ8TvVkaWm3Yiyo2HekSecPdT4RPMxj3ML2viAJabG1yFYcu47PUPe2bD5aQNFw6RzHBxvaw0lS0K1BknEPDmjdiTPChhYwtitMW22a5xNrfyWVb6O5Xx4e1lZwX0LTZ7WC5d0Nj09y6EECCiDKFZUzROxGsjligeJI4oYywPe31XSEk8uwX2xTI75RiI4wHjg0N8vqaRbffdXVQ2VcwNrInyNYWBkskVibm7HaSf52QQ2M5Olc6CopagQVUEQi1FupkjbC7Xi/JfTAcqziqFZXVLaidrDHE2NhZHG0m5sCSSSe6tyXQRuZMMNTSzQB2gysLNRF7XHOy9y9hpp6WGAu1GJgZq72HNSJK+dRLpY5x30gn6C6CtQ5S/XqupkeHx1UTYnR25AAg3PXmoiHKWJQM8NS4kxtNuGF8WqaNp/K1wNtul1asp42K2ljqWsLBJezSbnZxbv8ARS9kFBrsgyx+FkoarhzUrHsDpwZBIHm7te99z2XzdkuudV01bLXMkmidZ7OGWxCM+sIxe9/eV0KyWQUv/AxNFWUpm3qZnyteG+pqLSBbryWIyhUvNC6oqmSPo5zJqbGW6o9GkMtfY+9XayWQQOYsANTNRyB+jws/FItfV5S2w7c1PBLL1AREQEREEFj/ALRR/Mf9inAonGaVzpqZzRcMe4u9wLbXUsVVvtHDFLMmu/c6jjfo2xiujp5m02HeJj8TMdfFYzcvNxY9lYcx47XfoytlmpfAyRNBhLZBJq6k7cun1URlKTFaCKSFuEcZpmle15nY0kOeSNt1J43NiNfQ1kEuGeGc6L8K0zH636vV5C23VS7tTHcJq4sNdXfpKfxMcXGt5OH6t+Foty3+K2ZsUnxCrp6Rk7qVnhWVNQYra3l/JgceQ2KsGZ8MllwianjZqldTcMNuPW0gWudlWpMNqKaopKimbHNUNpGQ1VK57WvLG2s9hPUG6DPw9TSYvR0/jZZqeVkrwyTSSC3TcFwG43WjlszfoufgVLKS9fOJZnlo0xcY6i3VtqsvqyWrmxqikq4m054c3Cga7W9rPLd8juW+2y+EmUqsUUf6sJnQ4hLUOp3OaBLG57i3fl1B37INd2LxwVlH4LFZ6riTtZM13nic03vZ1rA+4FSWD01VW4jiMbq6WKngnaAyMgON2bN1EXDfh1WOOw4jUeHkZhbYI6WdknAEjOJIRzIt5Wgf1ViyThM0NXiMksehtRMx8e4NxwwDy7FBW4cxT0EeKRvmdU+F4fhXSWLryAhrXEDfdSLMqVfhTMcTnNU6MvdfTwrltzHoty5jusqvKMlRPijZW8OOqbFwZNj5mB1iB7jZYxYji/hzSmgbxg3hip4jRCRa3E0+te3TugkfQ/8A6RS352ff/scroqv6NMMlpsNghnZokYHahcHm9xvcK0ICIiAiIgIiICIiAiIg8IXqIg8ASy9RB4QoDMOVIaqSOVzpIpYgQyWJxY4NO5ae4v0VgRBXsDylDTzOn1STTObpMsry9wbe+kDkB8FYV5ZeoCIiAiIgIiICIiAiIgIiICIiAiIgIiICIiAiIgIiICIiAiIgIiICIiAiIgIiICIiAiIgIiICIiAiIgIiICIiAiIgIiICIiAiIgIiICIiAiIgIiICIiAiIgIiICIiAiIgIiICIiAiIgIiICIiD//Z">
            <a:extLst>
              <a:ext uri="{FF2B5EF4-FFF2-40B4-BE49-F238E27FC236}">
                <a16:creationId xmlns:a16="http://schemas.microsoft.com/office/drawing/2014/main" id="{DF1F789B-FC12-4FC3-A8B0-B2F2CB3AB228}"/>
              </a:ext>
            </a:extLst>
          </p:cNvPr>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84" name="AutoShape 14" descr="data:image/jpeg;base64,/9j/4AAQSkZJRgABAQAAAQABAAD/2wCEAAkGBxQTERQUEhAWERUUFhgXEhUVFhQVGBgXGhQXGBgVFxgYHSggHB4lHxcVLTkiJSorMC4uHB8zODMsNygtLisBCgoKDQwOGw8PFDchHCUsLjctNys3KysrOCsrNzcrNCwrLCsrKyssKyw4Nzg3Kys3KysrKywrLCsrKyssKysrK//AABEIAJsAuwMBIgACEQEDEQH/xAAbAAEAAgMBAQAAAAAAAAAAAAAABQYCBAcBA//EADwQAAEDAgQEAggCCAcAAAAAAAEAAgMEEQUGEiETMUFRFCIHMjRhcXORsiNCFSQlUmKBobEWMzVDcpPR/8QAGAEBAQEBAQAAAAAAAAAAAAAAAAIEAwH/xAAhEQEBAAEEAQUBAAAAAAAAAAAAAQMCMnGxMREhUWHREv/aAAwDAQACEQMRAD8A7iiIgxc4C1+vJeqDx/2ij+Y/7FOL30c9OT+tWrT8fnqXS6pnpOzC+jgjdG6z5H6WNvYuOm9h/wCLXyhn1tXC/UBDNC9rJg43AB/P9bj3FeOi9axe19+yyXP8OxyHxk8gqo/xGRNHlO9g8i4vtyKk81ZgZS0rKqSThu/Iw3/FJFzGB3NtkFtRVfJGdoMRY7hh0ckduLE/Zzb8j7x71aEBERAREQEREBERAREQEREBERAREQQePe0UfzH/AGKWqZwxpc7kBcqIx72ij+Y/7FMTNu02522Pv6FVfEZ8W/JzOo436S6l1bhkktVF4QwHXC0m7tTiWiN38RbvYclSvR3jM3Gq5HRibjRCN97Df8pIHPkPorJnfDKirqKeje3ywtklqRATJp/je4j13dis48OjFNQ1IfG5+h8cgisw2NtPFA/MLW6b3UtDTidG0xO4UJ8w1gMdu4C5DT9d1v519IztEQdTh7NV2PDbWsN7Fw2e33bEL4PYWhvSMnzbXvbla/K+6larCwygYIoopp6mRkWmYl4DCdLZAwb7Hr2QYejynbh7Za/TLNHVNYQLgvjj1+aR/wC8AT06BdmikDgCDcEXB9xXEfRjSzQCaJ7TK6Kbhnz7xWtd1nf7RG3xXbom2AA2A5WQZoiICIiAiIgIiICIiAiIgIiICIiCCx/2ij+Y/wCxTig8f9oo/mP+xTZVXxGfFvyczqObMZU4VO9rRx6eolfIwBkkkxeRcse8bNA6OPwWq/DJG1EU84p6UVRLXw8Nt5QfNoLxyfzOr4rqdlp4nhcc7NErA4XuO4PcHoVLQ5pTZUpG1kpcNUULWuiic+8bXi5DnXNnXPTpZbmBCopozVRtjrGyOLpZGM0ucO7RzAHLmeSsVLkGlj2bxLXJsZCRvzVjo6RkTGxxtDGMFmtGwAQU3AsMbV1Bq7SRQaNEUTtUbi4kOe57SNtwLD4q8MbYAdl7ZLoPUREBERAREQEREBERAREQEREBERBBY/7RR/Mf9imyoTH/AGij+Y/7FNlVfEZ8W/JzOo5rlzMeLVrHywspGsbK+MB/EvdriL7FS2Wc0VRq30eIQxxSiPixvjcSx7AbHn2VO9HFTibaeYUdNTSxeJm3lkex1+IbizeimqjL9XprK6vkZxfCvihiivpjaRcnUTcnkpaHSRICNQIIte99rd7quY1j7462jhZoMdQJDI7sGi4IPJa+Cu/YjO/hD8f8sqgxYcKmPAYnvIa6N5fY2LgAPLf3oOyU9dHJcMkY8jmGuBI+iqYzFVSS4jFC2LXTFgg4hLWnU251lQWeMAgw1kFXQsbSvZPG14ZsJGPdpc1w6ndRuY3+TMBG3lit3vwwg61BUWia6VzWnSC86hpvbexPRZ01UyQamPa8d2kEf0XNGUra7EYaacl0FNRRSGEkhsj3iwce4ACseF5Ogpaxs1M/wzXMLX0zbaH9n2O4I9yCZzXiTqejqJ2AF0UbntB5XA2umWMQdPRwTPADpI2ucByuR0Wl6Qj+zKz5D/7FVHKmG4uaKnMWIU7I+E3Q0wFxDbbAnVugs2GZikkxWqpC1ojhjjc0i+ol1736KxPrYw7SZWB37pc0H6XuuRUVZU0lbi8s8rJqiGja/W1pYw2a7Ttc2WphNFBLSMM+E1lRPKzU6qAHELnb6mOvsATtZB22SUNF3ODQOZJAH1K+UFbHIPw5WSf8XB39lyeR/Eo8PZibpzI18gFI1mt9SG7Nc8A3sAAe26yw2nbDjNH4egfh8crJA4GwElrHdg5W7oLDDnl7KKrqZWMc6CofExgOnUGuaAd+u/Rb2OZpfHNhzYtDm1c3DkN76Rp1GxHUKgV+GxyYRiL5GB7o62Uxk/lJewGylM1YBCx2D08LODHJU6nhhsTqj85B7kXQdSgro3khkjHkcw1zSR/IFbC5njuX6ehr8LfSRCndLU8KTRsHsMbidQ68gumIPUREBERBBY/7RR/Mf9imyoTH/aKP5j/sU4qviM+Lfk5nUVvIuXHUMD4nSCQumkkBAts9xNlOYlSCaJ8TvVkaWm3Yiyo2HekSecPdT4RPMxj3ML2viAJabG1yFYcu47PUPe2bD5aQNFw6RzHBxvaw0lS0K1BknEPDmjdiTPChhYwtitMW22a5xNrfyWVb6O5Xx4e1lZwX0LTZ7WC5d0Nj09y6EECCiDKFZUzROxGsjligeJI4oYywPe31XSEk8uwX2xTI75RiI4wHjg0N8vqaRbffdXVQ2VcwNrInyNYWBkskVibm7HaSf52QQ2M5Olc6CopagQVUEQi1FupkjbC7Xi/JfTAcqziqFZXVLaidrDHE2NhZHG0m5sCSSSe6tyXQRuZMMNTSzQB2gysLNRF7XHOy9y9hpp6WGAu1GJgZq72HNSJK+dRLpY5x30gn6C6CtQ5S/XqupkeHx1UTYnR25AAg3PXmoiHKWJQM8NS4kxtNuGF8WqaNp/K1wNtul1asp42K2ljqWsLBJezSbnZxbv8ARS9kFBrsgyx+FkoarhzUrHsDpwZBIHm7te99z2XzdkuudV01bLXMkmidZ7OGWxCM+sIxe9/eV0KyWQUv/AxNFWUpm3qZnyteG+pqLSBbryWIyhUvNC6oqmSPo5zJqbGW6o9GkMtfY+9XayWQQOYsANTNRyB+jws/FItfV5S2w7c1PBLL1AREQEREEFj/ALRR/Mf9inAonGaVzpqZzRcMe4u9wLbXUsVVvtHDFLMmu/c6jjfo2xiujp5m02HeJj8TMdfFYzcvNxY9lYcx47XfoytlmpfAyRNBhLZBJq6k7cun1URlKTFaCKSFuEcZpmle15nY0kOeSNt1J43NiNfQ1kEuGeGc6L8K0zH636vV5C23VS7tTHcJq4sNdXfpKfxMcXGt5OH6t+Foty3+K2ZsUnxCrp6Rk7qVnhWVNQYra3l/JgceQ2KsGZ8MllwianjZqldTcMNuPW0gWudlWpMNqKaopKimbHNUNpGQ1VK57WvLG2s9hPUG6DPw9TSYvR0/jZZqeVkrwyTSSC3TcFwG43WjlszfoufgVLKS9fOJZnlo0xcY6i3VtqsvqyWrmxqikq4m054c3Cga7W9rPLd8juW+2y+EmUqsUUf6sJnQ4hLUOp3OaBLG57i3fl1B37INd2LxwVlH4LFZ6riTtZM13nic03vZ1rA+4FSWD01VW4jiMbq6WKngnaAyMgON2bN1EXDfh1WOOw4jUeHkZhbYI6WdknAEjOJIRzIt5Wgf1ViyThM0NXiMksehtRMx8e4NxwwDy7FBW4cxT0EeKRvmdU+F4fhXSWLryAhrXEDfdSLMqVfhTMcTnNU6MvdfTwrltzHoty5jusqvKMlRPijZW8OOqbFwZNj5mB1iB7jZYxYji/hzSmgbxg3hip4jRCRa3E0+te3TugkfQ/8A6RS352ff/scroqv6NMMlpsNghnZokYHahcHm9xvcK0ICIiAiIgIiICIiAiIg8IXqIg8ASy9RB4QoDMOVIaqSOVzpIpYgQyWJxY4NO5ae4v0VgRBXsDylDTzOn1STTObpMsry9wbe+kDkB8FYV5ZeoCIiAiIgIiICIiAiIgIiICIiAiIgIiICIiAiIgIiICIiAiIgIiICIiAiIgIiICIiAiIgIiICIiAiIgIiICIiAiIgIiICIiAiIgIiICIiAiIgIiICIiAiIgIiICIiAiIgIiICIiAiIgIiICIiD//Z">
            <a:extLst>
              <a:ext uri="{FF2B5EF4-FFF2-40B4-BE49-F238E27FC236}">
                <a16:creationId xmlns:a16="http://schemas.microsoft.com/office/drawing/2014/main" id="{93947922-4DAD-4077-AB16-A41154220FC9}"/>
              </a:ext>
            </a:extLst>
          </p:cNvPr>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pic>
        <p:nvPicPr>
          <p:cNvPr id="85" name="Picture 18" descr="https://www.fhcrc.org/etc/designs/public/img/logos/fh_logo_color_large.gif">
            <a:extLst>
              <a:ext uri="{FF2B5EF4-FFF2-40B4-BE49-F238E27FC236}">
                <a16:creationId xmlns:a16="http://schemas.microsoft.com/office/drawing/2014/main" id="{54F87712-1B6C-4860-A735-1BB98D0E4AB1}"/>
              </a:ext>
            </a:extLst>
          </p:cNvPr>
          <p:cNvPicPr>
            <a:picLocks noChangeAspect="1" noChangeArrowheads="1"/>
          </p:cNvPicPr>
          <p:nvPr/>
        </p:nvPicPr>
        <p:blipFill>
          <a:blip r:embed="rId52" cstate="print">
            <a:extLst>
              <a:ext uri="{28A0092B-C50C-407E-A947-70E740481C1C}">
                <a14:useLocalDpi xmlns:a14="http://schemas.microsoft.com/office/drawing/2010/main" val="0"/>
              </a:ext>
            </a:extLst>
          </a:blip>
          <a:srcRect/>
          <a:stretch>
            <a:fillRect/>
          </a:stretch>
        </p:blipFill>
        <p:spPr bwMode="auto">
          <a:xfrm>
            <a:off x="162121" y="2635240"/>
            <a:ext cx="1511300" cy="456139"/>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20" descr="Cincinnati Children's">
            <a:extLst>
              <a:ext uri="{FF2B5EF4-FFF2-40B4-BE49-F238E27FC236}">
                <a16:creationId xmlns:a16="http://schemas.microsoft.com/office/drawing/2014/main" id="{0DFA198D-4019-4700-9ED8-139059CB1E44}"/>
              </a:ext>
            </a:extLst>
          </p:cNvPr>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1333392" y="4090641"/>
            <a:ext cx="992365" cy="441657"/>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6" descr="http://www.fib-international.org/univ_cape_town.jpg">
            <a:hlinkClick r:id="rId54"/>
            <a:extLst>
              <a:ext uri="{FF2B5EF4-FFF2-40B4-BE49-F238E27FC236}">
                <a16:creationId xmlns:a16="http://schemas.microsoft.com/office/drawing/2014/main" id="{C53FF720-BB1A-4D79-AB66-1C411CC877C1}"/>
              </a:ext>
            </a:extLst>
          </p:cNvPr>
          <p:cNvPicPr>
            <a:picLocks noChangeAspect="1" noChangeArrowheads="1"/>
          </p:cNvPicPr>
          <p:nvPr/>
        </p:nvPicPr>
        <p:blipFill>
          <a:blip r:embed="rId55" cstate="print"/>
          <a:srcRect/>
          <a:stretch>
            <a:fillRect/>
          </a:stretch>
        </p:blipFill>
        <p:spPr bwMode="auto">
          <a:xfrm>
            <a:off x="70856" y="5768227"/>
            <a:ext cx="775991" cy="735149"/>
          </a:xfrm>
          <a:prstGeom prst="rect">
            <a:avLst/>
          </a:prstGeom>
          <a:noFill/>
        </p:spPr>
      </p:pic>
      <p:pic>
        <p:nvPicPr>
          <p:cNvPr id="89" name="Picture 12" descr="Fichier:Logo CHU Angers.svg">
            <a:hlinkClick r:id="rId56"/>
            <a:extLst>
              <a:ext uri="{FF2B5EF4-FFF2-40B4-BE49-F238E27FC236}">
                <a16:creationId xmlns:a16="http://schemas.microsoft.com/office/drawing/2014/main" id="{8C388F79-6B29-4B3F-8145-A13C14566C9F}"/>
              </a:ext>
            </a:extLst>
          </p:cNvPr>
          <p:cNvPicPr>
            <a:picLocks noChangeAspect="1" noChangeArrowheads="1"/>
          </p:cNvPicPr>
          <p:nvPr/>
        </p:nvPicPr>
        <p:blipFill>
          <a:blip r:embed="rId57" cstate="print"/>
          <a:srcRect/>
          <a:stretch>
            <a:fillRect/>
          </a:stretch>
        </p:blipFill>
        <p:spPr bwMode="auto">
          <a:xfrm>
            <a:off x="5988489" y="160338"/>
            <a:ext cx="917378" cy="611586"/>
          </a:xfrm>
          <a:prstGeom prst="rect">
            <a:avLst/>
          </a:prstGeom>
          <a:noFill/>
        </p:spPr>
      </p:pic>
      <p:sp>
        <p:nvSpPr>
          <p:cNvPr id="90" name="AutoShape 2" descr="data:image/jpeg;base64,/9j/4AAQSkZJRgABAQAAAQABAAD/2wCEAAkGBhQQERUUExQWFRUTGRoWGRcYGRgbGxwYHBgaHSAbGhgZHSYfFx0pGxkaIi8gIycvLCwuFx4xNTAqNyYrLCkBCQoKDgwOGg8PGi8iHyQqKSosNi8sLCwtKSwsLiosLCwpLCwpLSksKiwvKikvNSwtNCk0KiwpLCwtKi8qLCwvLP/AABEIAMUBAAMBIgACEQEDEQH/xAAcAAEAAgMBAQEAAAAAAAAAAAAABgcDBAUCAQj/xABNEAACAQMCAwQHAwcICAUFAAABAgMABBESIQUTMQYHIkEUMlFSYXGRI0KBGDNUYqGx0hUXcoKSk5TRFiQ1Q1OzwdN0g7LC8Ag0o6Th/8QAGwEAAQUBAQAAAAAAAAAAAAAAAAECAwQFBgf/xAA7EQABAwIEAwUGBAYBBQAAAAABAAIRAyEEEjFRBUFhEyJxgaEUMlKR0fBCYnKxFVSTsuHxgjOSosHS/9oADAMBAAIRAxEAPwC76UqJduO1EsJitLMBr26yI84xGg6ysD7ADjO3hOxxgy0KDq7wxv8AgDmT0CaTClFxeJH67qmfeYD99eoZ1cZVgw9oIP7qpC54ZbPO8S29xxm7X89KZXjiVvNVZD0B8jt7D5Vms+E26SpGIrrgt25+ybmPJDI3krM3X+j8cb5wds8IphvvmYn3Rpvlz5465esKPP8Af3ZXZSot2H7VvdCW3uV5d5anTKo6MPKRfgfh8D0IqU1iV6L6Dyx+o9diOhUgMpSlKhSpSlKEJSlKEJSlKEJSlKEJSlKEJSlKEJSlKEJSlcrtH2ot+Hxcy4kCj7q9WY+xV6n9w88U+nTdUcGMEk7ImF1a+MwHU4+dV0vFuLcVObZBw+1PSWUBpnG+4U5wOh2A+DGtTiPd/wANgZTxLiEs0hGwnnAz03C+uP7WK028PY05atTvfC0Zz5xA9UzNsFaCuDuCD8q+1VXFOx8FrDHd8IuXiZpY4gUk5sT8yQR+INkNgt0ORsdvMdtuJcZtD9pBb3qDGeQxjkHtOltj8gPMUjuHtImlUHMQ7uGRqLkjnujNuFOqVH+zvbi2vcqrGOZThoJRokU+zSev4VIKz6tJ9J2WoIKcDOiUpSokqVUfGL9hecbuQTrtoIreI+4JBg4+OoE5+Jq3KqW4seZf8cs/v3MKSxg58RRARg/0nA/A+ytrhGUOqE7N+Wdmb0nyUb+Sm/d5wVLTh1uiqFLosjnzZ3UEknz9g+AFafezDG3CbgyDOgKVPmHLqqkezc4+RNbXdzxcXXDbZwclUEbfB0Gk59nQH8RXY43wlbu3lgfIWVChI6jI2I+IOD+FQOquo4/tKsyHyd7G6WJbAVbdoZ5bGWw4uUJDQRw3ar18Sg5Pkdz8N0UZ3q0ra5WVFdDqR1DKR5qRkH6GqT4lxO7uIl4FKrG5EyxmUgFTbL4lfrnIAU79Qu5zmrpsLJYIkiQYSNVRR+qoAH7BVvitMMp088Zu9EaFmrT6mOgSMNz93WelKVgqRKUpQhKUpQhKUpQhKUpQhKUpQhKUpQhKUqFdtu8D0Zja2oE14w9XbTECPXkY4Vdt8E7DBOARmxh8PUxD8lMX9ANyeQSEgarN287wU4cvLjXnXbglIhkhRg+OTHRRjOOpx5DJET7vrX0q8E9/FNLcvHz0aUIIoosgLy11E7k7EgYwcDOSeJYPFHbXmZBeX13MLbmx+M8pzGreM+CMMS6qSRqIXqBtu9sOH3Evps0+q3EcMEMdtFJq1lywSOQqPGRqJKLkbjc4rq6WEp0aZoMsXWLjqfdHdFjll3nHeUJcSZVysdaeB8al8Lrg9RswzkH2+yqk4ARYX0puommk0k3LyJzJF0+rPE334HUboo1IRjotdzsj3oQzHlMnJGqKG3h2MjKVzrYbKqadJz0x0JrF224xHdiFuUPQo5NT3jwmVCRldKIPEUyfznqEgesOudhMPWw9R9CqwhrhffcRGp6DUjnBBc4giQufJcen30AtVK27SNcoFCRozW8ZHNlQASZ5xjUaiAQPV2ydq1l4fDaK10kwvNI5zqk4ued54lQAgaxhfFoIwOle+wVjDarf3ytz0iXlJKN2kjhjDsQSTks2F64+zGwr1w5Lee2VbyO+a5mAaTSLptTEhgY3izFy+hGDgDrjerdVzc2RubI3KO7Zx1JnwBAOlwNEgXLueFJxORUmulSZVeOEzRosxOsAOJrecpLIjRldIAO7ZUZBrs8L7xzZT+hcUZFkRV0XKEskgJwC4G8beZJwOucDGeRJZyyzO0bMFiys5MjyMoGSIiYpEiacsxBiXUBklmycHTTizWVrK+kxqmMxYGQHOAJohHojJ3xqj0N5SEmpnUW129m7vC0CwLSTyIGh2IMyDskmLq5IJ1dQyMGVhkMCCCD5gjrXuq57FXzWksaq8EtnfueUYCwWGcIWZBG5JRG0sdI9U+Qqxq5fF4b2eplmRy/yORBkEKYGUque8mJrG7tuLRgsISIZ1HnExOD8/ER89HsqxqxXdokqNHIoZHBVlO4IPUGjB4j2eqHkSLgjcGxH3zQ4SFWj344LdG5j+04XxAiRmTLcqVt9YA+6fh5bfdANmW1ysiK6MGRwGVlOQQehBHUVVi54E7Wl2pn4VcEhHYFuUW3KOPZny8/WG+RWyOFXfCcT8MPplg/jNtq1FQd9ULDJI+WTvuG6jZxWFZiA0h3eI7rjZtQDQE/heNDOv7xgx96f4VkGzTmczQvMC6Q+katJOSurrjIBx8KzVHOy/b604gMRvplHrQyeGQEddvvfMVI6wa1KpSdkqggjdSAg6JSlKhSpSuPxfthZ2hInuYkYb6dQLf2Rk/sqOTd9fDV6SSP/AEY2/wDdirlLAYmsJp03EeBTS4DUqd0qBw99vDW6vKvzjb/25rp2nehw2XpdxjPvhk/9QGKe/huLZ71J3/aUZ27qU0rm2faS1m/NXML+XhkQ7/ga6IbNU3Mcww4QnL7SlKYhKUJrWu+KRRDMksaDrlmVf3mnBpcYAQtmvjNgZOwFQjjvfFw+2BCSG4cdFiGR/bPh+hNQPtH2jvOI+ji6ljsbO5bOgSAOYtOou/my42AIAJK+Hoa18NwfEVYNQZG7nU87N1Nv9qM1ANFL+Ndv5L649A4UVaQgmS5yNEaDGSnvHfGr2kYz1ELsbKws4LqZ1N/PzJEBZS6xgMUEs3VVDSAsNWWIK4HrGvXD+BzGOQWcF9NCHEcRLxwxSW2tWfLhVduZ4t1xsUyWxt5uuK3VvHLDcQJaRyTrMYmUqk0aooFusoBVFCxAY6tq8hnPSUMOykOyoG1pGYBx3zfi8gABFzBJURM3K7Ebya+H2tlaqYbcG65k/wBlzHRdHPZSNSoHkDZIyx6YAzXyV0WzvL2e49IuLppYLRl1YJ08rMMIPhIbWA430438Rz5bjCTtd3d3cAwrFEi26KYllkCyOsHi+0lQawxIwG5mSNIrFZ2gduHrZ2ySOZNT3UpYRvMiPI6xjGVjEgLHQApZQPbUeWPeERqd9XuBc6L6TAvt8Kre4tewcyZb6HSkCxutlb4LOxj/ADlwyAZ0poXJOgZxlqx8L4WrNE8EsF3LnKWOtp7a3j2weYWbluuPXxvkqq9CMKPNIvEYYGkuZZJSbi5jAH2SRL9lGTtkuXUKCcLmsizWkgiRUuC7hbi4vlglErR4wOVyxqjRymkDGkKrYBJ1U2C1mUTy0uPdH4TcA355zaLaCmXdWdXDUZgNTyTs2OmTM+etfeK9n7S0QZa6VHYIlvDPOFZjvpSJHGBjJIGAACfKtHuj4lG9vPDETogncx6shjDL442IbffLbnrjNafbi6X00rcEiAJbxllySkU7TczwgHJdoY4iQMhWOOprIdTqHH1WgkCS6BqQTa29x12upJ7oXKPaC0vAotlggitnKW4dmh1MyjUyh42tyx1N4XBPmSurNaN5JqcRIOQzIeZ4SiRQEHmPg5ESeEq0JJjZjG8bA9OxwPgsF1YW4gAa6WK3MsQleNZIta6uYgOh8orLkg9ADnAFdmz7prbmc2Ytl8F7eMhLbZtQQRhQWUHfBOCcnG+K0XYnDYckEuEEgA3M766GSb2JJTIJWt3Y9jljjW5bmKheSS2gc7RI/hDEA+J2jxuegPzNWHQDFK5jF4l+Jqmo/wD0NvvU31UzRAhKUpVVKsF9YxzxtHKgdHGGVhkEVXsnZ294IWk4fm6tMlmtHJ1p5nlMNz59N/aGO9WTSreHxb6ALYDmnVp0P0PUQU0tlV0i8K4/1HKul6jaK4Uj9kmD88fA18HZrjNj/wDa3iXcYziO5B1DfIGrcn2euB8PZ3+1Pd3a8QOt1MUwwRNF4XyOmfJvx39hFcOC343w4YBj4lCuw1HlzYx5luv4ljvWxTxDXsy0XiPgqQQP0uNv7Uwjf0RO23F1AV+EFn6FllAXPtxhsD+t+NYv5G4zxM/61MthAT+bh3kIz0LBjjbbOr+r5Vkn75o4APS7G8gY7YKLjPmAzsmofHFdnhneTbSsiyJcWplOIzcxGNXJGRpcEpv5ZIz9KV7cTRGenhmtO4l3ylzh8hZFjzXnhHdXw+2H5gTN5vMeYSfbg+EH5AVJIeFwp6sUa49iKP3CtmvjMACScAbkn2Vh1cTWrGajyfElSAAaLG9ohGCikfFRXNuuyFlL69pA3ziT9+KWPa+znkEUV1DJIeiq6knGT4cHxbAnb2V16QmtQMGWnzCLFQ667o+GSb+jaT+o8i/s1YrmL3I2qZ5VzdxA+SyLj/0Z+tWJSrTOKYxogVXeZn95SZG7KvR3OIOl/fD/AMwf5UPc8p68Qvv7wf5VYVKd/FsX8foPokyN2VdN3Kwts95eMD5cxf8AqprZsu5ThseNUckuPN5G/bo0ip5SkPFsaRHakeFv2hGRuy4EnYSyMLwrAkaSABuWNDEZBwXHiwcYO+42qA8c7OQWN7PIArwW9slw0JU7sp0Qo8rszPqcMx6eogwat2q+7e8OzdaWOmPiVubPUcaVuEYyQ5P6xLD5gVZ4biqpqlj3mCDN9dCfOAYIvICR4ELfsuwC3EaycQeSedxqYCSSOOPO/LjRGACr0ydzufPFeL/sVLAh9DkMsZ2ezumMkUi+ao75aJsZ3yRnGdq6/ZDtILyLS40XMGI54TsyONs481PUMNj8wa71V6uLxNKqWvOh0/D5DQDYiNwUoaCFScfCktpZLmzLQrjk3UTIGuLMNjxKGOGiyqjXglVyVzvjOsUj2/Ddd2sbSCOKKCIHUYpCFlmkkY6gTHqbIC4zgEnc2F2n7MtK63VsRHdwghSfVlTzhlH3lPkfI71Wd+sMSLcxW6PaCfNzbNpV4LgRvEI3byhLOOoIXyGDiugw2KGKAIPe6wTMEBpJ35Hndsh13RkZV0bKWO4nuYo3jj4Y8x5kiNp1R29vEDGp6LHkjLA+INt1zXi04bdGBEgljjhvpZHVWLmR7NAd5Z3YtFGItAAUEgyDJGSBzILyWSWOVrZ7qOC5eZUtbeUxPqjPiV2QDSjrEgGBsrHfIrBw6ZOeiXryF4IZI1ieOWMSIEtxDGIcZfMplJH3tGSABVo0XCw5AWjNcAxbm6zZJjkB0bKkVhxyW0uxxCUQizuD6GxgDadMe0c/i3ZdQZA2w0gHzGZn2n7PLegPFLGJChTS/jjkQkMAwVgykMAyyIQyncVVuqFYoljiURSWgt5bmU4Txz26yyxqcltDuMeqAQxGcV0O7LsbY3aXMUilpreU6ZkeRSYzkI64IABwT032qpicM1rfasxaWWs0GRMCRmsRoeelhCcDyXQ7OwXFpxqJLmPBmWYLIriQuNEWzthTpXlDBKg5bfJJY2xUd7Pdg7WxlaaMO8rDTzJXLtp9gJ6fvqRVz/EcSzEVGlnJoGkTrykxrv8ALRStEBKUpWanJSlKEJSlKEJSlc7tHxX0S0nn/wCFGzge0gbD64p7GF7g1upshVj3pcTTiPELPh0b+rL9t7uptIAyNyyrr/tgdc4tHjPBoruB4JVDJIMfL2MPYQdwfhVRcE7PmHgp4g6l7g3EV7nGW0Ry/wAJkb5N8KupHBAI3BGR8jW5xMii2lTom1MubP5hBcfmbeCjZeSeajHd7xOSS2aGckz2UjW0hOfFo9V99zlMbnqcmvnagelXdtYk/ZOr3E4zu0cZUKh/VaRhn2hceZrV4WvI47dpvi7ginHszGeWf31s8RYR8atWJ/P208Q+avHJt8cZ+lQloGJNRnNheOhLZMfpMx4JeULW7x7FBZxLEqJN6RAtuQoGmTmD1cfqBsj2A1M6i/GtJ4tYK52Edy8YycGUCMdOjERs+PZk1KKp13HsaTT+Z3zMR/4/MlKNSlKUqknJSudxftDb2en0iZItedOo4zjGcfUVr8H7Y2l4QIZ1YtnSpypbScEqGALAHzFTChVLO0DTl3gx80kjRdmlKVClStDjnBIr2B4Jl1I4wfaD5MD5EHet+o5xjtT4ngtYWu5hlWVRiJCR0llPhHXdBlvhU+HZUc8GnqLzpHWdAkMc1X9zdBZzHKZrl7fAXiViGMqKD6lzpBVyMbjJ28smuzwnt1Ngcu9sLxT05zG1m28ipBBPxwPb51FbxJbKwlt5LyaG4fCizOgxaJZAhETEudIUscBgfMgZqfdn+zdtNcXnNghkEDxW0YeNGCRxwRnChhtlnJ+nsGOqxYoNpl1QZgJjYxlEiQIBzT3CG2KhbMrzN22uQPEnD4M9HkvlI6jfSqAn6iozBy7i5klhj/lO7kKh2VDFYxlQMFyfzpAOdyxONsVYsXYuxQ5WztgQcg8mPIPtG21dhVAGAMAeQrHbj6FEHsWRPl87l0dA4J+UnVRWHsdPKM3d9OzH7lu3IiX2BdI1tj2sd/ZXD7VcFkt4wt27XdiWH2rYFzaNtiUSKPGgPU9QD5jY2PXieBZFZHAZXBVlO4IIwQR5jFV6XEKjXhztNgAI/TAsevzkJxaFRdzwxozNbXE0pNtaXLBlYCOWOR4uSUAAJ1zN4lySzKBkjau72X4jKvGop5dKDilvlYx1XQBp1bbkrHnP65HlWG94eYwihRJJwy7FsmtiAYZwGgMh8wkpi/BM1zuBQRjinDQly88o1AqdJ5KKjkxkqME8wy49i6Om2ercRWovn4X8uhdPSYa6/Ro0UGhV40pSuDVlKUpQhKUpQhKUpQhKhve/cFOEXGPvctfwMi5/ZUyqu+/O708OSMbtNMigfIM37wPrWjwtmfGUh+YH5GU1/ulSvhPB0PDorZh4Gt1iYfAxgH99afYG+ZrXkSn7azY28mep0eq2/UMmk5+dSG2j0oq+xQPoKiPaQNw67HEEUtBIoivFUZIA9SfAGWK+q36uNtqKR9oz0jq45m/q2/5AnxMINrrJ28ia3aDiCAk2bESqPvW8mA/zK7MPka2O1lo1zbw3NoeZJbutzDpIxIuCGTO+zIxGfbipAGjnjyNMkcq/BlZGH0YEH9tQO1d+AS8t8twyRjy5NybZ2PqP58sk7H2n25zNhnGo1rW/9RkwD+JvNvjc25gkagJDbwW1234tb3PDPSI5dMiFZLcj84LgHaML11E5Vlx7c9KmluxKKWGGIBI9hxuPrXPj7O2jTC6WCEyncShVJOR6wYdTj73WupVSvVYWNpsBsSb8pi3gI850CcBzSlKh0Efp/ErpZi3KsuUkcauygu6F2kcIRqO4C5yBg4wc1FRpdpmJMBok/MC3mQgleu8DhLMI7ocx0tSXeFHZGIwRzI2X/eKCdjswyDjY1W0a2bxiNmu4yZRPbTlbgxzOSSA0S4KyHJXVFjJ3BHSr4xUN7QdkJVR/QeU0bBmeznXXC7HfMe45LE52BC5bO25rY4dxAMaKTzGxmB52I5nWxm+gIY9vNRvh3aO6QssPMikiAaSC9m1Rlc7vFzB6Tp6YPTfGNqktl3gSvbic8PuTHp1lo2iZdOM5QF1dhjf1QfhVd316qALfzTy8oluTqFvNCd9k52TMmMgMkpJ22PWtbhvD4SqTm5itrcElIZkn8a6RtI0SRLMem66ifNmG1a9XAUajcz2+YDjPSxDiTuRbci6jDiFNT21uuKqf5PQRQqfG7TRJOw81jXD8o/rMN87Y61HZbiIloLctYsh+1uDd3EgLnJOkQNolkz1LEY9nSnEbi3uImW6tYrO3QhVuIrO4Jdc5HLdo1EIJ97J3Ix51vcHe/uU/1CeQWSjGbnkQuwB3ETRRsyjA9YgdfbQ2k2i0lrQwA8yQOkuu15/KRb0RMrmT2KyRS2tikXEJCup7gRPHNEwfUGkmkJEhLKcJsTjGCKnPY3jSyXLOD4OIwx3SdMCWNRFMmR5jEZI/pfhDYLGW8DeiWCRQodL3VvOweTSd+VJI0YlbOr7R9Q2bc7Z+8NuQAFg5sFuJBLZ3E48Ed1gq8LyKzCSKUZOsHH2h86MTSFam5hN+ckEiY1ymAZa0wAO612pQDBV0UqMWXb2AfZ3hFnOo8UcxCqfjHKfBIvsIOfhXyfvFtdWi35l5Jt4LZDJjJwCX2RR8S22K5T2LETGQ/wDrxnSOuinzBSilQq67c3CNh4bS3z0W5vY0kI/oIrBfqa5nFu30pUj0rh1qu+p0nNzKBj/dxqihm+dTs4ZXeRYfMH+2SfKUmcLm9sENzJxOOEeKeWxtYz70yku2Me6m5Plg+ysnddwv0m+nvjbpbpCBbRxpjSHAAc6h6xAGNQ66/hXHuZpFaC3tUdJZNS2yysecWlB5t9cY9VimpUB3ALtgaQDbfZvgKWNtHbx+rGME+8x3Zj8zk1tY2v7LheyGrgAN4ADSdYvlA5wcwBteNokyunSlK5NTJSlKEJSlKEJSlRTt/wBsjYRIkK8y6uW5cKfrEgaj8ASBjzJHxqahQfXqCmwXP38gkJgSpHf8Rit0Mk0iRoOrOwUfU+fwqqmvh2h4tDyQTZ2GHZiCupicjY+8UUAHBwrH4V1rTulWYifitzJcyYyy6ysa53IBGDgfDSPhU64faQW0OIVSOFQWwmAuOpO3X51qsqYfBAmiS+oQQDENbNjHMmNNEyC7XRaPaLtdDZFVYSSzSepBCpeVgOpCjyGDufYa1OGdtYbmT0aaGa3lkB0xXMekSLjfQclX2O4znrtWDu/tOaj8QkB516SwJ+5ACRHGvsGnBOOpPngVrd7l8kNishIEiTwvCT5SK4bI2JHgDdKZTw9E1hhQ0l0xmnR3QbA+Z1kJZMSsMqy8CJMatNw4kllGWkts9SvvxeePLf8AGUWPFLXiEBMbxzxOMMNjsR6rqd1OD0YA1EX72xOSlhZXF03QMV0R/MtuQOvUDpXJi7nnv5HuL4x2zSerDaqoC53y7EEM2Sc4zn3qsuwwLc+NPZv31LvFgMz+a3W6bPw3Um7v/sZb2yVmeG0lQQsTnCyJqMWfPQdt996knHeMJZ28txJkrEpYgdT7AM+ZOB+NVz2Umk4Bdrw+40tb3bFoJwADr2GH9v3R54yu+Ok27d8Da94fcQJ67qCo23ZGDgb9MlQPxqDGUWe2Mc8zTfl724sHO6GZJHIpWnurSQ8WMazZtdRAY2pRxgHfQZw5GsDbOnGR7KrzinGrmbjEbWDm2uLqMJPC5B0zQ6wVlXByNCrpbHQ5GN6tnsz2hS+t1lTZvVkQ7NHIPWRl6qQfb5YNRDgtksvaS+l0j7CGNQf1nSPxfPAZflVnBVuydW7SmAWsdytqAARoRJBve2qRwmIK9J2v4vbbXXDOcAd3tmzke0INRP7K9P3vJHvPYX0IHUtFsPnqI/8AgqwKVn+14d130B/xc4elwnZTuoBP3s8IuFKTOSrAgq8LsMHy2U1wLztJ2fOMvcPoOUw134DkHMYdgIyMDpjpirZktUbqin5gGvKWEa9I0Hnsqj/pUtPGYal7jag8Kg/+EFpO3yVP2fHhcusllw+9vWB8L3kjNEhHmASYw3xJBrmWRuuJ30kSWXD9cbfayiPUi/0mDEOcgjYHJB8gTVjd6faVra1EMJPpN43JiCnDbkBmG4wdwoPkWFdPsf2aj4TZCPI8IMksnTLYyx+QAwPgBWp7e2lh+2FOC7usBLnGBqTcCBoAAJKZlkxKrR+x17Ncy2sSWRESgyOsbpGrPuIwo6tjfYYAO+OlZ4u6bihVozeRpE66DGHmZNPsCMMD4ezyxU87uYmNmZ3BV7yWS5IO50u3g/8AxhMfDFZ+0va30d1trdOfeSjKRA4Cr/xJW+4g+p/bTH8TxXbGhSDTGthqNXXsBM35BGRsSVVsE99w26WwurqJYSC0MlxGJYiM7YLeKPzGCcKfgQank3Y+dona5vWeJVLiC2QQI2FzgshLsPxqHfyAeKXL28cnOJIN/fFQfVOVgt87IgYeQ3KqTsuD27K8m7Pyrb3Tmbh8x0RTN1hPkj/q4/DYkY3FWsWS/L2RaKsSWhoBd1baQ46xqRe0wkb10XU7uOA2trwyOZxHmZBLNLJp31b4LN0UA4x06nzNepeER8ImFzAiehzMOeoA+xZsBZoz5R9Ay5wBgjYGubbcJzby8LYB3tmFzahzlJ4BJrVSTnIyTGw+I8q6HZa8ictaYPot5E0kEbdY8eCe1IzsUY5x5ByB6tZ9XMX1KpcXAkyN2G4IvqBJG2U7QXDkFqcFtVs+0NwrDPp0XNikbJYEHLRqx6jYnA6BE2xVi1UnHZWgtredjmbgt0IJG82t20gHfqWjMf4lsYq2lYEAjodxVPibCezqEzbKfFuh82lp805nML7SlKyE9KUpQhKUpQhKqPtYrS8cchiGhgiiiIO6STyLErj4qZi39UVblVPxNebxu60/7r0Nm6/7uSOUj+ytbXBzFSo7Zh9S0H0KjqaBdntxfSXDGEBxDHlgBGZEnmjeNuTJoViqEZGPM5JyFwfPaGc8M4TdNKypLdNIVjj9VHlAGiPOM4ALscDJLnG9Z+CzMbXh8IJMl83pkrDbCavSJD8i7pHj2P8ACufb2I45xOWWUarLh7GGNDgrJN98sD1A2OPZo+ObdMNZDX2p0yXHd0GBHVzh8hyCQ+pXy2717dII4LC3nupI41QKkZVRhQBqO5A2PQeXWtjgHYu5vLhb3ixUsn5m2X1I/PLDJGc+WT0GScACfwW6xjCKqgeSgAfQVkrPfj2MDhh2ZSZlxMuvsYAE9B5p2XdfFGNhsK+0pWUnqv8AvvtdXDRICQ0E0bqR1ycr16j1s7eYFSu/44ILJrplLBIeaVG2TpzgHy3865veVwV7zhk8UYy+A6j26GDED4kAgfHFRLu74lHdRxxwCWUNbul7HKXaPWBhW1OSNTnUNK7aTvjQBW9SpNrYFrjfs3unwIBueUwQOtlGTDvFdi74VM9zLLCFtb9I0lIjcvBcISw0SqVU6gysurGcFSD5Lr9z1x6Ut5fNjm3NwQwGfCqKCq9B0D9R1GM79NXsHMsEkUhuzM9xF/rMchybfR6ilmy8YVi0eHbcknyNbXdu/o1/xOybAYTekIM9Uf4fBTH/AGqs4hpbQrUxeA2DBByh0OF7wDBGsDSyQagqxKUpXMKVKxXV0sSNI7BUQFmY9AoGST+FZarLtxfScVvl4TbtpiTEl1IOoAwdIz1xlfblmHTSauYPDe0VIJhoEuOwGp+nVNcYC+diY34txGTicoIghzFao2fkXHQdCc5z4n6+AVJu8AtJBFaoSpvplgZhjKx4LyEZ/UQj+tXcsrOK0gWNMRxQqFGTsAPaT+0nrUS41L/Khge1nNv6MxmaWSNl+xeN05kWtdLg74YkAbH2Zvit7RiRVAysZZvMNgHLMbm51kkpsQIXR4vx9+YLGwVWmVQHc/mrZMYBf3nx6sfU4ydusIitmnlksOGuzajm+4i5y7E5yit7PIAfH9ZjntdfEA1jwvVDZKT6RetkvMx9bSx3dj5nz29UYDWN2f7PQ2ECw26aUXc+bMx6sx8yf8gMAAVO+ozAMgDvnkdf1P6/Czlq66T3vv8AZfez/Z+GxgWCBdKL1PmzebMfMn/+dBWfifDI7mJ4ZkDxyDDKf+h6g+YI3FbVKwTVeX9oSc0zPOd1LHJU8OHS2lwnD3kPOhJm4ZcuNiMb27kfdIGkjy+WkVllvjJIs9umiWSRpTB5x8QgU82I42+2g1jPmUB6mp1257JjiNsUB0zRnmQydCsg6bjcA9Dj5+VVmJXneC/Q8u4t7mGHiEIx66uY1mx5ZUsp8sk46E11mFrtxTO0PvXB2k6T+V5+TpGj1ARlUo7QLHeDmRYaLi1q0QJxgXEIaWHPmDjmA/GMdPOR93fFvSuG20hOWCBGP6yeE5+mfxqPdr+CPZRyywgtBzBdqoBY29yh1alA35Um6sB6usn1Scee7LiiR3N1aqTy5sXtuTneKUDUBnppOBj2hqpVqYrYIup3DSCN4FiD1ALR4MnSE4GHXVjUpSucUqUpShCUpShCVWnZeaKS84tPITpknjtAcbgk8kfLxMozVl1Ufd/ayT8OvzGA8wvRKEJ06zG8UujPQatJXPxrY4e0djVJMe43yLpP7JjtQphYJE0kL2UsU0dtbSW2UkRtLfZGPODjB5ZB/D8Iv3U9rYLaMcPuQ8F0JGLc0aQ7u2w1E51Y0jxYztjNbvCLmxt5ljnF1GZohaJHdRBYxH1EOtUCy9cBnZj8dznF247HxoFR2Jt5cRI8jF3tZ2YaGR3OswsfCyZOPCdt6vtbSM4atmh0EGL2zHwd7xtaeRmJYZ1CsylQXsF21kmnksbkwvPAoIlhfWkijAO/k4JGR167DFTqsDE4Z+Hqdm/x8QdCFKDKUpSq6VKrTtbwyThF3/KdopMEhxeQr0IJ/OBemcknPkT7GarLrxPAsisjqGVwVZSMgqRggg9QRVvCYk4d8kS02cNx9djyKa4Subb8RtbiNCpQpeKdORjmDTupyN2058J3wrbbHFYcVE1q4vIsvccJc21whJ1S2h8UUjYycGNsFiOoLfcrcsLZeHXcnCbgkWl2ebaSEnMchOyqx9VgwGCDkMFP366qysZ0S4kW34hGOVrcYhvYM9MdCTnoN1YnAwcVuUKYwriW95jhInm0yOXKJa74TDtNGEyty175uGuQDMyZwMtG+Bn2kA4+dTO3uFkVXRgysAyspBBB6EEbEVx+I9lYmtDbwKkSgHSoUFCdzh0OzqSd/PckEHBFacF7TTcHk5Q1S2sZJng0tzLPUy/f6OuZNiCQ2D03NU24KhjGk4SQ4cnGZHiAIPQze0zErmLfeVz1TPYjtPHZ3l+rIGnkuZDIWcJiNZNICZHjkMkh8AxkA77AG44ZldVZSGVgGUjoQRkEfDFVzw2JIe0d6ZUBMkCzRNjoqqgb5ElTv+r8aThrm9nXpvE92YmJgi3rPkh+oUt7V8Da6WLSscnJlEhhlJEco0suliFbGNWoHSRlRtvkUSOPQy3Yt7maaKyUlWWNmdSFd2CL0KxAtgAAnCrtn1b/AOEcReWzScgM0kYlCr08S6ginz6gZPXrXF4hem4soJ0RbiBgDcQBFIMZU6yinxa0b7ucnBGM4qxw3Fuw+am9s3ygzGU30sROsExfnsj2zdSHg8UKwRi2CCHSNGjGnT7QR1+dblVP2T7QNwmWO2kVWsLuV2tbgSZCo5yoIPTqM5wQWPWrYrLx2FdQqXMh0kHfx6jmORT2mQlKUqinJVccP4Xq49xKJiFjuLeN9Pm20Y1jPsbV+LCrHqs+9O2e2urbiEfMVVV4JnjySqMDpYqPIFm39oXzxWrwuXVHUgYL2kDxEOH9seaY/SVN7niTRXcUTbpcq4U7eGSMBtPxDJqPw5fx2hHam0xLzbKMR3vDXaTkLj7e2kJZigHrA5bIAyG1jqVJ53AO2AuLxGL6obNuZjDAosscqGUazraNCyBs9BIW2AyLE7RdlIb4IXLpJHkxzRMUkQkfdYeXwO1Wsn8PrMFQatvtzsRzlpAI1EyL6p7wsuDbd83DGRWadkZgCUMUpKn2EqpU/gTUv4fxGK4jEkMiyI3RkII+o8/hUAuOEz8K1zSRwXlucmWUQxpcoN8u2BpmAySc71HrK/l4bJJdWaq0ICtd2g8Krn1Z4BviNxhlxnAJU9Nnv4bh67ScMT0lwIJ+H3Wlp2zayNwkzkaq6KVocD45FewLPA2pH/AgjqCD0INb9c+9jmOLXCCNVKlKUpqFBu3HemnCrhYGgaQtGJNQcDqzrjBB9z9tVh2X70BYXdzJHCzW9yxk5RYBkbc5VgMYySMY6Y323/QzRA9QD8wK+ejr7q/QVuYXiGEo0TTdQzZhDu+RMXmIt5KMtcTMqlu0XfRb3ttLbyWkmmRcZ1qSD1DDK9QQDUK/02d0iWUNJoR4ZGZ2bVC2jwqh8MbAJ643JwTnFfp70dfdX6CnIX3V+gq3Q4zhcO3LTw9pn3ybxG33bYJppuOpX5x7J94i2l36RLCX0QC3jRG04QEY1Eg6iAMZqbflCRfokn94v8NWxyF91foKchfdX6Co8RxTBYh+ephyTEe+folDHDQ+iqf8oSL9Ek/vF/hp+UJF+iSf3i/w1bHIX3V+gpyF91foKr+18O/lj/UP0S5Xb+iqf8oSL9Ek/vF/hp+UJF+iSf3i/wANWxyF91foKchfdX6Cj2vh38sf6h+iMrt/RUb2t72LTiVuYZrOQEbo4kXUje0eHp7R5isXZ3voaO39HvYBdqBpDMRkrjGJAwIfbz6nzz1q9+Qvur9BTkL7q/QVYHFcGKXZeznLMjvmx6GJHkkyOmZ9FUsPf9CihVs5AFAAHMGwHl6tV5xHtjrE3KVoS7TaQpXDRTkl0myMyYyNPQL1G+CP076Ovur9BT0dfdX6CnYfi+Ew5Jp4fX85P7hBY46lU1wTvzitraGD0WRuTGkermLvpULnGnbpXFTvUReLPfiByssPJeMvk/d3U4wB4F2x7fbV/wDo6+6v0FPR191foKYzimCYXOGHPeBB75uDryRkdv6KkeEd9EdrbtbpBKUUMsJLrqjU50qTjxBScA9cAda1oe+BBws2Rt21m3aDmBxjJQrqxjPnmr35C+6v0FOQvur9BS/xTBTPs95DvfOo8uqMjt1+XL7tBBItyFtUQ3HJCEBfsuWfEUwBguAM48yasmP/AOoGJQB6JJsAPzi+X9Wra5C+6v0FOQvur9BT8RxjCYgAVcOTGnfOwG2wCBTcND6Kp/yhIv0ST+8X+Gn5QkX6JJ/eL/DVschfdX6CnIX3V+gqp7Xw7+WP9Q/RLldv6Kp/yhIv0ST+8X+Gn5QcX6JJ/eL/AA1bHIX3V+gpyF91foKPa+Hfyx/qH6Iyu39F+eu2XeFbXzCeG3kt7tCNM6yDcDbDgDxeHOD16DptXQPfbI9oI3V1ukB03EbKoLeReMqVYH7ykY8xpOMXryF91foKejr7q/QVb/i+ELGsOHkN0l5MdLjTpp0SZHbr8/8AaTvXF7GivC+eU0Uq68Rkuo+0RRuHDgEaiRjI881pHt3BzJCLdwpDiM8wa1OqB4tTEEOsckTFVIIw4GMDf9G+jr7q/QU5C+6v0FOZxrCsaGtw5AE/jPPySdmd1Q3Y/vdSxFxqtixuJmmwjBVXUACACD5j91X4K8chfdX6CvdZPEMXRxTw+nTyHn3pnSOVohPa0jUpSlKzU9Krzvv4jLBYRNDI8TG4VSyMykjlynGVIOMgbfCrDqtO/wB/2fD/AOJX/lS1qcHAdjqQO6Y/3Suz3SXsk3C4nld5HLSZZ2LMcOQMknPSplUH7mP9kQ/0pf8AmNU4qLiQAxlUD4nfulZ7oSlKVQTkpSlCEpSlCEpSlCFQvenxi7XizwwXE6ahEFRJXRdTKBsAwAyax/6Hdoveuf8AGJ/3qw96l2IuOcwjIjMDkDqQoU4/ZUw/KBtv0ab6p/nXoU4qnhaHstFr5YJkdB1CrWJMlRX/AEO7Re9c/wCMT/vU/wBDu0XvXP8AjE/71Sr8oG2/Rpvqn+dSrsN3gR8W53LiePkaM6ypzr14xj+gfrVOvjeJUKZqVcOwNGtvL4k4NYbArsdmoJY7O3SfPOWJBJqbUdYUastk6jnzzXSpSuMe7O4uPMyp0pSlMQlKUoQlY7i4WNGd2CogLMxOAABkknyGKyVXfflxRoeHBFOOfKqN/RALY/EqKtYPDnE12URbMY+qRxgSov2h73bu9n9H4YjAE4VwuqV/1gCMRr8xnG5I6DBF3V8ZnGuW5CsfKS4lZh+KBh+2pj3K9nUgsFnwDLcksW8wgYgKD7Ns/M/AVYVb+J4ozA1Dh8HTaA0wSRJJGv3+yiDMwlxVCXVjx3g32vMeSJcFiH50eB1DK/iQe1sDr1qxu7zvKj4opRlEdwgyyZ2Ye8md8e0HpkdamjLkYO4PlX597RWA4Tx+M2+FQyRyKo8lk8Lp8B64x7CKfQqUuMMfTqMDaoBLXARMcj9/5CCy40X6DpSlcmpkpSlCEqtO/wB/2fD/AOJX/lS1ZdQzvU7KTcStI4oNOtZlkOo6RpCOvXHXLCtLhVRlLGU3vMAG6a8S0rF3Mf7Ih/pS/wDMapxVC2/dLxiNdKTKij7qzuB9AMVl/mv41+kf/syVsYrh+Fr131RimDMSfmfFRhxAiFetKqfsP2D4pa30M1zNrhTXqXnO+cxuo8J2PiIq2Kwsbh6eHeG06geImR52+91I0zqEpSlUk5KUpQhKUpQhfn7vNgWTj4RhlXa3Uj2g6QR9Ktb+arhn6Iv9qT+KoP3jd299ecQe4t0XQQmli4U5VR+I3rjfzb8c/wCI/wDiT/FXcPLK+GoBmKFMtYARmi8DWCNFX0JkSrR/mq4Z+iL/AGpP4q6vAeyltY6/RohFzNOrBY505x6xPTUfrVM/zb8c/wCI/wDiT/FT+bfjn/Ef/En+Kqb8EKjcr8cCNi4kf3JwdH4VflK5vZq1kis7eOb86kSK+Tq8YUA+Lz3866Vcs9oa4tBmD81MlKUpiEpSlCEqI96XZdr+wdIxmWIiVB7SoIK/MqTj44qXUqfD13Yeq2qzUGUhEiFSvdF3jxW0foV0wiVWYxyNsoycsjn7u+SCfaQcbZulHDAEEEHoRuPrUH7Zd0ttxBjKpME7dXUAqx9rptk/EEH25qDDuY4nASsF1GEJz4ZZY8/EqFxn8T0roa9Ph/EHGs2r2TjdwcJE8yD9+AUQzNtEq2+0Xaq2sIzJcSBfYvV2PsVRuf3Dzqk+zsMnHuNekMpEaOsrdcLGmNCZ6ZOAPj4yK7nCu4SV31Xl0Nz4hFlmP/mOBg/1TVrcC7PwWMQit4wiDc46sfazdWPxNIMRhOG03jDP7So4RMQGjp9lLDnm9gujSlK5hSpSlKEJSlKEJSlKEJSlKEJSlKEJSlKEJSlKEJSlKEJSlKEJSlKEJSlKEJSlKEJSlKEJSlKEJSlKEJSlKEL/2Q==">
            <a:extLst>
              <a:ext uri="{FF2B5EF4-FFF2-40B4-BE49-F238E27FC236}">
                <a16:creationId xmlns:a16="http://schemas.microsoft.com/office/drawing/2014/main" id="{34950B33-7B49-477D-A886-C7A4255A1216}"/>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1" name="AutoShape 4" descr="data:image/jpeg;base64,/9j/4AAQSkZJRgABAQAAAQABAAD/2wCEAAkGBhQQERUUExQWFRUTGRoWGRcYGRgbGxwYHBgaHSAbGhgZHSYfFx0pGxkaIi8gIycvLCwuFx4xNTAqNyYrLCkBCQoKDgwOGg8PGi8iHyQqKSosNi8sLCwtKSwsLiosLCwpLCwpLSksKiwvKikvNSwtNCk0KiwpLCwtKi8qLCwvLP/AABEIAMUBAAMBIgACEQEDEQH/xAAcAAEAAgMBAQEAAAAAAAAAAAAABgcDBAUCAQj/xABNEAACAQMCAwQHAwcICAUFAAABAgMABBESIQUTMQYHIkEUMlFSYXGRI0KBGDNUYqGx0hUXcoKSk5TRFiQ1Q1OzwdN0g7LC8Ag0o6Th/8QAGwEAAQUBAQAAAAAAAAAAAAAAAAECAwQFBgf/xAA7EQABAwIEAwUGBAYBBQAAAAABAAIRAyEEEjFRBUFhEyJxgaEUMlKR0fBCYnKxFVSTsuHxgjOSosHS/9oADAMBAAIRAxEAPwC76UqJduO1EsJitLMBr26yI84xGg6ysD7ADjO3hOxxgy0KDq7wxv8AgDmT0CaTClFxeJH67qmfeYD99eoZ1cZVgw9oIP7qpC54ZbPO8S29xxm7X89KZXjiVvNVZD0B8jt7D5Vms+E26SpGIrrgt25+ybmPJDI3krM3X+j8cb5wds8IphvvmYn3Rpvlz5465esKPP8Af3ZXZSot2H7VvdCW3uV5d5anTKo6MPKRfgfh8D0IqU1iV6L6Dyx+o9diOhUgMpSlKhSpSlKEJSlKEJSlKEJSlKEJSlKEJSlKEJSlKEJSlcrtH2ot+Hxcy4kCj7q9WY+xV6n9w88U+nTdUcGMEk7ImF1a+MwHU4+dV0vFuLcVObZBw+1PSWUBpnG+4U5wOh2A+DGtTiPd/wANgZTxLiEs0hGwnnAz03C+uP7WK028PY05atTvfC0Zz5xA9UzNsFaCuDuCD8q+1VXFOx8FrDHd8IuXiZpY4gUk5sT8yQR+INkNgt0ORsdvMdtuJcZtD9pBb3qDGeQxjkHtOltj8gPMUjuHtImlUHMQ7uGRqLkjnujNuFOqVH+zvbi2vcqrGOZThoJRokU+zSev4VIKz6tJ9J2WoIKcDOiUpSokqVUfGL9hecbuQTrtoIreI+4JBg4+OoE5+Jq3KqW4seZf8cs/v3MKSxg58RRARg/0nA/A+ytrhGUOqE7N+Wdmb0nyUb+Sm/d5wVLTh1uiqFLosjnzZ3UEknz9g+AFafezDG3CbgyDOgKVPmHLqqkezc4+RNbXdzxcXXDbZwclUEbfB0Gk59nQH8RXY43wlbu3lgfIWVChI6jI2I+IOD+FQOquo4/tKsyHyd7G6WJbAVbdoZ5bGWw4uUJDQRw3ar18Sg5Pkdz8N0UZ3q0ra5WVFdDqR1DKR5qRkH6GqT4lxO7uIl4FKrG5EyxmUgFTbL4lfrnIAU79Qu5zmrpsLJYIkiQYSNVRR+qoAH7BVvitMMp088Zu9EaFmrT6mOgSMNz93WelKVgqRKUpQhKUpQhKUpQhKUpQhKUpQhKUpQhKUqFdtu8D0Zja2oE14w9XbTECPXkY4Vdt8E7DBOARmxh8PUxD8lMX9ANyeQSEgarN287wU4cvLjXnXbglIhkhRg+OTHRRjOOpx5DJET7vrX0q8E9/FNLcvHz0aUIIoosgLy11E7k7EgYwcDOSeJYPFHbXmZBeX13MLbmx+M8pzGreM+CMMS6qSRqIXqBtu9sOH3Evps0+q3EcMEMdtFJq1lywSOQqPGRqJKLkbjc4rq6WEp0aZoMsXWLjqfdHdFjll3nHeUJcSZVysdaeB8al8Lrg9RswzkH2+yqk4ARYX0puommk0k3LyJzJF0+rPE334HUboo1IRjotdzsj3oQzHlMnJGqKG3h2MjKVzrYbKqadJz0x0JrF224xHdiFuUPQo5NT3jwmVCRldKIPEUyfznqEgesOudhMPWw9R9CqwhrhffcRGp6DUjnBBc4giQufJcen30AtVK27SNcoFCRozW8ZHNlQASZ5xjUaiAQPV2ydq1l4fDaK10kwvNI5zqk4ued54lQAgaxhfFoIwOle+wVjDarf3ytz0iXlJKN2kjhjDsQSTks2F64+zGwr1w5Lee2VbyO+a5mAaTSLptTEhgY3izFy+hGDgDrjerdVzc2RubI3KO7Zx1JnwBAOlwNEgXLueFJxORUmulSZVeOEzRosxOsAOJrecpLIjRldIAO7ZUZBrs8L7xzZT+hcUZFkRV0XKEskgJwC4G8beZJwOucDGeRJZyyzO0bMFiys5MjyMoGSIiYpEiacsxBiXUBklmycHTTizWVrK+kxqmMxYGQHOAJohHojJ3xqj0N5SEmpnUW129m7vC0CwLSTyIGh2IMyDskmLq5IJ1dQyMGVhkMCCCD5gjrXuq57FXzWksaq8EtnfueUYCwWGcIWZBG5JRG0sdI9U+Qqxq5fF4b2eplmRy/yORBkEKYGUque8mJrG7tuLRgsISIZ1HnExOD8/ER89HsqxqxXdokqNHIoZHBVlO4IPUGjB4j2eqHkSLgjcGxH3zQ4SFWj344LdG5j+04XxAiRmTLcqVt9YA+6fh5bfdANmW1ysiK6MGRwGVlOQQehBHUVVi54E7Wl2pn4VcEhHYFuUW3KOPZny8/WG+RWyOFXfCcT8MPplg/jNtq1FQd9ULDJI+WTvuG6jZxWFZiA0h3eI7rjZtQDQE/heNDOv7xgx96f4VkGzTmczQvMC6Q+katJOSurrjIBx8KzVHOy/b604gMRvplHrQyeGQEddvvfMVI6wa1KpSdkqggjdSAg6JSlKhSpSuPxfthZ2hInuYkYb6dQLf2Rk/sqOTd9fDV6SSP/AEY2/wDdirlLAYmsJp03EeBTS4DUqd0qBw99vDW6vKvzjb/25rp2nehw2XpdxjPvhk/9QGKe/huLZ71J3/aUZ27qU0rm2faS1m/NXML+XhkQ7/ga6IbNU3Mcww4QnL7SlKYhKUJrWu+KRRDMksaDrlmVf3mnBpcYAQtmvjNgZOwFQjjvfFw+2BCSG4cdFiGR/bPh+hNQPtH2jvOI+ji6ljsbO5bOgSAOYtOou/my42AIAJK+Hoa18NwfEVYNQZG7nU87N1Nv9qM1ANFL+Ndv5L649A4UVaQgmS5yNEaDGSnvHfGr2kYz1ELsbKws4LqZ1N/PzJEBZS6xgMUEs3VVDSAsNWWIK4HrGvXD+BzGOQWcF9NCHEcRLxwxSW2tWfLhVduZ4t1xsUyWxt5uuK3VvHLDcQJaRyTrMYmUqk0aooFusoBVFCxAY6tq8hnPSUMOykOyoG1pGYBx3zfi8gABFzBJURM3K7Ebya+H2tlaqYbcG65k/wBlzHRdHPZSNSoHkDZIyx6YAzXyV0WzvL2e49IuLppYLRl1YJ08rMMIPhIbWA430438Rz5bjCTtd3d3cAwrFEi26KYllkCyOsHi+0lQawxIwG5mSNIrFZ2gduHrZ2ySOZNT3UpYRvMiPI6xjGVjEgLHQApZQPbUeWPeERqd9XuBc6L6TAvt8Kre4tewcyZb6HSkCxutlb4LOxj/ADlwyAZ0poXJOgZxlqx8L4WrNE8EsF3LnKWOtp7a3j2weYWbluuPXxvkqq9CMKPNIvEYYGkuZZJSbi5jAH2SRL9lGTtkuXUKCcLmsizWkgiRUuC7hbi4vlglErR4wOVyxqjRymkDGkKrYBJ1U2C1mUTy0uPdH4TcA355zaLaCmXdWdXDUZgNTyTs2OmTM+etfeK9n7S0QZa6VHYIlvDPOFZjvpSJHGBjJIGAACfKtHuj4lG9vPDETogncx6shjDL442IbffLbnrjNafbi6X00rcEiAJbxllySkU7TczwgHJdoY4iQMhWOOprIdTqHH1WgkCS6BqQTa29x12upJ7oXKPaC0vAotlggitnKW4dmh1MyjUyh42tyx1N4XBPmSurNaN5JqcRIOQzIeZ4SiRQEHmPg5ESeEq0JJjZjG8bA9OxwPgsF1YW4gAa6WK3MsQleNZIta6uYgOh8orLkg9ADnAFdmz7prbmc2Ytl8F7eMhLbZtQQRhQWUHfBOCcnG+K0XYnDYckEuEEgA3M766GSb2JJTIJWt3Y9jljjW5bmKheSS2gc7RI/hDEA+J2jxuegPzNWHQDFK5jF4l+Jqmo/wD0NvvU31UzRAhKUpVVKsF9YxzxtHKgdHGGVhkEVXsnZ294IWk4fm6tMlmtHJ1p5nlMNz59N/aGO9WTSreHxb6ALYDmnVp0P0PUQU0tlV0i8K4/1HKul6jaK4Uj9kmD88fA18HZrjNj/wDa3iXcYziO5B1DfIGrcn2euB8PZ3+1Pd3a8QOt1MUwwRNF4XyOmfJvx39hFcOC343w4YBj4lCuw1HlzYx5luv4ljvWxTxDXsy0XiPgqQQP0uNv7Uwjf0RO23F1AV+EFn6FllAXPtxhsD+t+NYv5G4zxM/61MthAT+bh3kIz0LBjjbbOr+r5Vkn75o4APS7G8gY7YKLjPmAzsmofHFdnhneTbSsiyJcWplOIzcxGNXJGRpcEpv5ZIz9KV7cTRGenhmtO4l3ylzh8hZFjzXnhHdXw+2H5gTN5vMeYSfbg+EH5AVJIeFwp6sUa49iKP3CtmvjMACScAbkn2Vh1cTWrGajyfElSAAaLG9ohGCikfFRXNuuyFlL69pA3ziT9+KWPa+znkEUV1DJIeiq6knGT4cHxbAnb2V16QmtQMGWnzCLFQ667o+GSb+jaT+o8i/s1YrmL3I2qZ5VzdxA+SyLj/0Z+tWJSrTOKYxogVXeZn95SZG7KvR3OIOl/fD/AMwf5UPc8p68Qvv7wf5VYVKd/FsX8foPokyN2VdN3Kwts95eMD5cxf8AqprZsu5ThseNUckuPN5G/bo0ip5SkPFsaRHakeFv2hGRuy4EnYSyMLwrAkaSABuWNDEZBwXHiwcYO+42qA8c7OQWN7PIArwW9slw0JU7sp0Qo8rszPqcMx6eogwat2q+7e8OzdaWOmPiVubPUcaVuEYyQ5P6xLD5gVZ4biqpqlj3mCDN9dCfOAYIvICR4ELfsuwC3EaycQeSedxqYCSSOOPO/LjRGACr0ydzufPFeL/sVLAh9DkMsZ2ezumMkUi+ao75aJsZ3yRnGdq6/ZDtILyLS40XMGI54TsyONs481PUMNj8wa71V6uLxNKqWvOh0/D5DQDYiNwUoaCFScfCktpZLmzLQrjk3UTIGuLMNjxKGOGiyqjXglVyVzvjOsUj2/Ddd2sbSCOKKCIHUYpCFlmkkY6gTHqbIC4zgEnc2F2n7MtK63VsRHdwghSfVlTzhlH3lPkfI71Wd+sMSLcxW6PaCfNzbNpV4LgRvEI3byhLOOoIXyGDiugw2KGKAIPe6wTMEBpJ35Hndsh13RkZV0bKWO4nuYo3jj4Y8x5kiNp1R29vEDGp6LHkjLA+INt1zXi04bdGBEgljjhvpZHVWLmR7NAd5Z3YtFGItAAUEgyDJGSBzILyWSWOVrZ7qOC5eZUtbeUxPqjPiV2QDSjrEgGBsrHfIrBw6ZOeiXryF4IZI1ieOWMSIEtxDGIcZfMplJH3tGSABVo0XCw5AWjNcAxbm6zZJjkB0bKkVhxyW0uxxCUQizuD6GxgDadMe0c/i3ZdQZA2w0gHzGZn2n7PLegPFLGJChTS/jjkQkMAwVgykMAyyIQyncVVuqFYoljiURSWgt5bmU4Txz26yyxqcltDuMeqAQxGcV0O7LsbY3aXMUilpreU6ZkeRSYzkI64IABwT032qpicM1rfasxaWWs0GRMCRmsRoeelhCcDyXQ7OwXFpxqJLmPBmWYLIriQuNEWzthTpXlDBKg5bfJJY2xUd7Pdg7WxlaaMO8rDTzJXLtp9gJ6fvqRVz/EcSzEVGlnJoGkTrykxrv8ALRStEBKUpWanJSlKEJSlKEJSlc7tHxX0S0nn/wCFGzge0gbD64p7GF7g1upshVj3pcTTiPELPh0b+rL9t7uptIAyNyyrr/tgdc4tHjPBoruB4JVDJIMfL2MPYQdwfhVRcE7PmHgp4g6l7g3EV7nGW0Ry/wAJkb5N8KupHBAI3BGR8jW5xMii2lTom1MubP5hBcfmbeCjZeSeajHd7xOSS2aGckz2UjW0hOfFo9V99zlMbnqcmvnagelXdtYk/ZOr3E4zu0cZUKh/VaRhn2hceZrV4WvI47dpvi7ginHszGeWf31s8RYR8atWJ/P208Q+avHJt8cZ+lQloGJNRnNheOhLZMfpMx4JeULW7x7FBZxLEqJN6RAtuQoGmTmD1cfqBsj2A1M6i/GtJ4tYK52Edy8YycGUCMdOjERs+PZk1KKp13HsaTT+Z3zMR/4/MlKNSlKUqknJSudxftDb2en0iZItedOo4zjGcfUVr8H7Y2l4QIZ1YtnSpypbScEqGALAHzFTChVLO0DTl3gx80kjRdmlKVClStDjnBIr2B4Jl1I4wfaD5MD5EHet+o5xjtT4ngtYWu5hlWVRiJCR0llPhHXdBlvhU+HZUc8GnqLzpHWdAkMc1X9zdBZzHKZrl7fAXiViGMqKD6lzpBVyMbjJ28smuzwnt1Ngcu9sLxT05zG1m28ipBBPxwPb51FbxJbKwlt5LyaG4fCizOgxaJZAhETEudIUscBgfMgZqfdn+zdtNcXnNghkEDxW0YeNGCRxwRnChhtlnJ+nsGOqxYoNpl1QZgJjYxlEiQIBzT3CG2KhbMrzN22uQPEnD4M9HkvlI6jfSqAn6iozBy7i5klhj/lO7kKh2VDFYxlQMFyfzpAOdyxONsVYsXYuxQ5WztgQcg8mPIPtG21dhVAGAMAeQrHbj6FEHsWRPl87l0dA4J+UnVRWHsdPKM3d9OzH7lu3IiX2BdI1tj2sd/ZXD7VcFkt4wt27XdiWH2rYFzaNtiUSKPGgPU9QD5jY2PXieBZFZHAZXBVlO4IIwQR5jFV6XEKjXhztNgAI/TAsevzkJxaFRdzwxozNbXE0pNtaXLBlYCOWOR4uSUAAJ1zN4lySzKBkjau72X4jKvGop5dKDilvlYx1XQBp1bbkrHnP65HlWG94eYwihRJJwy7FsmtiAYZwGgMh8wkpi/BM1zuBQRjinDQly88o1AqdJ5KKjkxkqME8wy49i6Om2ercRWovn4X8uhdPSYa6/Ro0UGhV40pSuDVlKUpQhKUpQhKUpQhKhve/cFOEXGPvctfwMi5/ZUyqu+/O708OSMbtNMigfIM37wPrWjwtmfGUh+YH5GU1/ulSvhPB0PDorZh4Gt1iYfAxgH99afYG+ZrXkSn7azY28mep0eq2/UMmk5+dSG2j0oq+xQPoKiPaQNw67HEEUtBIoivFUZIA9SfAGWK+q36uNtqKR9oz0jq45m/q2/5AnxMINrrJ28ia3aDiCAk2bESqPvW8mA/zK7MPka2O1lo1zbw3NoeZJbutzDpIxIuCGTO+zIxGfbipAGjnjyNMkcq/BlZGH0YEH9tQO1d+AS8t8twyRjy5NybZ2PqP58sk7H2n25zNhnGo1rW/9RkwD+JvNvjc25gkagJDbwW1234tb3PDPSI5dMiFZLcj84LgHaML11E5Vlx7c9KmluxKKWGGIBI9hxuPrXPj7O2jTC6WCEyncShVJOR6wYdTj73WupVSvVYWNpsBsSb8pi3gI850CcBzSlKh0Efp/ErpZi3KsuUkcauygu6F2kcIRqO4C5yBg4wc1FRpdpmJMBok/MC3mQgleu8DhLMI7ocx0tSXeFHZGIwRzI2X/eKCdjswyDjY1W0a2bxiNmu4yZRPbTlbgxzOSSA0S4KyHJXVFjJ3BHSr4xUN7QdkJVR/QeU0bBmeznXXC7HfMe45LE52BC5bO25rY4dxAMaKTzGxmB52I5nWxm+gIY9vNRvh3aO6QssPMikiAaSC9m1Rlc7vFzB6Tp6YPTfGNqktl3gSvbic8PuTHp1lo2iZdOM5QF1dhjf1QfhVd316qALfzTy8oluTqFvNCd9k52TMmMgMkpJ22PWtbhvD4SqTm5itrcElIZkn8a6RtI0SRLMem66ifNmG1a9XAUajcz2+YDjPSxDiTuRbci6jDiFNT21uuKqf5PQRQqfG7TRJOw81jXD8o/rMN87Y61HZbiIloLctYsh+1uDd3EgLnJOkQNolkz1LEY9nSnEbi3uImW6tYrO3QhVuIrO4Jdc5HLdo1EIJ97J3Ix51vcHe/uU/1CeQWSjGbnkQuwB3ETRRsyjA9YgdfbQ2k2i0lrQwA8yQOkuu15/KRb0RMrmT2KyRS2tikXEJCup7gRPHNEwfUGkmkJEhLKcJsTjGCKnPY3jSyXLOD4OIwx3SdMCWNRFMmR5jEZI/pfhDYLGW8DeiWCRQodL3VvOweTSd+VJI0YlbOr7R9Q2bc7Z+8NuQAFg5sFuJBLZ3E48Ed1gq8LyKzCSKUZOsHH2h86MTSFam5hN+ckEiY1ymAZa0wAO612pQDBV0UqMWXb2AfZ3hFnOo8UcxCqfjHKfBIvsIOfhXyfvFtdWi35l5Jt4LZDJjJwCX2RR8S22K5T2LETGQ/wDrxnSOuinzBSilQq67c3CNh4bS3z0W5vY0kI/oIrBfqa5nFu30pUj0rh1qu+p0nNzKBj/dxqihm+dTs4ZXeRYfMH+2SfKUmcLm9sENzJxOOEeKeWxtYz70yku2Me6m5Plg+ysnddwv0m+nvjbpbpCBbRxpjSHAAc6h6xAGNQ66/hXHuZpFaC3tUdJZNS2yysecWlB5t9cY9VimpUB3ALtgaQDbfZvgKWNtHbx+rGME+8x3Zj8zk1tY2v7LheyGrgAN4ADSdYvlA5wcwBteNokyunSlK5NTJSlKEJSlKEJSlRTt/wBsjYRIkK8y6uW5cKfrEgaj8ASBjzJHxqahQfXqCmwXP38gkJgSpHf8Rit0Mk0iRoOrOwUfU+fwqqmvh2h4tDyQTZ2GHZiCupicjY+8UUAHBwrH4V1rTulWYifitzJcyYyy6ysa53IBGDgfDSPhU64faQW0OIVSOFQWwmAuOpO3X51qsqYfBAmiS+oQQDENbNjHMmNNEyC7XRaPaLtdDZFVYSSzSepBCpeVgOpCjyGDufYa1OGdtYbmT0aaGa3lkB0xXMekSLjfQclX2O4znrtWDu/tOaj8QkB516SwJ+5ACRHGvsGnBOOpPngVrd7l8kNishIEiTwvCT5SK4bI2JHgDdKZTw9E1hhQ0l0xmnR3QbA+Z1kJZMSsMqy8CJMatNw4kllGWkts9SvvxeePLf8AGUWPFLXiEBMbxzxOMMNjsR6rqd1OD0YA1EX72xOSlhZXF03QMV0R/MtuQOvUDpXJi7nnv5HuL4x2zSerDaqoC53y7EEM2Sc4zn3qsuwwLc+NPZv31LvFgMz+a3W6bPw3Um7v/sZb2yVmeG0lQQsTnCyJqMWfPQdt996knHeMJZ28txJkrEpYgdT7AM+ZOB+NVz2Umk4Bdrw+40tb3bFoJwADr2GH9v3R54yu+Ok27d8Da94fcQJ67qCo23ZGDgb9MlQPxqDGUWe2Mc8zTfl724sHO6GZJHIpWnurSQ8WMazZtdRAY2pRxgHfQZw5GsDbOnGR7KrzinGrmbjEbWDm2uLqMJPC5B0zQ6wVlXByNCrpbHQ5GN6tnsz2hS+t1lTZvVkQ7NHIPWRl6qQfb5YNRDgtksvaS+l0j7CGNQf1nSPxfPAZflVnBVuydW7SmAWsdytqAARoRJBve2qRwmIK9J2v4vbbXXDOcAd3tmzke0INRP7K9P3vJHvPYX0IHUtFsPnqI/8AgqwKVn+14d130B/xc4elwnZTuoBP3s8IuFKTOSrAgq8LsMHy2U1wLztJ2fOMvcPoOUw134DkHMYdgIyMDpjpirZktUbqin5gGvKWEa9I0Hnsqj/pUtPGYal7jag8Kg/+EFpO3yVP2fHhcusllw+9vWB8L3kjNEhHmASYw3xJBrmWRuuJ30kSWXD9cbfayiPUi/0mDEOcgjYHJB8gTVjd6faVra1EMJPpN43JiCnDbkBmG4wdwoPkWFdPsf2aj4TZCPI8IMksnTLYyx+QAwPgBWp7e2lh+2FOC7usBLnGBqTcCBoAAJKZlkxKrR+x17Ncy2sSWRESgyOsbpGrPuIwo6tjfYYAO+OlZ4u6bihVozeRpE66DGHmZNPsCMMD4ezyxU87uYmNmZ3BV7yWS5IO50u3g/8AxhMfDFZ+0va30d1trdOfeSjKRA4Cr/xJW+4g+p/bTH8TxXbGhSDTGthqNXXsBM35BGRsSVVsE99w26WwurqJYSC0MlxGJYiM7YLeKPzGCcKfgQank3Y+dona5vWeJVLiC2QQI2FzgshLsPxqHfyAeKXL28cnOJIN/fFQfVOVgt87IgYeQ3KqTsuD27K8m7Pyrb3Tmbh8x0RTN1hPkj/q4/DYkY3FWsWS/L2RaKsSWhoBd1baQ46xqRe0wkb10XU7uOA2trwyOZxHmZBLNLJp31b4LN0UA4x06nzNepeER8ImFzAiehzMOeoA+xZsBZoz5R9Ay5wBgjYGubbcJzby8LYB3tmFzahzlJ4BJrVSTnIyTGw+I8q6HZa8ictaYPot5E0kEbdY8eCe1IzsUY5x5ByB6tZ9XMX1KpcXAkyN2G4IvqBJG2U7QXDkFqcFtVs+0NwrDPp0XNikbJYEHLRqx6jYnA6BE2xVi1UnHZWgtredjmbgt0IJG82t20gHfqWjMf4lsYq2lYEAjodxVPibCezqEzbKfFuh82lp805nML7SlKyE9KUpQhKUpQhKqPtYrS8cchiGhgiiiIO6STyLErj4qZi39UVblVPxNebxu60/7r0Nm6/7uSOUj+ytbXBzFSo7Zh9S0H0KjqaBdntxfSXDGEBxDHlgBGZEnmjeNuTJoViqEZGPM5JyFwfPaGc8M4TdNKypLdNIVjj9VHlAGiPOM4ALscDJLnG9Z+CzMbXh8IJMl83pkrDbCavSJD8i7pHj2P8ACufb2I45xOWWUarLh7GGNDgrJN98sD1A2OPZo+ObdMNZDX2p0yXHd0GBHVzh8hyCQ+pXy2717dII4LC3nupI41QKkZVRhQBqO5A2PQeXWtjgHYu5vLhb3ixUsn5m2X1I/PLDJGc+WT0GScACfwW6xjCKqgeSgAfQVkrPfj2MDhh2ZSZlxMuvsYAE9B5p2XdfFGNhsK+0pWUnqv8AvvtdXDRICQ0E0bqR1ycr16j1s7eYFSu/44ILJrplLBIeaVG2TpzgHy3865veVwV7zhk8UYy+A6j26GDED4kAgfHFRLu74lHdRxxwCWUNbul7HKXaPWBhW1OSNTnUNK7aTvjQBW9SpNrYFrjfs3unwIBueUwQOtlGTDvFdi74VM9zLLCFtb9I0lIjcvBcISw0SqVU6gysurGcFSD5Lr9z1x6Ut5fNjm3NwQwGfCqKCq9B0D9R1GM79NXsHMsEkUhuzM9xF/rMchybfR6ilmy8YVi0eHbcknyNbXdu/o1/xOybAYTekIM9Uf4fBTH/AGqs4hpbQrUxeA2DBByh0OF7wDBGsDSyQagqxKUpXMKVKxXV0sSNI7BUQFmY9AoGST+FZarLtxfScVvl4TbtpiTEl1IOoAwdIz1xlfblmHTSauYPDe0VIJhoEuOwGp+nVNcYC+diY34txGTicoIghzFao2fkXHQdCc5z4n6+AVJu8AtJBFaoSpvplgZhjKx4LyEZ/UQj+tXcsrOK0gWNMRxQqFGTsAPaT+0nrUS41L/Khge1nNv6MxmaWSNl+xeN05kWtdLg74YkAbH2Zvit7RiRVAysZZvMNgHLMbm51kkpsQIXR4vx9+YLGwVWmVQHc/mrZMYBf3nx6sfU4ydusIitmnlksOGuzajm+4i5y7E5yit7PIAfH9ZjntdfEA1jwvVDZKT6RetkvMx9bSx3dj5nz29UYDWN2f7PQ2ECw26aUXc+bMx6sx8yf8gMAAVO+ozAMgDvnkdf1P6/Czlq66T3vv8AZfez/Z+GxgWCBdKL1PmzebMfMn/+dBWfifDI7mJ4ZkDxyDDKf+h6g+YI3FbVKwTVeX9oSc0zPOd1LHJU8OHS2lwnD3kPOhJm4ZcuNiMb27kfdIGkjy+WkVllvjJIs9umiWSRpTB5x8QgU82I42+2g1jPmUB6mp1257JjiNsUB0zRnmQydCsg6bjcA9Dj5+VVmJXneC/Q8u4t7mGHiEIx66uY1mx5ZUsp8sk46E11mFrtxTO0PvXB2k6T+V5+TpGj1ARlUo7QLHeDmRYaLi1q0QJxgXEIaWHPmDjmA/GMdPOR93fFvSuG20hOWCBGP6yeE5+mfxqPdr+CPZRyywgtBzBdqoBY29yh1alA35Um6sB6usn1Scee7LiiR3N1aqTy5sXtuTneKUDUBnppOBj2hqpVqYrYIup3DSCN4FiD1ALR4MnSE4GHXVjUpSucUqUpShCUpShCVWnZeaKS84tPITpknjtAcbgk8kfLxMozVl1Ufd/ayT8OvzGA8wvRKEJ06zG8UujPQatJXPxrY4e0djVJMe43yLpP7JjtQphYJE0kL2UsU0dtbSW2UkRtLfZGPODjB5ZB/D8Iv3U9rYLaMcPuQ8F0JGLc0aQ7u2w1E51Y0jxYztjNbvCLmxt5ljnF1GZohaJHdRBYxH1EOtUCy9cBnZj8dznF247HxoFR2Jt5cRI8jF3tZ2YaGR3OswsfCyZOPCdt6vtbSM4atmh0EGL2zHwd7xtaeRmJYZ1CsylQXsF21kmnksbkwvPAoIlhfWkijAO/k4JGR167DFTqsDE4Z+Hqdm/x8QdCFKDKUpSq6VKrTtbwyThF3/KdopMEhxeQr0IJ/OBemcknPkT7GarLrxPAsisjqGVwVZSMgqRggg9QRVvCYk4d8kS02cNx9djyKa4Subb8RtbiNCpQpeKdORjmDTupyN2058J3wrbbHFYcVE1q4vIsvccJc21whJ1S2h8UUjYycGNsFiOoLfcrcsLZeHXcnCbgkWl2ebaSEnMchOyqx9VgwGCDkMFP366qysZ0S4kW34hGOVrcYhvYM9MdCTnoN1YnAwcVuUKYwriW95jhInm0yOXKJa74TDtNGEyty175uGuQDMyZwMtG+Bn2kA4+dTO3uFkVXRgysAyspBBB6EEbEVx+I9lYmtDbwKkSgHSoUFCdzh0OzqSd/PckEHBFacF7TTcHk5Q1S2sZJng0tzLPUy/f6OuZNiCQ2D03NU24KhjGk4SQ4cnGZHiAIPQze0zErmLfeVz1TPYjtPHZ3l+rIGnkuZDIWcJiNZNICZHjkMkh8AxkA77AG44ZldVZSGVgGUjoQRkEfDFVzw2JIe0d6ZUBMkCzRNjoqqgb5ElTv+r8aThrm9nXpvE92YmJgi3rPkh+oUt7V8Da6WLSscnJlEhhlJEco0suliFbGNWoHSRlRtvkUSOPQy3Yt7maaKyUlWWNmdSFd2CL0KxAtgAAnCrtn1b/AOEcReWzScgM0kYlCr08S6ginz6gZPXrXF4hem4soJ0RbiBgDcQBFIMZU6yinxa0b7ucnBGM4qxw3Fuw+am9s3ygzGU30sROsExfnsj2zdSHg8UKwRi2CCHSNGjGnT7QR1+dblVP2T7QNwmWO2kVWsLuV2tbgSZCo5yoIPTqM5wQWPWrYrLx2FdQqXMh0kHfx6jmORT2mQlKUqinJVccP4Xq49xKJiFjuLeN9Pm20Y1jPsbV+LCrHqs+9O2e2urbiEfMVVV4JnjySqMDpYqPIFm39oXzxWrwuXVHUgYL2kDxEOH9seaY/SVN7niTRXcUTbpcq4U7eGSMBtPxDJqPw5fx2hHam0xLzbKMR3vDXaTkLj7e2kJZigHrA5bIAyG1jqVJ53AO2AuLxGL6obNuZjDAosscqGUazraNCyBs9BIW2AyLE7RdlIb4IXLpJHkxzRMUkQkfdYeXwO1Wsn8PrMFQatvtzsRzlpAI1EyL6p7wsuDbd83DGRWadkZgCUMUpKn2EqpU/gTUv4fxGK4jEkMiyI3RkII+o8/hUAuOEz8K1zSRwXlucmWUQxpcoN8u2BpmAySc71HrK/l4bJJdWaq0ICtd2g8Krn1Z4BviNxhlxnAJU9Nnv4bh67ScMT0lwIJ+H3Wlp2zayNwkzkaq6KVocD45FewLPA2pH/AgjqCD0INb9c+9jmOLXCCNVKlKUpqFBu3HemnCrhYGgaQtGJNQcDqzrjBB9z9tVh2X70BYXdzJHCzW9yxk5RYBkbc5VgMYySMY6Y323/QzRA9QD8wK+ejr7q/QVuYXiGEo0TTdQzZhDu+RMXmIt5KMtcTMqlu0XfRb3ttLbyWkmmRcZ1qSD1DDK9QQDUK/02d0iWUNJoR4ZGZ2bVC2jwqh8MbAJ643JwTnFfp70dfdX6CnIX3V+gq3Q4zhcO3LTw9pn3ybxG33bYJppuOpX5x7J94i2l36RLCX0QC3jRG04QEY1Eg6iAMZqbflCRfokn94v8NWxyF91foKchfdX6Co8RxTBYh+ephyTEe+folDHDQ+iqf8oSL9Ek/vF/hp+UJF+iSf3i/w1bHIX3V+gpyF91foKr+18O/lj/UP0S5Xb+iqf8oSL9Ek/vF/hp+UJF+iSf3i/wANWxyF91foKchfdX6Cj2vh38sf6h+iMrt/RUb2t72LTiVuYZrOQEbo4kXUje0eHp7R5isXZ3voaO39HvYBdqBpDMRkrjGJAwIfbz6nzz1q9+Qvur9BTkL7q/QVYHFcGKXZeznLMjvmx6GJHkkyOmZ9FUsPf9CihVs5AFAAHMGwHl6tV5xHtjrE3KVoS7TaQpXDRTkl0myMyYyNPQL1G+CP076Ovur9BT0dfdX6CnYfi+Ew5Jp4fX85P7hBY46lU1wTvzitraGD0WRuTGkermLvpULnGnbpXFTvUReLPfiByssPJeMvk/d3U4wB4F2x7fbV/wDo6+6v0FPR191foKYzimCYXOGHPeBB75uDryRkdv6KkeEd9EdrbtbpBKUUMsJLrqjU50qTjxBScA9cAda1oe+BBws2Rt21m3aDmBxjJQrqxjPnmr35C+6v0FOQvur9BS/xTBTPs95DvfOo8uqMjt1+XL7tBBItyFtUQ3HJCEBfsuWfEUwBguAM48yasmP/AOoGJQB6JJsAPzi+X9Wra5C+6v0FOQvur9BT8RxjCYgAVcOTGnfOwG2wCBTcND6Kp/yhIv0ST+8X+Gn5QkX6JJ/eL/DVschfdX6CnIX3V+gqp7Xw7+WP9Q/RLldv6Kp/yhIv0ST+8X+Gn5QcX6JJ/eL/AA1bHIX3V+gpyF91foKPa+Hfyx/qH6Iyu39F+eu2XeFbXzCeG3kt7tCNM6yDcDbDgDxeHOD16DptXQPfbI9oI3V1ukB03EbKoLeReMqVYH7ykY8xpOMXryF91foKejr7q/QVb/i+ELGsOHkN0l5MdLjTpp0SZHbr8/8AaTvXF7GivC+eU0Uq68Rkuo+0RRuHDgEaiRjI881pHt3BzJCLdwpDiM8wa1OqB4tTEEOsckTFVIIw4GMDf9G+jr7q/QU5C+6v0FOZxrCsaGtw5AE/jPPySdmd1Q3Y/vdSxFxqtixuJmmwjBVXUACACD5j91X4K8chfdX6CvdZPEMXRxTw+nTyHn3pnSOVohPa0jUpSlKzU9Krzvv4jLBYRNDI8TG4VSyMykjlynGVIOMgbfCrDqtO/wB/2fD/AOJX/lS1qcHAdjqQO6Y/3Suz3SXsk3C4nld5HLSZZ2LMcOQMknPSplUH7mP9kQ/0pf8AmNU4qLiQAxlUD4nfulZ7oSlKVQTkpSlCEpSlCEpSlCFQvenxi7XizwwXE6ahEFRJXRdTKBsAwAyax/6Hdoveuf8AGJ/3qw96l2IuOcwjIjMDkDqQoU4/ZUw/KBtv0ab6p/nXoU4qnhaHstFr5YJkdB1CrWJMlRX/AEO7Re9c/wCMT/vU/wBDu0XvXP8AjE/71Sr8oG2/Rpvqn+dSrsN3gR8W53LiePkaM6ypzr14xj+gfrVOvjeJUKZqVcOwNGtvL4k4NYbArsdmoJY7O3SfPOWJBJqbUdYUastk6jnzzXSpSuMe7O4uPMyp0pSlMQlKUoQlY7i4WNGd2CogLMxOAABkknyGKyVXfflxRoeHBFOOfKqN/RALY/EqKtYPDnE12URbMY+qRxgSov2h73bu9n9H4YjAE4VwuqV/1gCMRr8xnG5I6DBF3V8ZnGuW5CsfKS4lZh+KBh+2pj3K9nUgsFnwDLcksW8wgYgKD7Ns/M/AVYVb+J4ozA1Dh8HTaA0wSRJJGv3+yiDMwlxVCXVjx3g32vMeSJcFiH50eB1DK/iQe1sDr1qxu7zvKj4opRlEdwgyyZ2Ye8md8e0HpkdamjLkYO4PlX597RWA4Tx+M2+FQyRyKo8lk8Lp8B64x7CKfQqUuMMfTqMDaoBLXARMcj9/5CCy40X6DpSlcmpkpSlCEqtO/wB/2fD/AOJX/lS1ZdQzvU7KTcStI4oNOtZlkOo6RpCOvXHXLCtLhVRlLGU3vMAG6a8S0rF3Mf7Ih/pS/wDMapxVC2/dLxiNdKTKij7qzuB9AMVl/mv41+kf/syVsYrh+Fr131RimDMSfmfFRhxAiFetKqfsP2D4pa30M1zNrhTXqXnO+cxuo8J2PiIq2Kwsbh6eHeG06geImR52+91I0zqEpSlUk5KUpQhKUpQhfn7vNgWTj4RhlXa3Uj2g6QR9Ktb+arhn6Iv9qT+KoP3jd299ecQe4t0XQQmli4U5VR+I3rjfzb8c/wCI/wDiT/FXcPLK+GoBmKFMtYARmi8DWCNFX0JkSrR/mq4Z+iL/AGpP4q6vAeyltY6/RohFzNOrBY505x6xPTUfrVM/zb8c/wCI/wDiT/FT+bfjn/Ef/En+Kqb8EKjcr8cCNi4kf3JwdH4VflK5vZq1kis7eOb86kSK+Tq8YUA+Lz3866Vcs9oa4tBmD81MlKUpiEpSlCEqI96XZdr+wdIxmWIiVB7SoIK/MqTj44qXUqfD13Yeq2qzUGUhEiFSvdF3jxW0foV0wiVWYxyNsoycsjn7u+SCfaQcbZulHDAEEEHoRuPrUH7Zd0ttxBjKpME7dXUAqx9rptk/EEH25qDDuY4nASsF1GEJz4ZZY8/EqFxn8T0roa9Ph/EHGs2r2TjdwcJE8yD9+AUQzNtEq2+0Xaq2sIzJcSBfYvV2PsVRuf3Dzqk+zsMnHuNekMpEaOsrdcLGmNCZ6ZOAPj4yK7nCu4SV31Xl0Nz4hFlmP/mOBg/1TVrcC7PwWMQit4wiDc46sfazdWPxNIMRhOG03jDP7So4RMQGjp9lLDnm9gujSlK5hSpSlKEJSlKEJSlKEJSlKEJSlKEJSlKEJSlKEJSlKEJSlKEJSlKEJSlKEJSlKEJSlKEJSlKEJSlKEJSlKEL/2Q==">
            <a:extLst>
              <a:ext uri="{FF2B5EF4-FFF2-40B4-BE49-F238E27FC236}">
                <a16:creationId xmlns:a16="http://schemas.microsoft.com/office/drawing/2014/main" id="{996CC38B-EFCB-4417-9EAB-94E0C28FE95A}"/>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2" name="AutoShape 6" descr="data:image/jpeg;base64,/9j/4AAQSkZJRgABAQAAAQABAAD/2wCEAAkGBhQQERUUExQWFRUTGRoWGRcYGRgbGxwYHBgaHSAbGhgZHSYfFx0pGxkaIi8gIycvLCwuFx4xNTAqNyYrLCkBCQoKDgwOGg8PGi8iHyQqKSosNi8sLCwtKSwsLiosLCwpLCwpLSksKiwvKikvNSwtNCk0KiwpLCwtKi8qLCwvLP/AABEIAMUBAAMBIgACEQEDEQH/xAAcAAEAAgMBAQEAAAAAAAAAAAAABgcDBAUCAQj/xABNEAACAQMCAwQHAwcICAUFAAABAgMABBESIQUTMQYHIkEUMlFSYXGRI0KBGDNUYqGx0hUXcoKSk5TRFiQ1Q1OzwdN0g7LC8Ag0o6Th/8QAGwEAAQUBAQAAAAAAAAAAAAAAAAECAwQFBgf/xAA7EQABAwIEAwUGBAYBBQAAAAABAAIRAyEEEjFRBUFhEyJxgaEUMlKR0fBCYnKxFVSTsuHxgjOSosHS/9oADAMBAAIRAxEAPwC76UqJduO1EsJitLMBr26yI84xGg6ysD7ADjO3hOxxgy0KDq7wxv8AgDmT0CaTClFxeJH67qmfeYD99eoZ1cZVgw9oIP7qpC54ZbPO8S29xxm7X89KZXjiVvNVZD0B8jt7D5Vms+E26SpGIrrgt25+ybmPJDI3krM3X+j8cb5wds8IphvvmYn3Rpvlz5465esKPP8Af3ZXZSot2H7VvdCW3uV5d5anTKo6MPKRfgfh8D0IqU1iV6L6Dyx+o9diOhUgMpSlKhSpSlKEJSlKEJSlKEJSlKEJSlKEJSlKEJSlKEJSlcrtH2ot+Hxcy4kCj7q9WY+xV6n9w88U+nTdUcGMEk7ImF1a+MwHU4+dV0vFuLcVObZBw+1PSWUBpnG+4U5wOh2A+DGtTiPd/wANgZTxLiEs0hGwnnAz03C+uP7WK028PY05atTvfC0Zz5xA9UzNsFaCuDuCD8q+1VXFOx8FrDHd8IuXiZpY4gUk5sT8yQR+INkNgt0ORsdvMdtuJcZtD9pBb3qDGeQxjkHtOltj8gPMUjuHtImlUHMQ7uGRqLkjnujNuFOqVH+zvbi2vcqrGOZThoJRokU+zSev4VIKz6tJ9J2WoIKcDOiUpSokqVUfGL9hecbuQTrtoIreI+4JBg4+OoE5+Jq3KqW4seZf8cs/v3MKSxg58RRARg/0nA/A+ytrhGUOqE7N+Wdmb0nyUb+Sm/d5wVLTh1uiqFLosjnzZ3UEknz9g+AFafezDG3CbgyDOgKVPmHLqqkezc4+RNbXdzxcXXDbZwclUEbfB0Gk59nQH8RXY43wlbu3lgfIWVChI6jI2I+IOD+FQOquo4/tKsyHyd7G6WJbAVbdoZ5bGWw4uUJDQRw3ar18Sg5Pkdz8N0UZ3q0ra5WVFdDqR1DKR5qRkH6GqT4lxO7uIl4FKrG5EyxmUgFTbL4lfrnIAU79Qu5zmrpsLJYIkiQYSNVRR+qoAH7BVvitMMp088Zu9EaFmrT6mOgSMNz93WelKVgqRKUpQhKUpQhKUpQhKUpQhKUpQhKUpQhKUqFdtu8D0Zja2oE14w9XbTECPXkY4Vdt8E7DBOARmxh8PUxD8lMX9ANyeQSEgarN287wU4cvLjXnXbglIhkhRg+OTHRRjOOpx5DJET7vrX0q8E9/FNLcvHz0aUIIoosgLy11E7k7EgYwcDOSeJYPFHbXmZBeX13MLbmx+M8pzGreM+CMMS6qSRqIXqBtu9sOH3Evps0+q3EcMEMdtFJq1lywSOQqPGRqJKLkbjc4rq6WEp0aZoMsXWLjqfdHdFjll3nHeUJcSZVysdaeB8al8Lrg9RswzkH2+yqk4ARYX0puommk0k3LyJzJF0+rPE334HUboo1IRjotdzsj3oQzHlMnJGqKG3h2MjKVzrYbKqadJz0x0JrF224xHdiFuUPQo5NT3jwmVCRldKIPEUyfznqEgesOudhMPWw9R9CqwhrhffcRGp6DUjnBBc4giQufJcen30AtVK27SNcoFCRozW8ZHNlQASZ5xjUaiAQPV2ydq1l4fDaK10kwvNI5zqk4ued54lQAgaxhfFoIwOle+wVjDarf3ytz0iXlJKN2kjhjDsQSTks2F64+zGwr1w5Lee2VbyO+a5mAaTSLptTEhgY3izFy+hGDgDrjerdVzc2RubI3KO7Zx1JnwBAOlwNEgXLueFJxORUmulSZVeOEzRosxOsAOJrecpLIjRldIAO7ZUZBrs8L7xzZT+hcUZFkRV0XKEskgJwC4G8beZJwOucDGeRJZyyzO0bMFiys5MjyMoGSIiYpEiacsxBiXUBklmycHTTizWVrK+kxqmMxYGQHOAJohHojJ3xqj0N5SEmpnUW129m7vC0CwLSTyIGh2IMyDskmLq5IJ1dQyMGVhkMCCCD5gjrXuq57FXzWksaq8EtnfueUYCwWGcIWZBG5JRG0sdI9U+Qqxq5fF4b2eplmRy/yORBkEKYGUque8mJrG7tuLRgsISIZ1HnExOD8/ER89HsqxqxXdokqNHIoZHBVlO4IPUGjB4j2eqHkSLgjcGxH3zQ4SFWj344LdG5j+04XxAiRmTLcqVt9YA+6fh5bfdANmW1ysiK6MGRwGVlOQQehBHUVVi54E7Wl2pn4VcEhHYFuUW3KOPZny8/WG+RWyOFXfCcT8MPplg/jNtq1FQd9ULDJI+WTvuG6jZxWFZiA0h3eI7rjZtQDQE/heNDOv7xgx96f4VkGzTmczQvMC6Q+katJOSurrjIBx8KzVHOy/b604gMRvplHrQyeGQEddvvfMVI6wa1KpSdkqggjdSAg6JSlKhSpSuPxfthZ2hInuYkYb6dQLf2Rk/sqOTd9fDV6SSP/AEY2/wDdirlLAYmsJp03EeBTS4DUqd0qBw99vDW6vKvzjb/25rp2nehw2XpdxjPvhk/9QGKe/huLZ71J3/aUZ27qU0rm2faS1m/NXML+XhkQ7/ga6IbNU3Mcww4QnL7SlKYhKUJrWu+KRRDMksaDrlmVf3mnBpcYAQtmvjNgZOwFQjjvfFw+2BCSG4cdFiGR/bPh+hNQPtH2jvOI+ji6ljsbO5bOgSAOYtOou/my42AIAJK+Hoa18NwfEVYNQZG7nU87N1Nv9qM1ANFL+Ndv5L649A4UVaQgmS5yNEaDGSnvHfGr2kYz1ELsbKws4LqZ1N/PzJEBZS6xgMUEs3VVDSAsNWWIK4HrGvXD+BzGOQWcF9NCHEcRLxwxSW2tWfLhVduZ4t1xsUyWxt5uuK3VvHLDcQJaRyTrMYmUqk0aooFusoBVFCxAY6tq8hnPSUMOykOyoG1pGYBx3zfi8gABFzBJURM3K7Ebya+H2tlaqYbcG65k/wBlzHRdHPZSNSoHkDZIyx6YAzXyV0WzvL2e49IuLppYLRl1YJ08rMMIPhIbWA430438Rz5bjCTtd3d3cAwrFEi26KYllkCyOsHi+0lQawxIwG5mSNIrFZ2gduHrZ2ySOZNT3UpYRvMiPI6xjGVjEgLHQApZQPbUeWPeERqd9XuBc6L6TAvt8Kre4tewcyZb6HSkCxutlb4LOxj/ADlwyAZ0poXJOgZxlqx8L4WrNE8EsF3LnKWOtp7a3j2weYWbluuPXxvkqq9CMKPNIvEYYGkuZZJSbi5jAH2SRL9lGTtkuXUKCcLmsizWkgiRUuC7hbi4vlglErR4wOVyxqjRymkDGkKrYBJ1U2C1mUTy0uPdH4TcA355zaLaCmXdWdXDUZgNTyTs2OmTM+etfeK9n7S0QZa6VHYIlvDPOFZjvpSJHGBjJIGAACfKtHuj4lG9vPDETogncx6shjDL442IbffLbnrjNafbi6X00rcEiAJbxllySkU7TczwgHJdoY4iQMhWOOprIdTqHH1WgkCS6BqQTa29x12upJ7oXKPaC0vAotlggitnKW4dmh1MyjUyh42tyx1N4XBPmSurNaN5JqcRIOQzIeZ4SiRQEHmPg5ESeEq0JJjZjG8bA9OxwPgsF1YW4gAa6WK3MsQleNZIta6uYgOh8orLkg9ADnAFdmz7prbmc2Ytl8F7eMhLbZtQQRhQWUHfBOCcnG+K0XYnDYckEuEEgA3M766GSb2JJTIJWt3Y9jljjW5bmKheSS2gc7RI/hDEA+J2jxuegPzNWHQDFK5jF4l+Jqmo/wD0NvvU31UzRAhKUpVVKsF9YxzxtHKgdHGGVhkEVXsnZ294IWk4fm6tMlmtHJ1p5nlMNz59N/aGO9WTSreHxb6ALYDmnVp0P0PUQU0tlV0i8K4/1HKul6jaK4Uj9kmD88fA18HZrjNj/wDa3iXcYziO5B1DfIGrcn2euB8PZ3+1Pd3a8QOt1MUwwRNF4XyOmfJvx39hFcOC343w4YBj4lCuw1HlzYx5luv4ljvWxTxDXsy0XiPgqQQP0uNv7Uwjf0RO23F1AV+EFn6FllAXPtxhsD+t+NYv5G4zxM/61MthAT+bh3kIz0LBjjbbOr+r5Vkn75o4APS7G8gY7YKLjPmAzsmofHFdnhneTbSsiyJcWplOIzcxGNXJGRpcEpv5ZIz9KV7cTRGenhmtO4l3ylzh8hZFjzXnhHdXw+2H5gTN5vMeYSfbg+EH5AVJIeFwp6sUa49iKP3CtmvjMACScAbkn2Vh1cTWrGajyfElSAAaLG9ohGCikfFRXNuuyFlL69pA3ziT9+KWPa+znkEUV1DJIeiq6knGT4cHxbAnb2V16QmtQMGWnzCLFQ667o+GSb+jaT+o8i/s1YrmL3I2qZ5VzdxA+SyLj/0Z+tWJSrTOKYxogVXeZn95SZG7KvR3OIOl/fD/AMwf5UPc8p68Qvv7wf5VYVKd/FsX8foPokyN2VdN3Kwts95eMD5cxf8AqprZsu5ThseNUckuPN5G/bo0ip5SkPFsaRHakeFv2hGRuy4EnYSyMLwrAkaSABuWNDEZBwXHiwcYO+42qA8c7OQWN7PIArwW9slw0JU7sp0Qo8rszPqcMx6eogwat2q+7e8OzdaWOmPiVubPUcaVuEYyQ5P6xLD5gVZ4biqpqlj3mCDN9dCfOAYIvICR4ELfsuwC3EaycQeSedxqYCSSOOPO/LjRGACr0ydzufPFeL/sVLAh9DkMsZ2ezumMkUi+ao75aJsZ3yRnGdq6/ZDtILyLS40XMGI54TsyONs481PUMNj8wa71V6uLxNKqWvOh0/D5DQDYiNwUoaCFScfCktpZLmzLQrjk3UTIGuLMNjxKGOGiyqjXglVyVzvjOsUj2/Ddd2sbSCOKKCIHUYpCFlmkkY6gTHqbIC4zgEnc2F2n7MtK63VsRHdwghSfVlTzhlH3lPkfI71Wd+sMSLcxW6PaCfNzbNpV4LgRvEI3byhLOOoIXyGDiugw2KGKAIPe6wTMEBpJ35Hndsh13RkZV0bKWO4nuYo3jj4Y8x5kiNp1R29vEDGp6LHkjLA+INt1zXi04bdGBEgljjhvpZHVWLmR7NAd5Z3YtFGItAAUEgyDJGSBzILyWSWOVrZ7qOC5eZUtbeUxPqjPiV2QDSjrEgGBsrHfIrBw6ZOeiXryF4IZI1ieOWMSIEtxDGIcZfMplJH3tGSABVo0XCw5AWjNcAxbm6zZJjkB0bKkVhxyW0uxxCUQizuD6GxgDadMe0c/i3ZdQZA2w0gHzGZn2n7PLegPFLGJChTS/jjkQkMAwVgykMAyyIQyncVVuqFYoljiURSWgt5bmU4Txz26yyxqcltDuMeqAQxGcV0O7LsbY3aXMUilpreU6ZkeRSYzkI64IABwT032qpicM1rfasxaWWs0GRMCRmsRoeelhCcDyXQ7OwXFpxqJLmPBmWYLIriQuNEWzthTpXlDBKg5bfJJY2xUd7Pdg7WxlaaMO8rDTzJXLtp9gJ6fvqRVz/EcSzEVGlnJoGkTrykxrv8ALRStEBKUpWanJSlKEJSlKEJSlc7tHxX0S0nn/wCFGzge0gbD64p7GF7g1upshVj3pcTTiPELPh0b+rL9t7uptIAyNyyrr/tgdc4tHjPBoruB4JVDJIMfL2MPYQdwfhVRcE7PmHgp4g6l7g3EV7nGW0Ry/wAJkb5N8KupHBAI3BGR8jW5xMii2lTom1MubP5hBcfmbeCjZeSeajHd7xOSS2aGckz2UjW0hOfFo9V99zlMbnqcmvnagelXdtYk/ZOr3E4zu0cZUKh/VaRhn2hceZrV4WvI47dpvi7ginHszGeWf31s8RYR8atWJ/P208Q+avHJt8cZ+lQloGJNRnNheOhLZMfpMx4JeULW7x7FBZxLEqJN6RAtuQoGmTmD1cfqBsj2A1M6i/GtJ4tYK52Edy8YycGUCMdOjERs+PZk1KKp13HsaTT+Z3zMR/4/MlKNSlKUqknJSudxftDb2en0iZItedOo4zjGcfUVr8H7Y2l4QIZ1YtnSpypbScEqGALAHzFTChVLO0DTl3gx80kjRdmlKVClStDjnBIr2B4Jl1I4wfaD5MD5EHet+o5xjtT4ngtYWu5hlWVRiJCR0llPhHXdBlvhU+HZUc8GnqLzpHWdAkMc1X9zdBZzHKZrl7fAXiViGMqKD6lzpBVyMbjJ28smuzwnt1Ngcu9sLxT05zG1m28ipBBPxwPb51FbxJbKwlt5LyaG4fCizOgxaJZAhETEudIUscBgfMgZqfdn+zdtNcXnNghkEDxW0YeNGCRxwRnChhtlnJ+nsGOqxYoNpl1QZgJjYxlEiQIBzT3CG2KhbMrzN22uQPEnD4M9HkvlI6jfSqAn6iozBy7i5klhj/lO7kKh2VDFYxlQMFyfzpAOdyxONsVYsXYuxQ5WztgQcg8mPIPtG21dhVAGAMAeQrHbj6FEHsWRPl87l0dA4J+UnVRWHsdPKM3d9OzH7lu3IiX2BdI1tj2sd/ZXD7VcFkt4wt27XdiWH2rYFzaNtiUSKPGgPU9QD5jY2PXieBZFZHAZXBVlO4IIwQR5jFV6XEKjXhztNgAI/TAsevzkJxaFRdzwxozNbXE0pNtaXLBlYCOWOR4uSUAAJ1zN4lySzKBkjau72X4jKvGop5dKDilvlYx1XQBp1bbkrHnP65HlWG94eYwihRJJwy7FsmtiAYZwGgMh8wkpi/BM1zuBQRjinDQly88o1AqdJ5KKjkxkqME8wy49i6Om2ercRWovn4X8uhdPSYa6/Ro0UGhV40pSuDVlKUpQhKUpQhKUpQhKhve/cFOEXGPvctfwMi5/ZUyqu+/O708OSMbtNMigfIM37wPrWjwtmfGUh+YH5GU1/ulSvhPB0PDorZh4Gt1iYfAxgH99afYG+ZrXkSn7azY28mep0eq2/UMmk5+dSG2j0oq+xQPoKiPaQNw67HEEUtBIoivFUZIA9SfAGWK+q36uNtqKR9oz0jq45m/q2/5AnxMINrrJ28ia3aDiCAk2bESqPvW8mA/zK7MPka2O1lo1zbw3NoeZJbutzDpIxIuCGTO+zIxGfbipAGjnjyNMkcq/BlZGH0YEH9tQO1d+AS8t8twyRjy5NybZ2PqP58sk7H2n25zNhnGo1rW/9RkwD+JvNvjc25gkagJDbwW1234tb3PDPSI5dMiFZLcj84LgHaML11E5Vlx7c9KmluxKKWGGIBI9hxuPrXPj7O2jTC6WCEyncShVJOR6wYdTj73WupVSvVYWNpsBsSb8pi3gI850CcBzSlKh0Efp/ErpZi3KsuUkcauygu6F2kcIRqO4C5yBg4wc1FRpdpmJMBok/MC3mQgleu8DhLMI7ocx0tSXeFHZGIwRzI2X/eKCdjswyDjY1W0a2bxiNmu4yZRPbTlbgxzOSSA0S4KyHJXVFjJ3BHSr4xUN7QdkJVR/QeU0bBmeznXXC7HfMe45LE52BC5bO25rY4dxAMaKTzGxmB52I5nWxm+gIY9vNRvh3aO6QssPMikiAaSC9m1Rlc7vFzB6Tp6YPTfGNqktl3gSvbic8PuTHp1lo2iZdOM5QF1dhjf1QfhVd316qALfzTy8oluTqFvNCd9k52TMmMgMkpJ22PWtbhvD4SqTm5itrcElIZkn8a6RtI0SRLMem66ifNmG1a9XAUajcz2+YDjPSxDiTuRbci6jDiFNT21uuKqf5PQRQqfG7TRJOw81jXD8o/rMN87Y61HZbiIloLctYsh+1uDd3EgLnJOkQNolkz1LEY9nSnEbi3uImW6tYrO3QhVuIrO4Jdc5HLdo1EIJ97J3Ix51vcHe/uU/1CeQWSjGbnkQuwB3ETRRsyjA9YgdfbQ2k2i0lrQwA8yQOkuu15/KRb0RMrmT2KyRS2tikXEJCup7gRPHNEwfUGkmkJEhLKcJsTjGCKnPY3jSyXLOD4OIwx3SdMCWNRFMmR5jEZI/pfhDYLGW8DeiWCRQodL3VvOweTSd+VJI0YlbOr7R9Q2bc7Z+8NuQAFg5sFuJBLZ3E48Ed1gq8LyKzCSKUZOsHH2h86MTSFam5hN+ckEiY1ymAZa0wAO612pQDBV0UqMWXb2AfZ3hFnOo8UcxCqfjHKfBIvsIOfhXyfvFtdWi35l5Jt4LZDJjJwCX2RR8S22K5T2LETGQ/wDrxnSOuinzBSilQq67c3CNh4bS3z0W5vY0kI/oIrBfqa5nFu30pUj0rh1qu+p0nNzKBj/dxqihm+dTs4ZXeRYfMH+2SfKUmcLm9sENzJxOOEeKeWxtYz70yku2Me6m5Plg+ysnddwv0m+nvjbpbpCBbRxpjSHAAc6h6xAGNQ66/hXHuZpFaC3tUdJZNS2yysecWlB5t9cY9VimpUB3ALtgaQDbfZvgKWNtHbx+rGME+8x3Zj8zk1tY2v7LheyGrgAN4ADSdYvlA5wcwBteNokyunSlK5NTJSlKEJSlKEJSlRTt/wBsjYRIkK8y6uW5cKfrEgaj8ASBjzJHxqahQfXqCmwXP38gkJgSpHf8Rit0Mk0iRoOrOwUfU+fwqqmvh2h4tDyQTZ2GHZiCupicjY+8UUAHBwrH4V1rTulWYifitzJcyYyy6ysa53IBGDgfDSPhU64faQW0OIVSOFQWwmAuOpO3X51qsqYfBAmiS+oQQDENbNjHMmNNEyC7XRaPaLtdDZFVYSSzSepBCpeVgOpCjyGDufYa1OGdtYbmT0aaGa3lkB0xXMekSLjfQclX2O4znrtWDu/tOaj8QkB516SwJ+5ACRHGvsGnBOOpPngVrd7l8kNishIEiTwvCT5SK4bI2JHgDdKZTw9E1hhQ0l0xmnR3QbA+Z1kJZMSsMqy8CJMatNw4kllGWkts9SvvxeePLf8AGUWPFLXiEBMbxzxOMMNjsR6rqd1OD0YA1EX72xOSlhZXF03QMV0R/MtuQOvUDpXJi7nnv5HuL4x2zSerDaqoC53y7EEM2Sc4zn3qsuwwLc+NPZv31LvFgMz+a3W6bPw3Um7v/sZb2yVmeG0lQQsTnCyJqMWfPQdt996knHeMJZ28txJkrEpYgdT7AM+ZOB+NVz2Umk4Bdrw+40tb3bFoJwADr2GH9v3R54yu+Ok27d8Da94fcQJ67qCo23ZGDgb9MlQPxqDGUWe2Mc8zTfl724sHO6GZJHIpWnurSQ8WMazZtdRAY2pRxgHfQZw5GsDbOnGR7KrzinGrmbjEbWDm2uLqMJPC5B0zQ6wVlXByNCrpbHQ5GN6tnsz2hS+t1lTZvVkQ7NHIPWRl6qQfb5YNRDgtksvaS+l0j7CGNQf1nSPxfPAZflVnBVuydW7SmAWsdytqAARoRJBve2qRwmIK9J2v4vbbXXDOcAd3tmzke0INRP7K9P3vJHvPYX0IHUtFsPnqI/8AgqwKVn+14d130B/xc4elwnZTuoBP3s8IuFKTOSrAgq8LsMHy2U1wLztJ2fOMvcPoOUw134DkHMYdgIyMDpjpirZktUbqin5gGvKWEa9I0Hnsqj/pUtPGYal7jag8Kg/+EFpO3yVP2fHhcusllw+9vWB8L3kjNEhHmASYw3xJBrmWRuuJ30kSWXD9cbfayiPUi/0mDEOcgjYHJB8gTVjd6faVra1EMJPpN43JiCnDbkBmG4wdwoPkWFdPsf2aj4TZCPI8IMksnTLYyx+QAwPgBWp7e2lh+2FOC7usBLnGBqTcCBoAAJKZlkxKrR+x17Ncy2sSWRESgyOsbpGrPuIwo6tjfYYAO+OlZ4u6bihVozeRpE66DGHmZNPsCMMD4ezyxU87uYmNmZ3BV7yWS5IO50u3g/8AxhMfDFZ+0va30d1trdOfeSjKRA4Cr/xJW+4g+p/bTH8TxXbGhSDTGthqNXXsBM35BGRsSVVsE99w26WwurqJYSC0MlxGJYiM7YLeKPzGCcKfgQank3Y+dona5vWeJVLiC2QQI2FzgshLsPxqHfyAeKXL28cnOJIN/fFQfVOVgt87IgYeQ3KqTsuD27K8m7Pyrb3Tmbh8x0RTN1hPkj/q4/DYkY3FWsWS/L2RaKsSWhoBd1baQ46xqRe0wkb10XU7uOA2trwyOZxHmZBLNLJp31b4LN0UA4x06nzNepeER8ImFzAiehzMOeoA+xZsBZoz5R9Ay5wBgjYGubbcJzby8LYB3tmFzahzlJ4BJrVSTnIyTGw+I8q6HZa8ictaYPot5E0kEbdY8eCe1IzsUY5x5ByB6tZ9XMX1KpcXAkyN2G4IvqBJG2U7QXDkFqcFtVs+0NwrDPp0XNikbJYEHLRqx6jYnA6BE2xVi1UnHZWgtredjmbgt0IJG82t20gHfqWjMf4lsYq2lYEAjodxVPibCezqEzbKfFuh82lp805nML7SlKyE9KUpQhKUpQhKqPtYrS8cchiGhgiiiIO6STyLErj4qZi39UVblVPxNebxu60/7r0Nm6/7uSOUj+ytbXBzFSo7Zh9S0H0KjqaBdntxfSXDGEBxDHlgBGZEnmjeNuTJoViqEZGPM5JyFwfPaGc8M4TdNKypLdNIVjj9VHlAGiPOM4ALscDJLnG9Z+CzMbXh8IJMl83pkrDbCavSJD8i7pHj2P8ACufb2I45xOWWUarLh7GGNDgrJN98sD1A2OPZo+ObdMNZDX2p0yXHd0GBHVzh8hyCQ+pXy2717dII4LC3nupI41QKkZVRhQBqO5A2PQeXWtjgHYu5vLhb3ixUsn5m2X1I/PLDJGc+WT0GScACfwW6xjCKqgeSgAfQVkrPfj2MDhh2ZSZlxMuvsYAE9B5p2XdfFGNhsK+0pWUnqv8AvvtdXDRICQ0E0bqR1ycr16j1s7eYFSu/44ILJrplLBIeaVG2TpzgHy3865veVwV7zhk8UYy+A6j26GDED4kAgfHFRLu74lHdRxxwCWUNbul7HKXaPWBhW1OSNTnUNK7aTvjQBW9SpNrYFrjfs3unwIBueUwQOtlGTDvFdi74VM9zLLCFtb9I0lIjcvBcISw0SqVU6gysurGcFSD5Lr9z1x6Ut5fNjm3NwQwGfCqKCq9B0D9R1GM79NXsHMsEkUhuzM9xF/rMchybfR6ilmy8YVi0eHbcknyNbXdu/o1/xOybAYTekIM9Uf4fBTH/AGqs4hpbQrUxeA2DBByh0OF7wDBGsDSyQagqxKUpXMKVKxXV0sSNI7BUQFmY9AoGST+FZarLtxfScVvl4TbtpiTEl1IOoAwdIz1xlfblmHTSauYPDe0VIJhoEuOwGp+nVNcYC+diY34txGTicoIghzFao2fkXHQdCc5z4n6+AVJu8AtJBFaoSpvplgZhjKx4LyEZ/UQj+tXcsrOK0gWNMRxQqFGTsAPaT+0nrUS41L/Khge1nNv6MxmaWSNl+xeN05kWtdLg74YkAbH2Zvit7RiRVAysZZvMNgHLMbm51kkpsQIXR4vx9+YLGwVWmVQHc/mrZMYBf3nx6sfU4ydusIitmnlksOGuzajm+4i5y7E5yit7PIAfH9ZjntdfEA1jwvVDZKT6RetkvMx9bSx3dj5nz29UYDWN2f7PQ2ECw26aUXc+bMx6sx8yf8gMAAVO+ozAMgDvnkdf1P6/Czlq66T3vv8AZfez/Z+GxgWCBdKL1PmzebMfMn/+dBWfifDI7mJ4ZkDxyDDKf+h6g+YI3FbVKwTVeX9oSc0zPOd1LHJU8OHS2lwnD3kPOhJm4ZcuNiMb27kfdIGkjy+WkVllvjJIs9umiWSRpTB5x8QgU82I42+2g1jPmUB6mp1257JjiNsUB0zRnmQydCsg6bjcA9Dj5+VVmJXneC/Q8u4t7mGHiEIx66uY1mx5ZUsp8sk46E11mFrtxTO0PvXB2k6T+V5+TpGj1ARlUo7QLHeDmRYaLi1q0QJxgXEIaWHPmDjmA/GMdPOR93fFvSuG20hOWCBGP6yeE5+mfxqPdr+CPZRyywgtBzBdqoBY29yh1alA35Um6sB6usn1Scee7LiiR3N1aqTy5sXtuTneKUDUBnppOBj2hqpVqYrYIup3DSCN4FiD1ALR4MnSE4GHXVjUpSucUqUpShCUpShCVWnZeaKS84tPITpknjtAcbgk8kfLxMozVl1Ufd/ayT8OvzGA8wvRKEJ06zG8UujPQatJXPxrY4e0djVJMe43yLpP7JjtQphYJE0kL2UsU0dtbSW2UkRtLfZGPODjB5ZB/D8Iv3U9rYLaMcPuQ8F0JGLc0aQ7u2w1E51Y0jxYztjNbvCLmxt5ljnF1GZohaJHdRBYxH1EOtUCy9cBnZj8dznF247HxoFR2Jt5cRI8jF3tZ2YaGR3OswsfCyZOPCdt6vtbSM4atmh0EGL2zHwd7xtaeRmJYZ1CsylQXsF21kmnksbkwvPAoIlhfWkijAO/k4JGR167DFTqsDE4Z+Hqdm/x8QdCFKDKUpSq6VKrTtbwyThF3/KdopMEhxeQr0IJ/OBemcknPkT7GarLrxPAsisjqGVwVZSMgqRggg9QRVvCYk4d8kS02cNx9djyKa4Subb8RtbiNCpQpeKdORjmDTupyN2058J3wrbbHFYcVE1q4vIsvccJc21whJ1S2h8UUjYycGNsFiOoLfcrcsLZeHXcnCbgkWl2ebaSEnMchOyqx9VgwGCDkMFP366qysZ0S4kW34hGOVrcYhvYM9MdCTnoN1YnAwcVuUKYwriW95jhInm0yOXKJa74TDtNGEyty175uGuQDMyZwMtG+Bn2kA4+dTO3uFkVXRgysAyspBBB6EEbEVx+I9lYmtDbwKkSgHSoUFCdzh0OzqSd/PckEHBFacF7TTcHk5Q1S2sZJng0tzLPUy/f6OuZNiCQ2D03NU24KhjGk4SQ4cnGZHiAIPQze0zErmLfeVz1TPYjtPHZ3l+rIGnkuZDIWcJiNZNICZHjkMkh8AxkA77AG44ZldVZSGVgGUjoQRkEfDFVzw2JIe0d6ZUBMkCzRNjoqqgb5ElTv+r8aThrm9nXpvE92YmJgi3rPkh+oUt7V8Da6WLSscnJlEhhlJEco0suliFbGNWoHSRlRtvkUSOPQy3Yt7maaKyUlWWNmdSFd2CL0KxAtgAAnCrtn1b/AOEcReWzScgM0kYlCr08S6ginz6gZPXrXF4hem4soJ0RbiBgDcQBFIMZU6yinxa0b7ucnBGM4qxw3Fuw+am9s3ygzGU30sROsExfnsj2zdSHg8UKwRi2CCHSNGjGnT7QR1+dblVP2T7QNwmWO2kVWsLuV2tbgSZCo5yoIPTqM5wQWPWrYrLx2FdQqXMh0kHfx6jmORT2mQlKUqinJVccP4Xq49xKJiFjuLeN9Pm20Y1jPsbV+LCrHqs+9O2e2urbiEfMVVV4JnjySqMDpYqPIFm39oXzxWrwuXVHUgYL2kDxEOH9seaY/SVN7niTRXcUTbpcq4U7eGSMBtPxDJqPw5fx2hHam0xLzbKMR3vDXaTkLj7e2kJZigHrA5bIAyG1jqVJ53AO2AuLxGL6obNuZjDAosscqGUazraNCyBs9BIW2AyLE7RdlIb4IXLpJHkxzRMUkQkfdYeXwO1Wsn8PrMFQatvtzsRzlpAI1EyL6p7wsuDbd83DGRWadkZgCUMUpKn2EqpU/gTUv4fxGK4jEkMiyI3RkII+o8/hUAuOEz8K1zSRwXlucmWUQxpcoN8u2BpmAySc71HrK/l4bJJdWaq0ICtd2g8Krn1Z4BviNxhlxnAJU9Nnv4bh67ScMT0lwIJ+H3Wlp2zayNwkzkaq6KVocD45FewLPA2pH/AgjqCD0INb9c+9jmOLXCCNVKlKUpqFBu3HemnCrhYGgaQtGJNQcDqzrjBB9z9tVh2X70BYXdzJHCzW9yxk5RYBkbc5VgMYySMY6Y323/QzRA9QD8wK+ejr7q/QVuYXiGEo0TTdQzZhDu+RMXmIt5KMtcTMqlu0XfRb3ttLbyWkmmRcZ1qSD1DDK9QQDUK/02d0iWUNJoR4ZGZ2bVC2jwqh8MbAJ643JwTnFfp70dfdX6CnIX3V+gq3Q4zhcO3LTw9pn3ybxG33bYJppuOpX5x7J94i2l36RLCX0QC3jRG04QEY1Eg6iAMZqbflCRfokn94v8NWxyF91foKchfdX6Co8RxTBYh+ephyTEe+folDHDQ+iqf8oSL9Ek/vF/hp+UJF+iSf3i/w1bHIX3V+gpyF91foKr+18O/lj/UP0S5Xb+iqf8oSL9Ek/vF/hp+UJF+iSf3i/wANWxyF91foKchfdX6Cj2vh38sf6h+iMrt/RUb2t72LTiVuYZrOQEbo4kXUje0eHp7R5isXZ3voaO39HvYBdqBpDMRkrjGJAwIfbz6nzz1q9+Qvur9BTkL7q/QVYHFcGKXZeznLMjvmx6GJHkkyOmZ9FUsPf9CihVs5AFAAHMGwHl6tV5xHtjrE3KVoS7TaQpXDRTkl0myMyYyNPQL1G+CP076Ovur9BT0dfdX6CnYfi+Ew5Jp4fX85P7hBY46lU1wTvzitraGD0WRuTGkermLvpULnGnbpXFTvUReLPfiByssPJeMvk/d3U4wB4F2x7fbV/wDo6+6v0FPR191foKYzimCYXOGHPeBB75uDryRkdv6KkeEd9EdrbtbpBKUUMsJLrqjU50qTjxBScA9cAda1oe+BBws2Rt21m3aDmBxjJQrqxjPnmr35C+6v0FOQvur9BS/xTBTPs95DvfOo8uqMjt1+XL7tBBItyFtUQ3HJCEBfsuWfEUwBguAM48yasmP/AOoGJQB6JJsAPzi+X9Wra5C+6v0FOQvur9BT8RxjCYgAVcOTGnfOwG2wCBTcND6Kp/yhIv0ST+8X+Gn5QkX6JJ/eL/DVschfdX6CnIX3V+gqp7Xw7+WP9Q/RLldv6Kp/yhIv0ST+8X+Gn5QcX6JJ/eL/AA1bHIX3V+gpyF91foKPa+Hfyx/qH6Iyu39F+eu2XeFbXzCeG3kt7tCNM6yDcDbDgDxeHOD16DptXQPfbI9oI3V1ukB03EbKoLeReMqVYH7ykY8xpOMXryF91foKejr7q/QVb/i+ELGsOHkN0l5MdLjTpp0SZHbr8/8AaTvXF7GivC+eU0Uq68Rkuo+0RRuHDgEaiRjI881pHt3BzJCLdwpDiM8wa1OqB4tTEEOsckTFVIIw4GMDf9G+jr7q/QU5C+6v0FOZxrCsaGtw5AE/jPPySdmd1Q3Y/vdSxFxqtixuJmmwjBVXUACACD5j91X4K8chfdX6CvdZPEMXRxTw+nTyHn3pnSOVohPa0jUpSlKzU9Krzvv4jLBYRNDI8TG4VSyMykjlynGVIOMgbfCrDqtO/wB/2fD/AOJX/lS1qcHAdjqQO6Y/3Suz3SXsk3C4nld5HLSZZ2LMcOQMknPSplUH7mP9kQ/0pf8AmNU4qLiQAxlUD4nfulZ7oSlKVQTkpSlCEpSlCEpSlCFQvenxi7XizwwXE6ahEFRJXRdTKBsAwAyax/6Hdoveuf8AGJ/3qw96l2IuOcwjIjMDkDqQoU4/ZUw/KBtv0ab6p/nXoU4qnhaHstFr5YJkdB1CrWJMlRX/AEO7Re9c/wCMT/vU/wBDu0XvXP8AjE/71Sr8oG2/Rpvqn+dSrsN3gR8W53LiePkaM6ypzr14xj+gfrVOvjeJUKZqVcOwNGtvL4k4NYbArsdmoJY7O3SfPOWJBJqbUdYUastk6jnzzXSpSuMe7O4uPMyp0pSlMQlKUoQlY7i4WNGd2CogLMxOAABkknyGKyVXfflxRoeHBFOOfKqN/RALY/EqKtYPDnE12URbMY+qRxgSov2h73bu9n9H4YjAE4VwuqV/1gCMRr8xnG5I6DBF3V8ZnGuW5CsfKS4lZh+KBh+2pj3K9nUgsFnwDLcksW8wgYgKD7Ns/M/AVYVb+J4ozA1Dh8HTaA0wSRJJGv3+yiDMwlxVCXVjx3g32vMeSJcFiH50eB1DK/iQe1sDr1qxu7zvKj4opRlEdwgyyZ2Ye8md8e0HpkdamjLkYO4PlX597RWA4Tx+M2+FQyRyKo8lk8Lp8B64x7CKfQqUuMMfTqMDaoBLXARMcj9/5CCy40X6DpSlcmpkpSlCEqtO/wB/2fD/AOJX/lS1ZdQzvU7KTcStI4oNOtZlkOo6RpCOvXHXLCtLhVRlLGU3vMAG6a8S0rF3Mf7Ih/pS/wDMapxVC2/dLxiNdKTKij7qzuB9AMVl/mv41+kf/syVsYrh+Fr131RimDMSfmfFRhxAiFetKqfsP2D4pa30M1zNrhTXqXnO+cxuo8J2PiIq2Kwsbh6eHeG06geImR52+91I0zqEpSlUk5KUpQhKUpQhfn7vNgWTj4RhlXa3Uj2g6QR9Ktb+arhn6Iv9qT+KoP3jd299ecQe4t0XQQmli4U5VR+I3rjfzb8c/wCI/wDiT/FXcPLK+GoBmKFMtYARmi8DWCNFX0JkSrR/mq4Z+iL/AGpP4q6vAeyltY6/RohFzNOrBY505x6xPTUfrVM/zb8c/wCI/wDiT/FT+bfjn/Ef/En+Kqb8EKjcr8cCNi4kf3JwdH4VflK5vZq1kis7eOb86kSK+Tq8YUA+Lz3866Vcs9oa4tBmD81MlKUpiEpSlCEqI96XZdr+wdIxmWIiVB7SoIK/MqTj44qXUqfD13Yeq2qzUGUhEiFSvdF3jxW0foV0wiVWYxyNsoycsjn7u+SCfaQcbZulHDAEEEHoRuPrUH7Zd0ttxBjKpME7dXUAqx9rptk/EEH25qDDuY4nASsF1GEJz4ZZY8/EqFxn8T0roa9Ph/EHGs2r2TjdwcJE8yD9+AUQzNtEq2+0Xaq2sIzJcSBfYvV2PsVRuf3Dzqk+zsMnHuNekMpEaOsrdcLGmNCZ6ZOAPj4yK7nCu4SV31Xl0Nz4hFlmP/mOBg/1TVrcC7PwWMQit4wiDc46sfazdWPxNIMRhOG03jDP7So4RMQGjp9lLDnm9gujSlK5hSpSlKEJSlKEJSlKEJSlKEJSlKEJSlKEJSlKEJSlKEJSlKEJSlKEJSlKEJSlKEJSlKEJSlKEJSlKEJSlKEL/2Q==">
            <a:extLst>
              <a:ext uri="{FF2B5EF4-FFF2-40B4-BE49-F238E27FC236}">
                <a16:creationId xmlns:a16="http://schemas.microsoft.com/office/drawing/2014/main" id="{F7B310F6-BD9A-4FE2-843B-00300CECE051}"/>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3" name="AutoShape 8" descr="data:image/jpeg;base64,/9j/4AAQSkZJRgABAQAAAQABAAD/2wCEAAkGBxIHEhQUBxQWFhUWGR0YFRcXGBwbGhwhHB0ZHB4bICIbHDQhHBonHxgfJDEiJSkrLi4uGyA2ODM4NyotMCwBCgoKDg0OGxAQGzckICYsNjQvNDc3LCwyNCw0NC00LTQvNywsLCwtNCwvLywyLCwtLSw3LCwsLCwsNCwsLCwsLP/AABEIAOEA4QMBEQACEQEDEQH/xAAcAAEAAgMBAQEAAAAAAAAAAAAABgcDBAUCAQj/xABNEAACAQMCBAMEBAkIBwgDAAABAgMABBEFEgYTITEiQVEHMmFxFEKBkRUWI1JVkqGx4jNUYnKTwdHjFyRDU3Ph8AglNDZjorLSNUWC/8QAGwEBAAIDAQEAAAAAAAAAAAAAAAIDAQQFBgf/xAA/EQACAQIDBQUDCwQBBAMAAAAAAQIDEQQhMQUSQVFhEyJxgZEyofAGFBUjQlJTscHR4TNygvEWJDViwiVDkv/aAAwDAQACEQMRAD8AvGgFAKAUAoBQCgFAKAUAoBQCgFAKAUAoBQCgFAKAUAoBQCgFAKAUAoBQCgFAKAUAoBQCgFAKAUAoBQCgFAKAUAoBQCgFAKAUAoBQCgFAKAUAoBQCgFAKAUAoBQCgFAKAUAoBQCgFAKAUAoBQCgFAKAUAoBQCgFAKAUAoBQCgFAKAUAoBQCgFAKAUAoBQCgFAKAUAoBQCgFAKAUAoBQCgFAKA4nFnEsXDMQe5Bd3O2GJffkbyUfeMnyz9lb2AwFTGVN2OSWbb0SIykoogd7xVqAY/hS9srFvKAgyyLkAgPjO0/d37V3qezsJu/VUp1V972U/DmVOcuLsdOy49nsuWdbjiltmbab21ctEp8g64yhyRnJGM+datTY9KpvKhJxms9ySs34Pj5GVUa105lhqwcAocg9QRXnmmnZlx9rAFAKAUAoBQCgFAKAUAoBQCgFAKAxzzrbKWuGCqoyzMQAB6knoBUowlN7sVdghFz7So7lzFwvbTXrg4yg2xj5uR0Hxxj413IbCnCO/iqiprrm/Qq7XhFXNlL7XJOv0WzUfmtM+flkDGaqdHZSy7Sb8kZvPkYLT2kxRBxxDBNbSRuUkwjSRgjr0dVx2IPX1+2rKmwqkmnh5qaaus0n6NmFVXElek6xb6ym/SpUlXsSjA4+BHcH4GuTXw1bDy3asXF9SxNPQ3qoMigFAKAUBVnGF+wvb64HX8H2yrBnB2Sz9nA8zgfsFeq2fRj82o0fxZve6xjwKJvNvkSngnhODR7dDMivPKoeeRxuZmYZPU9hk9v781ytpbRq16zSdoJ2ilkkiyEEkcLiTS4LLUIbeyG1NRjljuYlGEO1CVlA+q4bHUdwD51v4PEVamDnVnm6Ti4vjrmuqsQkkpW5nQ9l2puIXsdTyLizPLYMMZTJCMPVcDH3eorX23Qj2ixVL2KmfnxTM03luvgTeuGWigFAKAUAoBQCgFAKAUAoBQCgOPxTxJBwxCZdSb4Ig95z+ao/v7CtzA4GrjKnZ014vgl1Iykoq7IBw5IvtNlZ9elzEg3JZRltqjOA0rDGWJGQue3p2r0GMi9kU1GhHvPJzdrv8AtXLqVR+seZMeLDLoFi54YSKPZjJCdI0zhnCqPEVHXHoD0PY8bAdnicUlim3frq+Cu9L/ABbUsldR7pDtFv4khae4vLl72M+KMTgrM2enLXaQ8TeWATjIxkV2cTRqOoqUaUVSfHdziv8Ayd8mur9xWmrXvmbnDt/JcsouZktxciS8Z9qkSgyctEXmjAURqrHI3eJfjVOLowhFuMHPctBK77uV23u8W7pcMn0MxZp3NjHcTl+FpIRcA451pIELAHLq0LnlSPtzghu/UgACroVpwpbuKi9zlNXtyaku8lfp4XMWz7upJuHeK3hdLTi1TDdBekjbRHNjpuUjwhu2V9T0rmYvZ0ZReIwj3qd9Fe8fHjbk/UnGfCWpMa4xYKAUAoCneKIZJLvWreMeOeCGeIDqWEAGQPj733CvZYGcFh8JWekZSi/8vhGvLWSLL4R1ZNcs4J4OzIMj0YeFh9hBrzOPw0sPiZ0pcH7uHuLou6ucX2h6TPIIb3QcG5syzKhGQ6sMOuPXH94HU1u7JxNJb+Gr+xUsm+TWjI1E9Vqjn8Bo3EV7c6ncKyIVEFup6Havvkj+sMD7a2NqOOFw1PBRd37UvF6e79DEO83IsGvPFooBQCgFAKAUAoBQCgFAKAUBG+M+MIeFkHN8cz9IoV95j2yfRfjXS2dsyrjJZZRWr5fyQnNRKqF093JezcQHnXpjjitUhyyQtcb12gjwo65XBLdz3J616vs4whSp4fu0rtybyclGz8WnnfLTkii97t6m7rsj2rvLqJeCOB7aA2sLBiUjTmnmEdCAjkEL4QXHU460YWMZxUKdpOSnLfeWbdsvNavNpGZc2TbQfaRaanDvuiUbxHlhWY45hRF6DxSN08K571xMVsPEUam7HNZZ5LhdvolzdiyNVNEC1eCK5unTxWkzyJHb2xDbwJGVCysrcuMZO4hevT06V38POcKCl/Uik3KWVrpN2aau+V3+ZW7X5E24w5MssNnqIkFokW9xFHvJbOyMHapcJgNkqvfbk9evE2f2ipyxNNrtHKyu7ZavVpX0yb0vkWTtez0I9qfD6lgNG5rZPNUTqkZJyxBI5QkWFCxOX29T03HpXRoY12brWXB7t3/7NOTsl3b5a2WZBx5GlcTBRJLrQMwjBxzIw6kDvsVyzhT0BIKDtnacVdCLbjTo92/J2fm1ZX6Wk+V8zHVkn4A1V7IxRTctra5ybRopGkWMqoLwncoZRkMQDnb2rl7Vw8ailNXU4e3dJNpvKWTafC/PUnB2y4FiV50uFAKAhPtC057R4NS00EyWhPNQf7SE++PmBkj5k+VdvZNeE4zwVTSej5S4epXUX2lwOTaamvCbi6008zSrs7zsBP0dz0J6dkJBBHkencddupQeNj2FTLEU8s/tL9+XNZ+EU93NaMse1uUvED2jq6MMqykEH5EdDXnJ05U5OM1Zrgy5O5kA29qgD7QCgFAKAUAoBQCgFAKAUAoCEcae0GLRQ8WkbZ7kA+EMNseO5c5xkfm9zXc2bsWpiGqlbuw58X4fuVTqJZLUgltZRxXzHUQdSueSzMz7Tb8wHLgkjaEiUAefifGB0Fd6dWbwqVN9jDeWl97d4dbyfuV7srS72eZ70+WVYrPpb2kTMb2R5BkuwZdrlFxhN74jjzltg6jtUasabqVfaqSS3ElwXFXd87LvytlfiFey4cTb0W6huVC2R+kX15clmeUEFEilziXb7gKxA8sYyCvkBVOJp1ISvPuUqcNFxcl9nnnL2vEymuGrNO7lXUUDXMG4vNJEL1V8MaxFyPo0KPuxtTduHQEsSTg4upxlSlaM7WinuXzblb25NW1dratWtYw8/wB/2MenXENreWMdmymJrsMvMC/SshdoeQgBgrNIdqtk9O/kJ1oVZ4atOae8qfC+5re0eF0lm1/JhWuvEt7X7G2lXnaqeXygTzldo2UHuN6ENtPTpnr0rx+Fq14y7OlnvcLKSb8HdeZsSS1ZWeqa/HNvtI7YQRN4rh5Bz2JJVog5aVG5mOpXcWB6AEAmvT0MHONsQ6m/Jeyl3ee9a0ZK3C9knrlkUuXCxwrjUxKzRxOqZBZpVUJ4OxYplW5pjYBehZiShLA7hvQoNRU2m+l758r5qyazzsspLdeRG5Y3s14VGlxCe7Rkkcs0cTEkQq+OgBPR2ABY9/KvObZ2g61TsoO6Vrv7zX6Lh6ltOFlcnNcItFAKA+EbujUBW2r6bPwK8k2kx/SNOlybi1wDy8+86Z+r0PTt16jsR6bD16W0oxp1ZblaPsz58k+vX/TpacM1oa2haU0C/SvZhchoScyWcxJX+rk9Uf5/fjvZisQpS7DadO0uE1r+zXxYxFcYM71j7R7ZW5XEaPZzjusoOw/FXHQr8TitCrsOs49ph2qkOa181zJqqtHkS+0u471Q1m6up7FSCP2Vx6lOdN7s1Z9SadzS1viC10Jd2rTJH0yAT4j8gOp+wVfhsHXxLtSi38ehhyS1Ib/pGuNWJ/FTT5pk7CSTwKfiPLH25+Ars/QdGiv+rrqL5LNlfaN+yjJJe8Ry9YbezQHyZiSP/fUVS2NHKU5vy/gzepyMltqHEMAP0u1tZPTZJt/eTmozo7Hl7FSS8VcXqcgOL9UtcnUdJcgecUgb9mM0+jcBPKniV5qw35cUeJfapFZf/lrK9h9S0Q2/eWFZj8nqlT+lVhLz/hjtUtUB7YdMPdpv7P8A50/4zjuS9R20T7/pg0v86X+zP+NP+M47kvUdtED2v6YezTf2Z/xp/wAax3Jeo7aJ8HtIkv8ApoWm3khPYyIEX78kftp9BwpZ168F4O7/AEHa30RE+K9b1a5k2a+JLa2CcyVLUBnC5wAzk4DE/EfI118BhNnwhvYe053snLJX6L+PMrlKfHQ5Gl2kVrFbkxxR/lZHiYx/SZ7jG4JtjXAKIM9SQpYZwa269SpOpNbzfdSee5GOl7t8XySvbLIikkkZJ9KKmNGuZ0zGYUt7uM2odCclFdSUzuwdrYzgZNRjiL70uzTzu5RfaWfNp2el81pwFuv6H3Q7srPcDUIf9cht2VHnYBIiMgMd2EUIu0KEU57+eaYmmuyg6c/q5TTaineXRWzd3e+88jMXm76m/HcYNmNSkKIbVjFa27Ykk3mNEDN7zNN1YnphR37k67hlV7ON3vq85aK127LRKGiWd35GeVzBpMGyKxm1V1cwcwJbiIvHHHEZEaZ9nUsZVHXsx2jsDiyvO861Okrb1ryvZuTs1FXy9l+Wb1MJZJs29ZaaQc+4WGa5iaO8uXVm3wLG42wYwVGFJGN2fCxOT1NOHVJfVRbjCScIp2tJtZy55vjbirW0Mu+vEsriuVbmyEyHMatFO2OuUR0kboO/hBOPOvNYGMoYns3q1KPm00veXS0uQLhq4OmM8GtxIxm5Ucjqd2OrRrcncMNvkdTuGc7u+QQO9jIKtFVaEmt27S05Nxy03Unllp1TKo5ZMn+kcI22nbXmUTTKAOdIql8KoVQMDCgBQMAep7kmuBiNpV6t4p7sXwV7Zu78c+f5Fqgkd+ueTFAKAUAoBQEJ1vgIc36VwpKbS58wv8k/wZf+h8K7eG2w+z7DFx7SHvXgyt087xyOfJxNJbpyfaTY4XqOeic2Ej84gZK5/wCgO1bCwEJS7TZtbP7re7L9L/GpHe4TR9g9n2j62BLoMrx5Od1tN+zDA7R8MCkttbRw/wBXXin0kv2tcdnB5o7uk8Aafpbb1i5knfmTEyNn18XTPyFaGI2zi60d1y3Y8lkvcTVOKJOBjtXLJn2gFAKAUBia2R/fRT81FTVSS0YsefocX+7T9Uf4U7WfNmLI9xwrF/JKB8gB+6sOUpasyZKiDk8WBjZXX0dQziGQopGckKSOnmc9vjW3gHH5zT3nZbyv4XIy9lkY9nkUYur0pgsFt1ix2EBiUxhfRfl5iuptaU/m9JPS8r/37zvfr+hCnqya31lHqEbR3yK6MMMrDINcSlVnSmpwdmixq+pWfE/C/wCB+VzGzBGw+i3DgM1swI2Ry/n2xOBk9Ur02C2h2+9Zd5rvxWSmuLjymtf/ACKZQscbTLt7SSCER2sDWYkklVjs2uqhRO7fXQiXKqvU+vpu1qcZwnV3pSVSyT1ur33UuDVs2/TnFO2XI0dInjs4ZY5iGtXNs93N4yzLgu0aADqC6EEjp1YepF+IhOpUjOOVRb6hHK19E34Jq3HQwsl0Pv0YXZVm06MRmSeWUblRtlsVXlr4tqouVVsjLEtj1p2jheKru9opatXnxeV23m1wStcW6HZ4U4suNEf8HWkH0od7f8qq4BTmNEXbwsULbenoR8K0sfs6jiI/PJz3PvZN53snZZq9rkoza7up8v8AhxtRmtzpOnXFpMJVdm3pyI8NliBkgnA7Dbk479qzSxypU59rXjUjZq1nvPly99w43asrFwj41402D7QCgFAKAUAoBQHxlDjDDI9DWU7aAgXHPDWnaVbT3QiEUiqSpicw7mPujwkAknyx1rvbMx2MrV4UN7eTfFb2XHUqnGKVzBwDwmLiwhmu5LhLlwX5gmcMMk7emdpXGDtYEHzqzau0XHFypwjFwWVrK3XrfqnkYhDu34kn4T1ltTWWK/wLi2cxTADAb82QDyV18QHzrl4/CxouM6fsTV4/qvFPIsjK+TPPEF5PcSx2miuI5GUySy4DcqMHAwD0LsxwM9MKx64rOEpUoU3iKyuk7JaXl+yWtuaXExJu9kY7Ln6beJBLPJPHJC8hMgTchRo1GCigYbeehHdelSqdlVwzqqCg1JLK9mmnzb0t7wrp2JJXNJigFAKAUAoD4RnvQFV6tYS8J3KNG/JjBK29yRuiCMS30WcD3UDHwOOwwMenq6FanjaLi1vPWUdHdZb8Oba9pcShpxZKbLi2WID8N2sig+7Nb5uIGHTxZjG5R8x9tcqps2Df1FRPpLuSXrk/Jk1N8UZ9R4osbqN45d8wcFWiSGR2YHpjASoUdn4qE1NWjbO7cVb3mXOJWlxpghaI6uzw8tyLNSgl1CRDnbEU6gBSfCzAlcAYFemhXclJUUpXXfz3aSfF3y14pa9Sm3P+TrS8Fuyb00+Vl27cPftz9uCNuAuwdGPh3Y6n1rTjtSKluuuk78Ka3b+t+WdiW5095G74FXiad5JrbxwlHPKaN23MILgZ2oTIQxf6209OmK6dKzjJRSjPJ3XeTWS3ocX3ckuF9SD93xqa2oXp0xYJguyaCWKdbeMDZHFJGjMSQgKl3KggnALYHqbKVLtnOne8ZRlHeerkm0uLT3VfTW1zDdsz9CQyCZQ0RyGAIPqD1Br55KLi2nqjbPdYAoBQCgFAKAUAoBQFYcUR/jnq6WE4Jt7VObMuSNzMox1HXtIo7+bV6jAv5hs54uPtzdo9FfP8n7iiXfnukn9ml415p0H0n30BicHuDGxTB+PSuXtmlGnjJ7ujzXmrllN3iYYMafrUijoLq2V8f0oWK5P/APL1OV6uzYv7k2vKS/dGNJ+ItZzFrc0b5xJZxup8vycjAj5/lKTgpbLhNcKjXql+wXt+Ru6G5ub2+ef3o2jhQeiBBID8maRvu+FU4pKGGoxjo05Pxvb3JIzHVkhrnExQGK4uEtVLXLKijuzEADPQdT071KEJTe7FXYNSw1u21F2SwnjkdfeVXBI+41dVwlelFSqQaT5owpJ6HQrXMigMV1cpZoz3TBEUZZmOAAPMmpwhKpJRirt6BuxWfEOqNrl9btZhTaqmQ94JEtnfcMFMDDP6F+hx4fU+mwmHWGws4zf1jekN1zStx5LnbPnyKJO8uhocHaMNXnjO54ebHJdSC3kaNcPIY4kUA7QoEbMTjJJ71ftHFOhSkrKVmoLeSbyV5N8eKWuhiEbsnTcHJJkTXV6ynyNww/d1rhLaclnGnBP+1Fu51N7RuF7TRWLafEA57yMS8h+bOS32ZqjEbQxGIW7Ully0XorIyoJaHYrTJFee0nQUDLOnRLhktrseRDnbHL6b42II9R0r0WxsZKzpPWCcoeK1XhJFNSPEg2oxzrbXn0x41kaMLdPIu1nMEjJiIdiBtiTGBkvnyruUZUu2pbibSfdSztvJPveN5PjpYrd7MuLgslrC15mc8lO/9UV47aNvndS33mbEPZR2q0iQoBQCgFAKAUAoBQEC4Af6VqGrSOBkzKmfggIA+6u/tVbmDw0Fput+pVD2pG7omND1K5tn6Jd/61CfIsAFlX+t0VvkaoxP/U4KnWWsO5Lw1i/zRlZSa5nr2gWDoIb7TgTNZMX2j68ZwJU+J2jI+R9axsqtFueFqezUVvCX2X6ia+0uBg4llLG01TQ1MyxgiRU6s0Mg8RA82UgHHzqzBxS7XA13ut6X4TWl/ES4SR7ttag1TULd+HHEokjYXTJ1VUALRbj5SBzgKeuGbI7VGeFq0cHOOJW7ZrcT1v8Aat0tq9LpDeTkrEyrjFgJx3oDg8V6c3EFoyafIOuCACNsgU9YycHAOMbh1BwfLFb+BrrC4hSqR/ddfLk9VkRkt5ZFOxwwQbzcRXcD8/fDKeqc4NgxSbSAhBO3ehTIPwr2TlVlbdlGS3bNcd22sb3vfW0lKz8TWyJPdcX3uh4d+mCBJbXUiljnb1hdFyU8XvsWAHc1y4bMwuI7q8pRTtx9pN69Ek+RY5yR3NT9pH4JRH1C1YK5CgpPDIAxGcHY5IHxxWjQ2H28nGnUzXOMll5ok6ttUcLWdUfVQJde5dxFu3QW9jc9cjtkKvMkdehLAhR1OK38Ph40W4ULwlpKU48PN2SfKzb5kW75s5V1qKLJ/wB5zG5kbAjsLiOcr5dBJKqDfnPjZSMZrahQk4fVQ3IrWpFwv6RcsuiepFvn6Hc4FvTpbRC/XltG7WUg3KwVX/LW5LL0PVmjyOmTWjtSl2yk6bumlNZNXa7s8n5SJQdtfAtOvKl4oBQEa9oMi/RNj43yyxJEPMuZExj7q6eyVL5xvLSMZN+FmQqaFVcSWT8R3pgto1Iu7l3inzkpHETFIAv1QWjZs/WwK9Xg6scJhu1lL2IJOPOTzWfHJpdCiS3nbmXtbQi2RUi91QFHyAwK8HObnJyerNoyVECgFAKAUAoBQCgMc8y26s8xAVQWYnsABkmpQi5SUVqwQP2Pym+ivLkjHPuXYfIYx++u98oI9nOlR+7BIqpZpsk/E+jtqsatZMEuIWEkDkdAw7qf6DDKn4H4VzMFilRm1NXhJWkunPxTzROUbmTh7WV1uLJGyRTsniPvRuPeU+o9DjqMGo4vCyw9S17p5xfNcH+/JiMroit1bS8AStNpytLp7nMsC9Wtye8kY84/VR2zXVhUp7TgqdR7tZaS+90fXkyFnB3WhN7GaO5RZLEqyOAysvYg9j0rh1YzhJwnk0WLobFVmSI+0a9+ix2qzNsgluY0uGJwNmGYqx8kYqAfLGR5119j0t+dRpXkoNxXXLTquHXMrqPQk9ksSIosAgjx4dmNv2belcyo5uT7S9+uvvJq3A4vEfDI1QM+nSG3nIwXUAq/TGJUPhkHzGR5GtzB490Wo1I78eXFf2vVeWpGUb6FX6zoFzw/ERc2JuFXoC7c6Nc48aFWVolyMlSmM/Wr1OHxlHFVO7W3G+Xdb6O6ak+u95FLi4rQw20cOiyH8CyMtyVG6e6lteR17gOyks3qEIPQZNTnKpiILto3hf2Yqe96JpLxfkYyWmvkeZVnvQ8lrBLzeiTajbSyGP1JVIIl3qPhuA6ZJ71mLpU7QlNbuqpySv5uUnb3dEhm/wBzZ5bwZSO7WVJRma5urF3ORjCbpN28jPRD0AqrejLvOk4uPsxjUS87K1vHizPn7jXsFht+bFb/AEZox4JsTciW47SB44n92RGOVIwvhKjv0tqurLdnLeT1jlvKPCzktVJZPV53fXCtoTrhrjRljC3Qe7jAAS5tlMjH0WaJfHFLjGc9Cc9a4OM2Wt9uLVN8Yydl/jJ5SXvRbGeXMzapx29uMiFLdT2e9lETH5RKDIftC1ChsiMst9zfKC3l5ydo/mHUOVPxhdww8+e4VYj2kXT52T5hjIOnoSADW3HZmHlU7KMG5cu0gn6WfpwMb7te/uOVqN3M8f0vU2lClSEupwsZUMD4bWBWOJXHaRzkDr5VtUadNT+b0kr3zhG7zX4kmlkn9lIi29X8eBI/Zhw49sDeanGY5JFEcMR/2MK+6vXsTjJ7Z7nqTXO21jozaw9J3ineT+9J6vy0X7JE6ceLJ/Xny0UAoBQCgFAKAUBy+IeILbhyLm6vIEXOB0JZj6ADqTW1hMFWxc9yjG7+NSMpKKuyA6lrV/7Ql5HD0D29pJ0luJhgspxnaPQj0zntkV6CjhcJst9riJqdRaRXB9f5tbqVOUp5LQk1y68HwW1lw7GGmkJSFXJC9Ms8shHXaO5x3JAHw5cE8dVqYnEStFZya9El1/2T9lJI83a6nosLzz3EdyYxveEQhAVHVghByGA6jOc4x55GabwWIqqlGDhfJO98+F+FudrWD3kr3NvVNLOpKt3w9IIbgoGVyPBIuNwSUY6p1973lycVVQxCpN4fER3oXzXFPi49emj4mWr5oije1dbNZo9atXaSLwyGArJD4ugyxPhB7efmK6q+TrqOM6NRJS03rqXpxt5EO2tqiQeyhdul2+1gwO4jBzty7HZ181zj7K5+3XfHTytp55LPzJUvZRtaiq6vfC2ui3Kjh5pRWZdzM+0btpBKqFPTOPF1HQYqot0ML20facrXsnZJXyvzvr0y4mXnKxCfappTaJbCPTy729y4iEDuW2S+8jxlssAdpBXOOtdzYeIWIrb9RJTgr7yVrx0adsuN07XK6qssjsWnswGnBTot7c27ADcFbKFsdTg+taVTb7qt9tSjNdVnYyqVtGbF1omuWuPwZqMUoB92eFV6f1kQk/s+dVwxWyp/1aDj/bJv3Noy4z4M+t+MUY//AFzH0HNBP34FF9DN/wD2L/8AI+s6GBoeIdQXbMNPi+JDsR8QMMufnU1LY9KV12kvRfsx9Y+RE+K9KvXubaxS+mmuJfE+zEUUSfnbU+0+Xbtk118DiMKqNTFOiowjkr96TfiyuSldRudnUuBYLaW0tLea4aaUl5ZTM+RHGMtgA7QSSqj0ya0qO16s4VMRKEVGOSVl7T065Zsk6aukdyb2VaZOczJKx9TM5P7TWjH5RY6KtFpeSJdjErLiLT7HQbwzaEsj2sJEdxtlZQHb6kbhtzuANxHUD93p8JWxWJw6p12lUlnHJPLnJWslwRTJRTutCW6rp2n6po91LweqlyoaRmJaYbSGZWLEsDtB6Zx6VyKFfGUdo06eMeV7LhHPJNWstSxqLg3EmOo8Rwae8dvJEWhaASNJ4eWseQmSCcsoyN2B4QQT0rjUcDVqwlWUrS3rJZ3ctfJ8ubyLHJLIjGsaIIxNpb+KG4jebTyT/JuniMWe5UEgjvgEiuph8XdwxyylFqNTqnpLx1v1IOP2fQk/s41Y6zp8Dz55igxSZ77kO05+JAB+2uXtjDLD4ycY6PNeDzJ03eJJq5hMUAoBQCgFAKAUBV+gXkfEGq3Vzq4zHa744N2OXGIyA7nPTLb8g/4CvUYqlPC4CnRo6zs5c3fReViiL3pNskGn8YNqNxEtsgEUpGxGRua0bIzC4BB2iLIC4Iz6kEgVz6uzI0qMnJ95au6sne27zvxy8r5smp3Z6sB9O1a6mmPgtYkt0zjG6TErn5gbR99Yq/V7Pp01rOTk/BZL9Qs5t8jlcY8Ufh4Np/CB500vglkT+TiQ+8S3bOMjp8fPpW3s7Z/zZrF4zuxjmk9ZPhl8ehGc792J7t/Zgk4Qa/eXNwqhRyt+yLCgDG0dcdB2I7Vie35RbeHpRg3xtd+v+zPZc2TLTtIt9Ni5NjEiR+aBRg5759c/GuLWxNWtU7Scm5cyxJJWRA9BgXhLW3s7I4t7qLnpHnorjdnHoMRt9mPSu/ipvHbLWJn7cJbrfNZa+q95VHuzsuJKuIo1WWKWzkjS6QERo7BRKjEbo28wCQMMAdrY7gkHk4STdOUJxbpvVpey+DXvuuK5ZNTlrfiRLi7UU4ludNtolZJluOZNE48UYjGTnHQgjswJB8q6+z6EsJQr1m04uFotaO/vy4p6EJveaRZteYLhQCgNPV9Sj0iGSa9O1I1LMf7vmT0A9TV2HoTr1I0oK7bMN2V2Qr2XWUmotcanqY/KXTYiB+rGD0A+fQfJR6129t1YUlDBUtILPrL4/Mrpq/efE6WhR/hDULy9mP5OIfRYST0wuGlb09/pn+ia1sVLssHSwy1l35eeUV6Z+ZmOcmzhcW8T/hVHKyGHTlO15lzzblv91APzPIv2PXrgGt/AYDsZJbu9WeaT0guc+vJfqRlK/gbXB3C7agYbnW4lijiH+pWgHSIHrzHz1aU4ByfPy8hTtDaCpKVChLecvbnzfJcorP41zCF82Z+JeGH0mZtQ4WUczB+k2/1J0+tgeT+fxP7YYPHxr01hMU+79mXGL4eXx4JRs96JG7GfcsSaO2/ZmbS3f66YxNZOfzguRg9ex8q6VWFpSlWVr92qlwf2ai8+RBdPL9jet70ahYhrINzNPZLq3UjDGHqeX36kIJISPWMHzFUTpOlit2elVOEv7+fm7SXR9GZveOXA2vZzdrbahqNtEfA5W6h+KyBSSPh40++qtsU3PCUKz1V4PxX+mZpvvNFj15suFAKAUAoBQCgFAfnr2alr0SRT5Iu5oo8+WFZppRjzDKhBHmD1r6HtndpuNSP2IyfqlGPo3dGpTzy5ln/Trfh22up9IiyVc28C7mbcwO0Rrk+FBKzDauB0NeX7Ktiq1OlWlqt6Wistbvm922bL7qKbRzdO9lcc45nEFxPJJL450D7Yy7dT2GSB27+X2Vs1vlDOPcw8IqMcou13YiqXMnOjaLb6GnL0mJI17naOpPqT3J+dcPEYqtiJb1WTbLVFLQ361zIoCr/aGrWusaZMrrEMMnNkGUB8XQ9R33Yxkd69Rshxns7EU7OWjsteGmvLkUVPbTPN/qFxrZX8GiJ5LqKWGcMfABayENJE+TjdzSR0P1Tnw9ZUqNHD37S6UJKUed5rJSXS2enFcQ23odfU3U6lpd1ANqzRyRHPfqgZQfj3rTop/MsTQlrFp++zJP2kyd1wS0UAoCttZDe0G+NrCxFjaMDcsCfysnX8mCOmB+zqfSvS4e2y8L28l9bNd3oufx+5S+/K3BE/d4tNjVQUjUAJGMhR6Kq+XoABXn0qlWbeber4+LZbkirmuTY2SHi8NDbqW22oJE11IzsxLjoRHlvc88gk9gfUqmqmJfzTvTdrz+zCNksuvXyXMpvZd47PCnDMusyrf8VoFKgfRLTGEhXyJX8/4Y6YB9ANLH4+nh6bwuEd7+3PjJ+PL48ZRi296RYVeeLRQFZcT6Kui3BB8FpeOGWQdPo1yPclB8g2AD69j0r0+CxUsRR51Katb79PiutuBTKNn0f5nM4Ra5VrtzF+Xs5jzoFBPMjmBMqIPPLoZUHXvgdGzW1j1RcaUd7u1I92T4Sj7Lfk92Xq9CML59DBoV5Fo9/aSW7h4g0lkXzgbXPNgB+ID7CD2MePKp4qlOvhKkJK0rKduqyn62v534mItKS9C568WbIoBQCgFAKAUBrandixhkkfsiM33AmraNN1KkYLi0jDdkV7wDp9ta22nPJKsbojzYbA3GYOmck+8OoA9K9DtWtWnXrxUbptLLhu2fvKoJWRi1eb8XBpQ1xXWCFpJJ2Cl15oOEYlfIszOPmPSp4ePzp4nsGnOSSir2e7xSv0STMPu2uWRYX0epRrJYOro3VWU5BrzVWlOlNwqKzXAuTT0NiqzIoBQHJ4o4fh4lt3gvx0b3W80byYfEftGRW3gsZUwlZVaf8AtciMoqSsyE8ISRT50zi6NefZgiJhlRJFjupXBIKgbh9YYzk5x3NoRnH/AK7CS7tTXjaXW/XTlwysVwt7MuB64w0z6VIkelvhbgCeyZW8CXEIyAvkFkjJ6Dplc46msbPr7kHOqs4d2a4uEufWL9ztwE1y8vE6Oh+06yuo1/C8nInHhljdWG1h0Pl2z/zrWxWwMVCb7GO/DVNWzXAzGrHiTO0uUvUWS0YOjDKspyCD5iuLUpypycJqzWpanc1OI7lrK1uJLf3kidlx6hTg1dg6camIhCWjaMSdkQj2O6pax26W1iGMjBpZZDjDP4N477htDIMkAHyJ613PlDh67rOtPRZJclnbhbOzepVSatZHL9p1xLo/Nk1HxGUyRwksHj2OigIEOOW6kbi4+85AXZ2LCnX3YU8t2zlwd03nfinol7sruNS61N/2Z2MXEJF/q863N0Oip9W3HkoU/Wx54+RPc0barVMKvmlGG5T58Zef6floSppS7zzZZteYLhQCgOLxppy6rY3MUgzujYj5qNyn7GANbuza7o4qnNcGvR5P3EZq8Wjg8EpIbJLy3w80loisGJ8bQl9uT6kMVz++t/aTh85eGllFTb8FK1/3sQhfdv0NbiLS7DiGBZIhynv0HKkxhTKo3xb8dpcbgD6bx6CrcJiMXharg+8qTzXHdeUrdNG+tnzElGS8Tc4U46hng28RSLBcwnlzpIQp3DpuHXqD+/PwqnH7IqRq72HjvQlnFrPLl5GY1FbPUl1lex36B7J1dT2ZSCP2VyKlKdKW7NWfUmnfQz1WZFAKAUAoCP8AH7bNNvD/AOi/7q6GylfG0v7kQn7LIknD0k1rp8llG0qrbct+U8ayruAIZOb+TbOWUhvJunUV13jYRr14TlutzurptO3B7veXBprlmQ3clY6Ngtpq8bW9nzbS5tIhGBL0dU2kLvGdk0R8wcjr5Eg1rVXiKE1VnapCcr5aN8bcYvl+uaMqzVtGiMcOa+nC1wgtHT6PczGOa3UMeTIDt3o23by22hgDg7WHTpmupjMHLGUW5p78I3Usu9HWzV73WjfNa52IRlusuOvGmwKAUAoCF+0bhltSRLvR/DeWvjiI+uB1KH17dPtHnXa2Rj40pPD1s6c8n06/H6FdSN81qcTSpV1WJbizEn0Wclp44huks7hevNjUAsFJySAD1bOME1vV4ujN0p27SOUW8lUg+EnpllZ3Wlr3SIrNX4fkyW2Oj2urRM0wikklAWeZECMxUDuD1U9vCa5FXFV6FRRjeMVnFN3ST/PxJqKaK/sdcl4GuJYbX8pbRMTcxYH5EEr+UjYN1Dbwxjx4c46d69DVwlPaNGNSWU5Luv7zzykrcLW3uJUpODsW74bpOmCrr59iCP8AA14/OEuqZsFVeyy4+hWsMVqipJJdvDJNtB3KiNKdpPfITYPTNer25DtK86kneKpqSjybajn63KKWSt1LC1WbdcQwvhRLHLtcKGcOuzG3cCq+EseoIOB9vnqEPqZ1FnutZaKzvrazedtGv2tetiseILqThq5N1aLCt5ACLtSyok8Ln8nIACMuQAGAAO4A7cYr1GEpwxdDsJtunL2NW4yWq005dON7lEnuu/EtjQ9UTWreKe192RQw+HqPmD0ryWJw8sPVlSnqmbEXdXN6qDIoDzIgkBD9iMH7aym07oFKR6hccF86CRbhUt5H5TBC0WyRvC+Qdvn1BDeWMHNe2dGjtDdqpxbmldXs7pZrn4Wt1urGtdwyJ/w5YW2r6YsF6okiAKsWPRvEWEgYeTZDAg9M47givP4ytXoY11YO0uFuHS3TR3110ZbFJxsR3X+B5NJb6Tacq9WMAGK7C8zaPJZOmSPLd+3tXSwu1oV12M702+ML2v1Wfnb3EJU2s9SP2GrNo0j3vC4QIyrLcWfuhoycCRBk4dSSrAE4YE4wwFb9XDRxEFhsVe6doz1s+T6PVdMtURTtnEt7h/XIeIIVm01sqehBBBUjupB7EV5DF4Sphajp1Fn+a5mxGSkro6VaxkUAoBQFccbapq5mng0yyWa1ZQoYj3gyLu+t5MSO3lXpNm4fZ3Zwq1au7NO9uVnlw5WKZud7JZEZ4ZvOIuHoRDFaNIi+5zBkqPzQQ3u/A9q6eNpbHxVTtXVs3rbj7iEXUirWNHiG01rXphNc6eocRtEcRqQwbPfcxyRnI9DV+EqbMw1N0418r31eT6WXHjzMSU272ObZcO6zbPE72cjiJw+1uodlJ2s/iyzDOAfQAVs1Mds2cZRVVLeVsuCeqWWV/wA8yKjPkTf8aOIv0ev6v8dcT6P2N+P8ehbv1OQ/GjiL9Hr+r/HWPo/Y34/x6Dfqch+NHEX6PX9X+On0fsb8f49Bv1OQ/GjiL9Hr+r/HT6P2N+P8eg36nIfjRxF+j1/V/jp9H7G/H+PQb9TkRyCHXrK7a60uyaEyfysaAcpz5kqWxk+o+Pqa6UpbKqYdUKtXeS0b1XnYh307pEiHE/EQ7acvX+j/AB1zvmGx/wAf49Ce/U5EN17Qta1x5HubNxzH34XoFJUKwHi7MFXOfzRXZwuL2Zh4xjGqslbxzuuHC7t4srlGb4Ewg4k4igVVXT1woAHh9Bj8+uPPA7Hk23X1+ORZvVORH9Gt9b0mF4YbAlGl56+Rjbp7hDdB0HT0yPM10MRPZleoqjrZqO6+q65fGXIgt9K1jqXGq8QzTwzmx8USOgGOhEmzOfF3yg7Vqww+x40pUu2yk0/S/TqyV6l72OXfQ69d3BuDZEOZVmACggMkYiHdskbR2+NbVKWyoUVS7XKzjrwbvy5kXvt3sdDhy+17h63SCzsMquTlhkksSxPv+prXxlLZOKrOrOtm/wBMuRmLqRVrHT/GjiL9Hr+r/HWr9H7G/H+PQlv1OQ/GjiL9Hr+r/HT6P2N+P8eg36nIfjRxF+j1/V/jp9H7G/H+PQb9TkY5+IuILhWS401GVgVZWTIIPQggtggjyqUcFsiLUo12muv8Deqcjg6DDruhNKLKybkS5zbsN0Qz+aC3T0x5g9fKuhip7KxMY79bvR+0sn55EI760Rk/79MBgksSyczmR7xu5eCCEG5vFGOow2ehPwxH/wCK7VVVWs7Wdsr9clk+qsO/a1jWt9O1i2Qpb6aoBXGQgyG2InMB3dGHLDDHTIzVk6+zpy3pV+PPhdu2mmbXhkLT5Hf4El1rSpFiuLILFLMXmkKgEbiNx6Nj9laG1I7NrQc41byjG0V4acCUN9ZWLerx5sCgFAKAUBwL3jKysboWlzKROxUBNjnq3bqFx5+tdCnsvE1KDxEY9zPO64edyDnFOx3655MUAoBQCgFAKAUBy9X4itNFZV1WdIiwyoc4yO2a2sPgsRiE3Sg5W5EXJLU0Px80z+eQ/rVsfRGO/CfoY7SPMfj5pn88h/Wp9EY78J+g7SPM2dO4tsdTkWLT7mJ5GztVWyTgEn9gJ+yqq2zcVRg51KbSXEypxeSZ2q0iQoBQCgFAKAUBydU4ls9JONSuIo2/NZhn7u9bdDAYmur04NrwIuSWrMFjxlp9+wW1uoSx7DeAf21ZV2XjKS3p03bwCnF8Tu1oEhQCgFAKAUAoCieL/wDzJF/xIf3LXvNn/wDZZeEjVn/UL2rwZtCgFAKAUAoBQCgKN/7Qf/ibX/hN/wDKvc/JP+jU8V+RrV9USyD2PabIqludkgH+UHp/Vrky+U2NTay9P5J9jE9/6HNM/wDX/tB/9ax/yfG9PT+R2MTo8P8As0seH7hLiw5vMjzt3OCPEpU9NvoxrWxe3cViqLo1LWfTk78yUaUYu6JlXGLBQCgFAKAUBUvtX44nimGn8OEiRsLIy+/l8bY1PkevU/EYI6167YWyaTpvF4n2VonpZatmvVqO+6j5w97F4tivxHLI0h6skZAUE+RYglj8RimL+VNTeccNFKPN6+nD3iNBcTe1b2L2Vwp/BkksT46ZIdPtBGfuNUUPlTiYy+tipL0f7e4k6EeBGOEOJbvgK9FhxGSYSwQZOQgJwsiH/dnzHkPQgiuptDA4faWG+d4f2rX8eafXr+hXCThLdZeleENoUAoBQCgFAUTxf/5ki/4kP7lr3ez/APssvCRqz/qF7V4Q2hQCgFAKAUAoBQFG/wDaD/8AE2v/AAm/+Ve5+Sf9Gp4r8jWr6o2ovZpq7KCuoHBAI/Ky+lVy27s5Np0PdEdlPmev9GWsfpE/2stR+ntnfge6Jnsp8yzeENNm0i0ih1OTmSLnc+S2csSOrdexrzO0K9OviJVKUd2L4ZL8i6CaVmdmtIkKAUAoBQCgKAvpBoHEnM1f3DPv3N2CyAhW6+S7h1/omvoFKLxOxdyjru281qvO3vNR92pmX8pDDK9Qe1fP2rG2faAoX203SatqUMOm+KRFWNivXxs3RenmMj76998nKcqGCnUqZRefklqatZ3lZF62yGNFD9woB+wV4ObTk2jaMtRAoBQCgFAUtx7w1qMurG70S2MgTlsjHbtJUDy3A4zXtdl47BLZ/wA3r1LXvfXj5GtOMt+6R0vxi4m/mEP6v+dWt8y2H+M/j/ElvVeQ/GLib+YQ/q/51PmWw/xn8f4jeq8i168mXigFAKAUAoCpfbRwvea/PbtpELSBYyGIKjB3Zx1Net+Tm0MNhqU1WnZt9eRr1oNvI9R8QcTRgBbCLoMe7/nUeD2I3ftn8f4md6pyPv4xcTfzCH9X/OrHzLYf4z+P8RvVeR1uFta127uo01+0jjtzu5jqOowrFf8AanuwA7edamOwuyoUJSw9VueVl5q/2VwuSjKbeaLBrzxaKAUAoBQCgIj7QOBYeMEBJ5c6AiOTy/qsPNc/aK6+ytr1MDK2sHqv1XxmVzpqRX1mOI+Cxy4E58S9FGOan2YxIB8Og+FehqfQ20Hvye7J/wCL89YlS7SBkn1ziXiAcu2gMAPQssfLP60hJHzXFRjhNiYV78p73nf3L9RvVJEk9nnszGgv9J1xhLc91AJKoT3OT7z/AB8vL1rm7X288THsaC3Ye9/svjoTp0rZvUsevNlwoBQCgFAKAUAoBQCgFAKAUAoBQCgFAKAUAoBQCgFAKAUAoBQCgFAKAUAoBQCgFAKAUAoBQCgFAKAUAoBQCgFAKAUAoBQCgFAKAUAoBQCgFAKAUAoBQCgFAKAUAoBQCgFAKAUAoBQCgFAKAUAoBQCgFAKAUAoBQCgFAKAUAoBQCgFAKAUAoBQCgFAKAUAoBQCgFAKAUAoBQCgFAKAUAoBQCgFAKAUAoBQCgFAKAUAoBQCgFAKAUAoBQCgFAKAUAoBQCgFAKAUAoBQCgP/Z">
            <a:extLst>
              <a:ext uri="{FF2B5EF4-FFF2-40B4-BE49-F238E27FC236}">
                <a16:creationId xmlns:a16="http://schemas.microsoft.com/office/drawing/2014/main" id="{0871266F-02C7-4793-BE16-EA0E4A2B3EF1}"/>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4" name="AutoShape 10" descr="data:image/jpeg;base64,/9j/4AAQSkZJRgABAQAAAQABAAD/2wCEAAkGBxIHEhQUBxQWFhUWGR0YFRcXGBwbGhwhHB0ZHB4bICIbHDQhHBonHxgfJDEiJSkrLi4uGyA2ODM4NyotMCwBCgoKDg0OGxAQGzckICYsNjQvNDc3LCwyNCw0NC00LTQvNywsLCwtNCwvLywyLCwtLSw3LCwsLCwsNCwsLCwsLP/AABEIAOEA4QMBEQACEQEDEQH/xAAcAAEAAgMBAQEAAAAAAAAAAAAABgcDBAUCAQj/xABNEAACAQMCBAMEBAkIBwgDAAABAgMABBEFEgYTITEiQVEHMmFxFEKBkRUWI1JVkqGx4jNUYnKTwdHjFyRDU3Ph8AglNDZjorLSNUWC/8QAGwEBAAIDAQEAAAAAAAAAAAAAAAIDAQQFBgf/xAA/EQACAQIDBQUDCwQBBAMAAAAAAQIDEQQhMQUSQVFhEyJxgZEyofAGFBUjQlJTscHR4TNygvEWJDViwiVDkv/aAAwDAQACEQMRAD8AvGgFAKAUAoBQCgFAKAUAoBQCgFAKAUAoBQCgFAKAUAoBQCgFAKAUAoBQCgFAKAUAoBQCgFAKAUAoBQCgFAKAUAoBQCgFAKAUAoBQCgFAKAUAoBQCgFAKAUAoBQCgFAKAUAoBQCgFAKAUAoBQCgFAKAUAoBQCgFAKAUAoBQCgFAKAUAoBQCgFAKAUAoBQCgFAKAUAoBQCgFAKAUAoBQCgFAKA4nFnEsXDMQe5Bd3O2GJffkbyUfeMnyz9lb2AwFTGVN2OSWbb0SIykoogd7xVqAY/hS9srFvKAgyyLkAgPjO0/d37V3qezsJu/VUp1V972U/DmVOcuLsdOy49nsuWdbjiltmbab21ctEp8g64yhyRnJGM+datTY9KpvKhJxms9ySs34Pj5GVUa105lhqwcAocg9QRXnmmnZlx9rAFAKAUAoBQCgFAKAUAoBQCgFAKAxzzrbKWuGCqoyzMQAB6knoBUowlN7sVdghFz7So7lzFwvbTXrg4yg2xj5uR0Hxxj413IbCnCO/iqiprrm/Qq7XhFXNlL7XJOv0WzUfmtM+flkDGaqdHZSy7Sb8kZvPkYLT2kxRBxxDBNbSRuUkwjSRgjr0dVx2IPX1+2rKmwqkmnh5qaaus0n6NmFVXElek6xb6ym/SpUlXsSjA4+BHcH4GuTXw1bDy3asXF9SxNPQ3qoMigFAKAUBVnGF+wvb64HX8H2yrBnB2Sz9nA8zgfsFeq2fRj82o0fxZve6xjwKJvNvkSngnhODR7dDMivPKoeeRxuZmYZPU9hk9v781ytpbRq16zSdoJ2ilkkiyEEkcLiTS4LLUIbeyG1NRjljuYlGEO1CVlA+q4bHUdwD51v4PEVamDnVnm6Ti4vjrmuqsQkkpW5nQ9l2puIXsdTyLizPLYMMZTJCMPVcDH3eorX23Qj2ixVL2KmfnxTM03luvgTeuGWigFAKAUAoBQCgFAKAUAoBQCgOPxTxJBwxCZdSb4Ig95z+ao/v7CtzA4GrjKnZ014vgl1Iykoq7IBw5IvtNlZ9elzEg3JZRltqjOA0rDGWJGQue3p2r0GMi9kU1GhHvPJzdrv8AtXLqVR+seZMeLDLoFi54YSKPZjJCdI0zhnCqPEVHXHoD0PY8bAdnicUlim3frq+Cu9L/ABbUsldR7pDtFv4khae4vLl72M+KMTgrM2enLXaQ8TeWATjIxkV2cTRqOoqUaUVSfHdziv8Ayd8mur9xWmrXvmbnDt/JcsouZktxciS8Z9qkSgyctEXmjAURqrHI3eJfjVOLowhFuMHPctBK77uV23u8W7pcMn0MxZp3NjHcTl+FpIRcA451pIELAHLq0LnlSPtzghu/UgACroVpwpbuKi9zlNXtyaku8lfp4XMWz7upJuHeK3hdLTi1TDdBekjbRHNjpuUjwhu2V9T0rmYvZ0ZReIwj3qd9Fe8fHjbk/UnGfCWpMa4xYKAUAoCneKIZJLvWreMeOeCGeIDqWEAGQPj733CvZYGcFh8JWekZSi/8vhGvLWSLL4R1ZNcs4J4OzIMj0YeFh9hBrzOPw0sPiZ0pcH7uHuLou6ucX2h6TPIIb3QcG5syzKhGQ6sMOuPXH94HU1u7JxNJb+Gr+xUsm+TWjI1E9Vqjn8Bo3EV7c6ncKyIVEFup6Havvkj+sMD7a2NqOOFw1PBRd37UvF6e79DEO83IsGvPFooBQCgFAKAUAoBQCgFAKAUBG+M+MIeFkHN8cz9IoV95j2yfRfjXS2dsyrjJZZRWr5fyQnNRKqF093JezcQHnXpjjitUhyyQtcb12gjwo65XBLdz3J616vs4whSp4fu0rtybyclGz8WnnfLTkii97t6m7rsj2rvLqJeCOB7aA2sLBiUjTmnmEdCAjkEL4QXHU460YWMZxUKdpOSnLfeWbdsvNavNpGZc2TbQfaRaanDvuiUbxHlhWY45hRF6DxSN08K571xMVsPEUam7HNZZ5LhdvolzdiyNVNEC1eCK5unTxWkzyJHb2xDbwJGVCysrcuMZO4hevT06V38POcKCl/Uik3KWVrpN2aau+V3+ZW7X5E24w5MssNnqIkFokW9xFHvJbOyMHapcJgNkqvfbk9evE2f2ipyxNNrtHKyu7ZavVpX0yb0vkWTtez0I9qfD6lgNG5rZPNUTqkZJyxBI5QkWFCxOX29T03HpXRoY12brWXB7t3/7NOTsl3b5a2WZBx5GlcTBRJLrQMwjBxzIw6kDvsVyzhT0BIKDtnacVdCLbjTo92/J2fm1ZX6Wk+V8zHVkn4A1V7IxRTctra5ybRopGkWMqoLwncoZRkMQDnb2rl7Vw8ailNXU4e3dJNpvKWTafC/PUnB2y4FiV50uFAKAhPtC057R4NS00EyWhPNQf7SE++PmBkj5k+VdvZNeE4zwVTSej5S4epXUX2lwOTaamvCbi6008zSrs7zsBP0dz0J6dkJBBHkencddupQeNj2FTLEU8s/tL9+XNZ+EU93NaMse1uUvED2jq6MMqykEH5EdDXnJ05U5OM1Zrgy5O5kA29qgD7QCgFAKAUAoBQCgFAKAUAoCEcae0GLRQ8WkbZ7kA+EMNseO5c5xkfm9zXc2bsWpiGqlbuw58X4fuVTqJZLUgltZRxXzHUQdSueSzMz7Tb8wHLgkjaEiUAefifGB0Fd6dWbwqVN9jDeWl97d4dbyfuV7srS72eZ70+WVYrPpb2kTMb2R5BkuwZdrlFxhN74jjzltg6jtUasabqVfaqSS3ElwXFXd87LvytlfiFey4cTb0W6huVC2R+kX15clmeUEFEilziXb7gKxA8sYyCvkBVOJp1ISvPuUqcNFxcl9nnnL2vEymuGrNO7lXUUDXMG4vNJEL1V8MaxFyPo0KPuxtTduHQEsSTg4upxlSlaM7WinuXzblb25NW1dratWtYw8/wB/2MenXENreWMdmymJrsMvMC/SshdoeQgBgrNIdqtk9O/kJ1oVZ4atOae8qfC+5re0eF0lm1/JhWuvEt7X7G2lXnaqeXygTzldo2UHuN6ENtPTpnr0rx+Fq14y7OlnvcLKSb8HdeZsSS1ZWeqa/HNvtI7YQRN4rh5Bz2JJVog5aVG5mOpXcWB6AEAmvT0MHONsQ6m/Jeyl3ee9a0ZK3C9knrlkUuXCxwrjUxKzRxOqZBZpVUJ4OxYplW5pjYBehZiShLA7hvQoNRU2m+l758r5qyazzsspLdeRG5Y3s14VGlxCe7Rkkcs0cTEkQq+OgBPR2ABY9/KvObZ2g61TsoO6Vrv7zX6Lh6ltOFlcnNcItFAKA+EbujUBW2r6bPwK8k2kx/SNOlybi1wDy8+86Z+r0PTt16jsR6bD16W0oxp1ZblaPsz58k+vX/TpacM1oa2haU0C/SvZhchoScyWcxJX+rk9Uf5/fjvZisQpS7DadO0uE1r+zXxYxFcYM71j7R7ZW5XEaPZzjusoOw/FXHQr8TitCrsOs49ph2qkOa181zJqqtHkS+0u471Q1m6up7FSCP2Vx6lOdN7s1Z9SadzS1viC10Jd2rTJH0yAT4j8gOp+wVfhsHXxLtSi38ehhyS1Ib/pGuNWJ/FTT5pk7CSTwKfiPLH25+Ars/QdGiv+rrqL5LNlfaN+yjJJe8Ry9YbezQHyZiSP/fUVS2NHKU5vy/gzepyMltqHEMAP0u1tZPTZJt/eTmozo7Hl7FSS8VcXqcgOL9UtcnUdJcgecUgb9mM0+jcBPKniV5qw35cUeJfapFZf/lrK9h9S0Q2/eWFZj8nqlT+lVhLz/hjtUtUB7YdMPdpv7P8A50/4zjuS9R20T7/pg0v86X+zP+NP+M47kvUdtED2v6YezTf2Z/xp/wAax3Jeo7aJ8HtIkv8ApoWm3khPYyIEX78kftp9BwpZ168F4O7/AEHa30RE+K9b1a5k2a+JLa2CcyVLUBnC5wAzk4DE/EfI118BhNnwhvYe053snLJX6L+PMrlKfHQ5Gl2kVrFbkxxR/lZHiYx/SZ7jG4JtjXAKIM9SQpYZwa269SpOpNbzfdSee5GOl7t8XySvbLIikkkZJ9KKmNGuZ0zGYUt7uM2odCclFdSUzuwdrYzgZNRjiL70uzTzu5RfaWfNp2el81pwFuv6H3Q7srPcDUIf9cht2VHnYBIiMgMd2EUIu0KEU57+eaYmmuyg6c/q5TTaineXRWzd3e+88jMXm76m/HcYNmNSkKIbVjFa27Ykk3mNEDN7zNN1YnphR37k67hlV7ON3vq85aK127LRKGiWd35GeVzBpMGyKxm1V1cwcwJbiIvHHHEZEaZ9nUsZVHXsx2jsDiyvO861Okrb1ryvZuTs1FXy9l+Wb1MJZJs29ZaaQc+4WGa5iaO8uXVm3wLG42wYwVGFJGN2fCxOT1NOHVJfVRbjCScIp2tJtZy55vjbirW0Mu+vEsriuVbmyEyHMatFO2OuUR0kboO/hBOPOvNYGMoYns3q1KPm00veXS0uQLhq4OmM8GtxIxm5Ucjqd2OrRrcncMNvkdTuGc7u+QQO9jIKtFVaEmt27S05Nxy03Unllp1TKo5ZMn+kcI22nbXmUTTKAOdIql8KoVQMDCgBQMAep7kmuBiNpV6t4p7sXwV7Zu78c+f5Fqgkd+ueTFAKAUAoBQEJ1vgIc36VwpKbS58wv8k/wZf+h8K7eG2w+z7DFx7SHvXgyt087xyOfJxNJbpyfaTY4XqOeic2Ej84gZK5/wCgO1bCwEJS7TZtbP7re7L9L/GpHe4TR9g9n2j62BLoMrx5Od1tN+zDA7R8MCkttbRw/wBXXin0kv2tcdnB5o7uk8Aafpbb1i5knfmTEyNn18XTPyFaGI2zi60d1y3Y8lkvcTVOKJOBjtXLJn2gFAKAUBia2R/fRT81FTVSS0YsefocX+7T9Uf4U7WfNmLI9xwrF/JKB8gB+6sOUpasyZKiDk8WBjZXX0dQziGQopGckKSOnmc9vjW3gHH5zT3nZbyv4XIy9lkY9nkUYur0pgsFt1ix2EBiUxhfRfl5iuptaU/m9JPS8r/37zvfr+hCnqya31lHqEbR3yK6MMMrDINcSlVnSmpwdmixq+pWfE/C/wCB+VzGzBGw+i3DgM1swI2Ry/n2xOBk9Ur02C2h2+9Zd5rvxWSmuLjymtf/ACKZQscbTLt7SSCER2sDWYkklVjs2uqhRO7fXQiXKqvU+vpu1qcZwnV3pSVSyT1ur33UuDVs2/TnFO2XI0dInjs4ZY5iGtXNs93N4yzLgu0aADqC6EEjp1YepF+IhOpUjOOVRb6hHK19E34Jq3HQwsl0Pv0YXZVm06MRmSeWUblRtlsVXlr4tqouVVsjLEtj1p2jheKru9opatXnxeV23m1wStcW6HZ4U4suNEf8HWkH0od7f8qq4BTmNEXbwsULbenoR8K0sfs6jiI/PJz3PvZN53snZZq9rkoza7up8v8AhxtRmtzpOnXFpMJVdm3pyI8NliBkgnA7Dbk479qzSxypU59rXjUjZq1nvPly99w43asrFwj41402D7QCgFAKAUAoBQHxlDjDDI9DWU7aAgXHPDWnaVbT3QiEUiqSpicw7mPujwkAknyx1rvbMx2MrV4UN7eTfFb2XHUqnGKVzBwDwmLiwhmu5LhLlwX5gmcMMk7emdpXGDtYEHzqzau0XHFypwjFwWVrK3XrfqnkYhDu34kn4T1ltTWWK/wLi2cxTADAb82QDyV18QHzrl4/CxouM6fsTV4/qvFPIsjK+TPPEF5PcSx2miuI5GUySy4DcqMHAwD0LsxwM9MKx64rOEpUoU3iKyuk7JaXl+yWtuaXExJu9kY7Ln6beJBLPJPHJC8hMgTchRo1GCigYbeehHdelSqdlVwzqqCg1JLK9mmnzb0t7wrp2JJXNJigFAKAUAoD4RnvQFV6tYS8J3KNG/JjBK29yRuiCMS30WcD3UDHwOOwwMenq6FanjaLi1vPWUdHdZb8Oba9pcShpxZKbLi2WID8N2sig+7Nb5uIGHTxZjG5R8x9tcqps2Df1FRPpLuSXrk/Jk1N8UZ9R4osbqN45d8wcFWiSGR2YHpjASoUdn4qE1NWjbO7cVb3mXOJWlxpghaI6uzw8tyLNSgl1CRDnbEU6gBSfCzAlcAYFemhXclJUUpXXfz3aSfF3y14pa9Sm3P+TrS8Fuyb00+Vl27cPftz9uCNuAuwdGPh3Y6n1rTjtSKluuuk78Ka3b+t+WdiW5095G74FXiad5JrbxwlHPKaN23MILgZ2oTIQxf6209OmK6dKzjJRSjPJ3XeTWS3ocX3ckuF9SD93xqa2oXp0xYJguyaCWKdbeMDZHFJGjMSQgKl3KggnALYHqbKVLtnOne8ZRlHeerkm0uLT3VfTW1zDdsz9CQyCZQ0RyGAIPqD1Br55KLi2nqjbPdYAoBQCgFAKAUAoBQFYcUR/jnq6WE4Jt7VObMuSNzMox1HXtIo7+bV6jAv5hs54uPtzdo9FfP8n7iiXfnukn9ml415p0H0n30BicHuDGxTB+PSuXtmlGnjJ7ujzXmrllN3iYYMafrUijoLq2V8f0oWK5P/APL1OV6uzYv7k2vKS/dGNJ+ItZzFrc0b5xJZxup8vycjAj5/lKTgpbLhNcKjXql+wXt+Ru6G5ub2+ef3o2jhQeiBBID8maRvu+FU4pKGGoxjo05Pxvb3JIzHVkhrnExQGK4uEtVLXLKijuzEADPQdT071KEJTe7FXYNSw1u21F2SwnjkdfeVXBI+41dVwlelFSqQaT5owpJ6HQrXMigMV1cpZoz3TBEUZZmOAAPMmpwhKpJRirt6BuxWfEOqNrl9btZhTaqmQ94JEtnfcMFMDDP6F+hx4fU+mwmHWGws4zf1jekN1zStx5LnbPnyKJO8uhocHaMNXnjO54ebHJdSC3kaNcPIY4kUA7QoEbMTjJJ71ftHFOhSkrKVmoLeSbyV5N8eKWuhiEbsnTcHJJkTXV6ynyNww/d1rhLaclnGnBP+1Fu51N7RuF7TRWLafEA57yMS8h+bOS32ZqjEbQxGIW7Ully0XorIyoJaHYrTJFee0nQUDLOnRLhktrseRDnbHL6b42II9R0r0WxsZKzpPWCcoeK1XhJFNSPEg2oxzrbXn0x41kaMLdPIu1nMEjJiIdiBtiTGBkvnyruUZUu2pbibSfdSztvJPveN5PjpYrd7MuLgslrC15mc8lO/9UV47aNvndS33mbEPZR2q0iQoBQCgFAKAUAoBQEC4Af6VqGrSOBkzKmfggIA+6u/tVbmDw0Fput+pVD2pG7omND1K5tn6Jd/61CfIsAFlX+t0VvkaoxP/U4KnWWsO5Lw1i/zRlZSa5nr2gWDoIb7TgTNZMX2j68ZwJU+J2jI+R9axsqtFueFqezUVvCX2X6ia+0uBg4llLG01TQ1MyxgiRU6s0Mg8RA82UgHHzqzBxS7XA13ut6X4TWl/ES4SR7ttag1TULd+HHEokjYXTJ1VUALRbj5SBzgKeuGbI7VGeFq0cHOOJW7ZrcT1v8Aat0tq9LpDeTkrEyrjFgJx3oDg8V6c3EFoyafIOuCACNsgU9YycHAOMbh1BwfLFb+BrrC4hSqR/ddfLk9VkRkt5ZFOxwwQbzcRXcD8/fDKeqc4NgxSbSAhBO3ehTIPwr2TlVlbdlGS3bNcd22sb3vfW0lKz8TWyJPdcX3uh4d+mCBJbXUiljnb1hdFyU8XvsWAHc1y4bMwuI7q8pRTtx9pN69Ek+RY5yR3NT9pH4JRH1C1YK5CgpPDIAxGcHY5IHxxWjQ2H28nGnUzXOMll5ok6ttUcLWdUfVQJde5dxFu3QW9jc9cjtkKvMkdehLAhR1OK38Ph40W4ULwlpKU48PN2SfKzb5kW75s5V1qKLJ/wB5zG5kbAjsLiOcr5dBJKqDfnPjZSMZrahQk4fVQ3IrWpFwv6RcsuiepFvn6Hc4FvTpbRC/XltG7WUg3KwVX/LW5LL0PVmjyOmTWjtSl2yk6bumlNZNXa7s8n5SJQdtfAtOvKl4oBQEa9oMi/RNj43yyxJEPMuZExj7q6eyVL5xvLSMZN+FmQqaFVcSWT8R3pgto1Iu7l3inzkpHETFIAv1QWjZs/WwK9Xg6scJhu1lL2IJOPOTzWfHJpdCiS3nbmXtbQi2RUi91QFHyAwK8HObnJyerNoyVECgFAKAUAoBQCgMc8y26s8xAVQWYnsABkmpQi5SUVqwQP2Pym+ivLkjHPuXYfIYx++u98oI9nOlR+7BIqpZpsk/E+jtqsatZMEuIWEkDkdAw7qf6DDKn4H4VzMFilRm1NXhJWkunPxTzROUbmTh7WV1uLJGyRTsniPvRuPeU+o9DjqMGo4vCyw9S17p5xfNcH+/JiMroit1bS8AStNpytLp7nMsC9Wtye8kY84/VR2zXVhUp7TgqdR7tZaS+90fXkyFnB3WhN7GaO5RZLEqyOAysvYg9j0rh1YzhJwnk0WLobFVmSI+0a9+ix2qzNsgluY0uGJwNmGYqx8kYqAfLGR5119j0t+dRpXkoNxXXLTquHXMrqPQk9ksSIosAgjx4dmNv2belcyo5uT7S9+uvvJq3A4vEfDI1QM+nSG3nIwXUAq/TGJUPhkHzGR5GtzB490Wo1I78eXFf2vVeWpGUb6FX6zoFzw/ERc2JuFXoC7c6Nc48aFWVolyMlSmM/Wr1OHxlHFVO7W3G+Xdb6O6ak+u95FLi4rQw20cOiyH8CyMtyVG6e6lteR17gOyks3qEIPQZNTnKpiILto3hf2Yqe96JpLxfkYyWmvkeZVnvQ8lrBLzeiTajbSyGP1JVIIl3qPhuA6ZJ71mLpU7QlNbuqpySv5uUnb3dEhm/wBzZ5bwZSO7WVJRma5urF3ORjCbpN28jPRD0AqrejLvOk4uPsxjUS87K1vHizPn7jXsFht+bFb/AEZox4JsTciW47SB44n92RGOVIwvhKjv0tqurLdnLeT1jlvKPCzktVJZPV53fXCtoTrhrjRljC3Qe7jAAS5tlMjH0WaJfHFLjGc9Cc9a4OM2Wt9uLVN8Yydl/jJ5SXvRbGeXMzapx29uMiFLdT2e9lETH5RKDIftC1ChsiMst9zfKC3l5ydo/mHUOVPxhdww8+e4VYj2kXT52T5hjIOnoSADW3HZmHlU7KMG5cu0gn6WfpwMb7te/uOVqN3M8f0vU2lClSEupwsZUMD4bWBWOJXHaRzkDr5VtUadNT+b0kr3zhG7zX4kmlkn9lIi29X8eBI/Zhw49sDeanGY5JFEcMR/2MK+6vXsTjJ7Z7nqTXO21jozaw9J3ineT+9J6vy0X7JE6ceLJ/Xny0UAoBQCgFAKAUBy+IeILbhyLm6vIEXOB0JZj6ADqTW1hMFWxc9yjG7+NSMpKKuyA6lrV/7Ql5HD0D29pJ0luJhgspxnaPQj0zntkV6CjhcJst9riJqdRaRXB9f5tbqVOUp5LQk1y68HwW1lw7GGmkJSFXJC9Ms8shHXaO5x3JAHw5cE8dVqYnEStFZya9El1/2T9lJI83a6nosLzz3EdyYxveEQhAVHVghByGA6jOc4x55GabwWIqqlGDhfJO98+F+FudrWD3kr3NvVNLOpKt3w9IIbgoGVyPBIuNwSUY6p1973lycVVQxCpN4fER3oXzXFPi49emj4mWr5oije1dbNZo9atXaSLwyGArJD4ugyxPhB7efmK6q+TrqOM6NRJS03rqXpxt5EO2tqiQeyhdul2+1gwO4jBzty7HZ181zj7K5+3XfHTytp55LPzJUvZRtaiq6vfC2ui3Kjh5pRWZdzM+0btpBKqFPTOPF1HQYqot0ML20facrXsnZJXyvzvr0y4mXnKxCfappTaJbCPTy729y4iEDuW2S+8jxlssAdpBXOOtdzYeIWIrb9RJTgr7yVrx0adsuN07XK6qssjsWnswGnBTot7c27ADcFbKFsdTg+taVTb7qt9tSjNdVnYyqVtGbF1omuWuPwZqMUoB92eFV6f1kQk/s+dVwxWyp/1aDj/bJv3Noy4z4M+t+MUY//AFzH0HNBP34FF9DN/wD2L/8AI+s6GBoeIdQXbMNPi+JDsR8QMMufnU1LY9KV12kvRfsx9Y+RE+K9KvXubaxS+mmuJfE+zEUUSfnbU+0+Xbtk118DiMKqNTFOiowjkr96TfiyuSldRudnUuBYLaW0tLea4aaUl5ZTM+RHGMtgA7QSSqj0ya0qO16s4VMRKEVGOSVl7T065Zsk6aukdyb2VaZOczJKx9TM5P7TWjH5RY6KtFpeSJdjErLiLT7HQbwzaEsj2sJEdxtlZQHb6kbhtzuANxHUD93p8JWxWJw6p12lUlnHJPLnJWslwRTJRTutCW6rp2n6po91LweqlyoaRmJaYbSGZWLEsDtB6Zx6VyKFfGUdo06eMeV7LhHPJNWstSxqLg3EmOo8Rwae8dvJEWhaASNJ4eWseQmSCcsoyN2B4QQT0rjUcDVqwlWUrS3rJZ3ctfJ8ubyLHJLIjGsaIIxNpb+KG4jebTyT/JuniMWe5UEgjvgEiuph8XdwxyylFqNTqnpLx1v1IOP2fQk/s41Y6zp8Dz55igxSZ77kO05+JAB+2uXtjDLD4ycY6PNeDzJ03eJJq5hMUAoBQCgFAKAUBV+gXkfEGq3Vzq4zHa744N2OXGIyA7nPTLb8g/4CvUYqlPC4CnRo6zs5c3fReViiL3pNskGn8YNqNxEtsgEUpGxGRua0bIzC4BB2iLIC4Iz6kEgVz6uzI0qMnJ95au6sne27zvxy8r5smp3Z6sB9O1a6mmPgtYkt0zjG6TErn5gbR99Yq/V7Pp01rOTk/BZL9Qs5t8jlcY8Ufh4Np/CB500vglkT+TiQ+8S3bOMjp8fPpW3s7Z/zZrF4zuxjmk9ZPhl8ehGc792J7t/Zgk4Qa/eXNwqhRyt+yLCgDG0dcdB2I7Vie35RbeHpRg3xtd+v+zPZc2TLTtIt9Ni5NjEiR+aBRg5759c/GuLWxNWtU7Scm5cyxJJWRA9BgXhLW3s7I4t7qLnpHnorjdnHoMRt9mPSu/ipvHbLWJn7cJbrfNZa+q95VHuzsuJKuIo1WWKWzkjS6QERo7BRKjEbo28wCQMMAdrY7gkHk4STdOUJxbpvVpey+DXvuuK5ZNTlrfiRLi7UU4ludNtolZJluOZNE48UYjGTnHQgjswJB8q6+z6EsJQr1m04uFotaO/vy4p6EJveaRZteYLhQCgNPV9Sj0iGSa9O1I1LMf7vmT0A9TV2HoTr1I0oK7bMN2V2Qr2XWUmotcanqY/KXTYiB+rGD0A+fQfJR6129t1YUlDBUtILPrL4/Mrpq/efE6WhR/hDULy9mP5OIfRYST0wuGlb09/pn+ia1sVLssHSwy1l35eeUV6Z+ZmOcmzhcW8T/hVHKyGHTlO15lzzblv91APzPIv2PXrgGt/AYDsZJbu9WeaT0guc+vJfqRlK/gbXB3C7agYbnW4lijiH+pWgHSIHrzHz1aU4ByfPy8hTtDaCpKVChLecvbnzfJcorP41zCF82Z+JeGH0mZtQ4WUczB+k2/1J0+tgeT+fxP7YYPHxr01hMU+79mXGL4eXx4JRs96JG7GfcsSaO2/ZmbS3f66YxNZOfzguRg9ex8q6VWFpSlWVr92qlwf2ai8+RBdPL9jet70ahYhrINzNPZLq3UjDGHqeX36kIJISPWMHzFUTpOlit2elVOEv7+fm7SXR9GZveOXA2vZzdrbahqNtEfA5W6h+KyBSSPh40++qtsU3PCUKz1V4PxX+mZpvvNFj15suFAKAUAoBQCgFAfnr2alr0SRT5Iu5oo8+WFZppRjzDKhBHmD1r6HtndpuNSP2IyfqlGPo3dGpTzy5ln/Trfh22up9IiyVc28C7mbcwO0Rrk+FBKzDauB0NeX7Ktiq1OlWlqt6Wistbvm922bL7qKbRzdO9lcc45nEFxPJJL450D7Yy7dT2GSB27+X2Vs1vlDOPcw8IqMcou13YiqXMnOjaLb6GnL0mJI17naOpPqT3J+dcPEYqtiJb1WTbLVFLQ361zIoCr/aGrWusaZMrrEMMnNkGUB8XQ9R33Yxkd69Rshxns7EU7OWjsteGmvLkUVPbTPN/qFxrZX8GiJ5LqKWGcMfABayENJE+TjdzSR0P1Tnw9ZUqNHD37S6UJKUed5rJSXS2enFcQ23odfU3U6lpd1ANqzRyRHPfqgZQfj3rTop/MsTQlrFp++zJP2kyd1wS0UAoCttZDe0G+NrCxFjaMDcsCfysnX8mCOmB+zqfSvS4e2y8L28l9bNd3oufx+5S+/K3BE/d4tNjVQUjUAJGMhR6Kq+XoABXn0qlWbeber4+LZbkirmuTY2SHi8NDbqW22oJE11IzsxLjoRHlvc88gk9gfUqmqmJfzTvTdrz+zCNksuvXyXMpvZd47PCnDMusyrf8VoFKgfRLTGEhXyJX8/4Y6YB9ANLH4+nh6bwuEd7+3PjJ+PL48ZRi296RYVeeLRQFZcT6Kui3BB8FpeOGWQdPo1yPclB8g2AD69j0r0+CxUsRR51Katb79PiutuBTKNn0f5nM4Ra5VrtzF+Xs5jzoFBPMjmBMqIPPLoZUHXvgdGzW1j1RcaUd7u1I92T4Sj7Lfk92Xq9CML59DBoV5Fo9/aSW7h4g0lkXzgbXPNgB+ID7CD2MePKp4qlOvhKkJK0rKduqyn62v534mItKS9C568WbIoBQCgFAKAUBrandixhkkfsiM33AmraNN1KkYLi0jDdkV7wDp9ta22nPJKsbojzYbA3GYOmck+8OoA9K9DtWtWnXrxUbptLLhu2fvKoJWRi1eb8XBpQ1xXWCFpJJ2Cl15oOEYlfIszOPmPSp4ePzp4nsGnOSSir2e7xSv0STMPu2uWRYX0epRrJYOro3VWU5BrzVWlOlNwqKzXAuTT0NiqzIoBQHJ4o4fh4lt3gvx0b3W80byYfEftGRW3gsZUwlZVaf8AtciMoqSsyE8ISRT50zi6NefZgiJhlRJFjupXBIKgbh9YYzk5x3NoRnH/AK7CS7tTXjaXW/XTlwysVwt7MuB64w0z6VIkelvhbgCeyZW8CXEIyAvkFkjJ6Dplc46msbPr7kHOqs4d2a4uEufWL9ztwE1y8vE6Oh+06yuo1/C8nInHhljdWG1h0Pl2z/zrWxWwMVCb7GO/DVNWzXAzGrHiTO0uUvUWS0YOjDKspyCD5iuLUpypycJqzWpanc1OI7lrK1uJLf3kidlx6hTg1dg6camIhCWjaMSdkQj2O6pax26W1iGMjBpZZDjDP4N477htDIMkAHyJ613PlDh67rOtPRZJclnbhbOzepVSatZHL9p1xLo/Nk1HxGUyRwksHj2OigIEOOW6kbi4+85AXZ2LCnX3YU8t2zlwd03nfinol7sruNS61N/2Z2MXEJF/q863N0Oip9W3HkoU/Wx54+RPc0barVMKvmlGG5T58Zef6floSppS7zzZZteYLhQCgOLxppy6rY3MUgzujYj5qNyn7GANbuza7o4qnNcGvR5P3EZq8Wjg8EpIbJLy3w80loisGJ8bQl9uT6kMVz++t/aTh85eGllFTb8FK1/3sQhfdv0NbiLS7DiGBZIhynv0HKkxhTKo3xb8dpcbgD6bx6CrcJiMXharg+8qTzXHdeUrdNG+tnzElGS8Tc4U46hng28RSLBcwnlzpIQp3DpuHXqD+/PwqnH7IqRq72HjvQlnFrPLl5GY1FbPUl1lex36B7J1dT2ZSCP2VyKlKdKW7NWfUmnfQz1WZFAKAUAoCP8AH7bNNvD/AOi/7q6GylfG0v7kQn7LIknD0k1rp8llG0qrbct+U8ayruAIZOb+TbOWUhvJunUV13jYRr14TlutzurptO3B7veXBprlmQ3clY6Ngtpq8bW9nzbS5tIhGBL0dU2kLvGdk0R8wcjr5Eg1rVXiKE1VnapCcr5aN8bcYvl+uaMqzVtGiMcOa+nC1wgtHT6PczGOa3UMeTIDt3o23by22hgDg7WHTpmupjMHLGUW5p78I3Usu9HWzV73WjfNa52IRlusuOvGmwKAUAoCF+0bhltSRLvR/DeWvjiI+uB1KH17dPtHnXa2Rj40pPD1s6c8n06/H6FdSN81qcTSpV1WJbizEn0Wclp44huks7hevNjUAsFJySAD1bOME1vV4ujN0p27SOUW8lUg+EnpllZ3Wlr3SIrNX4fkyW2Oj2urRM0wikklAWeZECMxUDuD1U9vCa5FXFV6FRRjeMVnFN3ST/PxJqKaK/sdcl4GuJYbX8pbRMTcxYH5EEr+UjYN1Dbwxjx4c46d69DVwlPaNGNSWU5Luv7zzykrcLW3uJUpODsW74bpOmCrr59iCP8AA14/OEuqZsFVeyy4+hWsMVqipJJdvDJNtB3KiNKdpPfITYPTNer25DtK86kneKpqSjybajn63KKWSt1LC1WbdcQwvhRLHLtcKGcOuzG3cCq+EseoIOB9vnqEPqZ1FnutZaKzvrazedtGv2tetiseILqThq5N1aLCt5ACLtSyok8Ln8nIACMuQAGAAO4A7cYr1GEpwxdDsJtunL2NW4yWq005dON7lEnuu/EtjQ9UTWreKe192RQw+HqPmD0ryWJw8sPVlSnqmbEXdXN6qDIoDzIgkBD9iMH7aym07oFKR6hccF86CRbhUt5H5TBC0WyRvC+Qdvn1BDeWMHNe2dGjtDdqpxbmldXs7pZrn4Wt1urGtdwyJ/w5YW2r6YsF6okiAKsWPRvEWEgYeTZDAg9M47givP4ytXoY11YO0uFuHS3TR3110ZbFJxsR3X+B5NJb6Tacq9WMAGK7C8zaPJZOmSPLd+3tXSwu1oV12M702+ML2v1Wfnb3EJU2s9SP2GrNo0j3vC4QIyrLcWfuhoycCRBk4dSSrAE4YE4wwFb9XDRxEFhsVe6doz1s+T6PVdMtURTtnEt7h/XIeIIVm01sqehBBBUjupB7EV5DF4Sphajp1Fn+a5mxGSkro6VaxkUAoBQFccbapq5mng0yyWa1ZQoYj3gyLu+t5MSO3lXpNm4fZ3Zwq1au7NO9uVnlw5WKZud7JZEZ4ZvOIuHoRDFaNIi+5zBkqPzQQ3u/A9q6eNpbHxVTtXVs3rbj7iEXUirWNHiG01rXphNc6eocRtEcRqQwbPfcxyRnI9DV+EqbMw1N0418r31eT6WXHjzMSU272ObZcO6zbPE72cjiJw+1uodlJ2s/iyzDOAfQAVs1Mds2cZRVVLeVsuCeqWWV/wA8yKjPkTf8aOIv0ev6v8dcT6P2N+P8ehbv1OQ/GjiL9Hr+r/HWPo/Y34/x6Dfqch+NHEX6PX9X+On0fsb8f49Bv1OQ/GjiL9Hr+r/HT6P2N+P8eg36nIfjRxF+j1/V/jp9H7G/H+PQb9TkRyCHXrK7a60uyaEyfysaAcpz5kqWxk+o+Pqa6UpbKqYdUKtXeS0b1XnYh307pEiHE/EQ7acvX+j/AB1zvmGx/wAf49Ce/U5EN17Qta1x5HubNxzH34XoFJUKwHi7MFXOfzRXZwuL2Zh4xjGqslbxzuuHC7t4srlGb4Ewg4k4igVVXT1woAHh9Bj8+uPPA7Hk23X1+ORZvVORH9Gt9b0mF4YbAlGl56+Rjbp7hDdB0HT0yPM10MRPZleoqjrZqO6+q65fGXIgt9K1jqXGq8QzTwzmx8USOgGOhEmzOfF3yg7Vqww+x40pUu2yk0/S/TqyV6l72OXfQ69d3BuDZEOZVmACggMkYiHdskbR2+NbVKWyoUVS7XKzjrwbvy5kXvt3sdDhy+17h63SCzsMquTlhkksSxPv+prXxlLZOKrOrOtm/wBMuRmLqRVrHT/GjiL9Hr+r/HWr9H7G/H+PQlv1OQ/GjiL9Hr+r/HT6P2N+P8eg36nIfjRxF+j1/V/jp9H7G/H+PQb9TkY5+IuILhWS401GVgVZWTIIPQggtggjyqUcFsiLUo12muv8Deqcjg6DDruhNKLKybkS5zbsN0Qz+aC3T0x5g9fKuhip7KxMY79bvR+0sn55EI760Rk/79MBgksSyczmR7xu5eCCEG5vFGOow2ehPwxH/wCK7VVVWs7Wdsr9clk+qsO/a1jWt9O1i2Qpb6aoBXGQgyG2InMB3dGHLDDHTIzVk6+zpy3pV+PPhdu2mmbXhkLT5Hf4El1rSpFiuLILFLMXmkKgEbiNx6Nj9laG1I7NrQc41byjG0V4acCUN9ZWLerx5sCgFAKAUBwL3jKysboWlzKROxUBNjnq3bqFx5+tdCnsvE1KDxEY9zPO64edyDnFOx3655MUAoBQCgFAKAUBy9X4itNFZV1WdIiwyoc4yO2a2sPgsRiE3Sg5W5EXJLU0Px80z+eQ/rVsfRGO/CfoY7SPMfj5pn88h/Wp9EY78J+g7SPM2dO4tsdTkWLT7mJ5GztVWyTgEn9gJ+yqq2zcVRg51KbSXEypxeSZ2q0iQoBQCgFAKAUBydU4ls9JONSuIo2/NZhn7u9bdDAYmur04NrwIuSWrMFjxlp9+wW1uoSx7DeAf21ZV2XjKS3p03bwCnF8Tu1oEhQCgFAKAUAoCieL/wDzJF/xIf3LXvNn/wDZZeEjVn/UL2rwZtCgFAKAUAoBQCgKN/7Qf/ibX/hN/wDKvc/JP+jU8V+RrV9USyD2PabIqludkgH+UHp/Vrky+U2NTay9P5J9jE9/6HNM/wDX/tB/9ax/yfG9PT+R2MTo8P8As0seH7hLiw5vMjzt3OCPEpU9NvoxrWxe3cViqLo1LWfTk78yUaUYu6JlXGLBQCgFAKAUBUvtX44nimGn8OEiRsLIy+/l8bY1PkevU/EYI6167YWyaTpvF4n2VonpZatmvVqO+6j5w97F4tivxHLI0h6skZAUE+RYglj8RimL+VNTeccNFKPN6+nD3iNBcTe1b2L2Vwp/BkksT46ZIdPtBGfuNUUPlTiYy+tipL0f7e4k6EeBGOEOJbvgK9FhxGSYSwQZOQgJwsiH/dnzHkPQgiuptDA4faWG+d4f2rX8eafXr+hXCThLdZeleENoUAoBQCgFAUTxf/5ki/4kP7lr3ez/APssvCRqz/qF7V4Q2hQCgFAKAUAoBQFG/wDaD/8AE2v/AAm/+Ve5+Sf9Gp4r8jWr6o2ovZpq7KCuoHBAI/Ky+lVy27s5Np0PdEdlPmev9GWsfpE/2stR+ntnfge6Jnsp8yzeENNm0i0ih1OTmSLnc+S2csSOrdexrzO0K9OviJVKUd2L4ZL8i6CaVmdmtIkKAUAoBQCgKAvpBoHEnM1f3DPv3N2CyAhW6+S7h1/omvoFKLxOxdyjru281qvO3vNR92pmX8pDDK9Qe1fP2rG2faAoX203SatqUMOm+KRFWNivXxs3RenmMj76998nKcqGCnUqZRefklqatZ3lZF62yGNFD9woB+wV4ObTk2jaMtRAoBQCgFAUtx7w1qMurG70S2MgTlsjHbtJUDy3A4zXtdl47BLZ/wA3r1LXvfXj5GtOMt+6R0vxi4m/mEP6v+dWt8y2H+M/j/ElvVeQ/GLib+YQ/q/51PmWw/xn8f4jeq8i168mXigFAKAUAoCpfbRwvea/PbtpELSBYyGIKjB3Zx1Net+Tm0MNhqU1WnZt9eRr1oNvI9R8QcTRgBbCLoMe7/nUeD2I3ftn8f4md6pyPv4xcTfzCH9X/OrHzLYf4z+P8RvVeR1uFta127uo01+0jjtzu5jqOowrFf8AanuwA7edamOwuyoUJSw9VueVl5q/2VwuSjKbeaLBrzxaKAUAoBQCgIj7QOBYeMEBJ5c6AiOTy/qsPNc/aK6+ytr1MDK2sHqv1XxmVzpqRX1mOI+Cxy4E58S9FGOan2YxIB8Og+FehqfQ20Hvye7J/wCL89YlS7SBkn1ziXiAcu2gMAPQssfLP60hJHzXFRjhNiYV78p73nf3L9RvVJEk9nnszGgv9J1xhLc91AJKoT3OT7z/AB8vL1rm7X288THsaC3Ye9/svjoTp0rZvUsevNlwoBQCgFAKAUAoBQCgFAKAUAoBQCgFAKAUAoBQCgFAKAUAoBQCgFAKAUAoBQCgFAKAUAoBQCgFAKAUAoBQCgFAKAUAoBQCgFAKAUAoBQCgFAKAUAoBQCgFAKAUAoBQCgFAKAUAoBQCgFAKAUAoBQCgFAKAUAoBQCgFAKAUAoBQCgFAKAUAoBQCgFAKAUAoBQCgFAKAUAoBQCgFAKAUAoBQCgFAKAUAoBQCgFAKAUAoBQCgFAKAUAoBQCgFAKAUAoBQCgFAKAUAoBQCgP/Z">
            <a:extLst>
              <a:ext uri="{FF2B5EF4-FFF2-40B4-BE49-F238E27FC236}">
                <a16:creationId xmlns:a16="http://schemas.microsoft.com/office/drawing/2014/main" id="{97454CCB-F10A-4D73-839E-23DF8DA689D6}"/>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5" name="AutoShape 12" descr="data:image/jpeg;base64,/9j/4AAQSkZJRgABAQAAAQABAAD/2wCEAAkGBxQSEhUUEhQWFRUVGBwUFBYYGBcUHBgXGRkYFhwgGCAcHSkjGB8nIBwgITItJiorLjEvGh80OD84Nyg5LiwBCgoKDg0OGxAQGzIkICY0LCwsMTQsLSwsLTIuLCwsLC8vLC0tLCwsLCwtLC0sLCwvLCwsLCw0NC0sLC8sLCwsLP/AABEIAFsAdgMBEQACEQEDEQH/xAAbAAACAwEBAQAAAAAAAAAAAAAABgEEBQcDAv/EAD4QAAIBAgQEBAMFBAkFAAAAAAECAwQRAAUSIQYTMUEiMlFhI0JxBxSBkZNVobHTFkNSU2JkcoLSFRczVGP/xAAaAQACAwEBAAAAAAAAAAAAAAAAAQIDBQQG/8QANBEAAQMCBQEGBAUFAQAAAAAAAQACEQMhBBIxQVFhE3GBkcHRBSKh8BQjMrHhFUJSU/Gi/9oADAMBAAIRAxEAPwDrueZstNGGYaix0otwNTWJ6nYAAFiT0AJ7Yso0TVPQXSJhKtNxnP4XeBGjfy6BOpI6/DZ4wsp7geEt2vjvfgaMQ0mRzHoZHoo5k7UdQsiLIhDI4DKR3BFxjMe1zHZTrupi69xgQjAhGBCMCEYEIwIQThGdkKtXVkcKNJK6oii7MxsAPc4bGF7oA12Qlut4qk0644UjiJ0iaqkMAYnpojCs7X99J79MdzMI2QCZPAv9dP3USYUU3F5DaZob7i0kDrMjhkDjSp0yMbEbKrdvXA7BtiWujobHr0/ZAcmSgr45k1xOHW9rg3sR1B/skeh3xxVKZaYeFIFWQcRCEjfalCzxRqv9Ys8aj1kMLMoHuVVx+ONP4YQ15OwgnumPUKDlsZ6n3qjWSms9jFUxC9hII3WUKDvp1Wte21xjnofl1iH21B8REp2Iso4EhZaY3Ro42kdqeJxpaOEnwqQencgdgQO2DHOaaljJi55KYTHjlTRgCEYEIwpQjBKFBOCULPzzOIqWJpZ20qv4lj2CjqxPYDF9Cg+u8NpiSkTC5hmOay1ciVD3URyAwRnwxpaREDOSLyyEax4QbEWG4vjeZRFBnZATOp35gcRY9VWTK0c14hjqoontLDXREFAU0Muo6SQNyysBfStywIG9ziqlg3UXuBg0zrex/kcoJkKvBEyQrqlCy1SGaWRkDibW/hRQ5BvpAv1O/TA+o01Lts0wBMER3JBtlTgzSWkk1i0R2WS2yuxcIDMDe5Xa+mxF7E7Y6X0G4lnPHTu7+qQcQYXVsmrhPBHKBbWL26+2x7j0PcWOPN1afZvLDsrgvLPsqFTC0ZYqbh43G5SRTqRh6kEA4dCqabw6J5HI4Q4SlHK62eklaLlgubu9LqC6/WSiZrB1J3MbW0k9R30KzadYZp7jx0d7hQFkz5bxJTTNy1kCy94pPhyD/a1jjgqYSrTGluRdTlTmnEdPTtod7yEXEUYMshHsiAt+7CpYV7rtHidPNGZVDxJLfw5fVsOx+Av7mlB/MYu/CU96zZ4+b0CUr6fitEsJKerQn/LySAfUxhgPzxH8KTo4Hx94RmKH42ol804X2ZZF/iuJDAYk6MRmULxvQnyzhvZVdj+5cP8Ap+J3YnmVDOOOOXGzw0tQ4FwXkjeCNLAks5ZdWkAE3CkbdRi2hgO0fD3gdJknu2US8pEmnqpmFTMRKVKPaxhWFRpkKq1nEf46W8rEgWGNcdhTHZMEajmdRfT2/dQ+YqtHPp1ObxzQqVGthqULDYMXlubEytYqpvcdb3xY9ggMBzB17d/A7hMkeiiFYma3gJKoeYANil+awu4kOw0CwGzyEEXUEWgwCzhrbvjpG867DgmVIporc1dcqg5RZOkMrKQGRo7ow62BuCdjvYDe+/BTotfjXmp3jrPopDReeQ8ILUGObnloOoUqC0gACnUfkYEMhO5I3Gk4niviD6c0og/t/GhSDV0iMWFsYUzdWqbYUCIQqOa5XFUJolQMtww7FWHRlI3Vh2I3xZTrPpGWIKXsw4fnCFTya6IX0x1ShXX2EqqQR23S/ucdbMQzNN2u6eygWxqvDgnMYhFE6USUkVQbRlCrBjvbXZVIvbbr19cWY6k8VS1z8xbqm2DdMOY5uIiVWN5GVOY4TT4U3FzcjrpNh1Ok+mOJlIuv4IKv0swdVZTdWAZT7EXBxWRCkF64jdEIOGZ2ShV6+DXFIlyNSstx1FwRcYbH5XNKdkqcM5ylOjQVHw2jc6mbyjWxbx7fD3JAJ8LCxB7DvxNF1Q56e/H3/I4UJWRxRBT310k0bMylQkTq5TUDcjQbpGbnUei31dNQbowj6hEVG26/dzxudOIRWAYZwpfTdHfWNFzqJZWsjOpSRmAC31b2AG2x0O0okgTBFv8AsXAUIK9uFZGeojg5zxRVCsAiaDrdAzAkOhBBjQqbKB4F3JJssaGtpmplBI3vbyOsmdTvtCbTddTyHKkpYVhQkquo3a1yWZnYmwAG5OwAA6DHnKtU1Xl5VoWiMVAymjDQg4RKEtccq0kCU6m33mVIHN7Hlk6pLe+gMMdmBhjy/wDxE+31SfeyrfdSaCaCIDmUzMIlG9miYTQjf1XR+eJZya4qPvm18bFQ0ELzrnEpqDEQwq6WOSLcDWqFxIgN9jpdfprOJMGTLm/tJB9CpJqop1eNHTysoZe3hIBG3bbHA5pzEFSCz+Js2alh5qR80ggW1BAL92YghR9fXF+Foiq8NJhImFlZXxzBIBzvgMQDuyutiLhgyny9RcgAEEGxFsdFX4Y9jj2fzKIeN1bzTi+mjQmOWOVrXCrImke7vfTGvufQ2BxXTwdR5uCPBPMEgSzc2rEkxYcxhIrNqhYIGjDiIEaxGI+Y2rXYnUdI6nXymnRIZFrHceJmJmLR4qvddJi4dp+6a99VnZ5FuN72YkX/AAxiOxFTmFaBZaFXSrIjRuLqw0ke2KmPLXSDdBFlyfKYCcyp40O/MErWsLLGJdZba7BpNRFrAGfvfb0NUxgy5w7vGNL8ROuiqH6l18DHnN1apGBNGBChjgMxZEpUzqqWevpIY2DGnd6mexB5aiN4lDehYvceynGhQY6nh6j3f3ANHmD6KB1X0c0jMrT0rifwgVEcZ1M0YJ0yRj5ytyNvMNhcqBioUnBgZUtwfdNeHKgOgrono6iSwU78qZr+T/CxJBXqCT2JAnL44cB5hC36zMEhITSzHTq0RrqIRdrkDt2AHXtjlYwuvonolfJ+Kad1mWfmMDJIkkhjklhYdQNSghfAwFjb3x31MBVblLNwDG/l3hRDkvZxSUj6mpK6nCtYmKVxHYiwJU+Ek2Atq7qLk9u6hWfTGWtTM8i6ibrInmVEY8+N9A1OUaWqaw2DSSR+fa20gKKbdcdNMZ3AZCBtoB1sfQyowpjp5g3waapZjplNokPhcEBpQoiEjkhgAbAKWve+JONMtLalRo2Hhx+qB53RdN2S8S1jK0AgImiC6llHjRD0JGoCVfRtS9Nxcb5OIwVBrg4ulp0I0n0+qkHL1kra14ElMmmOTd2DoOWhNgxVYSwXpez+EEm+xOK8lFtQtjT6/VSlXeAMusJJnPxNbw6f7sRtoPc7tpU9fKIx2uY46qPlY0WgHv8Av95TATjjPUkYEIwISjxvmJElNTamSOcyPMykq3KhVSwBG631Dcb2BA3N8aGBpAtfU3bEd5UHFZD1kEVOYngSkgmnWILoOqRAWaRWUC5JVQCf/oR2ubjTq1KmdrszgJ104SC1H+8VsySQaqSKEMqySRfEl12BCIxBjQaerDc2sLC5omnQaQ/5idgdPHdO5XlnHBsUUUtVGWNbGGnSpa2oyIhsGsAuggaSLdCe++J08c9zhSP6DbLsjINVYfNAXgqYhqklhAeIbBk89lPZ1Oq19jcg2vfEOxIljrAHXr7IlXOA0Bo0kB2naSoG1tpZGkAPuAQPwxVjgRVLf8YHkpN0st6SFW8yhvqAf445g4gIStWhaurFOAPu9IVmnt5Wm6xxn10+dh/o9xjubNKlnJ+Z1hzG58dFHdUmz8QxySJYy1EnMJtrCBgsUSgDeSQoqkJe5JJJAOJChmcARYCO/n+SglfdDwezqZ5XaOrJ1RuDcxHbZ7bSk2Gv5bWVbAA4bsaW/ltuzjn26fVGVYH3owy/EQCWJhCy92jY3Ma38yEOzJ/hYE7xG/SKedljY3Hv00g/ykSmPgmoCzzxA3DKkgNxuVUR3H+qIQufdzjkxlM5A/fTu+zIjopBOeM6VJGGhRhFASPxlBHLW04kbSIYXc7FriSWBbWAJNwjD8cauDqPp0HFgmSB5An1USF58PV0f334rapHjVadrXU69UstiPKzmxsbErGPTCxNJ3YfILAmedgPJJuqewMZemisUTIGUg7gggj1B2OGHZTO6R0XOaLI46WUU8zlOSTPSTWUhowI1IO3hZAihiLXQkk+I2161c1h2rN7OHX2M24KrIhWuHuJVpEaCoSVVRmZZFjeSNUZrkOyraPQ113+XQfmxCvhjVPaMPfe8+s/vKbTFk153WOlJPLBZ3WGSSK3iDMEZltbrc2xn0mTVDXchTclOKaWPKkkoY3YnxyAoebKS3iYe7m5vY7drdNMsY7GZKxAGnQdPBV/2SrvAeXxOgnNjKhKcsIYlpmIBZQjbhyCCWO5uLWG2KfiD3tfk2N5mZ6zwmy4TlbGZr3KxJ/HWWI7QO2ldciwSMfQ6niJPYrKFI+pHzHGjgqxYHNHUj18xb/irLVm5g0dPOtbESNDmKVBYoysAx0N2JDq4F7ErpG5sb6eepTOHO9xyPvRIWumzKeIIahtKF1a2oJJG8TFf7ShwCy+4xwVcO+nrp5qYMrWGOcRsmoOECP1Gya57m8lU9Y0n/TZ3i5Rp2tLCpOmQujx+O4vc9bGxGNqgyiMPl7UAzOh47lSZBssHP6bNJ1KLRSFBqERZoeYqsFIBbmHysLgjcbdxjuw34CmQ51QTvYwfpvuonNwnOl4irFRVbLalmCgM3Mp/EQACf8AydzvjLfhMOXEisPJ3sp5ncL0/pLV/sup/Up/5mI/hKH+4eTvZGZ3Cy+Ia6qqYwoy2pSRGEkMgenOiRehtzN1NyrDupI74uoUqNN09q2N7H2SLnLwy6pqkgaOTK5/iLpdFkp2QWFvAWbVa3QG9tgOmLKlOiXhza4sZ0d9bJS6FU4QfMKSCSGXL5nVzdQrwWF1AfrJ3O9hYdel8X44YStVFSnVA8D4beCGlwRlMuYwwRxGgncqYGZuZD/VCNJAPHuCqXF+7t9cVVqeFfVc9tUCZix302TGbhRlLV8FW8wy+cRsCvLElPYrfw38XVQABvsLj0tKozCvohnbCR0cgOcmf+ktX+y6n9Sn/mY4RhKG1Zvk72TzO4VPN8ynqYmhlyqpKPa9padSCpDAgiTYggHFlGlSpPD21myOh9kiXHZY2SvX0qzRJl0skLtrjErwFhc+NZLSWYejdelwbb9eI/C13Ne6qARYwHeyUuWTVZbmPMaSKhmjIbXCFeBRGQVA0+MlQRquLkEk9jt0sq4Pswx9UHmxv9O77CjDpXV8kqpJYVaaJoX6FGKk7bX8JI3+uPO12MY8hjpHKvExdXrYovdNKf2mZ3NRUXOgYK/MRblQ2zGx2ONL4VhWYmuKdTSCovMBNYGM0TKmvrAEkYaEYUISZ9pOc1FMtKtNIsbT1CQFnUMAHuLm/SxscanwvDUq7qnagkNaXW1MKt5I0VQUmbftKk/SXFmbBf6X+f8ACUOO6Z+G4KpIyKyZJpCxKtGugBNK2FvW9z+Ixn4p1Jz/AMkEDqZVjQd1rDHNlCanDFkKnm2YpTQyTSGyRqXb6AdvU9sWUaTq1QMZqbIJgJJy6bNq9BOksNHE/ihjMfNcp8pck7E9bDtbGtVZgsO7s3AvcNTMCeirAc66tZNxDVQVaUOYiNmlBNNURgqsmkXZXHyt+XbFVfCUquHNfDSI/UDqOqA4gwU7jGUFYpw0JE+2aJmy4hVZjzYzZQWNg2+wxsfAzGKHcVXU0U/9z6b+5qv0HxF3wauDqPMIFROlFUiWNJACA6hgDsQCL7++Mt7Mji3hWL2xFCMCFzj7aY1MVHzEZ4hVKZVUEkx2bXa242uMb3wHMKlTI4A5TE6TsqqsWlKfKyD/ANKq/Ko/5473f1OL1G/+fZR/LjRdX4SzqGrh1QLIqRtyQJFKnwqp79RYgX9jjzWLw7qL8ryJ1srmmVuY5k0YaFlcT5QKylmpybc1CoPoeqn8CAcdGErmhVbV4KThISdlHFk9FGtPX0k+uIBFmhQyxyqNlII6MQNx/C9saVbAU8U81qDxBvBMEKsEhTQRVGZV0FXLA9NS0uowpINMkshFtTD5FHUfT32KrqODwrqLHZnu1jQD7++VcmV0RcYquU4EIwIRbAlCMCaMCEYEItgQjAEIwIRgQjAhFsKEKLYaIRbCAQpw0L//2Q==">
            <a:extLst>
              <a:ext uri="{FF2B5EF4-FFF2-40B4-BE49-F238E27FC236}">
                <a16:creationId xmlns:a16="http://schemas.microsoft.com/office/drawing/2014/main" id="{7B019318-C869-4588-9D19-33C8FAF22332}"/>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6" name="AutoShape 14" descr="data:image/jpeg;base64,/9j/4AAQSkZJRgABAQAAAQABAAD/2wCEAAkGBxQSEhUUEhQWFRUVGBwUFBYYGBcUHBgXGRkYFhwgGCAcHSkjGB8nIBwgITItJiorLjEvGh80OD84Nyg5LiwBCgoKDg0OGxAQGzIkICY0LCwsMTQsLSwsLTIuLCwsLC8vLC0tLCwsLCwtLC0sLCwvLCwsLCw0NC0sLC8sLCwsLP/AABEIAFsAdgMBEQACEQEDEQH/xAAbAAACAwEBAQAAAAAAAAAAAAAABgEEBQcDAv/EAD4QAAIBAgQEBAMFBAkFAAAAAAECAwQRAAUSIQYTMUEiMlFhI0JxBxSBkZNVobHTFkNSU2JkcoLSFRczVGP/xAAaAQACAwEBAAAAAAAAAAAAAAAAAQIDBQQG/8QANBEAAQMCBQEGBAUFAQAAAAAAAQACEQMhBBIxQVFhE3GBkcHRBSKh8BQjMrHhFUJSU/Gi/9oADAMBAAIRAxEAPwDrueZstNGGYaix0otwNTWJ6nYAAFiT0AJ7Yso0TVPQXSJhKtNxnP4XeBGjfy6BOpI6/DZ4wsp7geEt2vjvfgaMQ0mRzHoZHoo5k7UdQsiLIhDI4DKR3BFxjMe1zHZTrupi69xgQjAhGBCMCEYEIwIQThGdkKtXVkcKNJK6oii7MxsAPc4bGF7oA12Qlut4qk0644UjiJ0iaqkMAYnpojCs7X99J79MdzMI2QCZPAv9dP3USYUU3F5DaZob7i0kDrMjhkDjSp0yMbEbKrdvXA7BtiWujobHr0/ZAcmSgr45k1xOHW9rg3sR1B/skeh3xxVKZaYeFIFWQcRCEjfalCzxRqv9Ys8aj1kMLMoHuVVx+ONP4YQ15OwgnumPUKDlsZ6n3qjWSms9jFUxC9hII3WUKDvp1Wte21xjnofl1iH21B8REp2Iso4EhZaY3Ro42kdqeJxpaOEnwqQencgdgQO2DHOaaljJi55KYTHjlTRgCEYEIwpQjBKFBOCULPzzOIqWJpZ20qv4lj2CjqxPYDF9Cg+u8NpiSkTC5hmOay1ciVD3URyAwRnwxpaREDOSLyyEax4QbEWG4vjeZRFBnZATOp35gcRY9VWTK0c14hjqoontLDXREFAU0Muo6SQNyysBfStywIG9ziqlg3UXuBg0zrex/kcoJkKvBEyQrqlCy1SGaWRkDibW/hRQ5BvpAv1O/TA+o01Lts0wBMER3JBtlTgzSWkk1i0R2WS2yuxcIDMDe5Xa+mxF7E7Y6X0G4lnPHTu7+qQcQYXVsmrhPBHKBbWL26+2x7j0PcWOPN1afZvLDsrgvLPsqFTC0ZYqbh43G5SRTqRh6kEA4dCqabw6J5HI4Q4SlHK62eklaLlgubu9LqC6/WSiZrB1J3MbW0k9R30KzadYZp7jx0d7hQFkz5bxJTTNy1kCy94pPhyD/a1jjgqYSrTGluRdTlTmnEdPTtod7yEXEUYMshHsiAt+7CpYV7rtHidPNGZVDxJLfw5fVsOx+Av7mlB/MYu/CU96zZ4+b0CUr6fitEsJKerQn/LySAfUxhgPzxH8KTo4Hx94RmKH42ol804X2ZZF/iuJDAYk6MRmULxvQnyzhvZVdj+5cP8Ap+J3YnmVDOOOOXGzw0tQ4FwXkjeCNLAks5ZdWkAE3CkbdRi2hgO0fD3gdJknu2US8pEmnqpmFTMRKVKPaxhWFRpkKq1nEf46W8rEgWGNcdhTHZMEajmdRfT2/dQ+YqtHPp1ObxzQqVGthqULDYMXlubEytYqpvcdb3xY9ggMBzB17d/A7hMkeiiFYma3gJKoeYANil+awu4kOw0CwGzyEEXUEWgwCzhrbvjpG867DgmVIporc1dcqg5RZOkMrKQGRo7ow62BuCdjvYDe+/BTotfjXmp3jrPopDReeQ8ILUGObnloOoUqC0gACnUfkYEMhO5I3Gk4niviD6c0og/t/GhSDV0iMWFsYUzdWqbYUCIQqOa5XFUJolQMtww7FWHRlI3Vh2I3xZTrPpGWIKXsw4fnCFTya6IX0x1ShXX2EqqQR23S/ucdbMQzNN2u6eygWxqvDgnMYhFE6USUkVQbRlCrBjvbXZVIvbbr19cWY6k8VS1z8xbqm2DdMOY5uIiVWN5GVOY4TT4U3FzcjrpNh1Ok+mOJlIuv4IKv0swdVZTdWAZT7EXBxWRCkF64jdEIOGZ2ShV6+DXFIlyNSstx1FwRcYbH5XNKdkqcM5ylOjQVHw2jc6mbyjWxbx7fD3JAJ8LCxB7DvxNF1Q56e/H3/I4UJWRxRBT310k0bMylQkTq5TUDcjQbpGbnUei31dNQbowj6hEVG26/dzxudOIRWAYZwpfTdHfWNFzqJZWsjOpSRmAC31b2AG2x0O0okgTBFv8AsXAUIK9uFZGeojg5zxRVCsAiaDrdAzAkOhBBjQqbKB4F3JJssaGtpmplBI3vbyOsmdTvtCbTddTyHKkpYVhQkquo3a1yWZnYmwAG5OwAA6DHnKtU1Xl5VoWiMVAymjDQg4RKEtccq0kCU6m33mVIHN7Hlk6pLe+gMMdmBhjy/wDxE+31SfeyrfdSaCaCIDmUzMIlG9miYTQjf1XR+eJZya4qPvm18bFQ0ELzrnEpqDEQwq6WOSLcDWqFxIgN9jpdfprOJMGTLm/tJB9CpJqop1eNHTysoZe3hIBG3bbHA5pzEFSCz+Js2alh5qR80ggW1BAL92YghR9fXF+Foiq8NJhImFlZXxzBIBzvgMQDuyutiLhgyny9RcgAEEGxFsdFX4Y9jj2fzKIeN1bzTi+mjQmOWOVrXCrImke7vfTGvufQ2BxXTwdR5uCPBPMEgSzc2rEkxYcxhIrNqhYIGjDiIEaxGI+Y2rXYnUdI6nXymnRIZFrHceJmJmLR4qvddJi4dp+6a99VnZ5FuN72YkX/AAxiOxFTmFaBZaFXSrIjRuLqw0ke2KmPLXSDdBFlyfKYCcyp40O/MErWsLLGJdZba7BpNRFrAGfvfb0NUxgy5w7vGNL8ROuiqH6l18DHnN1apGBNGBChjgMxZEpUzqqWevpIY2DGnd6mexB5aiN4lDehYvceynGhQY6nh6j3f3ANHmD6KB1X0c0jMrT0rifwgVEcZ1M0YJ0yRj5ytyNvMNhcqBioUnBgZUtwfdNeHKgOgrono6iSwU78qZr+T/CxJBXqCT2JAnL44cB5hC36zMEhITSzHTq0RrqIRdrkDt2AHXtjlYwuvonolfJ+Kad1mWfmMDJIkkhjklhYdQNSghfAwFjb3x31MBVblLNwDG/l3hRDkvZxSUj6mpK6nCtYmKVxHYiwJU+Ek2Atq7qLk9u6hWfTGWtTM8i6ibrInmVEY8+N9A1OUaWqaw2DSSR+fa20gKKbdcdNMZ3AZCBtoB1sfQyowpjp5g3waapZjplNokPhcEBpQoiEjkhgAbAKWve+JONMtLalRo2Hhx+qB53RdN2S8S1jK0AgImiC6llHjRD0JGoCVfRtS9Nxcb5OIwVBrg4ulp0I0n0+qkHL1kra14ElMmmOTd2DoOWhNgxVYSwXpez+EEm+xOK8lFtQtjT6/VSlXeAMusJJnPxNbw6f7sRtoPc7tpU9fKIx2uY46qPlY0WgHv8Av95TATjjPUkYEIwISjxvmJElNTamSOcyPMykq3KhVSwBG631Dcb2BA3N8aGBpAtfU3bEd5UHFZD1kEVOYngSkgmnWILoOqRAWaRWUC5JVQCf/oR2ubjTq1KmdrszgJ104SC1H+8VsySQaqSKEMqySRfEl12BCIxBjQaerDc2sLC5omnQaQ/5idgdPHdO5XlnHBsUUUtVGWNbGGnSpa2oyIhsGsAuggaSLdCe++J08c9zhSP6DbLsjINVYfNAXgqYhqklhAeIbBk89lPZ1Oq19jcg2vfEOxIljrAHXr7IlXOA0Bo0kB2naSoG1tpZGkAPuAQPwxVjgRVLf8YHkpN0st6SFW8yhvqAf445g4gIStWhaurFOAPu9IVmnt5Wm6xxn10+dh/o9xjubNKlnJ+Z1hzG58dFHdUmz8QxySJYy1EnMJtrCBgsUSgDeSQoqkJe5JJJAOJChmcARYCO/n+SglfdDwezqZ5XaOrJ1RuDcxHbZ7bSk2Gv5bWVbAA4bsaW/ltuzjn26fVGVYH3owy/EQCWJhCy92jY3Ma38yEOzJ/hYE7xG/SKedljY3Hv00g/ykSmPgmoCzzxA3DKkgNxuVUR3H+qIQufdzjkxlM5A/fTu+zIjopBOeM6VJGGhRhFASPxlBHLW04kbSIYXc7FriSWBbWAJNwjD8cauDqPp0HFgmSB5An1USF58PV0f334rapHjVadrXU69UstiPKzmxsbErGPTCxNJ3YfILAmedgPJJuqewMZemisUTIGUg7gggj1B2OGHZTO6R0XOaLI46WUU8zlOSTPSTWUhowI1IO3hZAihiLXQkk+I2161c1h2rN7OHX2M24KrIhWuHuJVpEaCoSVVRmZZFjeSNUZrkOyraPQ113+XQfmxCvhjVPaMPfe8+s/vKbTFk153WOlJPLBZ3WGSSK3iDMEZltbrc2xn0mTVDXchTclOKaWPKkkoY3YnxyAoebKS3iYe7m5vY7drdNMsY7GZKxAGnQdPBV/2SrvAeXxOgnNjKhKcsIYlpmIBZQjbhyCCWO5uLWG2KfiD3tfk2N5mZ6zwmy4TlbGZr3KxJ/HWWI7QO2ldciwSMfQ6niJPYrKFI+pHzHGjgqxYHNHUj18xb/irLVm5g0dPOtbESNDmKVBYoysAx0N2JDq4F7ErpG5sb6eepTOHO9xyPvRIWumzKeIIahtKF1a2oJJG8TFf7ShwCy+4xwVcO+nrp5qYMrWGOcRsmoOECP1Gya57m8lU9Y0n/TZ3i5Rp2tLCpOmQujx+O4vc9bGxGNqgyiMPl7UAzOh47lSZBssHP6bNJ1KLRSFBqERZoeYqsFIBbmHysLgjcbdxjuw34CmQ51QTvYwfpvuonNwnOl4irFRVbLalmCgM3Mp/EQACf8AydzvjLfhMOXEisPJ3sp5ncL0/pLV/sup/Up/5mI/hKH+4eTvZGZ3Cy+Ia6qqYwoy2pSRGEkMgenOiRehtzN1NyrDupI74uoUqNN09q2N7H2SLnLwy6pqkgaOTK5/iLpdFkp2QWFvAWbVa3QG9tgOmLKlOiXhza4sZ0d9bJS6FU4QfMKSCSGXL5nVzdQrwWF1AfrJ3O9hYdel8X44YStVFSnVA8D4beCGlwRlMuYwwRxGgncqYGZuZD/VCNJAPHuCqXF+7t9cVVqeFfVc9tUCZix302TGbhRlLV8FW8wy+cRsCvLElPYrfw38XVQABvsLj0tKozCvohnbCR0cgOcmf+ktX+y6n9Sn/mY4RhKG1Zvk72TzO4VPN8ynqYmhlyqpKPa9padSCpDAgiTYggHFlGlSpPD21myOh9kiXHZY2SvX0qzRJl0skLtrjErwFhc+NZLSWYejdelwbb9eI/C13Ne6qARYwHeyUuWTVZbmPMaSKhmjIbXCFeBRGQVA0+MlQRquLkEk9jt0sq4Pswx9UHmxv9O77CjDpXV8kqpJYVaaJoX6FGKk7bX8JI3+uPO12MY8hjpHKvExdXrYovdNKf2mZ3NRUXOgYK/MRblQ2zGx2ONL4VhWYmuKdTSCovMBNYGM0TKmvrAEkYaEYUISZ9pOc1FMtKtNIsbT1CQFnUMAHuLm/SxscanwvDUq7qnagkNaXW1MKt5I0VQUmbftKk/SXFmbBf6X+f8ACUOO6Z+G4KpIyKyZJpCxKtGugBNK2FvW9z+Ixn4p1Jz/AMkEDqZVjQd1rDHNlCanDFkKnm2YpTQyTSGyRqXb6AdvU9sWUaTq1QMZqbIJgJJy6bNq9BOksNHE/ihjMfNcp8pck7E9bDtbGtVZgsO7s3AvcNTMCeirAc66tZNxDVQVaUOYiNmlBNNURgqsmkXZXHyt+XbFVfCUquHNfDSI/UDqOqA4gwU7jGUFYpw0JE+2aJmy4hVZjzYzZQWNg2+wxsfAzGKHcVXU0U/9z6b+5qv0HxF3wauDqPMIFROlFUiWNJACA6hgDsQCL7++Mt7Mji3hWL2xFCMCFzj7aY1MVHzEZ4hVKZVUEkx2bXa242uMb3wHMKlTI4A5TE6TsqqsWlKfKyD/ANKq/Ko/5473f1OL1G/+fZR/LjRdX4SzqGrh1QLIqRtyQJFKnwqp79RYgX9jjzWLw7qL8ryJ1srmmVuY5k0YaFlcT5QKylmpybc1CoPoeqn8CAcdGErmhVbV4KThISdlHFk9FGtPX0k+uIBFmhQyxyqNlII6MQNx/C9saVbAU8U81qDxBvBMEKsEhTQRVGZV0FXLA9NS0uowpINMkshFtTD5FHUfT32KrqODwrqLHZnu1jQD7++VcmV0RcYquU4EIwIRbAlCMCaMCEYEItgQjAEIwIRgQjAhFsKEKLYaIRbCAQpw0L//2Q==">
            <a:extLst>
              <a:ext uri="{FF2B5EF4-FFF2-40B4-BE49-F238E27FC236}">
                <a16:creationId xmlns:a16="http://schemas.microsoft.com/office/drawing/2014/main" id="{F9F47FFB-1742-47A8-BFE2-A8F4A3D5E85A}"/>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7" name="AutoShape 16" descr="data:image/jpeg;base64,/9j/4AAQSkZJRgABAQAAAQABAAD/2wCEAAkGBxQSEhUUEhQWFRUVGBwUFBYYGBcUHBgXGRkYFhwgGCAcHSkjGB8nIBwgITItJiorLjEvGh80OD84Nyg5LiwBCgoKDg0OGxAQGzIkICY0LCwsMTQsLSwsLTIuLCwsLC8vLC0tLCwsLCwtLC0sLCwvLCwsLCw0NC0sLC8sLCwsLP/AABEIAFsAdgMBEQACEQEDEQH/xAAbAAACAwEBAQAAAAAAAAAAAAAABgEEBQcDAv/EAD4QAAIBAgQEBAMFBAkFAAAAAAECAwQRAAUSIQYTMUEiMlFhI0JxBxSBkZNVobHTFkNSU2JkcoLSFRczVGP/xAAaAQACAwEBAAAAAAAAAAAAAAAAAQIDBQQG/8QANBEAAQMCBQEGBAUFAQAAAAAAAQACEQMhBBIxQVFhE3GBkcHRBSKh8BQjMrHhFUJSU/Gi/9oADAMBAAIRAxEAPwDrueZstNGGYaix0otwNTWJ6nYAAFiT0AJ7Yso0TVPQXSJhKtNxnP4XeBGjfy6BOpI6/DZ4wsp7geEt2vjvfgaMQ0mRzHoZHoo5k7UdQsiLIhDI4DKR3BFxjMe1zHZTrupi69xgQjAhGBCMCEYEIwIQThGdkKtXVkcKNJK6oii7MxsAPc4bGF7oA12Qlut4qk0644UjiJ0iaqkMAYnpojCs7X99J79MdzMI2QCZPAv9dP3USYUU3F5DaZob7i0kDrMjhkDjSp0yMbEbKrdvXA7BtiWujobHr0/ZAcmSgr45k1xOHW9rg3sR1B/skeh3xxVKZaYeFIFWQcRCEjfalCzxRqv9Ys8aj1kMLMoHuVVx+ONP4YQ15OwgnumPUKDlsZ6n3qjWSms9jFUxC9hII3WUKDvp1Wte21xjnofl1iH21B8REp2Iso4EhZaY3Ro42kdqeJxpaOEnwqQencgdgQO2DHOaaljJi55KYTHjlTRgCEYEIwpQjBKFBOCULPzzOIqWJpZ20qv4lj2CjqxPYDF9Cg+u8NpiSkTC5hmOay1ciVD3URyAwRnwxpaREDOSLyyEax4QbEWG4vjeZRFBnZATOp35gcRY9VWTK0c14hjqoontLDXREFAU0Muo6SQNyysBfStywIG9ziqlg3UXuBg0zrex/kcoJkKvBEyQrqlCy1SGaWRkDibW/hRQ5BvpAv1O/TA+o01Lts0wBMER3JBtlTgzSWkk1i0R2WS2yuxcIDMDe5Xa+mxF7E7Y6X0G4lnPHTu7+qQcQYXVsmrhPBHKBbWL26+2x7j0PcWOPN1afZvLDsrgvLPsqFTC0ZYqbh43G5SRTqRh6kEA4dCqabw6J5HI4Q4SlHK62eklaLlgubu9LqC6/WSiZrB1J3MbW0k9R30KzadYZp7jx0d7hQFkz5bxJTTNy1kCy94pPhyD/a1jjgqYSrTGluRdTlTmnEdPTtod7yEXEUYMshHsiAt+7CpYV7rtHidPNGZVDxJLfw5fVsOx+Av7mlB/MYu/CU96zZ4+b0CUr6fitEsJKerQn/LySAfUxhgPzxH8KTo4Hx94RmKH42ol804X2ZZF/iuJDAYk6MRmULxvQnyzhvZVdj+5cP8Ap+J3YnmVDOOOOXGzw0tQ4FwXkjeCNLAks5ZdWkAE3CkbdRi2hgO0fD3gdJknu2US8pEmnqpmFTMRKVKPaxhWFRpkKq1nEf46W8rEgWGNcdhTHZMEajmdRfT2/dQ+YqtHPp1ObxzQqVGthqULDYMXlubEytYqpvcdb3xY9ggMBzB17d/A7hMkeiiFYma3gJKoeYANil+awu4kOw0CwGzyEEXUEWgwCzhrbvjpG867DgmVIporc1dcqg5RZOkMrKQGRo7ow62BuCdjvYDe+/BTotfjXmp3jrPopDReeQ8ILUGObnloOoUqC0gACnUfkYEMhO5I3Gk4niviD6c0og/t/GhSDV0iMWFsYUzdWqbYUCIQqOa5XFUJolQMtww7FWHRlI3Vh2I3xZTrPpGWIKXsw4fnCFTya6IX0x1ShXX2EqqQR23S/ucdbMQzNN2u6eygWxqvDgnMYhFE6USUkVQbRlCrBjvbXZVIvbbr19cWY6k8VS1z8xbqm2DdMOY5uIiVWN5GVOY4TT4U3FzcjrpNh1Ok+mOJlIuv4IKv0swdVZTdWAZT7EXBxWRCkF64jdEIOGZ2ShV6+DXFIlyNSstx1FwRcYbH5XNKdkqcM5ylOjQVHw2jc6mbyjWxbx7fD3JAJ8LCxB7DvxNF1Q56e/H3/I4UJWRxRBT310k0bMylQkTq5TUDcjQbpGbnUei31dNQbowj6hEVG26/dzxudOIRWAYZwpfTdHfWNFzqJZWsjOpSRmAC31b2AG2x0O0okgTBFv8AsXAUIK9uFZGeojg5zxRVCsAiaDrdAzAkOhBBjQqbKB4F3JJssaGtpmplBI3vbyOsmdTvtCbTddTyHKkpYVhQkquo3a1yWZnYmwAG5OwAA6DHnKtU1Xl5VoWiMVAymjDQg4RKEtccq0kCU6m33mVIHN7Hlk6pLe+gMMdmBhjy/wDxE+31SfeyrfdSaCaCIDmUzMIlG9miYTQjf1XR+eJZya4qPvm18bFQ0ELzrnEpqDEQwq6WOSLcDWqFxIgN9jpdfprOJMGTLm/tJB9CpJqop1eNHTysoZe3hIBG3bbHA5pzEFSCz+Js2alh5qR80ggW1BAL92YghR9fXF+Foiq8NJhImFlZXxzBIBzvgMQDuyutiLhgyny9RcgAEEGxFsdFX4Y9jj2fzKIeN1bzTi+mjQmOWOVrXCrImke7vfTGvufQ2BxXTwdR5uCPBPMEgSzc2rEkxYcxhIrNqhYIGjDiIEaxGI+Y2rXYnUdI6nXymnRIZFrHceJmJmLR4qvddJi4dp+6a99VnZ5FuN72YkX/AAxiOxFTmFaBZaFXSrIjRuLqw0ke2KmPLXSDdBFlyfKYCcyp40O/MErWsLLGJdZba7BpNRFrAGfvfb0NUxgy5w7vGNL8ROuiqH6l18DHnN1apGBNGBChjgMxZEpUzqqWevpIY2DGnd6mexB5aiN4lDehYvceynGhQY6nh6j3f3ANHmD6KB1X0c0jMrT0rifwgVEcZ1M0YJ0yRj5ytyNvMNhcqBioUnBgZUtwfdNeHKgOgrono6iSwU78qZr+T/CxJBXqCT2JAnL44cB5hC36zMEhITSzHTq0RrqIRdrkDt2AHXtjlYwuvonolfJ+Kad1mWfmMDJIkkhjklhYdQNSghfAwFjb3x31MBVblLNwDG/l3hRDkvZxSUj6mpK6nCtYmKVxHYiwJU+Ek2Atq7qLk9u6hWfTGWtTM8i6ibrInmVEY8+N9A1OUaWqaw2DSSR+fa20gKKbdcdNMZ3AZCBtoB1sfQyowpjp5g3waapZjplNokPhcEBpQoiEjkhgAbAKWve+JONMtLalRo2Hhx+qB53RdN2S8S1jK0AgImiC6llHjRD0JGoCVfRtS9Nxcb5OIwVBrg4ulp0I0n0+qkHL1kra14ElMmmOTd2DoOWhNgxVYSwXpez+EEm+xOK8lFtQtjT6/VSlXeAMusJJnPxNbw6f7sRtoPc7tpU9fKIx2uY46qPlY0WgHv8Av95TATjjPUkYEIwISjxvmJElNTamSOcyPMykq3KhVSwBG631Dcb2BA3N8aGBpAtfU3bEd5UHFZD1kEVOYngSkgmnWILoOqRAWaRWUC5JVQCf/oR2ubjTq1KmdrszgJ104SC1H+8VsySQaqSKEMqySRfEl12BCIxBjQaerDc2sLC5omnQaQ/5idgdPHdO5XlnHBsUUUtVGWNbGGnSpa2oyIhsGsAuggaSLdCe++J08c9zhSP6DbLsjINVYfNAXgqYhqklhAeIbBk89lPZ1Oq19jcg2vfEOxIljrAHXr7IlXOA0Bo0kB2naSoG1tpZGkAPuAQPwxVjgRVLf8YHkpN0st6SFW8yhvqAf445g4gIStWhaurFOAPu9IVmnt5Wm6xxn10+dh/o9xjubNKlnJ+Z1hzG58dFHdUmz8QxySJYy1EnMJtrCBgsUSgDeSQoqkJe5JJJAOJChmcARYCO/n+SglfdDwezqZ5XaOrJ1RuDcxHbZ7bSk2Gv5bWVbAA4bsaW/ltuzjn26fVGVYH3owy/EQCWJhCy92jY3Ma38yEOzJ/hYE7xG/SKedljY3Hv00g/ykSmPgmoCzzxA3DKkgNxuVUR3H+qIQufdzjkxlM5A/fTu+zIjopBOeM6VJGGhRhFASPxlBHLW04kbSIYXc7FriSWBbWAJNwjD8cauDqPp0HFgmSB5An1USF58PV0f334rapHjVadrXU69UstiPKzmxsbErGPTCxNJ3YfILAmedgPJJuqewMZemisUTIGUg7gggj1B2OGHZTO6R0XOaLI46WUU8zlOSTPSTWUhowI1IO3hZAihiLXQkk+I2161c1h2rN7OHX2M24KrIhWuHuJVpEaCoSVVRmZZFjeSNUZrkOyraPQ113+XQfmxCvhjVPaMPfe8+s/vKbTFk153WOlJPLBZ3WGSSK3iDMEZltbrc2xn0mTVDXchTclOKaWPKkkoY3YnxyAoebKS3iYe7m5vY7drdNMsY7GZKxAGnQdPBV/2SrvAeXxOgnNjKhKcsIYlpmIBZQjbhyCCWO5uLWG2KfiD3tfk2N5mZ6zwmy4TlbGZr3KxJ/HWWI7QO2ldciwSMfQ6niJPYrKFI+pHzHGjgqxYHNHUj18xb/irLVm5g0dPOtbESNDmKVBYoysAx0N2JDq4F7ErpG5sb6eepTOHO9xyPvRIWumzKeIIahtKF1a2oJJG8TFf7ShwCy+4xwVcO+nrp5qYMrWGOcRsmoOECP1Gya57m8lU9Y0n/TZ3i5Rp2tLCpOmQujx+O4vc9bGxGNqgyiMPl7UAzOh47lSZBssHP6bNJ1KLRSFBqERZoeYqsFIBbmHysLgjcbdxjuw34CmQ51QTvYwfpvuonNwnOl4irFRVbLalmCgM3Mp/EQACf8AydzvjLfhMOXEisPJ3sp5ncL0/pLV/sup/Up/5mI/hKH+4eTvZGZ3Cy+Ia6qqYwoy2pSRGEkMgenOiRehtzN1NyrDupI74uoUqNN09q2N7H2SLnLwy6pqkgaOTK5/iLpdFkp2QWFvAWbVa3QG9tgOmLKlOiXhza4sZ0d9bJS6FU4QfMKSCSGXL5nVzdQrwWF1AfrJ3O9hYdel8X44YStVFSnVA8D4beCGlwRlMuYwwRxGgncqYGZuZD/VCNJAPHuCqXF+7t9cVVqeFfVc9tUCZix302TGbhRlLV8FW8wy+cRsCvLElPYrfw38XVQABvsLj0tKozCvohnbCR0cgOcmf+ktX+y6n9Sn/mY4RhKG1Zvk72TzO4VPN8ynqYmhlyqpKPa9padSCpDAgiTYggHFlGlSpPD21myOh9kiXHZY2SvX0qzRJl0skLtrjErwFhc+NZLSWYejdelwbb9eI/C13Ne6qARYwHeyUuWTVZbmPMaSKhmjIbXCFeBRGQVA0+MlQRquLkEk9jt0sq4Pswx9UHmxv9O77CjDpXV8kqpJYVaaJoX6FGKk7bX8JI3+uPO12MY8hjpHKvExdXrYovdNKf2mZ3NRUXOgYK/MRblQ2zGx2ONL4VhWYmuKdTSCovMBNYGM0TKmvrAEkYaEYUISZ9pOc1FMtKtNIsbT1CQFnUMAHuLm/SxscanwvDUq7qnagkNaXW1MKt5I0VQUmbftKk/SXFmbBf6X+f8ACUOO6Z+G4KpIyKyZJpCxKtGugBNK2FvW9z+Ixn4p1Jz/AMkEDqZVjQd1rDHNlCanDFkKnm2YpTQyTSGyRqXb6AdvU9sWUaTq1QMZqbIJgJJy6bNq9BOksNHE/ihjMfNcp8pck7E9bDtbGtVZgsO7s3AvcNTMCeirAc66tZNxDVQVaUOYiNmlBNNURgqsmkXZXHyt+XbFVfCUquHNfDSI/UDqOqA4gwU7jGUFYpw0JE+2aJmy4hVZjzYzZQWNg2+wxsfAzGKHcVXU0U/9z6b+5qv0HxF3wauDqPMIFROlFUiWNJACA6hgDsQCL7++Mt7Mji3hWL2xFCMCFzj7aY1MVHzEZ4hVKZVUEkx2bXa242uMb3wHMKlTI4A5TE6TsqqsWlKfKyD/ANKq/Ko/5473f1OL1G/+fZR/LjRdX4SzqGrh1QLIqRtyQJFKnwqp79RYgX9jjzWLw7qL8ryJ1srmmVuY5k0YaFlcT5QKylmpybc1CoPoeqn8CAcdGErmhVbV4KThISdlHFk9FGtPX0k+uIBFmhQyxyqNlII6MQNx/C9saVbAU8U81qDxBvBMEKsEhTQRVGZV0FXLA9NS0uowpINMkshFtTD5FHUfT32KrqODwrqLHZnu1jQD7++VcmV0RcYquU4EIwIRbAlCMCaMCEYEItgQjAEIwIRgQjAhFsKEKLYaIRbCAQpw0L//2Q==">
            <a:extLst>
              <a:ext uri="{FF2B5EF4-FFF2-40B4-BE49-F238E27FC236}">
                <a16:creationId xmlns:a16="http://schemas.microsoft.com/office/drawing/2014/main" id="{8CB6400C-79B6-4D67-A860-DEBB3214C985}"/>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8" name="AutoShape 18" descr="data:image/jpeg;base64,/9j/4AAQSkZJRgABAQAAAQABAAD/2wCEAAkGBxQSEhUUEhQWFRUVGBwUFBYYGBcUHBgXGRkYFhwgGCAcHSkjGB8nIBwgITItJiorLjEvGh80OD84Nyg5LiwBCgoKDg0OGxAQGzIkICY0LCwsMTQsLSwsLTIuLCwsLC8vLC0tLCwsLCwtLC0sLCwvLCwsLCw0NC0sLC8sLCwsLP/AABEIAFsAdgMBEQACEQEDEQH/xAAbAAACAwEBAQAAAAAAAAAAAAAABgEEBQcDAv/EAD4QAAIBAgQEBAMFBAkFAAAAAAECAwQRAAUSIQYTMUEiMlFhI0JxBxSBkZNVobHTFkNSU2JkcoLSFRczVGP/xAAaAQACAwEBAAAAAAAAAAAAAAAAAQIDBQQG/8QANBEAAQMCBQEGBAUFAQAAAAAAAQACEQMhBBIxQVFhE3GBkcHRBSKh8BQjMrHhFUJSU/Gi/9oADAMBAAIRAxEAPwDrueZstNGGYaix0otwNTWJ6nYAAFiT0AJ7Yso0TVPQXSJhKtNxnP4XeBGjfy6BOpI6/DZ4wsp7geEt2vjvfgaMQ0mRzHoZHoo5k7UdQsiLIhDI4DKR3BFxjMe1zHZTrupi69xgQjAhGBCMCEYEIwIQThGdkKtXVkcKNJK6oii7MxsAPc4bGF7oA12Qlut4qk0644UjiJ0iaqkMAYnpojCs7X99J79MdzMI2QCZPAv9dP3USYUU3F5DaZob7i0kDrMjhkDjSp0yMbEbKrdvXA7BtiWujobHr0/ZAcmSgr45k1xOHW9rg3sR1B/skeh3xxVKZaYeFIFWQcRCEjfalCzxRqv9Ys8aj1kMLMoHuVVx+ONP4YQ15OwgnumPUKDlsZ6n3qjWSms9jFUxC9hII3WUKDvp1Wte21xjnofl1iH21B8REp2Iso4EhZaY3Ro42kdqeJxpaOEnwqQencgdgQO2DHOaaljJi55KYTHjlTRgCEYEIwpQjBKFBOCULPzzOIqWJpZ20qv4lj2CjqxPYDF9Cg+u8NpiSkTC5hmOay1ciVD3URyAwRnwxpaREDOSLyyEax4QbEWG4vjeZRFBnZATOp35gcRY9VWTK0c14hjqoontLDXREFAU0Muo6SQNyysBfStywIG9ziqlg3UXuBg0zrex/kcoJkKvBEyQrqlCy1SGaWRkDibW/hRQ5BvpAv1O/TA+o01Lts0wBMER3JBtlTgzSWkk1i0R2WS2yuxcIDMDe5Xa+mxF7E7Y6X0G4lnPHTu7+qQcQYXVsmrhPBHKBbWL26+2x7j0PcWOPN1afZvLDsrgvLPsqFTC0ZYqbh43G5SRTqRh6kEA4dCqabw6J5HI4Q4SlHK62eklaLlgubu9LqC6/WSiZrB1J3MbW0k9R30KzadYZp7jx0d7hQFkz5bxJTTNy1kCy94pPhyD/a1jjgqYSrTGluRdTlTmnEdPTtod7yEXEUYMshHsiAt+7CpYV7rtHidPNGZVDxJLfw5fVsOx+Av7mlB/MYu/CU96zZ4+b0CUr6fitEsJKerQn/LySAfUxhgPzxH8KTo4Hx94RmKH42ol804X2ZZF/iuJDAYk6MRmULxvQnyzhvZVdj+5cP8Ap+J3YnmVDOOOOXGzw0tQ4FwXkjeCNLAks5ZdWkAE3CkbdRi2hgO0fD3gdJknu2US8pEmnqpmFTMRKVKPaxhWFRpkKq1nEf46W8rEgWGNcdhTHZMEajmdRfT2/dQ+YqtHPp1ObxzQqVGthqULDYMXlubEytYqpvcdb3xY9ggMBzB17d/A7hMkeiiFYma3gJKoeYANil+awu4kOw0CwGzyEEXUEWgwCzhrbvjpG867DgmVIporc1dcqg5RZOkMrKQGRo7ow62BuCdjvYDe+/BTotfjXmp3jrPopDReeQ8ILUGObnloOoUqC0gACnUfkYEMhO5I3Gk4niviD6c0og/t/GhSDV0iMWFsYUzdWqbYUCIQqOa5XFUJolQMtww7FWHRlI3Vh2I3xZTrPpGWIKXsw4fnCFTya6IX0x1ShXX2EqqQR23S/ucdbMQzNN2u6eygWxqvDgnMYhFE6USUkVQbRlCrBjvbXZVIvbbr19cWY6k8VS1z8xbqm2DdMOY5uIiVWN5GVOY4TT4U3FzcjrpNh1Ok+mOJlIuv4IKv0swdVZTdWAZT7EXBxWRCkF64jdEIOGZ2ShV6+DXFIlyNSstx1FwRcYbH5XNKdkqcM5ylOjQVHw2jc6mbyjWxbx7fD3JAJ8LCxB7DvxNF1Q56e/H3/I4UJWRxRBT310k0bMylQkTq5TUDcjQbpGbnUei31dNQbowj6hEVG26/dzxudOIRWAYZwpfTdHfWNFzqJZWsjOpSRmAC31b2AG2x0O0okgTBFv8AsXAUIK9uFZGeojg5zxRVCsAiaDrdAzAkOhBBjQqbKB4F3JJssaGtpmplBI3vbyOsmdTvtCbTddTyHKkpYVhQkquo3a1yWZnYmwAG5OwAA6DHnKtU1Xl5VoWiMVAymjDQg4RKEtccq0kCU6m33mVIHN7Hlk6pLe+gMMdmBhjy/wDxE+31SfeyrfdSaCaCIDmUzMIlG9miYTQjf1XR+eJZya4qPvm18bFQ0ELzrnEpqDEQwq6WOSLcDWqFxIgN9jpdfprOJMGTLm/tJB9CpJqop1eNHTysoZe3hIBG3bbHA5pzEFSCz+Js2alh5qR80ggW1BAL92YghR9fXF+Foiq8NJhImFlZXxzBIBzvgMQDuyutiLhgyny9RcgAEEGxFsdFX4Y9jj2fzKIeN1bzTi+mjQmOWOVrXCrImke7vfTGvufQ2BxXTwdR5uCPBPMEgSzc2rEkxYcxhIrNqhYIGjDiIEaxGI+Y2rXYnUdI6nXymnRIZFrHceJmJmLR4qvddJi4dp+6a99VnZ5FuN72YkX/AAxiOxFTmFaBZaFXSrIjRuLqw0ke2KmPLXSDdBFlyfKYCcyp40O/MErWsLLGJdZba7BpNRFrAGfvfb0NUxgy5w7vGNL8ROuiqH6l18DHnN1apGBNGBChjgMxZEpUzqqWevpIY2DGnd6mexB5aiN4lDehYvceynGhQY6nh6j3f3ANHmD6KB1X0c0jMrT0rifwgVEcZ1M0YJ0yRj5ytyNvMNhcqBioUnBgZUtwfdNeHKgOgrono6iSwU78qZr+T/CxJBXqCT2JAnL44cB5hC36zMEhITSzHTq0RrqIRdrkDt2AHXtjlYwuvonolfJ+Kad1mWfmMDJIkkhjklhYdQNSghfAwFjb3x31MBVblLNwDG/l3hRDkvZxSUj6mpK6nCtYmKVxHYiwJU+Ek2Atq7qLk9u6hWfTGWtTM8i6ibrInmVEY8+N9A1OUaWqaw2DSSR+fa20gKKbdcdNMZ3AZCBtoB1sfQyowpjp5g3waapZjplNokPhcEBpQoiEjkhgAbAKWve+JONMtLalRo2Hhx+qB53RdN2S8S1jK0AgImiC6llHjRD0JGoCVfRtS9Nxcb5OIwVBrg4ulp0I0n0+qkHL1kra14ElMmmOTd2DoOWhNgxVYSwXpez+EEm+xOK8lFtQtjT6/VSlXeAMusJJnPxNbw6f7sRtoPc7tpU9fKIx2uY46qPlY0WgHv8Av95TATjjPUkYEIwISjxvmJElNTamSOcyPMykq3KhVSwBG631Dcb2BA3N8aGBpAtfU3bEd5UHFZD1kEVOYngSkgmnWILoOqRAWaRWUC5JVQCf/oR2ubjTq1KmdrszgJ104SC1H+8VsySQaqSKEMqySRfEl12BCIxBjQaerDc2sLC5omnQaQ/5idgdPHdO5XlnHBsUUUtVGWNbGGnSpa2oyIhsGsAuggaSLdCe++J08c9zhSP6DbLsjINVYfNAXgqYhqklhAeIbBk89lPZ1Oq19jcg2vfEOxIljrAHXr7IlXOA0Bo0kB2naSoG1tpZGkAPuAQPwxVjgRVLf8YHkpN0st6SFW8yhvqAf445g4gIStWhaurFOAPu9IVmnt5Wm6xxn10+dh/o9xjubNKlnJ+Z1hzG58dFHdUmz8QxySJYy1EnMJtrCBgsUSgDeSQoqkJe5JJJAOJChmcARYCO/n+SglfdDwezqZ5XaOrJ1RuDcxHbZ7bSk2Gv5bWVbAA4bsaW/ltuzjn26fVGVYH3owy/EQCWJhCy92jY3Ma38yEOzJ/hYE7xG/SKedljY3Hv00g/ykSmPgmoCzzxA3DKkgNxuVUR3H+qIQufdzjkxlM5A/fTu+zIjopBOeM6VJGGhRhFASPxlBHLW04kbSIYXc7FriSWBbWAJNwjD8cauDqPp0HFgmSB5An1USF58PV0f334rapHjVadrXU69UstiPKzmxsbErGPTCxNJ3YfILAmedgPJJuqewMZemisUTIGUg7gggj1B2OGHZTO6R0XOaLI46WUU8zlOSTPSTWUhowI1IO3hZAihiLXQkk+I2161c1h2rN7OHX2M24KrIhWuHuJVpEaCoSVVRmZZFjeSNUZrkOyraPQ113+XQfmxCvhjVPaMPfe8+s/vKbTFk153WOlJPLBZ3WGSSK3iDMEZltbrc2xn0mTVDXchTclOKaWPKkkoY3YnxyAoebKS3iYe7m5vY7drdNMsY7GZKxAGnQdPBV/2SrvAeXxOgnNjKhKcsIYlpmIBZQjbhyCCWO5uLWG2KfiD3tfk2N5mZ6zwmy4TlbGZr3KxJ/HWWI7QO2ldciwSMfQ6niJPYrKFI+pHzHGjgqxYHNHUj18xb/irLVm5g0dPOtbESNDmKVBYoysAx0N2JDq4F7ErpG5sb6eepTOHO9xyPvRIWumzKeIIahtKF1a2oJJG8TFf7ShwCy+4xwVcO+nrp5qYMrWGOcRsmoOECP1Gya57m8lU9Y0n/TZ3i5Rp2tLCpOmQujx+O4vc9bGxGNqgyiMPl7UAzOh47lSZBssHP6bNJ1KLRSFBqERZoeYqsFIBbmHysLgjcbdxjuw34CmQ51QTvYwfpvuonNwnOl4irFRVbLalmCgM3Mp/EQACf8AydzvjLfhMOXEisPJ3sp5ncL0/pLV/sup/Up/5mI/hKH+4eTvZGZ3Cy+Ia6qqYwoy2pSRGEkMgenOiRehtzN1NyrDupI74uoUqNN09q2N7H2SLnLwy6pqkgaOTK5/iLpdFkp2QWFvAWbVa3QG9tgOmLKlOiXhza4sZ0d9bJS6FU4QfMKSCSGXL5nVzdQrwWF1AfrJ3O9hYdel8X44YStVFSnVA8D4beCGlwRlMuYwwRxGgncqYGZuZD/VCNJAPHuCqXF+7t9cVVqeFfVc9tUCZix302TGbhRlLV8FW8wy+cRsCvLElPYrfw38XVQABvsLj0tKozCvohnbCR0cgOcmf+ktX+y6n9Sn/mY4RhKG1Zvk72TzO4VPN8ynqYmhlyqpKPa9padSCpDAgiTYggHFlGlSpPD21myOh9kiXHZY2SvX0qzRJl0skLtrjErwFhc+NZLSWYejdelwbb9eI/C13Ne6qARYwHeyUuWTVZbmPMaSKhmjIbXCFeBRGQVA0+MlQRquLkEk9jt0sq4Pswx9UHmxv9O77CjDpXV8kqpJYVaaJoX6FGKk7bX8JI3+uPO12MY8hjpHKvExdXrYovdNKf2mZ3NRUXOgYK/MRblQ2zGx2ONL4VhWYmuKdTSCovMBNYGM0TKmvrAEkYaEYUISZ9pOc1FMtKtNIsbT1CQFnUMAHuLm/SxscanwvDUq7qnagkNaXW1MKt5I0VQUmbftKk/SXFmbBf6X+f8ACUOO6Z+G4KpIyKyZJpCxKtGugBNK2FvW9z+Ixn4p1Jz/AMkEDqZVjQd1rDHNlCanDFkKnm2YpTQyTSGyRqXb6AdvU9sWUaTq1QMZqbIJgJJy6bNq9BOksNHE/ihjMfNcp8pck7E9bDtbGtVZgsO7s3AvcNTMCeirAc66tZNxDVQVaUOYiNmlBNNURgqsmkXZXHyt+XbFVfCUquHNfDSI/UDqOqA4gwU7jGUFYpw0JE+2aJmy4hVZjzYzZQWNg2+wxsfAzGKHcVXU0U/9z6b+5qv0HxF3wauDqPMIFROlFUiWNJACA6hgDsQCL7++Mt7Mji3hWL2xFCMCFzj7aY1MVHzEZ4hVKZVUEkx2bXa242uMb3wHMKlTI4A5TE6TsqqsWlKfKyD/ANKq/Ko/5473f1OL1G/+fZR/LjRdX4SzqGrh1QLIqRtyQJFKnwqp79RYgX9jjzWLw7qL8ryJ1srmmVuY5k0YaFlcT5QKylmpybc1CoPoeqn8CAcdGErmhVbV4KThISdlHFk9FGtPX0k+uIBFmhQyxyqNlII6MQNx/C9saVbAU8U81qDxBvBMEKsEhTQRVGZV0FXLA9NS0uowpINMkshFtTD5FHUfT32KrqODwrqLHZnu1jQD7++VcmV0RcYquU4EIwIRbAlCMCaMCEYEItgQjAEIwIRgQjAhFsKEKLYaIRbCAQpw0L//2Q==">
            <a:extLst>
              <a:ext uri="{FF2B5EF4-FFF2-40B4-BE49-F238E27FC236}">
                <a16:creationId xmlns:a16="http://schemas.microsoft.com/office/drawing/2014/main" id="{E47B940E-C79E-423D-A58E-97E1D0ADA4BD}"/>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9" name="AutoShape 2" descr="data:image/jpeg;base64,/9j/4AAQSkZJRgABAQAAAQABAAD/2wCEAAkGBxQHBhQUBxMWFhUTFxYYGRgYFBoaFxoaGBQYIhweFhceHCggGRolGx4cJTEmJSstLi4vHR8zODYsOCgtLiwBCgoKDg0OGxAQGiwkICUsLDcrLTEsLi03Nzg3NC4sNDQvLC40LSwuLDcsNi8vLTQsLC4vLDQvLCwsLC4sLCwsNP/AABEIALQBGQMBEQACEQEDEQH/xAAbAAEAAgMBAQAAAAAAAAAAAAAABQYCAwQHAf/EAEcQAAIBAwEFAwcGCwYHAAAAAAABAgMEEQUGEiExQVFhcRMigZGhscEUIzJCctEHMzU2UnSisrPh8BUkNHOC0jdig4SSk8P/xAAaAQEAAgMBAAAAAAAAAAAAAAAABAYCAwUB/8QANREBAAIBAwAFCwQCAgMAAAAAAAECAwQFERIhMUFREyIyYXGBkbHB0fAzNKHhcvEUQiNigv/aAAwDAQACEQMRAD8A9xAAAAAAAAAAAAAAAAAAAAAAAAAAAAAAAAAAAAAAAAAAAAAAAAAAAAAAAAAAAAAAAAAAAAAAAAAAAAAAAAAAAAAAAAAAAAAAAAAAAAAAAAAAAAAAAAAAAAAAAAAAAAAAAAAAAAAAAAAAAAAAAAAAAAAAAAAAAAAAAAAAAAAAAAAAAAAAAAAAAAAAAAAAAAAAAAAAAAAAAAAAAAAAAAAAAAAAAAAAAAAAAAAAAAAAAAwq1VRpt1Wkl1YELd7QqLxaRz3y4L0Ln7gI+euVpPhJLwivjkD7T12tB+c1LxivhgDvpbTU4U83/mJc5ZzH717TG960jpWniGdKWvaK1jmUZfbWyuJ7ukR58FJrLeeW7H78+BXtRvN7W8np6++e33R9/g7eDaqVjpZ593d75ZT0W9uqe9Xr4b+rvyS9O6sJ+BlOg1+WvStk4nw5n6dTyNbosc8Vx9XjxH160Le0rnS6n94lUj2NTeH4ST/mcrPXV6afPm0evmfm6OK2mzx5sRPq4j5Oiy2mr2r+cl5RdkufokuPrybcG8ajHPnT0o9f3as22YMnZHRn1fZbdH1unqkcU/NmucHz9D6osej3DFqY4r1T4fna4Wq0WTTzzPXHj+diTJyGAAAAAAAAAAAAAAAAAAAAAAAAAAAA13FZW9FyqvCQFb3auu1215sIvhnkvvkB1x2bWPPqP0RS+ICWza+pUfpjn4gclzoM6FNyU4tJNvPDgvYeWtFYmZ7Ie1ibTxHa84126qXVf5xOME/NXTxb5ZKzqdb/AMi3mz1R2QtOj0kaen/tPbP0T2wf9wn5ausxeUl2LrKPf09faT9t0tf1rR19znbpqZmfI19/2en05qpBODymspnYcZ8rUY16TjWSknzTWUY3pW8dG0cwype1J6VZ4lStoNm3ZJ1LHLh1jzcfvj7vaVfcdqnDE5MXXXvjw/r5LFodyjL5mTqt4+P9q/SqOlUUqTaa4prmjjUvalotWeJh1LVi0cTHU9C2d1f+1LT5zhUhwku3sa7mXPbtbGpx9fpR2/dVdfpP+Pfq9Gez7JY6CCAAAAAAAAAAAAAAAAAAAAAAAAAABXNprrerKnHlHi/F8vZ7wJPQYbmlwx1y/wBpgSAACuba3vkLCNOHOo+P2Y8/bj2nF3vUTTDGOP8At8odbaMPTyzef+vzlTbW3d1cxhDnNqPrZWMOOcuStI7ZlYMt4x0m890L3dbP0/IJWS3HFJJfVeF1XT0F/pWKVisdyl3vN7Tae2XzZy4cd6lW5x4pdnHivX7zJimwAFI2q0P5HLytovMb85L6rfZ/yv2FV3Xboxf+XHHm98eH9fJY9t13lY8nf0u71/2jdn735Dq0JdG92XhL7nh+ghbbn8jqKz3T1T7/AM5S9dh8rgtHfHXHu/OHpJd1RAAAAAAAAAAAAAAAAAAAAAAAAAAApOoz8pf1G/0n7HhewPVl2fnvaXHucl+0/gw8SIACj7cTzqsV0VNe2Uv5FU320znrHq+srJs9eMMz6/pDVsZb+W1jef1It+l8PizDZMXS1HSnuj+me7ZOjg48Z/tfS3KwrdGvnaZuHJycf2ce9AWQABhWpKtScaqypJprtTMbVi9ZrbsllW01mLV7YeaavYvTr+VOXJcYvti+T/rqmUbWaadPmnHPZ3excNLnjPji/wAXpVvPylCLfVJ+tF5pPNYn1KfeOLTHrbDJiAAAAAAAAAAAAAAAAAAAAAAAAACkX8Ny+qJ/pS94epnZat5s4Pukvc/gHieAAUrbqju39OXSUMf+Mn/uKvv1OMtb+McfD/axbNfnHavhPz/037Bw86s/sL9427BX9SfZ9Wrep9CPb9E/rF78itHu/Slwj9/o+4sbhK7okN/VIdzb9SYFxAAAKbtxFVb6lGlxm4tY8ZLd9uStb5EWy4619L84+qwbPM1x3tPZz/v6LhTh5OmkuiS9RZKxxEQ4Fp5mZZHrwAAAAAAAAAAAAAAAAAAAAAAAAAFY2ktvJ3amuU17V/LHtA4tMuvkl7GT5cn4P+s+gPV05h4AQ+1Gnu/0x+TWZQ85d/avV7Ujnbpppz4J6PbHXCft2ojDm6+yeqUFsbfQtI1vLvHCMl2vGc49aOZsF45vT2Sn7zSeKW9r5fXbvbhyqehdi7CyOEltmLbzpVJfZXx+HtDxYAMalRUoN1WklzbeF6zG1q1jm08QyrWbTxWOZV3VdrIUE46et+X6T+gvjL3d5xtXvWOnm4vOnx7v7/Ot1dNtN79eXqjw7/6RWzVtPVdZ8rdNyUHvNvrL6q9HPuwjn7ZivqdT5bJ18dfPr7k7cMlNPp/JU6uer3d68lrVoAAAAAAAAAAAAAAAAAAAAAAAAAADReWyvLdxqdevY+jQFOvLWVnWcay8H0a7UHqwbP3/AJaj5Oq/Ojy7196DxMAct9fwsqear49IrmwPMdo7eo7519P4cW9yP1c82l1T6/dy4+o0dsV5zYPf+eDtaTWUy08hn90/ne0afrtS4liVOLxzkm19/E023maV86sTPwbbbPSZ820x/P2Wqnta6FFRt6MUksLM2/gjRO/27qfz/RGzV77z8HNcbV3FVeY4w+zHj+1ki5N61NuziPZH35SKbVp69vM+2ftwibm6ndSzczlJ97b9XYc7LnyZZ5vaZT8eKmOOKREN+l6ZPU7jdt1w+tLpFd/f3G3SaPJqb9GsdXfPg1anU0wV6VvdHi9D06xjp1ooUOS5vq31b7y6afT0wY4pRVM+e2a83s6je0gAAAAAAAAAAAAAAAAAAAAAAAAAAANN1axu6W7XWV7V4PoBBXGgzoz3rKWccVl4kvB8vcB8qXF3GOJRl4qCb9aA4Vp9a4nmUJNvrLh7WBI2mzzbzdywuyPP19AN97sxQuY/NR8m+2HX7S5N9/PvOdqtswaielMcT4wn6fcc2GOOeY8JQlfY6pF/MVISXfmL+JyMmw5Y9C0T7eY+7p03nFPpVmP5+zVDZCu350qa/wBT/wBprjY9R3zX4z9mc7vg7on4R90nZbHwpvN7Nz7kt1el837Cfg2LHWeclufV2f38kPNvF56sdePXPX+fysdvQjbUlG3ioxXRLB2seOmOvRpHEOTfJa9ulaeZbDNgAAAAAAAAAAAAAAAAAAAAAAAAAAAAAYuoovi16zybRHe9isz3Mj14AAAAABzXl/TsUvlc1HPLPN+CNObUYsP6lohuxafJl9CvLdQrRuKSlRalF8muRspet69Ks8w13palujaOJZmTEAAAAAAAAAAAAABE7N0Lq3spLaCrCpUc5OLgsJQwsL6K45z61xYEsAAAAIbZ3W3rNS5Uobnye4qUfpb29uP6XJYz2cfEDZrVC6rXNB6RUhCEaidZSWXKGVlR818cZ7Oa4gYbQ629GnbKMN/5RcU6P0t3d38+dyecY5cPECYAAAIfV9benazaUVDe+VSqR3t7G7uRT5Ye9nPagJdvC4iZ4O1QtZ16pqVzu2bkoZxFR5y8evHsKjrdyy6i/QxTMV7uO2fzwWfSaDHgp0skRM9/Pd+eLdQ2Qq1Kea0oRb6cW/Tjh7zZj2PNaOb2iJ+LC+8YqzxWJlJbP6TX0vUsVnmm4v6MvNzlYzF9fQTtv0Wo02bi0814nsnq+CHrtXg1GHmsedzHbHX8UzLVaMa+5KrHezu4zxznGPWdOdZgi3Q6cc88cOfGkzTXpdGeHTXrRt6TlWaUVzb5I33vWlelaeIaaUte3RrHMtVpf07yTVrOMmueGa8WoxZeqlolsyafJijm9Zhjc6nStKu7c1IxeM4b4mOTVYcc9G9oiXuPTZckdKlZmGNbVaNGeKtWCfZvL29h5fWYKTxa8c+17TSZ7RzFJ+CM2msaN3Ug7usqcsNLPFNZ7CDuemwZZrOS/RnuTNvz5scWjHTpQktEoQttNjGzlvx44l2vLz7SbosePHhiuOeY8UTV5L3zTOSOJ8Gd5qVKyf8AeqkYvszx9S4mebVYcP6lohji02XL6FZljaavRvJ4t6kW+zk34J8zDFrcGWeKXiZe5dJmxRzes8O0lI4AAAAAAAAAAAKrsJeVLvQ60rqcpyjXrpOUm2kmsJN9EBGbE6ZPX9mqVbV7u5k5byUY1pU0lGclxccSnLhnMm+wDusqlXQNrqdrUrVK1C5pzlT8rLeqQnTWWt/nKOO3u7OIK7eubYV7e7r1KVO3hScKdKo6cqjnFuUpSjiTUeCwngCXs9DdtaVKbubiUKmN1yqZqU+3cq43sPhzzgCpbF6GrytfJ17mHk7ytDzK8o72H9KePpTfV9QJnamrPTaunU7arUw7mlTk3N70445VH9bPXIHB+ELTVLULOflay8rd0IbqqtRhwa3qcfqT4c13gWbTtGWm1ZTjXuKmYtYq1pTiuKeUn14c/ECN/BvdzvdkKU7ycpzbqZlKTlJ4qySy3x5AfNobupR2z02FGclCp8p34qTUZbtOON5cnh8sgRO12lKW19j89XXlqlblVfmYpx/FfoZ64AnrjTP7J0mu6davU3oNfO1XPHP6OeXP3EXXTMae8x4Sk6KInUUifGEBsfSVTW1vfVjJrx5fErOzUi2piZ7on7O/utprp5475hfy4KuAecXX5yy/z/8A6FKyfv5/z+q24/2kf4fRdNpfyHV8F+8i0bl+1v7Fe2/9zT2oDYT/ABdX7MfezjbB6d/ZDqbz6FfbLk2z/LX+iPxI+9/ufdDftP7f3ykLTZGFexhKdSSlKKfBLCys8v5k3DsmO+KtptPMxHgiZd3vTJNYrHES17dLFaj9mXvia9+6px+/6Nmzejf2x9UlpFz8j2RU19WM2vHflj2k7R5fJbfF/CJ+coWqxeV1008Zj5QrOjxpXl9KWsz4c+La3pN9Wv65HC0UYc2Wb6m39uzqpy48cV09f6Za9Rt6NSEtInzzlJt4axhpviZbhj02Oa201vdyx0V9RaJrnhctn7x32kwlV+lxT73F4z6eZZdvzzm09b27e9wNdhjFntWvZ3JEmogAAAAAAAAAAU78Hf5vXH6xce9AbvwXfmNb/wDU/jTA1bQf8Q9N+zc/wgJTaPZmlru7NuVKvT/F1oPE49njHPTveGsgcmx2rV7i5uLXWt2Va0cE6keCnGabi2uksLj4rvA5/wAH3+I1H9fuP3kB927/AChpv65TAfhA/Had+vUPiBbZ8YMCpfgrediqWOkquf8A2y+AHzab8+9K/wC6/hRA+7Wfnhpf+ZX/AIcQLPfW/wArs5wf14tetGrNj8pjtTxiYbMOTyeSt/CXnWn3MtI1RSmuMG1KPdya/ruKXp8t9JqIm0dnbC2Z8ddThmsT1T2SvdvrlvXp5jVgu6UlF+pltx7hpr16UXj3zx81avodRSeOhM+yOfk+22s0ru98nbS3nhvKXm8MdevPoe49dhy5fJ0nmePd+ex5k0eXHj8peOI/lR9Sl8n2hm5/VquXo38+4qmpnyetta3dbn+eVk08dPS1iO+vH8cLXtDqVKpoc/JVItzSUUpJt8V0LDuOqwzpbcWieY6utxNDpstdTXmsxx2orYT/ABdX7MfeznbB6d/ZCbvPoV9suTbP8tf6I/Ej73+590N+0/t/fK66d+T6f2IfuotOn/Sr7I+Su5/1be2fmq23n4+l4T98Tgb/AOlT3/R2tl9G/u+rtsqDuNit2nzcJ478Tk/gSsGOcm2dGO3ifnKPmvFNw6U+MfKFc2fp0K1446nya817zSznq12o4m3U098k1z9/Z18OtrrZ64+lh7Y7erlZq+iWVvTzWwl31X7OPE7t9v0FI5txEf5T93HprdbeeK9f/wApXSaNOjYx+QfQl5yznr48ToaXHipijyXoz1x+Sham+S2SfK+lHV+cOwkI4AAAAAAAAAARWg6HHRbGdOlNyU6lSbbSyt/osdgGWzejx0DRoUKMnNU97zmkm96bfTxAxvtEjea7b3MptSt1USisYl5SOOPXgBovtGuJ3c56bfVKSm03CVOFWCwkvm1JZhyzjOM5eAN2gaFHRYVGpyqVK0t6pVnjem+nJYUV0S5AcNXZidDU6tXRLqdv5d71SHk4VIuX6UVJea3zfPiB13+gK/ja/KKs3K1qQqbzUc1JRX18JJZ7kBt2h0SGu2Kp15Si4yjOE4vEoTjykvb6wMdJ06va13LUbuVdbu6o+Sp04rivOe6suXDtxxfACOjsnKwvJz0C6nbxqycp09yFSnvPm4xl9H0eHJJINlPZbOs0bm9ua1WpR3sbygo4lFrEYRilFcc9r6sDs2h0KOtU6b35UqlGW/TqQxmMvB8Gn1XcBt0iwrWk5PUbqVdySSTpwhGOM8lFZbfe+gDVNEpam8101L9KPB+no/SQtVt+HU9d46/GEvTa7Lg6qz1eEoeWxkd7zazx9hZ9eTmTsFOeq88ex0I3q3HXT+UnpGz9PS62/TcpSxjLxhLuSJ+j23FprdOszM+tD1W4ZNRXozERDHWNnqep1d/LhPk2uKfiu081m14tTbp88T4/d7pdxyYK9HjmHFR2Npxi/LVJN44YSSXfjjn1kSmxYojzrTM/BJtvOSZ82sR/KQ0XQ46TVk6c3LeSXFLoybotvppZmazM8omr11tRERMccNWr7Ox1O735zlF4Swkuhr1e101OTp2tMdTPS7jbBToRWJS9Cl5GhGK47qS9SOlSvQrFfCEC9ulabeKO1rRI6vOLqTcdxNcEuuPuIWt2+mqmJtMxwmaTXW00TERzy69Ns1p9lGnBtqOeL58W38SRpsEYMUY4nnhH1Gac2SckxxyitR2VpXdZyoycG+LSScc+HT1nP1OzYctpvWZrM/D4J2DdcuOvRtHPzctHYyEX89Vk/CKj78mimw449K8z7I4+7dbebz6NI+PP2WW2oK2t4wpcopJeCO3jpGOsUr2Q5GS83tNrdsthmwAAAAAAAAAAAAAAAAAAAAAAAAAAAAAAAAAAAAAAAAAAAAAAAAAAAAAAAAAAAAAAAAAAAAAAAAAAAAAAAAAAAAAAAAAAAAAAAAAAAAAAAAAAAAAAAAAAAAAAAAAAAAAAAAAAAAAAAAAAAAAAAAAAAAAAAAAAAAAAAAAAAAAAAAAAAAAAAAAAAAAAAAAAAAAAAAAAAAAAAAAAAAAAAAAAAAAAB//Z">
            <a:extLst>
              <a:ext uri="{FF2B5EF4-FFF2-40B4-BE49-F238E27FC236}">
                <a16:creationId xmlns:a16="http://schemas.microsoft.com/office/drawing/2014/main" id="{57D89CD0-3E6B-4162-AC1C-526344E93E60}"/>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00" name="AutoShape 4" descr="data:image/jpeg;base64,/9j/4AAQSkZJRgABAQAAAQABAAD/2wCEAAkGBxQHBhQUBxMWFhUTFxYYGRgYFBoaFxoaGBQYIhweFhceHCggGRolGx4cJTEmJSstLi4vHR8zODYsOCgtLiwBCgoKDg0OGxAQGiwkICUsLDcrLTEsLi03Nzg3NC4sNDQvLC40LSwuLDcsNi8vLTQsLC4vLDQvLCwsLC4sLCwsNP/AABEIALQBGQMBEQACEQEDEQH/xAAbAAEAAgMBAQAAAAAAAAAAAAAABQYCAwQHAf/EAEcQAAIBAwEFAwcGCwYHAAAAAAABAgMEEQUGEiExQVFhcRMigZGhscEUIzJCctEHMzU2UnSisrPh8BUkNHOC0jdig4SSk8P/xAAaAQEAAgMBAAAAAAAAAAAAAAAABAYCAwUB/8QANREBAAIBAwAFCwQCAgMAAAAAAAECAwQFERIhMUFREyIyYXGBkbHB0fAzNKHhcvEUQiNigv/aAAwDAQACEQMRAD8A9xAAAAAAAAAAAAAAAAAAAAAAAAAAAAAAAAAAAAAAAAAAAAAAAAAAAAAAAAAAAAAAAAAAAAAAAAAAAAAAAAAAAAAAAAAAAAAAAAAAAAAAAAAAAAAAAAAAAAAAAAAAAAAAAAAAAAAAAAAAAAAAAAAAAAAAAAAAAAAAAAAAAAAAAAAAAAAAAAAAAAAAAAAAAAAAAAAAAAAAAAAAAAAAAAAAAAAAAAAAAAAAAAAAAAAAAAwq1VRpt1Wkl1YELd7QqLxaRz3y4L0Ln7gI+euVpPhJLwivjkD7T12tB+c1LxivhgDvpbTU4U83/mJc5ZzH717TG960jpWniGdKWvaK1jmUZfbWyuJ7ukR58FJrLeeW7H78+BXtRvN7W8np6++e33R9/g7eDaqVjpZ593d75ZT0W9uqe9Xr4b+rvyS9O6sJ+BlOg1+WvStk4nw5n6dTyNbosc8Vx9XjxH160Le0rnS6n94lUj2NTeH4ST/mcrPXV6afPm0evmfm6OK2mzx5sRPq4j5Oiy2mr2r+cl5RdkufokuPrybcG8ajHPnT0o9f3as22YMnZHRn1fZbdH1unqkcU/NmucHz9D6osej3DFqY4r1T4fna4Wq0WTTzzPXHj+diTJyGAAAAAAAAAAAAAAAAAAAAAAAAAAAA13FZW9FyqvCQFb3auu1215sIvhnkvvkB1x2bWPPqP0RS+ICWza+pUfpjn4gclzoM6FNyU4tJNvPDgvYeWtFYmZ7Ie1ibTxHa84126qXVf5xOME/NXTxb5ZKzqdb/AMi3mz1R2QtOj0kaen/tPbP0T2wf9wn5ausxeUl2LrKPf09faT9t0tf1rR19znbpqZmfI19/2en05qpBODymspnYcZ8rUY16TjWSknzTWUY3pW8dG0cwype1J6VZ4lStoNm3ZJ1LHLh1jzcfvj7vaVfcdqnDE5MXXXvjw/r5LFodyjL5mTqt4+P9q/SqOlUUqTaa4prmjjUvalotWeJh1LVi0cTHU9C2d1f+1LT5zhUhwku3sa7mXPbtbGpx9fpR2/dVdfpP+Pfq9Gez7JY6CCAAAAAAAAAAAAAAAAAAAAAAAAAABXNprrerKnHlHi/F8vZ7wJPQYbmlwx1y/wBpgSAACuba3vkLCNOHOo+P2Y8/bj2nF3vUTTDGOP8At8odbaMPTyzef+vzlTbW3d1cxhDnNqPrZWMOOcuStI7ZlYMt4x0m890L3dbP0/IJWS3HFJJfVeF1XT0F/pWKVisdyl3vN7Tae2XzZy4cd6lW5x4pdnHivX7zJimwAFI2q0P5HLytovMb85L6rfZ/yv2FV3Xboxf+XHHm98eH9fJY9t13lY8nf0u71/2jdn735Dq0JdG92XhL7nh+ghbbn8jqKz3T1T7/AM5S9dh8rgtHfHXHu/OHpJd1RAAAAAAAAAAAAAAAAAAAAAAAAAAApOoz8pf1G/0n7HhewPVl2fnvaXHucl+0/gw8SIACj7cTzqsV0VNe2Uv5FU320znrHq+srJs9eMMz6/pDVsZb+W1jef1It+l8PizDZMXS1HSnuj+me7ZOjg48Z/tfS3KwrdGvnaZuHJycf2ce9AWQABhWpKtScaqypJprtTMbVi9ZrbsllW01mLV7YeaavYvTr+VOXJcYvti+T/rqmUbWaadPmnHPZ3excNLnjPji/wAXpVvPylCLfVJ+tF5pPNYn1KfeOLTHrbDJiAAAAAAAAAAAAAAAAAAAAAAAAACkX8Ny+qJ/pS94epnZat5s4Pukvc/gHieAAUrbqju39OXSUMf+Mn/uKvv1OMtb+McfD/axbNfnHavhPz/037Bw86s/sL9427BX9SfZ9Wrep9CPb9E/rF78itHu/Slwj9/o+4sbhK7okN/VIdzb9SYFxAAAKbtxFVb6lGlxm4tY8ZLd9uStb5EWy4619L84+qwbPM1x3tPZz/v6LhTh5OmkuiS9RZKxxEQ4Fp5mZZHrwAAAAAAAAAAAAAAAAAAAAAAAAAFY2ktvJ3amuU17V/LHtA4tMuvkl7GT5cn4P+s+gPV05h4AQ+1Gnu/0x+TWZQ85d/avV7Ujnbpppz4J6PbHXCft2ojDm6+yeqUFsbfQtI1vLvHCMl2vGc49aOZsF45vT2Sn7zSeKW9r5fXbvbhyqehdi7CyOEltmLbzpVJfZXx+HtDxYAMalRUoN1WklzbeF6zG1q1jm08QyrWbTxWOZV3VdrIUE46et+X6T+gvjL3d5xtXvWOnm4vOnx7v7/Ot1dNtN79eXqjw7/6RWzVtPVdZ8rdNyUHvNvrL6q9HPuwjn7ZivqdT5bJ18dfPr7k7cMlNPp/JU6uer3d68lrVoAAAAAAAAAAAAAAAAAAAAAAAAAADReWyvLdxqdevY+jQFOvLWVnWcay8H0a7UHqwbP3/AJaj5Oq/Ojy7196DxMAct9fwsqear49IrmwPMdo7eo7519P4cW9yP1c82l1T6/dy4+o0dsV5zYPf+eDtaTWUy08hn90/ne0afrtS4liVOLxzkm19/E023maV86sTPwbbbPSZ820x/P2Wqnta6FFRt6MUksLM2/gjRO/27qfz/RGzV77z8HNcbV3FVeY4w+zHj+1ki5N61NuziPZH35SKbVp69vM+2ftwibm6ndSzczlJ97b9XYc7LnyZZ5vaZT8eKmOOKREN+l6ZPU7jdt1w+tLpFd/f3G3SaPJqb9GsdXfPg1anU0wV6VvdHi9D06xjp1ooUOS5vq31b7y6afT0wY4pRVM+e2a83s6je0gAAAAAAAAAAAAAAAAAAAAAAAAAAANN1axu6W7XWV7V4PoBBXGgzoz3rKWccVl4kvB8vcB8qXF3GOJRl4qCb9aA4Vp9a4nmUJNvrLh7WBI2mzzbzdywuyPP19AN97sxQuY/NR8m+2HX7S5N9/PvOdqtswaielMcT4wn6fcc2GOOeY8JQlfY6pF/MVISXfmL+JyMmw5Y9C0T7eY+7p03nFPpVmP5+zVDZCu350qa/wBT/wBprjY9R3zX4z9mc7vg7on4R90nZbHwpvN7Nz7kt1el837Cfg2LHWeclufV2f38kPNvF56sdePXPX+fysdvQjbUlG3ioxXRLB2seOmOvRpHEOTfJa9ulaeZbDNgAAAAAAAAAAAAAAAAAAAAAAAAAAAAAYuoovi16zybRHe9isz3Mj14AAAAABzXl/TsUvlc1HPLPN+CNObUYsP6lohuxafJl9CvLdQrRuKSlRalF8muRspet69Ks8w13palujaOJZmTEAAAAAAAAAAAAABE7N0Lq3spLaCrCpUc5OLgsJQwsL6K45z61xYEsAAAAIbZ3W3rNS5Uobnye4qUfpb29uP6XJYz2cfEDZrVC6rXNB6RUhCEaidZSWXKGVlR818cZ7Oa4gYbQ629GnbKMN/5RcU6P0t3d38+dyecY5cPECYAAAIfV9benazaUVDe+VSqR3t7G7uRT5Ye9nPagJdvC4iZ4O1QtZ16pqVzu2bkoZxFR5y8evHsKjrdyy6i/QxTMV7uO2fzwWfSaDHgp0skRM9/Pd+eLdQ2Qq1Kea0oRb6cW/Tjh7zZj2PNaOb2iJ+LC+8YqzxWJlJbP6TX0vUsVnmm4v6MvNzlYzF9fQTtv0Wo02bi0814nsnq+CHrtXg1GHmsedzHbHX8UzLVaMa+5KrHezu4zxznGPWdOdZgi3Q6cc88cOfGkzTXpdGeHTXrRt6TlWaUVzb5I33vWlelaeIaaUte3RrHMtVpf07yTVrOMmueGa8WoxZeqlolsyafJijm9Zhjc6nStKu7c1IxeM4b4mOTVYcc9G9oiXuPTZckdKlZmGNbVaNGeKtWCfZvL29h5fWYKTxa8c+17TSZ7RzFJ+CM2msaN3Ug7usqcsNLPFNZ7CDuemwZZrOS/RnuTNvz5scWjHTpQktEoQttNjGzlvx44l2vLz7SbosePHhiuOeY8UTV5L3zTOSOJ8Gd5qVKyf8AeqkYvszx9S4mebVYcP6lohji02XL6FZljaavRvJ4t6kW+zk34J8zDFrcGWeKXiZe5dJmxRzes8O0lI4AAAAAAAAAAAKrsJeVLvQ60rqcpyjXrpOUm2kmsJN9EBGbE6ZPX9mqVbV7u5k5byUY1pU0lGclxccSnLhnMm+wDusqlXQNrqdrUrVK1C5pzlT8rLeqQnTWWt/nKOO3u7OIK7eubYV7e7r1KVO3hScKdKo6cqjnFuUpSjiTUeCwngCXs9DdtaVKbubiUKmN1yqZqU+3cq43sPhzzgCpbF6GrytfJ17mHk7ytDzK8o72H9KePpTfV9QJnamrPTaunU7arUw7mlTk3N70445VH9bPXIHB+ELTVLULOflay8rd0IbqqtRhwa3qcfqT4c13gWbTtGWm1ZTjXuKmYtYq1pTiuKeUn14c/ECN/BvdzvdkKU7ycpzbqZlKTlJ4qySy3x5AfNobupR2z02FGclCp8p34qTUZbtOON5cnh8sgRO12lKW19j89XXlqlblVfmYpx/FfoZ64AnrjTP7J0mu6davU3oNfO1XPHP6OeXP3EXXTMae8x4Sk6KInUUifGEBsfSVTW1vfVjJrx5fErOzUi2piZ7on7O/utprp5475hfy4KuAecXX5yy/z/8A6FKyfv5/z+q24/2kf4fRdNpfyHV8F+8i0bl+1v7Fe2/9zT2oDYT/ABdX7MfezjbB6d/ZDqbz6FfbLk2z/LX+iPxI+9/ufdDftP7f3ykLTZGFexhKdSSlKKfBLCys8v5k3DsmO+KtptPMxHgiZd3vTJNYrHES17dLFaj9mXvia9+6px+/6Nmzejf2x9UlpFz8j2RU19WM2vHflj2k7R5fJbfF/CJ+coWqxeV1008Zj5QrOjxpXl9KWsz4c+La3pN9Wv65HC0UYc2Wb6m39uzqpy48cV09f6Za9Rt6NSEtInzzlJt4axhpviZbhj02Oa201vdyx0V9RaJrnhctn7x32kwlV+lxT73F4z6eZZdvzzm09b27e9wNdhjFntWvZ3JEmogAAAAAAAAAAU78Hf5vXH6xce9AbvwXfmNb/wDU/jTA1bQf8Q9N+zc/wgJTaPZmlru7NuVKvT/F1oPE49njHPTveGsgcmx2rV7i5uLXWt2Va0cE6keCnGabi2uksLj4rvA5/wAH3+I1H9fuP3kB927/AChpv65TAfhA/Had+vUPiBbZ8YMCpfgrediqWOkquf8A2y+AHzab8+9K/wC6/hRA+7Wfnhpf+ZX/AIcQLPfW/wArs5wf14tetGrNj8pjtTxiYbMOTyeSt/CXnWn3MtI1RSmuMG1KPdya/ruKXp8t9JqIm0dnbC2Z8ddThmsT1T2SvdvrlvXp5jVgu6UlF+pltx7hpr16UXj3zx81avodRSeOhM+yOfk+22s0ru98nbS3nhvKXm8MdevPoe49dhy5fJ0nmePd+ex5k0eXHj8peOI/lR9Sl8n2hm5/VquXo38+4qmpnyetta3dbn+eVk08dPS1iO+vH8cLXtDqVKpoc/JVItzSUUpJt8V0LDuOqwzpbcWieY6utxNDpstdTXmsxx2orYT/ABdX7MfeznbB6d/ZCbvPoV9suTbP8tf6I/Ej73+590N+0/t/fK66d+T6f2IfuotOn/Sr7I+Su5/1be2fmq23n4+l4T98Tgb/AOlT3/R2tl9G/u+rtsqDuNit2nzcJ478Tk/gSsGOcm2dGO3ifnKPmvFNw6U+MfKFc2fp0K1446nya817zSznq12o4m3U098k1z9/Z18OtrrZ64+lh7Y7erlZq+iWVvTzWwl31X7OPE7t9v0FI5txEf5T93HprdbeeK9f/wApXSaNOjYx+QfQl5yznr48ToaXHipijyXoz1x+Sham+S2SfK+lHV+cOwkI4AAAAAAAAAARWg6HHRbGdOlNyU6lSbbSyt/osdgGWzejx0DRoUKMnNU97zmkm96bfTxAxvtEjea7b3MptSt1USisYl5SOOPXgBovtGuJ3c56bfVKSm03CVOFWCwkvm1JZhyzjOM5eAN2gaFHRYVGpyqVK0t6pVnjem+nJYUV0S5AcNXZidDU6tXRLqdv5d71SHk4VIuX6UVJea3zfPiB13+gK/ja/KKs3K1qQqbzUc1JRX18JJZ7kBt2h0SGu2Kp15Si4yjOE4vEoTjykvb6wMdJ06va13LUbuVdbu6o+Sp04rivOe6suXDtxxfACOjsnKwvJz0C6nbxqycp09yFSnvPm4xl9H0eHJJINlPZbOs0bm9ua1WpR3sbygo4lFrEYRilFcc9r6sDs2h0KOtU6b35UqlGW/TqQxmMvB8Gn1XcBt0iwrWk5PUbqVdySSTpwhGOM8lFZbfe+gDVNEpam8101L9KPB+no/SQtVt+HU9d46/GEvTa7Lg6qz1eEoeWxkd7zazx9hZ9eTmTsFOeq88ex0I3q3HXT+UnpGz9PS62/TcpSxjLxhLuSJ+j23FprdOszM+tD1W4ZNRXozERDHWNnqep1d/LhPk2uKfiu081m14tTbp88T4/d7pdxyYK9HjmHFR2Npxi/LVJN44YSSXfjjn1kSmxYojzrTM/BJtvOSZ82sR/KQ0XQ46TVk6c3LeSXFLoybotvppZmazM8omr11tRERMccNWr7Ox1O735zlF4Swkuhr1e101OTp2tMdTPS7jbBToRWJS9Cl5GhGK47qS9SOlSvQrFfCEC9ulabeKO1rRI6vOLqTcdxNcEuuPuIWt2+mqmJtMxwmaTXW00TERzy69Ns1p9lGnBtqOeL58W38SRpsEYMUY4nnhH1Gac2SckxxyitR2VpXdZyoycG+LSScc+HT1nP1OzYctpvWZrM/D4J2DdcuOvRtHPzctHYyEX89Vk/CKj78mimw449K8z7I4+7dbebz6NI+PP2WW2oK2t4wpcopJeCO3jpGOsUr2Q5GS83tNrdsthmwAAAAAAAAAAAAAAAAAAAAAAAAAAAAAAAAAAAAAAAAAAAAAAAAAAAAAAAAAAAAAAAAAAAAAAAAAAAAAAAAAAAAAAAAAAAAAAAAAAAAAAAAAAAAAAAAAAAAAAAAAAAAAAAAAAAAAAAAAAAAAAAAAAAAAAAAAAAAAAAAAAAAAAAAAAAAAAAAAAAAAAAAAAAAAAAAAAAAAAAAAAAAAAAAAAAAAAB//Z">
            <a:extLst>
              <a:ext uri="{FF2B5EF4-FFF2-40B4-BE49-F238E27FC236}">
                <a16:creationId xmlns:a16="http://schemas.microsoft.com/office/drawing/2014/main" id="{0D181A6B-EA3C-46E8-BE55-CCC81B43C912}"/>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01" name="AutoShape 6" descr="data:image/jpeg;base64,/9j/4AAQSkZJRgABAQAAAQABAAD/2wCEAAkGBxITERQUExQWFRUXGBgYGRYVFxgWGBsaGBQYFhcXGhkYHCggGBomHBgaITEhJSorLi4uGB8zODMsNygtLisBCgoKDg0OGxAQGzQmICQsLCw4LDUrLC8sNzQsMSwsLCwsLS8sNC4sMCwsLCwvLCwsLCwsLCwsLCwtLy8sLCwsLP/AABEIAJ4BQAMBEQACEQEDEQH/xAAbAAEAAgMBAQAAAAAAAAAAAAAABQYDBAcCAf/EAEoQAAEDAQUCCQgHAwsFAAAAAAEAAgMRBAUGEiExQRMiUWFxgZGhsQcyM0JyssHRIzRSYnOSszVT4RUkJYKDtMPS4vDxFBZDosL/xAAbAQEAAgMBAQAAAAAAAAAAAAAABQYBAwQCB//EADgRAAEDAwAGBwcEAwADAAAAAAABAgMEBRESITFBsdETUWFxgZGhIjIzNMHh8BQjQlIVcvEkQ1P/2gAMAwEAAhEDEQA/AO4oAgCAIAgCAIAgCAIAgCAIAgCAIAgCAIAgCAIAgCA1rTbo4/OcAeTaewICOlxEweaxx6aD5oDAcSH92PzfwQHtmJBvj7HfMIDds99Qu9bKfvad+xASANdiA07xvWKEcd1DuaNXHqXNUVkNOn7i+G86IKWWdfYTx3FatmMXH0TAByv1PYNB3qDmvrl1RN8yXis7U+I7PcRk1/Wo6mRwHMA3wC4H3KsdrVy47sHaygpm7G/U1xe9o/fSfmK0frqlP/Yvmpt/SQf0TyNqDElpb/5M3M4A/Cq6GXaqavvZ70Q0vttM7+OO5SYsOMRslZT7zNR+U/NSUF9auqVuO1ORHzWdU1xu8F5lkslsjlbmjcHDm3dI3KcimjlbpMXKERLC+JdF6YM62msIAgCAIAgCAIAgCAIAgCAIAgCAIAgCAIAgCAIAgCAxzzNY0ucaAb0BW7wvx79GcRvL6x+XUgIklDIQBAEAQERbsVyQksgdr6xOrRzAcvOoqsr9HLI9vXyJeit2lh8uzq5mnZbfwx1JLztBNSTzHeqtLG/SyuvO8n26LUwmpEOgYfw62NofKA6Q60OobzU3nn7Oey261tiaj5Uy7h9/xCu11xdIqsjXDeP2J8tBFCBTkUwqIqYItFVNaENeeGYZKlo4N3K0adbdnZRRlVaYJtbU0V7NnkSFPc5otTvaTt2+ZTbzuuWA0eNNzhq09fLzFViqopaZcPTV17iwU9VHOmWL4bzSXIdJnslrfE7MxxaebwI3hboZ5IXaTFwpqliZK3RemULzcF/tnGV1Gycm53O35K2W+5MqU0XandXX3FbraB0HtN1t4d5NKUI4IAgCAIAgCAIAgCAIAgCAIAgCAIAgCAIAgCAIDxNKGtLnGgGpQFRt1sfO8UBpWjWj/e1ASFlw6SKyOpzN+ZQG424IfvHr+QQH03BD97tQGJ+HY9znDsPwQGpNh14814PSCPmgKjiuWWH6IA5iOM5utAd2mwnw6VE3CtRn7TV17yXttHp/uvTVu/OwpqhSeJ7CtjJfwp9Q8X2uXq+KlLbT6TukXYnEirpU6DejbtXb3fc6pc15cK2h88beccoU4V8kkAQGOeFr2lrgHNO0HYvL2Ne3RcmUPTHuY7SauFKRiDDphq+Oro942lvTyjnVUuFqWDMketvqn2LHRXFJvYfqdx+5AKGJU9RvLSCCQQagjaCvTXK1Uc1daHlzUcmF2HQ8PXsJ49fPbo4eDhzH5q6W6tSpjyvvJt5+JVK6kWnk1e6uzkSqkDiCAIAgCAIAgCAIAgCAIAgCAIAgCAIAgCAIAgK1iO25ncGNjdTzn+CA94XgBLnndQDr2/BAWJAEAQBAa94WsRRPkPqivSdw6ytNRMkMbpF3G2CJZZEYm85jPM57i5xq5xJJ5yqHJI6RyvdtUuTGIxqNbsQ1pLC2QgZauJoKaGp0C9RPflGt37jLsImVLgMMugja2PjgDXc6u0nn1V7gi6KNGdRTZ5llkV67zVs07o3hw2g/8graai62eYPaHDYRVDBkQBAfCEBScT3BwdZYhxD5zfs84+74eFWuls6L92JPZ3p1fbgWO31/Sftye919f34lcUES5v3JbzDM1+7Y72Tt7NvUuyhqVp5kfu2L3fms5aynSeJWb93edKBV6RclPPqAIAgCAIAgCAIAgCAIAgCAIAgCAIAgCAIDHaZQxjnHcCexAUZ7ySSdpNT1oZLHhf0b/a/+QhgmkAQBAEBV8c2mjI4x6xLj0N2d57lA32bEbY03rnyJmzxZe5/Vq8ymqrlhJvCNkz2gE7GDN17G95r1KWs8HSVCOXY3Xy/OwjbpNoQKibV1cy/q4FXITEN3gtMjRRw87nHL0hAMMWirXMPqmo6Dt7/FATaAIAgPjmgggioOhBWFRFTCmUVUXKHPcR3RwEnF9G7zeblaf97FTblQ/ppMt91dnItVBV9OzX7ybeZEKMO86Lhi08JZmE7W8U/1dB3UV3tk3S0zVXdq8ipXCLo6hyJv1+ZKrvOIIAgCAIAgCAIAgCAIAgCAIAgCAIAgCAICMxDJSA85A76/BAVRDJYMKv0kHQfEIYJ5AEAQBAUbGz62ho5GDvLlU747M6J1JzLLaG4gVeteRXlCkqXXA1npE9/2nU6mj5kq1WKLETn9a8Cu3iTMjWdScSyqcIc073eBDJX7NO3QeKAgMOyUmA5QR8fggLWgCAIAgNS9LC2aJzHb9h5DuK56qnbPEsbt5vp53QyI9Dmk8JY4tcKFpII5wqLJG6N6sdtQuDHo9qObsUuGBZPo5G8jge1v8FZbC79pze36EBeW/uNXsLMp0hwgCAIAgCAIAgCAIAgCAIAgCAIAgCAIAgIjE/oh7Q8CgKwhklcNy0mp9ppHWNfmhgtKAIAgCAomNW/zkHlY3xcFUr4n/kJ3J9SzWhf2PFfoQChiUOjYZiy2WLnGb8xJ+KvFtZoUrE7M+esqNwdpVLvLyJRdxxlexNa9RGN3Gd8B8exAaFx+nZ1+6UMlwQwEAQBAEBSMb2UNla8euNeltBXsI7FVb5CjZWyJ/JOH4hY7RKrolYu5eP4pv4EbxJT94DsH8V2WFP23r2nNeV9tidiloU8QoQBAEAQBAEAQBAEAQBAEAQBAEAQBAEAQEdf8dYHcxB79e4oCpIZMtkmyPa7kIPVv7kBeAaoYPqAIAgKjjuz+ik6WnxHxVdv0XuSeH15k7ZpPeZ4/noVNVsnTp91NpBEPuN90K/UqYgYnYnAplSuZnr2rxPVvtYiYXHqHKdwXQaCmSyFzi46kmpQySWG46zV+y0nt0+KGC1IAgCAIAgKZji1Nc9kY2sBLuYupQdgr1hVi+zNc9sabs58cFhs8StY567/oTGELPlszTveS74DuCk7RFoUyL16yPukmnUKnVqJtShHBAEAQBAEAQBAEAQBAEAQBAEAQBAEAQBAeJow5padhBHagKPNGWuLTtBp2IZPCAtlwWnPEBvbxT0bu7wQwSSAIAgNC/bDw0D2DztrfaGo7dnWuSup+ngczfu70Oqjn6GZHbt/cc0IVFVMbS3nTLrnb/wBNG4kAcG2p6GiqvtI7SgYvYhTapujM9O1St3pbzK+uxo80fHpK6DQaaGSzYas+WMvPrHToH8aoYJhAEAQHl7wASSABvOgWFVETKmURVXCFZvnFTWgtg4zvt+qOgbz3dKgq28taisg1r17vDr4d5MUlqc72ptSdW/x6uJVrLA6aVrakue7UnU66lx7yq/DG+omRu1VX/qk3I9sMau3In/EOnQxBrQ0aBoAHQBRXxjEY1GpsTUU17lc5XLtU9r0eQgCAIAgCAIAgCAIAgCAIAgCAIAgCAIAgCAr+JLD/AOVvQ74H4diAgUMm/cts4OQV812h+B6vmhgt6AIAgCAo+Mbr4Nxnbox3nfddy9B8ekKrXegVj+lYmpdvYv34litdZpt6J21Nnd9uBDXXiPO0QOdla01ZXTNU7Dz12DnXfaqhGRpE9dabORz3OkcrulYmevmSamiGNiwWUyvDR1nkG8oYLpGwNAA0AFB1ID6SgNC1X1Z4/OkbXkacx7G1XJLX08XvPTjwOqOink91q8OJCW7GI2RMr95+n/qNvaFEz31qaom+K8iRhs67ZHeCcyuW+85Zj9I8kcmxo6goSorJp19t3huJeGmihT2E5mmuY6C74Rujg28K8cdw4oO5vzPhRWq0UKxM6V6a19E+5W7pV9I7om7E4/YsamyJCAIAgCAIAgCAIAgCAIAgCAIAgCAIAgCAIAgPj2ggg6g6EICp3tdhiNRqw7Dycx+aAjkMlmuC8c7eDceM3Zzj5hDBMIAgNa221kQq49A3noCAqt62509Q4cT7G7r5SsOajkwp6a5WrlNpRL4uZ0RLm8aPvbzHm51AVdE6JdJutvAsdHXtmTRdqdx7uRq2O1zAhsb3cwrUdh0C5G1ckSanYQ6n0sMi+01C0XfeloibQSGp2mjflsXM661Srqd6JyPH+Opv6+q8zNJflpO2V3UaeC1uuVU7a9eHA9toadNjENSa0Pf5znO9pxPiuV80j/ecq96m9kbGe6iJ4GJazYEACyiZMFsw5hw1Esw52sPi75Kx221YxLMncnPkQdfckwscS968uZblYiCCAIAgCAIAgCAIAgCAIAgCAIAgCAIAgCAIAgCAID45oIoRUHcUBAXhcG+L8p+B+aAhXsex2oLXDqPSEBL2bETgKPbmPKDTtFEB5tOIXnRjQ3nPGPyQERJIXGriSTvKGTygJCxXPJJtGVvK74DehgzWnBcNKw8R2/eD1burTmURWWlk3tMXRX0JWmukkep/tJ6/cgLZcNoj2xlw5WcYd2o6woCa2VMW1uU601/cmIq+CTY7HfqI1woaHQ864VaqLhTsRc60PiwZPcUbnGjQXHkAJPcvTI3PXDUyeXORuty4Jaw4ZtEm1vBjlft/KNe2ikoLRUSa3Jop28jgmucEexcr2cy1XTh+KGjvPf8Aadu9kbvFWCktkNP7W13Wv0TcQlTcJZ9WxOrmS6kThCAIAgCAIAgCAIAgCAIAgCAIAgCAIAgCAIAgCAIAgCAIDxLE1wo4AjkIqgNCW44TuLfZPzQGA4dj+0/u+SA9sw/ENpceungEBu2ewxs81gB5dp7SgNlAEAQHiSJrvOAPSAV5cxrtqHprnN2KYhYov3bPyj5Lx0Ee3RTyQ99PJ/ZfNTM1gGwAdC2IiJsNaqq7T0smAgCAIAgCAIAgCAIAgCAIAgCAIAgCAIAgCAIAgCAIAgCAIAgCAIAgCAIAgCAIAgBKA1mXhCXZRIwu5A4VWhtTC52ij0z1ZQ3LTytTSVq47jZW80hAEAQBAVq5cZQ2m1yWZjHhzM/GdlyuyODXUoajU6V7kBZUAQBAEAQBAEB4ZK0kgOBI2gEEjp5EB7QFavjGUNntcdlcx5c/IMzaZW8I7K2tTU67UBZUB4ila7zXB3QQfBAe0AQBAEAQHhsrSSA4EjaARUdI3ID2gPMjw0EkgAaknQALy5yNTK7EMtarlwm0qV6YuNS2ACn23DU9Dd3X2Ku1V8XOjAniv0Tn5E7TWhMZmXwTmQct9Wh22V/UcvhRRT7hUu2vXhwJJtFTt2MTifI74tA2Sv63E+Kw2vqW7Hr5mXUcC7WJ5Fiwzf0ssnByUdoTmpQ6dGhU3a7lNPJ0cmvVt3kTcKCKKPpGatewtSnyECAIAgCAIAgCAjcRQPfZ3tjqXGmg2kAgkdi4rjHJJTubHt/MnXQvYydrn7CgR2CYuyiN9eTKR/wqe2lnV2EYue5S0uqImplXJjvOm2dpDGhxq4AVPKaalXqNFRqI7bgpr1RXKrdmTIvZ5CAIAgI+x3PZo5XyxxMbI+uZzQA41NT2nU8qA3yUB4ntDGCr3NaOVxAHegPkFpY/zHtd7Lg7wQGVAfHuAFSQAN50CAwwWyN5oyRjjyNcD4FAZiUBzjyfU/lS8/xJf7y9AdHDggNC1XPZpJWzPiY6VtMryBmFDUdh2IDeedEBzryM0EVp3fSN90oDowKAVQH1AfCUAJQHOMF0/lq8P7T9ZqA6OHDlQFTxteB4sLTpTM7t4o7q9irt8qlTELe9foTtop01yr3J9Ss2GyOlkaxu1x7OUnmAUFTwOmkSNu1SYmlbExXu2IX278PQRgcQPdvc8V7AdArfT2ynhbjRyvWusrE9wnlXbhOpDcku2FwoYmH+qPkul1LC7U5ieSHO2pmauUcvmpqWO4YopuFjq3QjLWo1366hc8Nuihm6WPVq2bjfLXyyxdG/X2mG/r+Nnc1uTNmFfOpvpyLVcLktK5G6Oc9uPobKKg/UtV2ljHYY7jxEbRJk4PLxS6uauwgU2c68UN0Wqk0NHGrO37HustyU8enpZ142E+pciyouxkQSOBH5/wDSq46/Ki46P1+xOpZkVPf9PuWO6rZw0TZKZc1dK12Ejb1KbpZ+niSTGMkTUw9DKsec4I+/r+Nnc1uTNmFa5qb6chXHcLktK5G6Ocp14+h1UVAlS1XaWMdhpWXGDDm4RhbQaBpzE82wUXLFfY1Rekbju154HRJZ3pjQdn0ML8Z66Q6c7/4LU6/69Ufr9jYll1a3+n3J+13hks/DBteK12WtPOppXrUxLU6FP0yJuRcd5FxU+nP0Od6pnuK//wB6H9yPz/6VDf59f/n6/Ylf8Kn9/T7luBVkQgTQvW94oBxzUnY0bTz8w51yVVbFTJl66+redVNSSVC+zs69xXZsZPrxY2gfeJPhRQj78/PssTzJZtmZj2nKZLLjI1+kj05WH4H5r3Fftf7jPLl9zxJZkx7DvMtFjtTJWB7DVp/3Q8hU9DMyViPYuUIaWJ8TtF6YU57gcf0zeHTJ+uFtNZn8sxpZYDyT1HSI30PSgN27cAWZ7GyWoyWmVzQXPkkftIrRtCDTpJQGjifAkUETrTYS+CWIF9GvcQ4N1cKkkg0HLQ7CNdALHge/HWuxskfTOCWPpoC5u+m6oIPWgK1arN/KV6TwTPcLNZgPommmd2mruuuvIBSmqAlLb5N7C4fRNfA8atfG95IO48cnuoedATN64dhtUEcNprKGZTWpaS4NLcxod9T2oDmuEsL2W0W62wysJjhe8MAc4UDZnMGoNToAgL9dGCLFZpmzQxlsja0Je4+c0tOhNDoSgK1jEf05YOiP9WRAW7EWGbNbMhtDC4xh2WjnNpmpXYdfNCA5z5OMLWW2MmM7C4sc0No5zaAtJOwoDodw4RsljkMkDC1zm5SS5ztKg7CeUBAVTDY/p+2ey/xiQHSEBzjyzj6Oy+2/3QgLrflyQWuIRztLmBwdQEt1AIGo6SgOYYbwvZZrytdnkYTFFnyDM4EZZA0ag1OhQF8urA1hs8zZooyHsrlJe47Wlp0J5CUBXsTPrapekDsaAqTdFzVv8OCFtt7cUzPzeSWBYgZZHbw0Af1j/Bd1hYiyOd1Jx/4cd5cqRtb1rw/6XRWgrwQBAUvHXpY/YPvKsX74jO4sNm+G7vMGCvrJ9h3i1abH8yvcv0Nt3+X8U+pe1bSsnJ5Np6T4r54/3lLw3Yh0PC/1WLoPvFXS1/Ks/N5VLj8y7w4IQGOvSx+wfeUPfviM7iUs3w3d5EXLd3DyhlcooSTt0HJ2hRlDS/qZdDOE2nfV1P6ePTxncWSTBsdOLI8HnDSOwAKddYYsanL6EO28yZ1tT1N+/Yslie2tcrGtr0FoXXXM0KJzOpETywc1G/Tq0d1qq8TnhVMLWh1guAbU7AKnqC+h5RG5Uo+FVcIcwvC2OlkdI7eewbh1BUOpndPKr3by5QQpDGjE3FzuTD8IiY57A97mgku1AqK0A2Kz0VsgbEivblVTOsr1XcJnSKjFwiLjURWLbnjiDZIxlBOUt3VoSCOTYdFHXehjhRJY0xlcYO62Vj5VWN+vCZya+DraWT5PVkqKfeAqD3U61qs1QrJ+j3O4m26wI+HT3t4Gngj9s3h0y/rhW0rJm8tH1SH8b/CegL5YvRs9lvuhAYr39BN+G/3CgKX5Gj/M5fxj+mxAecWYetcNqdb7CSXEfSRjUmgANG+u00FW7a6jmAlMJ46gtZEb/oZ9mQniuI25Cd/3Tr07UBbUBzjyfftS8vxJf7y9AdHQHOMY/tuwdEf60iA6M/YUBzryM+itPts90oDoyA5vhv8Ab9s9l/jEgOkIDnHlm9HZvbf7oQHRggOc4L/bV4f2n6zUB0dAc6xTGW2qTnoR1tCpd2arap2d+OBbLc5HUzfHibuCbSGzOYfXbp0tNadlexdNjlRsysXenD8U57vGroUcm5eP4heFaythAEBS8delj9g+8qxfviM7iw2b4bu8wYK+sn2HeLVpsfzK9y/Q23f5fxT6l7VtKycnk2npPivnj/eUvDdiHQ8L/VYug+8VdLX8qz83lUuPzLvDghAY69LH7B95Q9++IzuJSzfDd3mHBH1h34bveYtVj+YX/VeKGy8fAT/ZOCl6VsK0ReJvqsvQPeC4bn8q/u+p22/5ln5uOcFUgtqHT7zP83kp+7d7pV8qc/p34/qvAplP8ZuetOJzFUMuZKR3JaiARG6hAI4w2HZvUg2grFRFRq4705nE6tpkVUVyeX2PpuC1fu3fmb81lbbWLtavmnMx+vpU/knkvI2rpuS0snjcYyAHAk1bsrrv5Fvo7fVRzscrcIipvTmaaqup3wuajtaovWaWCP2zeHTL+uFbSsmby0fVIfxv8J6Avli9Gz2W+6EBivb0E34b/cKApfka+qS/jH9NiAv6A555Vrhh4D/q2gMma9oJbpnqaa09YaEO26dFALhhi1Plsdnkf574mFx5SWip69vWgKV5Pj/St5fiS/3l6A6QgOcYx/bdg6I/1pEB0Z2woDnXkZP0Vp9tnulAdGQHNbkkEeIbS12he1wbzktjeB2A9iA6UgOceWY/R2b23+61AdGCA5zgv9tW/wDtP1moDo6ArOMrrL2iVgqWijgPs7a9WvbzKCvNGsjUlYmtNvd9iYtVUjHLE7Yuzv8AuU2KQtIc00INQRuIVZY9zHI5q60LA5qORUXYpb7vxe0gCZpB+03UHnptHerJT3xipiZML1psIGezuRcxLq6lNyXFdnA0LncwbTxoul95pWpqVV8OZobaahV14Tx5GG58RPntGTKGsyk8rtOfZ3LXR3R1TUaCJhuF7z3VW5sEGnnK5TuNLHcRzRO3Uc3rBB+PcuW/MXLH96HTZnpovb3KQlx2/gJmvIqNQ4DbQ8ncepRVBVfp5keuzYpI1lP08SsTaXG0Yns4YS12Y00aAQa89RorNJdqZrNJrsr1ayAZbKhzsKmE69RQCVTVXOstB0TC/wBVi6D7xV2tfyrPzeVO4/Mu8OCEBjr0sfsH3lD374jO4lLN8N3eYcEfWHfhu95i1WP5hf8AVeKGy8fAT/ZOCl6VsK0ReJvqsvQPeC4bn8q/u+p22/5ln5uOcFUgtqHWHsDmlp2EUPWKL6GrUc3C70KOjla7Kbjl1rszo3uY7a00+R6xqqDPE6KRWO2oXSKRJGI9uxS2YexFGI2xynK5ooCdhA2a7jRWK3XSLo0jlXCpq7CCrrdJ0ivjTKLrJaW/bM0VMrT7JzHuUi+4UzUyr048DhbQVDlxoLwMN1X82eVzGNIaG5sx2nUDZu2rVSXFtTKrGJqRM5+xsqaB1PEj3LrVcYIzD2GJYLfarS57CybNlDa5hmkz61FOwqSOA94/w3JboI44nMaWyZjnrSmRzdwOuoQFkgjyta3kAHYKIDzbYc8b2A0zNc2vSCEBX8BYdksMD45HMc5z83ErSmVrd4GuiA07bdN5wSSyWa1sfG9zn8HaA45MzicrSATQVoBoKIDQdhm3W9zDbrRGIGmvBwBwqdm8ChoaV12mlEBfoow1oa0UaAAANgAFAEBSr7wnaGWt1tsMrI3u89kgOU1pm2A1BoCQRt1qgN+4obzdM2S0zwCJuascLTxyWkCpc2ooTXQ7kB5v7DEs942a1NewMiDczTXMcr3O0oKetyoC1oCgT4UtdktEk9gmjayQ1dFKHUFTWgyg1AJNNhFaaoCdw5BeHCOktc0TmFtGxQtNAag5y5wBrQEU12oDUxhgwWp7Z4ZOBtDaUdrQ5TVtaatcNzh2HSgGnZWX4DwZmsjiNMzg8nTfowAnqQGrf+ArXag18lrEkoNKOZkjaw7Q0Nqc1aa6V37kB0NAUnEGE5xazbbFK2OUjjtkrlOgBOgOhAFRTaK1QG5ckN6PmY+0TwCFtaxwtNXnKQAS9tQKkHQ7kBakBX7zwtFIS5h4Nx5BVvZu6lD1VnilXSZ7K+nkSlPdZY00X+0nr5kJaMKTN9aMjpcD2ZVFSWWZv8k9eRJMu0Tty+nM+QYVmd60Y63f5Vhllmd/JPXkH3WFu5fTmWC48OtgdnLy51CNlAK7elTNDa20ztNXZX0IusuLqhugiYT1JK8bCyZhY8aHeNoO4jnXdUU7J41Y/YccE74X6bCoWzCcrTxXsLd1ag9gB8VW5rJKxfZcip4k9Fdo3praqL4GWx4Qe7V8jQPu1J7wKd69w2N7tcjkx2fiHiW8MbqY1c9p8kwdLU5Xsy1NKl1abq0btR1il0l0XJjx5GW3iLCaTVz4cy0XPZDFCyNxBLa1I2aknf0qfo4VhhbG7ahC1UyTSuemxSMxHccloe1zHNFBQ5q8tdwXBcrdJVPa5iomE3nZQVzKdqtci613HjDtwSQSl73MILS2ja11LTvHMvFutklNKr3qmzGrPZ2HquuEdRGjGou3PEsamyJNO97IZYXxggFw0J2bQfguarhWaF0abVN9LKkUrXruKp/2dN9uPtd/lVe/wU/9k9eROf5mH+q+nMuwVpQrhF31ccdo1PFeNA4eBG8LgrbfHVJldTuvmdtJXPp9Sa06uRWbRhSZvrxkdLgezKoKSyzMX3k9eRMsusTty+nMWfCczvWjA6XHuypHZZnfyT15GH3aJu5fTmWK4rhbZyXZi5xFNlBStdB1KaoLa2lVXZyq6iKrK91QiNxhEP/Z">
            <a:extLst>
              <a:ext uri="{FF2B5EF4-FFF2-40B4-BE49-F238E27FC236}">
                <a16:creationId xmlns:a16="http://schemas.microsoft.com/office/drawing/2014/main" id="{CA7FA034-88F7-432C-B65A-0CC5BF26083E}"/>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02" name="AutoShape 8" descr="data:image/jpeg;base64,/9j/4AAQSkZJRgABAQAAAQABAAD/2wCEAAkGBxAREBUSExQVEhQVGB0YGBgYFxobHRkYIBwWHB0nIiEaHSgiIx4lHR8XIjEhJSkrMzIxFx8zODMsNyguMisBCgoKDg0OGhAQGzImICY3Kzc3KywzLjc3NS4sLS0sMTI0Ny8sKyssNywsLSwsLys3LDUvNSwsLC8sLCwsLCwsLP/AABEIAIIAggMBEQACEQEDEQH/xAAcAAEAAQUBAQAAAAAAAAAAAAAABgMEBQcIAgH/xABDEAABAwIDBAcDBwsEAwAAAAABAAIDBBEFEiEGMUFhBxMiUXGBkRRSoSMyQmKxwdEIU3KCkqKywuHw8RVUdNIWFzX/xAAaAQEAAgMBAAAAAAAAAAAAAAAABAUBAgMG/8QALREBAAIBAgQEBQQDAAAAAAAAAAECAwQRBRIhMRNBUZEiYXGhsRWBwfAUI0L/2gAMAwEAAhEDEQA/ANGoCAgICAgICC5w7D5qiQRQxvlkduaxpcfhw5oNi4P0I4pMA6UxUwPBzszh5Nv9qC+xLoGrmMvFPDMfdIcw+RNwg1jjGEVFJKYaiN0Ujd7XDhwI4EcwgsUBAQEBAQEBAQEBB9AQbU2B6GqiryzVhdTQGxDLfKPHn8wczc8kG+tn9nqShi6qmibE3jbe495J1J8UGUQEGA2z2SpsTpzDM3ta9XIB2o3d45d44oOUNp8BmoKqSmmFnsOh4OadzhyI+8cEGKQEBAQEBAQEBBd4Vhs1TK2GBjpZHmwa0XP9AOJOgQdHdG3RRBh4bPUZZ6reNLsiP1b73fWPlbiGykBAQEBBrvpo2M9vojNG29TTgubYavZvc37xzHNBzAgICAgICAgIMps5gNRX1DaenYXvcde5reLnHg0f3qg6j6P9habCYMrPlJnD5SUjVx7h3NHAeqCWICAgICAgIOWumbZX2DEXOYLQVF5I+4O+m3yOvg4IICgICAgICDIYDg09bUMp4G55Hmw7gOJJ4NHEoOq9gNiqfCqbq4+3K7WWUjV7uXc0cB95QShAQEBAQEBAQQjph2b9uwuQNF5YflY9Lk5fnAeLb+dkHKaAgICAg9wxOe4MaC5ziGtaBckk2AAG8koOpuirYJmF02aSzqqUAyO90cGN5DieJ8kE6QEBAQfHOAFybAcSgxsmO04NsxPgCUFSPGactLusa0Dfm0+1a3vWlea07Q2pS155axvKzk2jYG52xTPZ74Zp8eHNQLcRrFeatLTHrEJtdBbfltasT6bveHbS00xDQ7I47g7S/nuW2DiWDNPLE7T82ubQZsUbzG8fJlyL6KehOROknAvYcTqIACGZs7ObH9oW5C5b+qUEYQEBAQb16BNhbD/Up26nSnaRuGoL9e/cOVzxCDdyAgICAgwgtVTPa4nqo9MoNsztdSjK5OB0/ufE/ijCCVWHe1VnVREhjSbX10G83Hfu8wqCdTOq1Xg7fDH8d19THGl03if9T/PZPMGmdlMTxlfHYW728D/fcr6IiI2hRTMzO8sPtNs014MsIs8alo3O8Of2qm4jwyLxOTFG1vT1Wuh181mKZJ6evorbG4q6WMxvN3x7id5bwvzG70XThOrtlpNL96/hpxLTRjvF69p/LWn5SGCXbT1rRqLwvNuBu5t/A5v2lbKxopAQEEp6ONk3YnXMh1ETe3M4cIwdRfgXbh48kHW1PC2NjWMAa1oAaBuAGgQVEBAQEHx25BGNlpbSvad7h8QUZlJ3bisT2I7oXsNDaaZztC0W8NTf7F57g2PbLkme8dF3xW/+ukR2lmcNqutq5HD5oaGjnY/5XolIziMI7h9I1mIzZPmmMFwHBxP9L+aqsGKKa6807bRv9Z/u/wC6yzZJto6c3ff7R/dln0r4T7Vg9UwC7ms61vjGQ/4gEeatVa5KQEBB1F0K7Kihw9sjhaaptI++8Nt2G+ABv4uKDYKAgICAgIIvitG+CYTsF23v4HiDyP3oykEFZG9mcOGXmd3ijCE4zWGOaR1OC+OUfKBo1v8AV5Hj5qBOL/Hy2zVjeJ7x6fNY0vGox1xXnaY7T6/JVwjaSGBh7D3Pdv3C3cN6i243hjtWXWOE5Z72gn2nqqh3VwMy393tO9dw9FDvxTUZ55MNdvvKTXh2DDHPlnf8JLs/hZp4zmOaR5zPO/Xu8lcaHSzgp8U72nrMqvWanxr/AA9Kx2ZCeIPa5p3OBB8xZTURxZjFH1FRLD+bkcz0JCCzQZ3YfBhW4jT0x+bJIM/6A7TvVoI80HYb3tY25IY0cTYABB7QEHl7w0EkgAakk2AHG6D61wO7VB9QEGOqsbpWOLHysB4jf62UW+twUty2vG6TTR57xzVrOzyMLpZQHhrSHagtJAPoVIraLRzVno4Wras8tukruloYo/mNDefH1WzVRq8Np3Xe+JhsLk5Qo+XT4LfFesT+zvjz5o+Gtp9zB5IHxh8LQ1p0+bl3JppxWpzYo2j6bM6muWt+XLO8/VfKQjiDkvpbpeqxqsba15A/9tjX/egiCDYfQPl/1mPN+bkt42/yg6N2lnMdJK8BriBucLg6jeEFq+oqXvqckjWCF1mgsvm+TY/tG97XNtLIKcWLySSQ3cIGSxxvZdmYSOdq5ua4sQLWGhN767gFrF1rI695kDwx0pyOYCCREwi+u7cLcfNBWoWyuriRJlHs8Li0MFrZptBrpx158kF2MTk9lil0zPkjadNLOlaw8e4lBj6XrmiveJL5ZH2GUb+piIN+FtNOXNcNVaa4L2r3iJ/Dtp6xbLWJ7bwr7HUUJpQ/K1znF2YkAm9yLa8reqgcKw4508W23md903iWXJGea77RG2z1WTuiraeFhyRlpuwbvpLbLktj1ePFTpWY7e7GKlcmmyZLdbevs+U1dKairaXHLG27R7pssY8+Sc2esz0iOnszfDSMWGdusz1UtnzUSQCofO52j+xYW0uBr331WmhnNkxeNa8z36e7bWeFTL4VaR5dVk3GZxQxHMS+SQtLrAkAE7h3qP8A5uWukpO/W07bu86TFOptG3SI32X+EVNQKgMIndC5pu6Vli1wud4G4/epOmy5ozxXa00nztHafZH1GPDOHm+GLR5VnvCSq3VbmXp/p8mMF35yGN38TP5UGtkGT2axl9FVw1TBd0Tw63eNzh5tJF+aDriGogxKiD4n3imaCHDeNxtruIOhCC8iw9rTMbn5Y3PLsNZp5C6CzdghMccPWu6pgYC3K25yWI7XC5Av8LIPcuDX69okIjqA7M3KCQ5zAwkHusAbd6D23C8srZWPLSGNjeCAQ5rSSPA6u15oKAwM5Wx9c7qmyNka3K24yvDwC62rbjuvzQXUGHZJZHtf2JTmewtBu7K1lwd9rNbokxv0InZj/wDxhrXExTSwtdqWtOnkqz9NrWZnHeaxPlCx/UJtEeJSLTHnKtV7PMeI7SSNfELNfe7jx1XTJw+t4ptaYmvn5tMeutWbb1iYt5PVDgTYjKese8yts4usT47lnDoa45vPNM83q1y6y2SKxyxHL6LnDsMbDB1IcSNdTa+t/wAV1waaMOLwonp1+7nm1E5cviTHp9lo3ZyL2YQFziGkua7QOBvdcY4fj8CMMzPTrv57u06+/jTliI6+SvQYY+N2Z08kthYBxFvQDUrph01qW5rXm31c8uorevLWkR9GSUtFc2/lE/8A1mf8Zn8cyDVyAgmvRz0h1GFSWsZaZ57cRO7m3ud8D8UHS2zO09JiEXW00gePpN3OYe5zd4QZhAQEBAQEBAQEBAQEHNn5Q7gcWZypmA/tyn8EGr0BAQXuFYrPSyCWCR8Txuc029e8cig3Lsd06aCPEI+XXRDf+kz/AK+iDcGC47S1kfWU0zJm/VOo8RvB5EBBkUBAQEBAQEBAQEHJPStiwqsXqpGm7A4Rt8GNDPiQT5oIkgICAgILnD8QmgeJIZHxPH0mOLT8EGx9m+m3EqezagMq2d7hkeP1mix8wTzQbJwXpswmawlMlK4++wuHqy/xCCc4ZjtJUtzQTxSj6j2n7CgyKAgICAgINXdK3SfBSQyUtLIJKtwykt1EIO8k7s9r2HA2J5hzc43QfEBAQEBAQEBB7ilc03aS0jiDY/BBnsP23xSAWjrJ2juLy4fvXQZ+j6Y8bZvnZLb34o/5QCgzFP084kB24aZ3gHt/nKC4/wDflb/toPV/4oLOs6dcUcLMjp4ueVzj8XW+CCK430iYtVgtlqn5T9Flox+4BfzQRYlB8QEBAQEBAQEBAQEBAQEBAQEBAQf/2Q==">
            <a:extLst>
              <a:ext uri="{FF2B5EF4-FFF2-40B4-BE49-F238E27FC236}">
                <a16:creationId xmlns:a16="http://schemas.microsoft.com/office/drawing/2014/main" id="{07B79A26-386B-4E9C-9A5B-3B2A8DFEFC21}"/>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04" name="AutoShape 14" descr="data:image/jpeg;base64,/9j/4AAQSkZJRgABAQAAAQABAAD/2wCEAAkGBxQHBhQUBxMWFhUTFxYYGRgYFBoaFxoaGBQYIhweFhceHCggGRolGx4cJTEmJSstLi4vHR8zODYsOCgtLiwBCgoKDg0OGxAQGiwkICUsLDcrLTEsLi03Nzg3NC4sNDQvLC40LSwuLDcsNi8vLTQsLC4vLDQvLCwsLC4sLCwsNP/AABEIALQBGQMBEQACEQEDEQH/xAAbAAEAAgMBAQAAAAAAAAAAAAAABQYCAwQHAf/EAEcQAAIBAwEFAwcGCwYHAAAAAAABAgMEEQUGEiExQVFhcRMigZGhscEUIzJCctEHMzU2UnSisrPh8BUkNHOC0jdig4SSk8P/xAAaAQEAAgMBAAAAAAAAAAAAAAAABAYCAwUB/8QANREBAAIBAwAFCwQCAgMAAAAAAAECAwQFERIhMUFREyIyYXGBkbHB0fAzNKHhcvEUQiNigv/aAAwDAQACEQMRAD8A9xAAAAAAAAAAAAAAAAAAAAAAAAAAAAAAAAAAAAAAAAAAAAAAAAAAAAAAAAAAAAAAAAAAAAAAAAAAAAAAAAAAAAAAAAAAAAAAAAAAAAAAAAAAAAAAAAAAAAAAAAAAAAAAAAAAAAAAAAAAAAAAAAAAAAAAAAAAAAAAAAAAAAAAAAAAAAAAAAAAAAAAAAAAAAAAAAAAAAAAAAAAAAAAAAAAAAAAAAAAAAAAAAAAAAAAAAwq1VRpt1Wkl1YELd7QqLxaRz3y4L0Ln7gI+euVpPhJLwivjkD7T12tB+c1LxivhgDvpbTU4U83/mJc5ZzH717TG960jpWniGdKWvaK1jmUZfbWyuJ7ukR58FJrLeeW7H78+BXtRvN7W8np6++e33R9/g7eDaqVjpZ593d75ZT0W9uqe9Xr4b+rvyS9O6sJ+BlOg1+WvStk4nw5n6dTyNbosc8Vx9XjxH160Le0rnS6n94lUj2NTeH4ST/mcrPXV6afPm0evmfm6OK2mzx5sRPq4j5Oiy2mr2r+cl5RdkufokuPrybcG8ajHPnT0o9f3as22YMnZHRn1fZbdH1unqkcU/NmucHz9D6osej3DFqY4r1T4fna4Wq0WTTzzPXHj+diTJyGAAAAAAAAAAAAAAAAAAAAAAAAAAAA13FZW9FyqvCQFb3auu1215sIvhnkvvkB1x2bWPPqP0RS+ICWza+pUfpjn4gclzoM6FNyU4tJNvPDgvYeWtFYmZ7Ie1ibTxHa84126qXVf5xOME/NXTxb5ZKzqdb/AMi3mz1R2QtOj0kaen/tPbP0T2wf9wn5ausxeUl2LrKPf09faT9t0tf1rR19znbpqZmfI19/2en05qpBODymspnYcZ8rUY16TjWSknzTWUY3pW8dG0cwype1J6VZ4lStoNm3ZJ1LHLh1jzcfvj7vaVfcdqnDE5MXXXvjw/r5LFodyjL5mTqt4+P9q/SqOlUUqTaa4prmjjUvalotWeJh1LVi0cTHU9C2d1f+1LT5zhUhwku3sa7mXPbtbGpx9fpR2/dVdfpP+Pfq9Gez7JY6CCAAAAAAAAAAAAAAAAAAAAAAAAAABXNprrerKnHlHi/F8vZ7wJPQYbmlwx1y/wBpgSAACuba3vkLCNOHOo+P2Y8/bj2nF3vUTTDGOP8At8odbaMPTyzef+vzlTbW3d1cxhDnNqPrZWMOOcuStI7ZlYMt4x0m890L3dbP0/IJWS3HFJJfVeF1XT0F/pWKVisdyl3vN7Tae2XzZy4cd6lW5x4pdnHivX7zJimwAFI2q0P5HLytovMb85L6rfZ/yv2FV3Xboxf+XHHm98eH9fJY9t13lY8nf0u71/2jdn735Dq0JdG92XhL7nh+ghbbn8jqKz3T1T7/AM5S9dh8rgtHfHXHu/OHpJd1RAAAAAAAAAAAAAAAAAAAAAAAAAAApOoz8pf1G/0n7HhewPVl2fnvaXHucl+0/gw8SIACj7cTzqsV0VNe2Uv5FU320znrHq+srJs9eMMz6/pDVsZb+W1jef1It+l8PizDZMXS1HSnuj+me7ZOjg48Z/tfS3KwrdGvnaZuHJycf2ce9AWQABhWpKtScaqypJprtTMbVi9ZrbsllW01mLV7YeaavYvTr+VOXJcYvti+T/rqmUbWaadPmnHPZ3excNLnjPji/wAXpVvPylCLfVJ+tF5pPNYn1KfeOLTHrbDJiAAAAAAAAAAAAAAAAAAAAAAAAACkX8Ny+qJ/pS94epnZat5s4Pukvc/gHieAAUrbqju39OXSUMf+Mn/uKvv1OMtb+McfD/axbNfnHavhPz/037Bw86s/sL9427BX9SfZ9Wrep9CPb9E/rF78itHu/Slwj9/o+4sbhK7okN/VIdzb9SYFxAAAKbtxFVb6lGlxm4tY8ZLd9uStb5EWy4619L84+qwbPM1x3tPZz/v6LhTh5OmkuiS9RZKxxEQ4Fp5mZZHrwAAAAAAAAAAAAAAAAAAAAAAAAAFY2ktvJ3amuU17V/LHtA4tMuvkl7GT5cn4P+s+gPV05h4AQ+1Gnu/0x+TWZQ85d/avV7Ujnbpppz4J6PbHXCft2ojDm6+yeqUFsbfQtI1vLvHCMl2vGc49aOZsF45vT2Sn7zSeKW9r5fXbvbhyqehdi7CyOEltmLbzpVJfZXx+HtDxYAMalRUoN1WklzbeF6zG1q1jm08QyrWbTxWOZV3VdrIUE46et+X6T+gvjL3d5xtXvWOnm4vOnx7v7/Ot1dNtN79eXqjw7/6RWzVtPVdZ8rdNyUHvNvrL6q9HPuwjn7ZivqdT5bJ18dfPr7k7cMlNPp/JU6uer3d68lrVoAAAAAAAAAAAAAAAAAAAAAAAAAADReWyvLdxqdevY+jQFOvLWVnWcay8H0a7UHqwbP3/AJaj5Oq/Ojy7196DxMAct9fwsqear49IrmwPMdo7eo7519P4cW9yP1c82l1T6/dy4+o0dsV5zYPf+eDtaTWUy08hn90/ne0afrtS4liVOLxzkm19/E023maV86sTPwbbbPSZ820x/P2Wqnta6FFRt6MUksLM2/gjRO/27qfz/RGzV77z8HNcbV3FVeY4w+zHj+1ki5N61NuziPZH35SKbVp69vM+2ftwibm6ndSzczlJ97b9XYc7LnyZZ5vaZT8eKmOOKREN+l6ZPU7jdt1w+tLpFd/f3G3SaPJqb9GsdXfPg1anU0wV6VvdHi9D06xjp1ooUOS5vq31b7y6afT0wY4pRVM+e2a83s6je0gAAAAAAAAAAAAAAAAAAAAAAAAAAANN1axu6W7XWV7V4PoBBXGgzoz3rKWccVl4kvB8vcB8qXF3GOJRl4qCb9aA4Vp9a4nmUJNvrLh7WBI2mzzbzdywuyPP19AN97sxQuY/NR8m+2HX7S5N9/PvOdqtswaielMcT4wn6fcc2GOOeY8JQlfY6pF/MVISXfmL+JyMmw5Y9C0T7eY+7p03nFPpVmP5+zVDZCu350qa/wBT/wBprjY9R3zX4z9mc7vg7on4R90nZbHwpvN7Nz7kt1el837Cfg2LHWeclufV2f38kPNvF56sdePXPX+fysdvQjbUlG3ioxXRLB2seOmOvRpHEOTfJa9ulaeZbDNgAAAAAAAAAAAAAAAAAAAAAAAAAAAAAYuoovi16zybRHe9isz3Mj14AAAAABzXl/TsUvlc1HPLPN+CNObUYsP6lohuxafJl9CvLdQrRuKSlRalF8muRspet69Ks8w13palujaOJZmTEAAAAAAAAAAAAABE7N0Lq3spLaCrCpUc5OLgsJQwsL6K45z61xYEsAAAAIbZ3W3rNS5Uobnye4qUfpb29uP6XJYz2cfEDZrVC6rXNB6RUhCEaidZSWXKGVlR818cZ7Oa4gYbQ629GnbKMN/5RcU6P0t3d38+dyecY5cPECYAAAIfV9benazaUVDe+VSqR3t7G7uRT5Ye9nPagJdvC4iZ4O1QtZ16pqVzu2bkoZxFR5y8evHsKjrdyy6i/QxTMV7uO2fzwWfSaDHgp0skRM9/Pd+eLdQ2Qq1Kea0oRb6cW/Tjh7zZj2PNaOb2iJ+LC+8YqzxWJlJbP6TX0vUsVnmm4v6MvNzlYzF9fQTtv0Wo02bi0814nsnq+CHrtXg1GHmsedzHbHX8UzLVaMa+5KrHezu4zxznGPWdOdZgi3Q6cc88cOfGkzTXpdGeHTXrRt6TlWaUVzb5I33vWlelaeIaaUte3RrHMtVpf07yTVrOMmueGa8WoxZeqlolsyafJijm9Zhjc6nStKu7c1IxeM4b4mOTVYcc9G9oiXuPTZckdKlZmGNbVaNGeKtWCfZvL29h5fWYKTxa8c+17TSZ7RzFJ+CM2msaN3Ug7usqcsNLPFNZ7CDuemwZZrOS/RnuTNvz5scWjHTpQktEoQttNjGzlvx44l2vLz7SbosePHhiuOeY8UTV5L3zTOSOJ8Gd5qVKyf8AeqkYvszx9S4mebVYcP6lohji02XL6FZljaavRvJ4t6kW+zk34J8zDFrcGWeKXiZe5dJmxRzes8O0lI4AAAAAAAAAAAKrsJeVLvQ60rqcpyjXrpOUm2kmsJN9EBGbE6ZPX9mqVbV7u5k5byUY1pU0lGclxccSnLhnMm+wDusqlXQNrqdrUrVK1C5pzlT8rLeqQnTWWt/nKOO3u7OIK7eubYV7e7r1KVO3hScKdKo6cqjnFuUpSjiTUeCwngCXs9DdtaVKbubiUKmN1yqZqU+3cq43sPhzzgCpbF6GrytfJ17mHk7ytDzK8o72H9KePpTfV9QJnamrPTaunU7arUw7mlTk3N70445VH9bPXIHB+ELTVLULOflay8rd0IbqqtRhwa3qcfqT4c13gWbTtGWm1ZTjXuKmYtYq1pTiuKeUn14c/ECN/BvdzvdkKU7ycpzbqZlKTlJ4qySy3x5AfNobupR2z02FGclCp8p34qTUZbtOON5cnh8sgRO12lKW19j89XXlqlblVfmYpx/FfoZ64AnrjTP7J0mu6davU3oNfO1XPHP6OeXP3EXXTMae8x4Sk6KInUUifGEBsfSVTW1vfVjJrx5fErOzUi2piZ7on7O/utprp5475hfy4KuAecXX5yy/z/8A6FKyfv5/z+q24/2kf4fRdNpfyHV8F+8i0bl+1v7Fe2/9zT2oDYT/ABdX7MfezjbB6d/ZDqbz6FfbLk2z/LX+iPxI+9/ufdDftP7f3ykLTZGFexhKdSSlKKfBLCys8v5k3DsmO+KtptPMxHgiZd3vTJNYrHES17dLFaj9mXvia9+6px+/6Nmzejf2x9UlpFz8j2RU19WM2vHflj2k7R5fJbfF/CJ+coWqxeV1008Zj5QrOjxpXl9KWsz4c+La3pN9Wv65HC0UYc2Wb6m39uzqpy48cV09f6Za9Rt6NSEtInzzlJt4axhpviZbhj02Oa201vdyx0V9RaJrnhctn7x32kwlV+lxT73F4z6eZZdvzzm09b27e9wNdhjFntWvZ3JEmogAAAAAAAAAAU78Hf5vXH6xce9AbvwXfmNb/wDU/jTA1bQf8Q9N+zc/wgJTaPZmlru7NuVKvT/F1oPE49njHPTveGsgcmx2rV7i5uLXWt2Va0cE6keCnGabi2uksLj4rvA5/wAH3+I1H9fuP3kB927/AChpv65TAfhA/Had+vUPiBbZ8YMCpfgrediqWOkquf8A2y+AHzab8+9K/wC6/hRA+7Wfnhpf+ZX/AIcQLPfW/wArs5wf14tetGrNj8pjtTxiYbMOTyeSt/CXnWn3MtI1RSmuMG1KPdya/ruKXp8t9JqIm0dnbC2Z8ddThmsT1T2SvdvrlvXp5jVgu6UlF+pltx7hpr16UXj3zx81avodRSeOhM+yOfk+22s0ru98nbS3nhvKXm8MdevPoe49dhy5fJ0nmePd+ex5k0eXHj8peOI/lR9Sl8n2hm5/VquXo38+4qmpnyetta3dbn+eVk08dPS1iO+vH8cLXtDqVKpoc/JVItzSUUpJt8V0LDuOqwzpbcWieY6utxNDpstdTXmsxx2orYT/ABdX7MfeznbB6d/ZCbvPoV9suTbP8tf6I/Ej73+590N+0/t/fK66d+T6f2IfuotOn/Sr7I+Su5/1be2fmq23n4+l4T98Tgb/AOlT3/R2tl9G/u+rtsqDuNit2nzcJ478Tk/gSsGOcm2dGO3ifnKPmvFNw6U+MfKFc2fp0K1446nya817zSznq12o4m3U098k1z9/Z18OtrrZ64+lh7Y7erlZq+iWVvTzWwl31X7OPE7t9v0FI5txEf5T93HprdbeeK9f/wApXSaNOjYx+QfQl5yznr48ToaXHipijyXoz1x+Sham+S2SfK+lHV+cOwkI4AAAAAAAAAARWg6HHRbGdOlNyU6lSbbSyt/osdgGWzejx0DRoUKMnNU97zmkm96bfTxAxvtEjea7b3MptSt1USisYl5SOOPXgBovtGuJ3c56bfVKSm03CVOFWCwkvm1JZhyzjOM5eAN2gaFHRYVGpyqVK0t6pVnjem+nJYUV0S5AcNXZidDU6tXRLqdv5d71SHk4VIuX6UVJea3zfPiB13+gK/ja/KKs3K1qQqbzUc1JRX18JJZ7kBt2h0SGu2Kp15Si4yjOE4vEoTjykvb6wMdJ06va13LUbuVdbu6o+Sp04rivOe6suXDtxxfACOjsnKwvJz0C6nbxqycp09yFSnvPm4xl9H0eHJJINlPZbOs0bm9ua1WpR3sbygo4lFrEYRilFcc9r6sDs2h0KOtU6b35UqlGW/TqQxmMvB8Gn1XcBt0iwrWk5PUbqVdySSTpwhGOM8lFZbfe+gDVNEpam8101L9KPB+no/SQtVt+HU9d46/GEvTa7Lg6qz1eEoeWxkd7zazx9hZ9eTmTsFOeq88ex0I3q3HXT+UnpGz9PS62/TcpSxjLxhLuSJ+j23FprdOszM+tD1W4ZNRXozERDHWNnqep1d/LhPk2uKfiu081m14tTbp88T4/d7pdxyYK9HjmHFR2Npxi/LVJN44YSSXfjjn1kSmxYojzrTM/BJtvOSZ82sR/KQ0XQ46TVk6c3LeSXFLoybotvppZmazM8omr11tRERMccNWr7Ox1O735zlF4Swkuhr1e101OTp2tMdTPS7jbBToRWJS9Cl5GhGK47qS9SOlSvQrFfCEC9ulabeKO1rRI6vOLqTcdxNcEuuPuIWt2+mqmJtMxwmaTXW00TERzy69Ns1p9lGnBtqOeL58W38SRpsEYMUY4nnhH1Gac2SckxxyitR2VpXdZyoycG+LSScc+HT1nP1OzYctpvWZrM/D4J2DdcuOvRtHPzctHYyEX89Vk/CKj78mimw449K8z7I4+7dbebz6NI+PP2WW2oK2t4wpcopJeCO3jpGOsUr2Q5GS83tNrdsthmwAAAAAAAAAAAAAAAAAAAAAAAAAAAAAAAAAAAAAAAAAAAAAAAAAAAAAAAAAAAAAAAAAAAAAAAAAAAAAAAAAAAAAAAAAAAAAAAAAAAAAAAAAAAAAAAAAAAAAAAAAAAAAAAAAAAAAAAAAAAAAAAAAAAAAAAAAAAAAAAAAAAAAAAAAAAAAAAAAAAAAAAAAAAAAAAAAAAAAAAAAAAAAAAAAAAAAAB//Z">
            <a:extLst>
              <a:ext uri="{FF2B5EF4-FFF2-40B4-BE49-F238E27FC236}">
                <a16:creationId xmlns:a16="http://schemas.microsoft.com/office/drawing/2014/main" id="{653118FA-A419-46CF-A058-E2BA8B459319}"/>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pic>
        <p:nvPicPr>
          <p:cNvPr id="105" name="Picture 2" descr="http://residencyselect.com/wp-content/uploads/2013/09/ucsd-med-center.jpg">
            <a:extLst>
              <a:ext uri="{FF2B5EF4-FFF2-40B4-BE49-F238E27FC236}">
                <a16:creationId xmlns:a16="http://schemas.microsoft.com/office/drawing/2014/main" id="{06EB02F2-6FC8-489F-8414-9BC14FD76194}"/>
              </a:ext>
            </a:extLst>
          </p:cNvPr>
          <p:cNvPicPr>
            <a:picLocks noChangeAspect="1" noChangeArrowheads="1"/>
          </p:cNvPicPr>
          <p:nvPr/>
        </p:nvPicPr>
        <p:blipFill rotWithShape="1">
          <a:blip r:embed="rId58" cstate="print">
            <a:extLst>
              <a:ext uri="{28A0092B-C50C-407E-A947-70E740481C1C}">
                <a14:useLocalDpi xmlns:a14="http://schemas.microsoft.com/office/drawing/2010/main" val="0"/>
              </a:ext>
            </a:extLst>
          </a:blip>
          <a:srcRect r="27184"/>
          <a:stretch/>
        </p:blipFill>
        <p:spPr bwMode="auto">
          <a:xfrm>
            <a:off x="149001" y="4542620"/>
            <a:ext cx="1109844" cy="278813"/>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4" descr="http://www.med.wayne.edu/physiology/facultyprofile/Jin/BACK~1.GIF">
            <a:extLst>
              <a:ext uri="{FF2B5EF4-FFF2-40B4-BE49-F238E27FC236}">
                <a16:creationId xmlns:a16="http://schemas.microsoft.com/office/drawing/2014/main" id="{5606E4A6-D3DE-4B60-9F2E-A8F7AD247E3B}"/>
              </a:ext>
            </a:extLst>
          </p:cNvPr>
          <p:cNvPicPr>
            <a:picLocks noChangeAspect="1" noChangeArrowheads="1"/>
          </p:cNvPicPr>
          <p:nvPr/>
        </p:nvPicPr>
        <p:blipFill>
          <a:blip r:embed="rId59" cstate="print">
            <a:extLst>
              <a:ext uri="{28A0092B-C50C-407E-A947-70E740481C1C}">
                <a14:useLocalDpi xmlns:a14="http://schemas.microsoft.com/office/drawing/2010/main" val="0"/>
              </a:ext>
            </a:extLst>
          </a:blip>
          <a:srcRect/>
          <a:stretch>
            <a:fillRect/>
          </a:stretch>
        </p:blipFill>
        <p:spPr bwMode="auto">
          <a:xfrm>
            <a:off x="2338598" y="4393623"/>
            <a:ext cx="876690" cy="451739"/>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93" descr="http://www.einstein.yu.edu/images/logo/einstein-logo.png">
            <a:extLst>
              <a:ext uri="{FF2B5EF4-FFF2-40B4-BE49-F238E27FC236}">
                <a16:creationId xmlns:a16="http://schemas.microsoft.com/office/drawing/2014/main" id="{DD6BC35D-617D-4B2F-B962-587C9119B200}"/>
              </a:ext>
            </a:extLst>
          </p:cNvPr>
          <p:cNvPicPr>
            <a:picLocks noChangeAspect="1" noChangeArrowheads="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117735" y="3833158"/>
            <a:ext cx="1346734" cy="456719"/>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2" descr="http://cchsmenssoccer.com/images/wellsgame/danafarber.gif">
            <a:extLst>
              <a:ext uri="{FF2B5EF4-FFF2-40B4-BE49-F238E27FC236}">
                <a16:creationId xmlns:a16="http://schemas.microsoft.com/office/drawing/2014/main" id="{90A33EEA-9ED0-40C8-AD44-C4E96C71DB80}"/>
              </a:ext>
            </a:extLst>
          </p:cNvPr>
          <p:cNvPicPr>
            <a:picLocks noChangeAspect="1" noChangeArrowheads="1"/>
          </p:cNvPicPr>
          <p:nvPr/>
        </p:nvPicPr>
        <p:blipFill>
          <a:blip r:embed="rId61" cstate="print">
            <a:extLst>
              <a:ext uri="{28A0092B-C50C-407E-A947-70E740481C1C}">
                <a14:useLocalDpi xmlns:a14="http://schemas.microsoft.com/office/drawing/2010/main" val="0"/>
              </a:ext>
            </a:extLst>
          </a:blip>
          <a:srcRect/>
          <a:stretch>
            <a:fillRect/>
          </a:stretch>
        </p:blipFill>
        <p:spPr bwMode="auto">
          <a:xfrm>
            <a:off x="200979" y="756657"/>
            <a:ext cx="2051685" cy="369570"/>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4" descr="https://www.roswellpark.org/sites/default/files/node-files/page/nid61380-a1-rpci-rgb-black.jpg">
            <a:extLst>
              <a:ext uri="{FF2B5EF4-FFF2-40B4-BE49-F238E27FC236}">
                <a16:creationId xmlns:a16="http://schemas.microsoft.com/office/drawing/2014/main" id="{133F2E06-9F49-4F9B-A832-FF75C7C5002B}"/>
              </a:ext>
            </a:extLst>
          </p:cNvPr>
          <p:cNvPicPr>
            <a:picLocks noChangeAspect="1" noChangeArrowheads="1"/>
          </p:cNvPicPr>
          <p:nvPr/>
        </p:nvPicPr>
        <p:blipFill>
          <a:blip r:embed="rId62" cstate="print">
            <a:extLst>
              <a:ext uri="{28A0092B-C50C-407E-A947-70E740481C1C}">
                <a14:useLocalDpi xmlns:a14="http://schemas.microsoft.com/office/drawing/2010/main" val="0"/>
              </a:ext>
            </a:extLst>
          </a:blip>
          <a:srcRect/>
          <a:stretch>
            <a:fillRect/>
          </a:stretch>
        </p:blipFill>
        <p:spPr bwMode="auto">
          <a:xfrm>
            <a:off x="254206" y="1294166"/>
            <a:ext cx="1049663" cy="355600"/>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6" descr="http://bionews-tx.com/wp-content/uploads/2013/10/nih-logo.gif">
            <a:extLst>
              <a:ext uri="{FF2B5EF4-FFF2-40B4-BE49-F238E27FC236}">
                <a16:creationId xmlns:a16="http://schemas.microsoft.com/office/drawing/2014/main" id="{4ACC1C8D-5FDE-44FA-9BA2-C0AC001F01DA}"/>
              </a:ext>
            </a:extLst>
          </p:cNvPr>
          <p:cNvPicPr>
            <a:picLocks noChangeAspect="1" noChangeArrowheads="1"/>
          </p:cNvPicPr>
          <p:nvPr/>
        </p:nvPicPr>
        <p:blipFill>
          <a:blip r:embed="rId63" cstate="print">
            <a:extLst>
              <a:ext uri="{28A0092B-C50C-407E-A947-70E740481C1C}">
                <a14:useLocalDpi xmlns:a14="http://schemas.microsoft.com/office/drawing/2010/main" val="0"/>
              </a:ext>
            </a:extLst>
          </a:blip>
          <a:srcRect/>
          <a:stretch>
            <a:fillRect/>
          </a:stretch>
        </p:blipFill>
        <p:spPr bwMode="auto">
          <a:xfrm>
            <a:off x="39056" y="3091379"/>
            <a:ext cx="644939" cy="680017"/>
          </a:xfrm>
          <a:prstGeom prst="rect">
            <a:avLst/>
          </a:prstGeom>
          <a:noFill/>
          <a:extLst>
            <a:ext uri="{909E8E84-426E-40DD-AFC4-6F175D3DCCD1}">
              <a14:hiddenFill xmlns:a14="http://schemas.microsoft.com/office/drawing/2010/main">
                <a:solidFill>
                  <a:srgbClr val="FFFFFF"/>
                </a:solidFill>
              </a14:hiddenFill>
            </a:ext>
          </a:extLst>
        </p:spPr>
      </p:pic>
      <p:sp>
        <p:nvSpPr>
          <p:cNvPr id="111" name="AutoShape 4" descr="data:image/jpeg;base64,/9j/4AAQSkZJRgABAQAAAQABAAD/2wCEAAkGBxMSEhQTExQWExUXGRwZFxgYGB4fIRcgHB0gGx4cICEiHSkgHSIpHhwgIjEtJSkrLi8vFyI2RDMtNygtLiwBCgoKDg0OGxAQGy4kICYtNDQ0NDQyNywsNC00LCwsNC80Miw3Liw0LiwsLywsNCwsLCwsLywsLCwsLCwsLCwsLP/AABEIAGIA2AMBEQACEQEDEQH/xAAcAAEAAQUBAQAAAAAAAAAAAAAABQIDBAYHAQj/xABFEAACAQIEAwUEBQgHCQAAAAABAgMAEQQFEiETMVEGFCJBYTJxgZEHVJSh0xcjM0JykrHSFjVSYoKywRUlNENzorPR8P/EABoBAQADAQEBAAAAAAAAAAAAAAABAgMEBQb/xAAzEQACAgECAggEBwEBAQEAAAAAAQIDERIxBCETQVFhcYGR4SJSwfAUFTIzobHRBfFCNP/aAAwDAQACEQMRAD8A7jQCgFAKAUAoBQCgFAKAUAoBQCgFAKA8ZgASTYDck+VAQD9tcAGKnEJcee9vna1dP4O7GdJzfi6c41GPh+3+AdwglIJNgWUhfiSLCrS4G5LOCseNpk8JmyYedZFDowdTyKm4PxFcri4vDOpNNZRcqCRQCgFAKAUAoBQCgFAKAUAoBQCgFAKAUAoBQCgFAKA5928zySSb/Z8LRqrJeaRj7I5kemwv1N69LhKYxj00s9x53FWylPoY425st9nsjeWBVjihbDEeFp1Ake/6w0ghB0vq9b1N1yjNtt6u7b+fYmmpygkknHv3Md+xTRymeSKBI1jOrSSyhwP0ugi+kcyt6uuMUo6E3nPnjsyU/CYnraWMeWe3BrODY4HG4eZZtSSMC0mgorIWs+3Ii2+3LauuWLqpRa5rq35nGs0XRkpcn14wdyU3FxuDXzx757QCgFAKAUAoBQCgFAKAUAoBQCgFAKAUAoBQCgFAKA+fu28obHYkgFfzhFj/AHdifiRf419LwixTFdx81xbzdLxOwLm8OChRGJ4cQEbP4diPCTa+o7jyFeH0U7ZNrd8z3ukjVFJ7IuZvm+HfXhmYsXj8Wm3hVxsbkgXPkNz6VFdU1ia7SZ2QeYdxxqWBu4IzSJo4ziKOx1eyusg+Q9m462r3VJdM0l1c+zuPCcX0CbfXy7Tt/ZlicJh7kH80m4N/1RXz9/7kvE96j9uPgSdZGooBQCgFAKAUAoCxjsbHChklcIg5ljarQhKbxFZZWc4wWZPCIyftGiKHaGcJceMxEAX2BIPiA94rVUNvCaz4mbvSWWnjwJl2ABJNgNyT5VgbEQnaFGUvHHNLGP10QkH1W9iw/ZBrZ0NPDaTMVcmspNozsvzCOeMSxMHQ8iP4ehqk65QlpksMvCcZx1R5ojP6Uw8Rogk5kS2pVhclb8r2BrX8NPSpZWH3mX4mGpxw8+DMrCZ5HIJfDInCUM4eNlNiCQQCN/ZNUlTKONuffktG6Ms78u7Bg/0ww/guk44n6O8Eg17X8O2+2+1afhJ8+a5d6Kfi4cuT59zMzA59HLxAiS6otOtWjZW8V7WDWJ5GqTolHGWufeXjfGWUs8u4ZVn0eJVmiWRlW4JKEbjmBe1zSyiVbxLArvjYsxyMsz+Kd3jjWTUhs+pCoQ9CTSyiUEm8cxC+M20s8u4sy9p4llMJSfiAatAiZjbrsDtVlw0nHVlY8Sr4mClpw8+DMrL84SZ2jCyoyqGIkjZNibbagL7iqTqcFlteTyXhbGbws+ax/ZI1kanIO0GScSaYy4fEBuMzSYj/AJYh13DDaxYJYWHrsTXt03aYrTJYxyXXnH+njXUqU3qi855vqxn/AA6Nisrws8bShFPEQkOqkk6l9qw3JtbyubCvLjZZCSjnY9RwhJZxuReAy5ZcRiLk6WjgAddirRg3vceEnXbqNLcrVrOxxhHxf8/+GcYZnLwX8f8ApomX4vEtjMUuCERHEZkQhLbHSGjDbA26eVejOFaqi7c7feTzY2Wu2aqxv94OmdisrfC4OKKQ+MXJHTUSbfC9eVxVqstco7Hp8LU66lF7k5XOdAoBQCgFAKAUAoDT85biZthIn/RpG0qg8i+4B9bW26b121fDw0pLdvHkcdnxcRGL2Sz5k5n+aQwRkzqxjOzEIWA99uVYU1ym/g3NrrIwXx7ED9I2PY5Y7oGTWVB1Cx0k+Y8r+vWujgoL8Qk+ow4ybdDa6zbsNGqoqpsoAC26AbfdXFJtvLOyKSWEah2QXRmGZRr+jDxvbyDMCT8/9BXbxLzTXJ78zj4fldZFbcj3CySLmuM4aCQ8KK93025+hvSSi+HhqeObCclxEtKzyRNZSZJe8d4iVCW4dgb3TQCPFYX3Zvmaws0x06H3+eTavVLVrXd5YIztaLYrLQNvzzf5a14f9uzw+pnxH7lfibOsChmcABmABPULe3yufnXJl4wdWlZyaZ2CnnGGcRxK68aXcyaf1j5aTXfxig5rL6l1HDwjmocl1vrMnsSzHE5iWAVuMtwDe3h623qnFY0V47C/DZ12Z7SieSRc3YxoHPdhsW0/rdbGpSi+G+J4+IhuS4n4VnkTeVTSvNNxo1jKhAlm1XDXJN7DzHL0rnsUVBaXk3rcnN6lglqxNjnP0xJPw4mVjwLkOo/tfqluo529ffXqf8xw1NPc8v8A6anpTWxMdncSkWX4cSljEY95FJ8B6HTuo8r+m9tqwui5Xy0752OqlqNMc7YNZz7PMQ8yQ4Cbjl4yr8MNYXPO7O1iAOdxauummCi5XLGH1nJddNyUaXnl1Gr5r2bkw+MjwsbapSEII2szdLbgDr0FddfERnU7JbHDbw8q7VCL5neYU0qASWIAFzzNvOvnW8vJ9ElhYK6gkUAoBQCgFAKAUBC9oMh7wYpUcxTwkmNwLjfmrDzU1vTf0acWsp7mF1OtqSeGtjAz/LsZi8O2HZYE1WBkDt5EG4XTf/urSmyqqams+Hv7FLYW2Q0PHj7e5OZlliTwNBJurLpNuY9R6jnWELHCeuJtOtThpZHZfBjYYxD+Zm0jSkrMymw2GpbG5HoRf0rScqpy1c13GcFbBaeT7/b3MnIsnGGV/FxJZGLyudtTHoPJRyA8qrbb0jXUlsWqq6NPrb3I3DZRi0xU2JBgvKqqUOvwhfW25+Faytrdahz5GcarFY55XMlcthxAlleZoyrKgRU1WXSXLE38zqH7tYzcNKUfvY2gp6m5P75kf2gyjETzYeRDEogcuA2ol7i1jYbefWtKbYQhKLzzM7apzlFrHInJGk0bKuvoWNvna/3VgsZ7jbnjvITstlM+EieNjFJdmdSpYbsb2Nwdr+f3VvxFsLZKSyjCiqdUdLwx2fyieCbESSGJhO4c6dQKWBAG48Xl0pdbCcIxWeRNVU4Sk3jmWmyjF98OLUwC8fD0HWdr3vcAb/CrdLX0XRvO+SvRWdJ0ixtgk8JDiTNrlMegIVVU1cyQSTfnsNveetYydenEc5yaxU9WZbYIHtZ2+hwjGKMcaYcxeyof7x6+g+6unh+BlatT5I5uJ46NT0rmzmmZdrsRiHVpyJIwwJh5I3pbn8STavVhwldaxDk+3rPKnxlk5Jz5rs6joXZjOYsPh+GrIVVTJGHYKZUNzseWtSCrD0B2rzL6pTnlrufc/wDH1HrUWxhDCfLq71/q6zLw+YS4dzGscckkxZkN1jAI5mx8RjAtYi5Jv1FUcIzWptpLz+2X1yg8JZb8vtHMO0+Z3xjSwyEstryqbamAsWXovkPQV6/D14q0yXl3HjcTbm7VB+febJ2e+k6VLLil4q/212Ye8cm+4++uW7/nRfOvl/R00f8ASkuVnM6hluPjxEayxMHRuRH8D0NeROEoS0y3PXhOM46o7GVVC4oBQCgFAKAUBGY/EYpXtFBHIlvaaYqfXbhn+NawjW18Tafhn6mU3Yn8KT88fRmP3zHfVYftB/Cq2mn5n6e5XVd8q9fYd8x31WH7Qfwqaafmfp7jVd8q9fYd8x31WH7Qfwqaafmfp7jVd8q9fYd8x31WH7Qfwqaafmfp7jVd8q9fYd8x31WH7Qfwqaafmfp7jVd8q9fYd8x31WH7Qfwqaafmfp7jVd8q9fYd8x31WH7Qfwqaafmfp7jVd8q9fYd8x31WH7Qfwqaafmfp7jVd8q9fYd8x31WH7Qfwqaafmfp7jVd8q9fYd8x31WH7Qfwqaafmfp7jVd8q9fYd8x31WH7Qfwqaafmfp7jVd8q9fYd8x31WH7Qfwqaafmfp7jVd8q9fY5tiPo3x7uzkw3Zix8Z5k3P6terH/oUpYWTypf8AOuk8too/JjjusP75/lqfzKnvI/Lbe1A/RljusP75/lp+Y094/Lbu1D8mOO6w/vn+Wn5lT3j8tu7UPyY47rD++f5afmVPePy23tQ/JjjusP75/lp+ZU94/Lbe1HQPo/ySbB4d4pypJkLLpNwAQvoPMGvN4y6Fs1KPYenwdMqoaZdps9ch1CgFAKAUAoBQEPnGeHDyRR8Fn4raUKlbarXsbkW2/ga3qp1xbzjBjZdokljOS7m+aGBUYxF9TKnhYbM5Cgb+Vzzqtdam2sk2WaEngZ5mxw0JmMTOAPEFIuOQ2vz3NKquklpzgW2dHHVjJSc8RsL3qJTKmnWQCAQALnn5i3Kp6Fqzo5cmR0ydeuPNF+LGu0Il4RBI1BNQvbnz5XtVXBKWnJZTbjqwYuU52cRh+8JC2ki6KWF3539By2q9lPRz0Nla7dcNaRcyDORi4eMiEKb6QSLkjYg25b1F1TqnpbJptVsNSRRg86MuHOIWFtO5UaluwF7keVttutJUqM9DZEbdUNaRjYftG8kAxCYWRkKlx4kuQPTVe+3Kry4dRnoclnzKxvbjqUXjyM/OM07vCZyhdVGpgCAQPjzrOuvXPRk0ss0Q14MDEdpuEsUk0LxxSFQJLqwXV7OoA3HyrSPD6m1F5a6jOXEKKTkmk+skc5zVMMgdgWLMERV5uzbBR5fOsqqnY8I0tsVayynCY+QyCOSExkoXBDBhsQCPQ+IUlCOnUnkRm9WGjHxOeFMSmG4LF3Usp1LbSOZPmPdarxpzW555Iq7sT0YLuOzV0l4SQPLZA7MrKAoJIF9RG/hPKohUnHU5YJnY4vCjkwss7TGYQuMPIIpjZZCUsOfMBrjl086vZw+jKclldRSu/Xh6Xh+BX2pzFcKExLyOEXwGNbWcuR4txzUAn4VHD1u3MEufb99ovsVa1t8uz77CRwamGAapGm0qSXNrv5322rOXxT5LBrH4Yc3kiP6UsDArYWVWnvwwWj3sAxv4ttj51t+GWJNSXLfcwfEtOKcXz22/0lcozAzKxaJoWRipViCdgDe6kgjfrWNkNDWHk2rnqzlYM+szQUAoBQCgFAKA1ntcQJ8vJ2HeLX9SjW++uvhv0WY7Pqc3Efqhnt+hndqD+biHmZ4bDr+cU/wBPwrPh/1Pwf8ARbiP0rxX9oudo3AhufKSL/yLVaVmXk/6LXPEfNf2aln8Zy3j6QTg8SkgsN+DKVNrdFau2l/iNOf1Rx5r2OO1fh84/TL+H7m8RJaEDogH3VwN5l5ncuUPIhfo8/q7D/s/6mt+M/fkZcJ+1EhXkfCYnE4NLjvVpMOQPZZzpkPw9r/D61ukra42P/55P6f4c7brnKtf/W31/wBNxmw6x4do0FlWMqo6ALYVxKTlPL7TscVGGF2Gp9ncDiHyyHh4jSDGCF0AbA3I1XuNvOuu6cFe8x6zlrhN0LEuomu2bhsvxDDcGIkHqDWHCrF8V3m3EvNEn3GvYhXL4KHFvfCSLGY9KhQZFAKpId9j5WIv8K6o4xOVa+JZ9O1HM85hGx/C/wC+xm09pMrixMaxSMUJYGNlNirgEgj1sDXHRZKuWqKz2+B131xsjply7PEi8nzDFQ4oYPFMkwZC8UqixIXYhhy+X3+W1sK5V9JXy580ZVTsjZ0c+fLky5mP9a4T/oTfxWoh/wDnl4otL9+PgzYpx4W9xrlW50PYgPo9H+7sN+z/AKmunjP35GHC/tRMfNFOKnlTgtNDEhi2ZR45AC58RFyq6QOhY1avFcE84befJGdmbJtYyksebLvYLGs+HMEv6bDnhSA+nsn3EfO1RxcEp647S5otwk24aZbrkyjtL/x+WftTf5BU0fs2eX9lL/36vP8Ao2gCuM7T2gFAKAUAoBQCgMTM8uixCcOVda3B5kEEciCNwfUVeFkoPMSk4RmsSMXB5DFG6veSRl9gySM2i+2wJsDba/OryvlJY5LwRSNMYvPN+JkZplceIULKGKg3srsu4sQTpIvYjaq12SreYl7K4zWJHuMy2OWFoJAWRhpNySfmd7+tRGyUZaluJVqUdL2Lk2EV4+GxbTaxsxUke9SD8qhSalqRLinHSyzlOUxYZOHCGVPJS7MB7tRNuflVrLZWPMtyK641rES5Pl8byxzMt3jDBD012v8AwFQpyUXFbMOCclJ7orxmFWVCjatJ56WKk+l1IP31EZOLyiZRUlhkbF2Xwyx8JRKI7W0iea1j5e3Wr4mxvU8Z8F/hmuHglhZx4sy8flMU0XBkDGO1tIdluOh0kE/GqQtlCWpblpVRlHS9i3PkUDwd3dS0W1gzsSLcrMTqFrdalXTU9a3IdMHHQ9ivG5THKiKxf822pGDsGU2Ivqvc7Eje/OojbKLbXWTKqMkk+o8wOTxROZBqeRhpLuxZrDyFzsPQWpO2Ulp6hGqMXq6yifIYXmE7B+KAQrCWQWB8gA1relqlXTUdC28EQ6YuWrr8WZuLwyyKUbVY89LFT81IP31SMnF5ReUVJYZjZXk8WHThwhlTkF1u1vdqY25+VWstlY9UtysKowWI7FWW5XHAGEeoBiWa7s253J8RNiaTslP9RMK4w/SWcHkMEUrzIHEj21sZHOu3K4LEG3uqZXTlFRey7kVjTCMnJbvvGOyGCaRJZA5dL6CJZF0352CsAL2pC+cYuK2fchKmEpKT3XeySArI1PaAUAoBQCgFAKAg871d4w6qWs4k1KJGQHSARy6GuirGiTfd1ZMLM64pd/Xgws2eRFwu0zMQ2uNZWDNZC2m4IuQfnar1qLctvHHeUm5JR39TMwOYMmBSUuJ3KDSRvrZvZGwBJ3AO19jtVJwTuccYWS0JtUqWcvHqOzOLaSJ4pWcyRMUZmBRmU7o5GxF1+8Gl8VGSlHZ+fkKJOUXGW68iKyfGy6sLDO7s5AkSQMQJkKaiGsbalbSDfmCOprayEcSlFctsdjz9UZVzlmMZb7+Kx9GVS4xhiJY3kkSIzhOIHPgOhHWPn4NTMfF/h2uKhQTgmkm8beb5+XZ5hyetptpZ38ly8/Ykc4Vu8QIhcho5boJWTVo0aTcG9xqPz3rOvGiTfaurPaa2Z6SKXY+vwDl1xGCUu41RPrBY+JkCWvvYndvf8BYsOE2l1r6kNtWQT7H9DHxbuuFkYO5ImsrcRuXEC2ve9rbffzq0UnYljq+hDyq289f1L+RBpUnVnkUCXSELkvFptdS3teLmDc7NsarbiLi0lt5MtVmall9fmi92ZQtHxC7sSXUhmJHhcgEXOxsLbc6re0npx94LUptZye9qMU6xcOIssslwrIpYrYXLWA5XsP8AEKURTlqlsiL5NR0x3ZRJjjiMEsis0TPpW6mxjcsEI581a+x6VOjo7cPnj+UNfSVZXLP8Mio80ml7uGZk4MqxYm1xrkN1AB/s8m6HiL61s64R1Y61leH3/RirZSxnqeH4/f8AZt8pFjfYWN//AIb1xLc7HsaG+aYkYOSHiPx0iE3E8zGUD87c9V067Xr0VXX0qlj4W8Y7/vmee7LOicc/ElnPd98jZO0GJIgEcTMHlGlGUM7KLXL2Fybbb9SK5KYrXmWy8jquk1DEd35mFmWatJljzqTFIqb2JBR1Olh8DcWNaV1KPEKD5rP8GdlrfDua5PH8l/PGmjliaEswSN2eLUTxVUxja59oBiQfM7Gq1aZRal2rn2b/AMF7XKMk49j5duxl9mZxJAJFZnV2YqWLE6dRC+1uNrVS9OM8NFqJKUMolaxNhQCgFAKAUAoCxLhI2ZXZFZl9liN19x8qspSSwmVcYt5aPZcIjMrsisy+ySN193Sik0sJhxTeWigZfFYDhrYNrAsNm56vfep1y7Roj2HvcYtTtoXU4s5tuw6HrUa5YSzsNEct43PY8HGoQBFAT2LAeHa23TajlJ557hRisYWxafKoDrBiQ8Td7qPH7+tSrJrHPYh1Qecpcy4cDHqV9C6kFla26joD5VGuWMZJ0RznB7isJHKAJEVwDcahex6ikZOOzEoqW6PJcDEyCNo1KDkpAsLelFOSeU+YcItYa5FSYVASwUAsAGIG5A2APW1NTfLI0rfAwuESIaY0VBe9lFhc+dJScnlsRiorCWD1sMhcOVBcAgNbcA8xfpUanjHUTpWc9ZZGVwhdAiTTq1W0i2rnf33q3STznJXo4YxgrnwMTizIrDVq3A9rr7/WoU5LZkuEXui7LGGBVgCDsQfOoTaeUS0msMtHAxaSnDXSVCkWFiovZfdudvWp1yznJGiOMYCYKMFSEUFBpU29kHmB0H/qmuXNZ3GiOU8bFv8A2VBoZOEmhjdl0izHqR5mp6Wec55kdFDGMLBdGDj1B9C6gNIa24HS/So1PGMk6VnOC5FEqiygKNzYC3M3P31Dbe5KSWxXUEigFAKAUAoBQCgFAKAUAoBQCgFAKAUAoBQCgFAKAUAoBQCgFAKAUAoBQCgP/9k=">
            <a:extLst>
              <a:ext uri="{FF2B5EF4-FFF2-40B4-BE49-F238E27FC236}">
                <a16:creationId xmlns:a16="http://schemas.microsoft.com/office/drawing/2014/main" id="{399C5458-1228-42BF-B6F4-E84661B143A5}"/>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12" name="AutoShape 6" descr="data:image/jpeg;base64,/9j/4AAQSkZJRgABAQAAAQABAAD/2wCEAAkGBhISEBQUExEUFRUSGRIWFxUUEBIVGRcWGBcVHxobGBMYGyceGB0vHhYXHzsgIygqOCwuGx8xODMsNyYrLSkBCQoKDgwOGg8PGiwkHyUsLCwpLCkpKSwqMCwqKi8sNS8sLywsLDQsLi8pNDQsLCwsLCwsLCwsLCwsLCwsLCksLP/AABEIAMsA+AMBIgACEQEDEQH/xAAcAAEAAwADAQEAAAAAAAAAAAAABAUGAQMHAgj/xABHEAACAQMCBAMDCQMICQUAAAABAgMABBESIQUGEzEiQVEHFGEWIzJCU3GBotIVJJEXVGKCkqGz0SUzNDVScnN0tGNkdbGy/8QAGQEBAQEBAQEAAAAAAAAAAAAAAAECAwQF/8QAKxEAAgIBAwIFAwUBAAAAAAAAAAECERIDITFBUQRhobHwInGBEzKRweFC/9oADAMBAAIRAxEAPwD3GlKUApSlAKUpQClKUApSlAKUpQClKUApSlAKUpQClKUApSlAKUpQClKUApSlAKUpQClKUApSlAKUpQClKUApSlAKUpQClKUApSlAKUpQClKUApSlAKUpQClKUApSlAKUpQClKUApSlAKUpQClKUApSlAKUpQClKUApSlAKUpQClKUApSlAKUpQClKUApSlAKUpQClKUApSlAKUpQClKUApSlAKUpQClKUApSlAKUpQClKUApSlAKUpQCviaZUVmZgqqCzMSAAAMkknsMV915X7Uuai1ylglwIYiv705TOzjIQ7ZPg3wO+tQTjNdNPTc5UjGpNQVsvpfa9YKSdNwYhke8C3bpavJdRIbJ/wCX8ag2ntvsXkVWjnjRjgyusWlfiwVycfdUHkPli5mtkkS4a0tZAcW2eu0g7M7zNjQWOo4iC4yCMHJPZxHkSW2d7+a6WUW8MmopaKkxUI/zoYuUM6gjDFcNpHY716cNFNx/v/P8ON6jSaN3wfmW1uh8xcRyHAYqGGtQf+KM+JP6wFWdfni2ljsr2zvImnFu51mSRo5ZCA2Jlbp48WlgCCM5O2rYn9DKwIBByDuD8K462koNVwzelqZ3fQ5pSlcDsKUpQClKUApSlAKVDPEf3gQ6Dko0mvK6cAgYxnOcsPLGPPyqJJzGgga40t0ELZk2HgViGkCncxjBOfMDIBGM2mS0W9KgScVAuUg0EmSOSUNldOmNo1IO+c5lXy9a54RxUXEZkCsoDzR4bTnVFI8bHYkY1I2PhjtSnViydSoXC+KrPGzoCNLSIVYYOVYgEjyBGlx8GBqHbczLIjlYpA8UqxPG2lWBZwqMMnDIdQYMD2z5gilMWi5pVbLxxUuVt2VlaRdSOcaHbxeANnIfCM2CNwpIzg4lWN11E1aCu7DBIJ8LEeRx3BpQskUqnuuZFjW6LRyfugBKgKzS6l1L0lB3yfAM48QI+NTI+IhpFVVLK0fU6gK6QMjTnfOTkkYGMK242ypi0TKVUNzGghW40t0GK4kGD4GICyFRv0zkHV5A5IAziX+0P3jo6D9Dqa8rpxkjGM5zken40pi0TKVAuOKFZ1hETMWR5AwZAuEZAQckHOZB5etctxQao0CMZJFL6NvCo05LtnA3YDbOd8ZwcKFonUrqtpSwyyFSCRgkHse4I7g96jcK4ulwrsmR03eMg4yCv0T8AyFHH9F1NKLZOpVPbcyK6y4jcPA/TeJtIbdsK674ZD3DZ8mHdSBMk4iOp0lGqQKHZQQAiksFLHyBKsBsc6TtsaUyWiZX549qkzHitzqUKV6YGPrARoQSfM4P92PKv0HbyllyVKncYOPIkeXltmvKOeeUpVkuZZWsxayS9YyyGQTnwRAwIVGRqMKjw74yQdyp9PhZKM9zz+JhnCjSJzMlhaxxRxNJ7vHGAhDh5FCBmZCV0McB2Az4tJ7YOPvjfOCSSy2nu4ePpxiUytIoYToSiKqRuTkZyxwBg98HFxwrjsM/D1uECrG6EBWkVMYyugydlIIK/A1nuExxS3F1JOITA9tbLKpuYZVHQAfYo2XjxKSS6pkaDghiBhJb2t17m3fCZ5Rb8DkkskWNbmSZ55Q0KR/NxlI0B6oxqWU579sIwO61+geWbpJLK3eN+ohiiw+CNWFAzg7g7djXg3CStzeXB/aDWfvEkjIxEoEuuR20yMrKE2I+ltviveOWOApZWkVuh1CIHLYxqZmLMcZ2yzMceWa9Hi3sk+Tj4at2vlFpSoA4rq6hiQyCIsrEFQC6/SVM/SYHY9hnIzkEDsl4iBKIlGqTTrIBACpnALHyyQQPXSfQ14aPXaJdKpp+Z0WJpNDExzRW7xgpqSSSSNFB3xj52Nu/0WB+FTWvX3+ZYkFRgMm+e5znAx8fh60piyZSqqDj2qJpei4VVkbcx79NiGGzHB2JGe9do4t4oB02/eASN18OF1eLf09M7/xpTFosKVV2/G9bzKsTfu8qwudSAaikT5XfcaZV9DnIx6qULPqC1kNz1XCqFjMYAYkkl8k9thhV/ie2N6yPlyT9nvYEjQySQLKGORA2QMqQT1Ahx5gkZyM4GlpVyYopbrg7NeQy6I2iihniwxy2qR7dlIUjGAImGc+Yro4bwaaKzaDCAvNcMdLnAhmuZJCFOkEMI5CvbAbzxWhpTJ1QoprLhkkV3K64MMyRlgWAYToCurAXcFOmu526a+u0SflyRuhKpVJ42jEmCSssAlDlGOASRuynGxyOzNnSUpkyYlNxPgpuGlWQBUZIem6t84ksbSsHUFcKQWQg5O4ORjvN4RbyJAiysrSAHWyjCsxJJIXyBJzjyqZSpe1FoqJuCk3yzggKYtEq75Zo2Jh27YHVmJ+Oj0pwDghgiaNiGALJHgY024LdKP8AqqcVb0q5OqFGaj5ckPD1sH0lFRIDJqPigXC/RGCHKDHoCc5OMGyktpRcmVVQr0ggBkKktqJ7aSMb+tWdKOTYopp+FvLcxPJHEyLDLG4JydbtCfCpXBXwMM5B7bV2T8NdblJotJHT6MiMSDpDakZG3GQdQ0nGdWcjTg2tKliilSxuBBIucvLI30p3JSFmAOGIOHCZwB9bG/nXNnwqSG7kdMGKZE1gsAwljyFYKFwQUIUknbppt3q5pVyGJnLvl6R+lKpWOeNwHIYsslu0wZ0bYZIHiU48LDvhmzMbhbpdvcJhhPHFHIhYqR0jKUZDj/1WBBx2BB8jb0pkyYldwG0ljh0zNqcvM2eoz4RpXMa6mHlGUX7we/c4n218LWS2ik6gEkT4SIvgyiTSCETPicYB2zsG9ah+0f2oSwzPa2mEaPAkmKhiCRnSikY2yPEc+Yx515RcX8sknVeV2kyD1Gdi4IORhicjB7Y7eVe7Q0J2tR7Hi1/EQScOT2PkC4kXhdu9rH1lTrLPbswV2YyOdcTnw53IwSARgZUpg0XHOXrzidyiwW09tHEpike6uS+NRVmBGti22k4BOTjJGM1X8C9oCQIw1PG0qyOGiQMIZznUDG/heB2xIFGSjM4GBg13/LKBJCLe+ngjnMjTMtv1WG5YHXIA3XYuyFwGAUIPqg1cJxm5Je5c4Sik2U3EOV7b9sCyWUCANDG7u4HaNDKNeR4mYMNuzNgDbFfoVRttX5c41xATzM4UqnhVELFisagBQzHdmwMknuxJ86tuWuf72y0rHLriGPmZfEmNtlP0o9htpON+xrpraE9SK33SOOj4iGnJqtmz2mTglxFbXUMDDMrXMkEnUZGjkmZ38eBuqyOSCM5GARtlpo4S8d3108QeFIZELHV82ztGyse/+tkBBPmDnbB7OWePpe2sdwgKiQHKncqykhlz54IO/nsatK+a202mfSSTVozPEOWpGhmC6DJcXNtcOGchAInt/DnSSfm7cDtuSfKrmxtdBfESIGIbCH6TYAJOwA2VR+FTaVHJtUWils+GzLZPCwTqETgYkYr42crlioI2YZ29e9fMHB3V7VhHEvSVhIVbByUC+HweIZGd9NXlKWTEz1rwN1muZGihbrXEc0ZLnUoWG3QZ8HfMJbAPnj1pWhpUbstFTJytasSTFksSSdcncnf61cfJK0+x/PJ+qs1zzzFe2dzaRwyxFbyTpDqwajGxeNc5V11D5ztj6vc522trC6ph5C7ebaVX+CjsPvzW2pJJ3yZTTbVFf8krT7H88n6qfJK0+x/PJ+qqaTid4OLrZddOi1ubnX0B1NpNBTVq09yG1afhjzrScUjlMZMUojdQxGqMSKTj6y5B/gwo01W5U0+hE+SVp9j+eT9VPklafY/nk/VWV9nvtEkuZPd7wLHPIqSwYUossToGAGScnHi77jPmpq8584jc2tnLc28iZhUMY5ItasMgHBDKVO+fPt2rThNSwZlSTVonfJK0+x/PJ+qnyStPsfzyfqqZw2CVUHWlEj7ZKxiNc+elckgfeTWP555ivbO4tEhkjZLuTp5lh1GNi8YBGll1D5w+X1fjWYpydJlk1FWzSfJK0+x/PJ+qnyStPsfzyfqqfHA4Qgyksfr6UGPuXGMffmsZwLmW8bis9jcyovTGuJo4NJlTY7szEfRYdh3D77UipSTp8BtKrNJ8krT7H88n6qfJK0+x/PJ+qpXGLkRQSSGTpiJXkLaVOAoJOQe/aoHKE13LaRy3bKJZVVzGkegRhtwNySWxjOT32xU3q7LtdHb8krT7H88n6qfJK0+x/PJ+qs5x3jd9DxK1tI54il0HOqS21MmgMTnS6hth8KvZeHcRI8N9AD/8exH/AJFacWqbfP3M5Jukju+SVp9j+eT9VPklafY/nk/VUngkkzW0JnAExROqAMASYGrA9M5rM8+cfu7I25hkjK3EywkSQ6iurcFWV1GBg7EHy3qRUpSxTNNpKy9+SVp9j+eT9VPklafY/nk/VUTiVnxNULQXVuzAEhJbRsMfTWkoK/wNfHIPOP7RtTKY+m6MUdckjOFIKk74IYbHscjfGSqWOSZLV0dsns/4cxJaziJPckEk/eSa+f5POG/zKH+yf866+eebGskhSJFee6kEUIckIGJA1PjcqCy7D1rsm4VfrGzrf6pQhIjNtAIC+NhpA6oGdv8AWHvWlnSbfuSo3wP5POG/zKL+yf8AOn8nnDf5lD/ZP+dXdjIzRIzjDMqFhgjDEDOx3G/lWK5w5jvbW9s4IpY2W8bRmSDLJ85GpOVZQ20mcYHb41IOcnSfqSWMVbRdfyecN/mUP9k/50/k84b/ADKH+yf86vYI2VcM5c/8RCj+4Csdww8XezW4lu7aNmiEpiNg7FfDq0s3XXB/Daicn/17msY9i7h5LskGEt1Ueis4H8Aa7PklafY/nk/VWa5U4jxS/s0uVu7WLWXGj3B3xoZl+n7wO+M9q1HLVxO9qhuMdbMiyaRgaldl2Hp4aTTjyxFp8IqXteGC8FmV/eGTqhMz7pk7686c+E7ZztSxteGTXE1vGuZbbT1VzONOoZHiJwfwJru574ubW0eSJc3MitFCVRWfUQSSARuFVWkx/RqTydxlLyziuQqh5VAkwMfOJ4WGcZIyDjPlilPHLftz1Fq6Oz5JWn2P55P1U+SVp9j+eT9VOZpbkRILQoJXkjQF1LKFJ8ZIHfCgn8KyvN/GuJ8PiikN1bTdWVIdPuLpp1K7as+8HP0MYwO9IRcuGJNLdmrj5WtVIIiwVIIOuTuDt9auap+IRcVhCOLq3mXqQCRFsWibptKiuQxmYbKSe3lSstedltdil9qn+28H/wC6j/xrWvR6yHtG5Ynu4oZLbR17SQSoH2DYwdIbOAcqp32OMZGcjtted5MBZeGXyS43VIFlQnz0zq2jH/MVro1lCNdLMJ4yd/NjiYf6fiP/ALCf/wAiD/OtLdtiNz6K3/0aouA8Pmkupb24j6TOiQQwllZo4VZmJkZSV1szZwpOAq7nysOYbllt5AkUkrukgVY1HcqQMsxCrufM1iXKRtcWYuXk333g3D5IT07q3trRoZAcZIiQ6CfIZGQfqnftkH4j5t/aHCbqGUdO6iXpzIRjfWF1hfIZyCPqkEdsE6vkgyJY20MsMkUkEMUbBwuMxqFyrqSpBxnvnHkKzPtH5KZpFvbVW6oKCdI85ljyuTgfSIAAI8wB5qAeyknLGXfZ/OjOU419S/J6LXnntUH7zwn/ALuL/Fgr0OvO/aHaXVzc2TW9pNIlpL1ZG+bTOHiICB3BJwjeQ8vjXPQ/evnQ3qft/j3PRK889qli0D23E4R85aOqydhqiY4AJx6syfdKa3trc61zpZfg6lSPw8/vFdfFeHJcQSQyDwSoyN64YYyD5HzrOnLCVlnHKNGe45dpfC0tozqjvNNxJjztY9LEH4M7RRkHuGf0NausN7K+WJbWCRrjPVLNCuoMNMMLyYCg/VLtK4PmGU+lbgmmpSeK4QhbVs885z1/tzhnT069Nxp15050P3xv2z/dVxzQvE/crjpG219KTGhZg/0T9A5xrxnGfPFVHMsdzJxWzuYrK4kitQ+ogQoW1hh4VkkXyP1sVo25plAz+zL7PoBZk/xFxj++uj4jVceXdmFy/v8A0X0fYfcKwPtfz07HGM+9xYz2zpbGa2HAJpXto2nQpK4LOhIJQsSdOR3xnH4VkPaZbXFyLdba0mlME4lY4RF8AIwC7AkknuBjbv2rOltqKzWpvA55s5wvLWaKGQQQR3PhW90ySpGxzkNHlcEbHJbGDq3CsBpOUeVIeH2wghyRkszNjLMQBk42GyqAPQDv3pxbhcXELSSGVHQOPrppdHG6sudiQfTIO49aqOQJr2GM2t5DJmBikVxgMskYzpyQSRgDYsBtjO4Oa2np7bd138yK1Lf8E/nXk5OIQqhkMckZLRyKM6Wx5jYkduxB2G9ZV+bOKcLwOIQC5twQvvMJ8QyTjV2BP0Rhgm5+kxrW8wX9xDc2zxwSywYnE/SwxXIj6Z6ectuG7ZwM/ca7mTikt5ZyQWtnOz3CtFqnia2SMNsXYygNsMkBVJJxV026Skk17fnoSS3bWzNPw3iMdxCk0TaklUMpwRsfUHcH4HtWC9o3+9uDf9WT/EtcVseVuBizs4bfVq6S4LYIBYksxAPYamO1Y7nizuZ7+wmgs5njs31u2I0yDJESEV3DE4jPcDuKmlS1Nntv7Mal4b87Ho1ReK/7PL/05P8A8mu22uNa50svwdSpH4GoHMN2ywSKkMkzujhUjC7kjAyzEKo39f41xXJ1fBn/AGPf7oh/5p/8V62lYv2Y289tZpbXFtLE6NJhjoZGDMW+kjHHfG+O1XnM/EZ4reT3aF5Z2VhGFUaQx2DMzEDAJzjOTiumor1HXcxDaCM4Oa7N+JyvPdQotmGt4leVQTI2DPJgnywsYPwk9aqPZ5xeC24nc2UMqPb3DGa2ZHUqG05ZBj+iMY9IvjW45PsRBZQwhXUxqA/UUhmkO7sTuGJYs2QTuay/tN4RcTSWs1nDI9xayZyBpXTs27MRq8SqMDOzNXWMotuHR7fx1+dzEk0lI9Crz720f7Ja/wDdxf4U9bbh18ZUDGKSJsDKSLggkdsjZvvBNYr2p2dzdxQxW1rLKYphKzeBE8CSLgF2BJJcbgEYBrno7ais3qbwdHoFKi8PvTKgYxSRHbKSKAwJ8sqSp/AmlcToSqVg7+Jf240ck1wsJslk6aXVyi9UzsurEbjB0jHpVpb28DQ3nRlnKrlDqubkssixBspIz612kTsRuCa6OFGMtzUUrzK3vFfhMBS5uG4g9sjxql1cvI8xUAFotRVk1HcsNIGScYyPROGGXoRdbHV0J1NPbqaRqx8M5pOGJU7JNKxFzx2WO/guGY+53TPZgHICuDmKX+u4kXPbSYz51e85L/o+6YM6tHDO6skjxsrLGxBDIQe4qYU15jLZsuqVieAcbaGY8Mvmcvv7vcMxHvMX1fnAc9Udjvk4Hmd53DuHAcNfMkxYrOdbXVwz5UyacSl9QwMdjVcK5ClZqKVg+UeKmWztraOYtcy28M08k00ruiSD6a6jl2J2ABAXYn6qtqrbgiRwdLXMwxu8lxM8hPr1S2oH7iMeWKko4umE7LKleb8qNbtwmGW4uLt5GiLORfXwYsc9sSaQewq15ntCLzhadWYCSSRJNFxPGJAkDMNSo4B8SA7/ABHma09P6sfv6EUjZ0rPc7QH3TwNIjCS0UNHLJGwVriFWGpGBxpJFV3PQ6b8PKySxh7uKKTRcTIGjMcpIYKwzuq7msxhfr6FcqNlSsTHLq4hbmwmlliDSreAzyzQqFQ6QWkYhJQxHhQg7+IYqP7Q+Em34fdXKT3Im1KwZb26QKHnQaViWTQAFbTsPjWlp20r5I50m+xvqVVWHL6QzdRJJ8FWVkkuriZSSykMBK7aSMEbYzqq1rm66GkKVh5+OSx8Qt7gsfc7wvaAE4VHUkwy/HW3UUHzUx1tZUBBB7HvuR/eO1WUcaInZ90rAchcRkinFvNLK6XkEN5bNNI8jDKJ1otbsScEqwHoT8TX1zJePJfWUnWlW396NroSZ0WVunIWZtDDUBIgQA/8D9w1b/T+qiZ7Wb2lcAVmOe+GTTxxrbzSRTapCrRyumSkMpVWAOGUvoyCDWIq3TNN0jUUrO8K5r6/DkuVT51wE6R1DFzq0GM7ZAEmxONhk9qr/Z9FIsl+ks0szw3LIHlldj02iiYYQnSgyzHCgd8eVXB076Ey3NlSs1zoZ5Ymt7Vyk+gz6l8umQY1z5a3AX4qslWPLnGkvLSKdRgSqCy5+i3Z0PxDAj8KmP05Fvei0pWO5TiP7R4mGklZYZLdY1eeV1QNCGbSjMQMlvSq7it5PYXU92jTS2sbrFcQdR5OnH0YnE0QdvDhnIIG2Dk4xkb/AE7dX0MuVKz0KlZW36Vxf288U0jQyW876VuJhGzrJbhWMOrTkB5AQR3O+4GFYao0nZwLO4/bJufdn6JtlttXUgzrErPr0dTOjDY9c/VxvV5xZCIZenE0jyBhpQxgliukEl2UdgB38qn0o5XRFEwdtypO/C7VOmYL6wROhIzRsOoigFdUbHMbgaSD5EHG1XN9fXsliNNnLHcSgI6rNbEw5IDurmTS2AWK+pC5A3xo6Vp6jfK6jEyvMXKEUnD3hihkDdMLEizH5t1HzeA0oQaSF7Hy2ri/S8uOEyQyWzC6mgeFh1INPUZCpfUJMBMnPr8K1dKim/WxiUXMPAffrYAhoJkIkhc6C8Mq7qfAxBHkQDuPwrrsobhOGKjxF5zGyuiNGPnG1ZILsq6cnP3eVaGlTJ1Qx6mBt+TZJOG2qsklte2MaLFMjQlgyqBgFXIaM+asR93roeDcSvGtc3Nk6TqMFElt2WQ+qHqYUH0YjHbfub2lalqOXIUaM3yNwyWHh0VtcQlWiTptlo3RxvnTpYnGD9YCvvmzhM0jWs8Ch5LOUydNmC9RGR0dVY7BsNkZ228q0NKmbyyFbUZ25lnu1WI2ktuvUhd3ne2PhjkVyqLFK5ZiUC74ADE5JGDG52s7iWSyMNs8gt7mKdyHgUaFSRSBrkBLePtjGx3FaulFOnaQcbMpd8Knt71bq1iZ0ucJd24eJTkDwzrqYLrH0SAfEMd8Zrs9onDZ7rh8lvBCXebp4JeNVTTIjHUWbPZSPCDvj7609KKbTT7BxTTR02kzOgZo2jJ7o5QkfeUZl/gar+Znn6DJbxuzyYTUjwqY1YgM4MjAagpYgYO4GcDeralZTp2WtqMpzLyhHJw94YYpA3TAhRZiOm6gdPAaUKApC9j91TLe6vG4f85bsLrp6CvUgwZdONQYOQE1b+oB7Gr+lazdUyY72ZHjnLc09pamEGC6tGhMbN0zoGAkmdJIK6Cx0530gVzzZwGQ21rFaws5tZrWVfnIxhYWydTSOCWIyM75J3Pc1raVVqNV5EwR8xuSASpUnyOMj78Ej+BqnvOub6ArCxhRJg76ovpuY9BClw2AFfO2fEuAd8XVKwnRpqzK8L5RMXEZ5cj3dmFxHHhcLdSKySv2yDpH49VvSuOC2VxFxG+lNu/RuugyeOAkPFHobK9TbV4cfcc4rV0rX6jfPaiYozvBuEtI801xDLFLK+wM42hTIiUGF8YxlyD2aR8ZqFypw64tbq7T3eQWs0gmhJlhbQ7KOqCOqWwWGR+OcZrX0pm9/MmPBlOWrK4jvr6WS3dY7t4njJkgOnpxBCHVXJBOkEYzt3xU7gcMonvDLA6pcSrIhZoWGkQQxkEK5IJMTHGOzDzyBe0o52VRoyXLnKslneyBDmzKOYU+xd3QyRj+jlQw/EbYyVa2lSUnJ2ypVwKUpWSilKUApSlAKUpQClKUApSlAKUpQClKUApSlAKUpQClKUApSlAKUpQClKUApSlAKUpQClKUApSlAKUpQClKUApSlAKUpQClKUApSlAKUpQClKUApSlAKUpQClKUApSlAKUpQClKUApSlAKUpQClKUApSlAKUpQClKUApSlAKUpQClKUApSlAKUpQClKUApSlAKUpQClKUApSlAf/9k=">
            <a:extLst>
              <a:ext uri="{FF2B5EF4-FFF2-40B4-BE49-F238E27FC236}">
                <a16:creationId xmlns:a16="http://schemas.microsoft.com/office/drawing/2014/main" id="{2C7F4172-300E-48B4-A12A-78969F78D2BF}"/>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13" name="AutoShape 8" descr="data:image/jpeg;base64,/9j/4AAQSkZJRgABAQAAAQABAAD/2wCEAAkGBhISEBQUExEUFRUSGRIWFxUUEBIVGRcWGBcVHxobGBMYGyceGB0vHhYXHzsgIygqOCwuGx8xODMsNyYrLSkBCQoKDgwOGg8PGiwkHyUsLCwpLCkpKSwqMCwqKi8sNS8sLywsLDQsLi8pNDQsLCwsLCwsLCwsLCwsLCwsLCksLP/AABEIAMsA+AMBIgACEQEDEQH/xAAcAAEAAwADAQEAAAAAAAAAAAAABAUGAQMHAgj/xABHEAACAQMCBAMDCQMICQUAAAABAgMABBESIQUGEzEiQVEHFGEWIzJCU3GBotIVJJEXVGKCkqGz0SUzNDVScnN0tGNkdbGy/8QAGQEBAQEBAQEAAAAAAAAAAAAAAAECAwQF/8QAKxEAAgIBAwIFAwUBAAAAAAAAAAECERIDITFBUQRhobHwInGBEzKRweFC/9oADAMBAAIRAxEAPwD3GlKUApSlAKUpQClKUApSlAKUpQClKUApSlAKUpQClKUApSlAKUpQClKUApSlAKUpQClKUApSlAKUpQClKUApSlAKUpQClKUApSlAKUpQClKUApSlAKUpQClKUApSlAKUpQClKUApSlAKUpQClKUApSlAKUpQClKUApSlAKUpQClKUApSlAKUpQClKUApSlAKUpQClKUApSlAKUpQClKUApSlAKUpQClKUApSlAKUpQClKUApSlAKUpQCviaZUVmZgqqCzMSAAAMkknsMV915X7Uuai1ylglwIYiv705TOzjIQ7ZPg3wO+tQTjNdNPTc5UjGpNQVsvpfa9YKSdNwYhke8C3bpavJdRIbJ/wCX8ag2ntvsXkVWjnjRjgyusWlfiwVycfdUHkPli5mtkkS4a0tZAcW2eu0g7M7zNjQWOo4iC4yCMHJPZxHkSW2d7+a6WUW8MmopaKkxUI/zoYuUM6gjDFcNpHY716cNFNx/v/P8ON6jSaN3wfmW1uh8xcRyHAYqGGtQf+KM+JP6wFWdfni2ljsr2zvImnFu51mSRo5ZCA2Jlbp48WlgCCM5O2rYn9DKwIBByDuD8K462koNVwzelqZ3fQ5pSlcDsKUpQClKUApSlAKVDPEf3gQ6Dko0mvK6cAgYxnOcsPLGPPyqJJzGgga40t0ELZk2HgViGkCncxjBOfMDIBGM2mS0W9KgScVAuUg0EmSOSUNldOmNo1IO+c5lXy9a54RxUXEZkCsoDzR4bTnVFI8bHYkY1I2PhjtSnViydSoXC+KrPGzoCNLSIVYYOVYgEjyBGlx8GBqHbczLIjlYpA8UqxPG2lWBZwqMMnDIdQYMD2z5gilMWi5pVbLxxUuVt2VlaRdSOcaHbxeANnIfCM2CNwpIzg4lWN11E1aCu7DBIJ8LEeRx3BpQskUqnuuZFjW6LRyfugBKgKzS6l1L0lB3yfAM48QI+NTI+IhpFVVLK0fU6gK6QMjTnfOTkkYGMK242ypi0TKVUNzGghW40t0GK4kGD4GICyFRv0zkHV5A5IAziX+0P3jo6D9Dqa8rpxkjGM5zken40pi0TKVAuOKFZ1hETMWR5AwZAuEZAQckHOZB5etctxQao0CMZJFL6NvCo05LtnA3YDbOd8ZwcKFonUrqtpSwyyFSCRgkHse4I7g96jcK4ulwrsmR03eMg4yCv0T8AyFHH9F1NKLZOpVPbcyK6y4jcPA/TeJtIbdsK674ZD3DZ8mHdSBMk4iOp0lGqQKHZQQAiksFLHyBKsBsc6TtsaUyWiZX549qkzHitzqUKV6YGPrARoQSfM4P92PKv0HbyllyVKncYOPIkeXltmvKOeeUpVkuZZWsxayS9YyyGQTnwRAwIVGRqMKjw74yQdyp9PhZKM9zz+JhnCjSJzMlhaxxRxNJ7vHGAhDh5FCBmZCV0McB2Az4tJ7YOPvjfOCSSy2nu4ePpxiUytIoYToSiKqRuTkZyxwBg98HFxwrjsM/D1uECrG6EBWkVMYyugydlIIK/A1nuExxS3F1JOITA9tbLKpuYZVHQAfYo2XjxKSS6pkaDghiBhJb2t17m3fCZ5Rb8DkkskWNbmSZ55Q0KR/NxlI0B6oxqWU579sIwO61+geWbpJLK3eN+ohiiw+CNWFAzg7g7djXg3CStzeXB/aDWfvEkjIxEoEuuR20yMrKE2I+ltviveOWOApZWkVuh1CIHLYxqZmLMcZ2yzMceWa9Hi3sk+Tj4at2vlFpSoA4rq6hiQyCIsrEFQC6/SVM/SYHY9hnIzkEDsl4iBKIlGqTTrIBACpnALHyyQQPXSfQ14aPXaJdKpp+Z0WJpNDExzRW7xgpqSSSSNFB3xj52Nu/0WB+FTWvX3+ZYkFRgMm+e5znAx8fh60piyZSqqDj2qJpei4VVkbcx79NiGGzHB2JGe9do4t4oB02/eASN18OF1eLf09M7/xpTFosKVV2/G9bzKsTfu8qwudSAaikT5XfcaZV9DnIx6qULPqC1kNz1XCqFjMYAYkkl8k9thhV/ie2N6yPlyT9nvYEjQySQLKGORA2QMqQT1Ahx5gkZyM4GlpVyYopbrg7NeQy6I2iihniwxy2qR7dlIUjGAImGc+Yro4bwaaKzaDCAvNcMdLnAhmuZJCFOkEMI5CvbAbzxWhpTJ1QoprLhkkV3K64MMyRlgWAYToCurAXcFOmu526a+u0SflyRuhKpVJ42jEmCSssAlDlGOASRuynGxyOzNnSUpkyYlNxPgpuGlWQBUZIem6t84ksbSsHUFcKQWQg5O4ORjvN4RbyJAiysrSAHWyjCsxJJIXyBJzjyqZSpe1FoqJuCk3yzggKYtEq75Zo2Jh27YHVmJ+Oj0pwDghgiaNiGALJHgY024LdKP8AqqcVb0q5OqFGaj5ckPD1sH0lFRIDJqPigXC/RGCHKDHoCc5OMGyktpRcmVVQr0ggBkKktqJ7aSMb+tWdKOTYopp+FvLcxPJHEyLDLG4JydbtCfCpXBXwMM5B7bV2T8NdblJotJHT6MiMSDpDakZG3GQdQ0nGdWcjTg2tKliilSxuBBIucvLI30p3JSFmAOGIOHCZwB9bG/nXNnwqSG7kdMGKZE1gsAwljyFYKFwQUIUknbppt3q5pVyGJnLvl6R+lKpWOeNwHIYsslu0wZ0bYZIHiU48LDvhmzMbhbpdvcJhhPHFHIhYqR0jKUZDj/1WBBx2BB8jb0pkyYldwG0ljh0zNqcvM2eoz4RpXMa6mHlGUX7we/c4n218LWS2ik6gEkT4SIvgyiTSCETPicYB2zsG9ah+0f2oSwzPa2mEaPAkmKhiCRnSikY2yPEc+Yx515RcX8sknVeV2kyD1Gdi4IORhicjB7Y7eVe7Q0J2tR7Hi1/EQScOT2PkC4kXhdu9rH1lTrLPbswV2YyOdcTnw53IwSARgZUpg0XHOXrzidyiwW09tHEpike6uS+NRVmBGti22k4BOTjJGM1X8C9oCQIw1PG0qyOGiQMIZznUDG/heB2xIFGSjM4GBg13/LKBJCLe+ngjnMjTMtv1WG5YHXIA3XYuyFwGAUIPqg1cJxm5Je5c4Sik2U3EOV7b9sCyWUCANDG7u4HaNDKNeR4mYMNuzNgDbFfoVRttX5c41xATzM4UqnhVELFisagBQzHdmwMknuxJ86tuWuf72y0rHLriGPmZfEmNtlP0o9htpON+xrpraE9SK33SOOj4iGnJqtmz2mTglxFbXUMDDMrXMkEnUZGjkmZ38eBuqyOSCM5GARtlpo4S8d3108QeFIZELHV82ztGyse/+tkBBPmDnbB7OWePpe2sdwgKiQHKncqykhlz54IO/nsatK+a202mfSSTVozPEOWpGhmC6DJcXNtcOGchAInt/DnSSfm7cDtuSfKrmxtdBfESIGIbCH6TYAJOwA2VR+FTaVHJtUWils+GzLZPCwTqETgYkYr42crlioI2YZ29e9fMHB3V7VhHEvSVhIVbByUC+HweIZGd9NXlKWTEz1rwN1muZGihbrXEc0ZLnUoWG3QZ8HfMJbAPnj1pWhpUbstFTJytasSTFksSSdcncnf61cfJK0+x/PJ+qs1zzzFe2dzaRwyxFbyTpDqwajGxeNc5V11D5ztj6vc522trC6ph5C7ebaVX+CjsPvzW2pJJ3yZTTbVFf8krT7H88n6qfJK0+x/PJ+qqaTid4OLrZddOi1ubnX0B1NpNBTVq09yG1afhjzrScUjlMZMUojdQxGqMSKTj6y5B/gwo01W5U0+hE+SVp9j+eT9VPklafY/nk/VWV9nvtEkuZPd7wLHPIqSwYUossToGAGScnHi77jPmpq8584jc2tnLc28iZhUMY5ItasMgHBDKVO+fPt2rThNSwZlSTVonfJK0+x/PJ+qnyStPsfzyfqqZw2CVUHWlEj7ZKxiNc+elckgfeTWP555ivbO4tEhkjZLuTp5lh1GNi8YBGll1D5w+X1fjWYpydJlk1FWzSfJK0+x/PJ+qnyStPsfzyfqqfHA4Qgyksfr6UGPuXGMffmsZwLmW8bis9jcyovTGuJo4NJlTY7szEfRYdh3D77UipSTp8BtKrNJ8krT7H88n6qfJK0+x/PJ+qpXGLkRQSSGTpiJXkLaVOAoJOQe/aoHKE13LaRy3bKJZVVzGkegRhtwNySWxjOT32xU3q7LtdHb8krT7H88n6qfJK0+x/PJ+qs5x3jd9DxK1tI54il0HOqS21MmgMTnS6hth8KvZeHcRI8N9AD/8exH/AJFacWqbfP3M5Jukju+SVp9j+eT9VPklafY/nk/VUngkkzW0JnAExROqAMASYGrA9M5rM8+cfu7I25hkjK3EywkSQ6iurcFWV1GBg7EHy3qRUpSxTNNpKy9+SVp9j+eT9VPklafY/nk/VUTiVnxNULQXVuzAEhJbRsMfTWkoK/wNfHIPOP7RtTKY+m6MUdckjOFIKk74IYbHscjfGSqWOSZLV0dsns/4cxJaziJPckEk/eSa+f5POG/zKH+yf866+eebGskhSJFee6kEUIckIGJA1PjcqCy7D1rsm4VfrGzrf6pQhIjNtAIC+NhpA6oGdv8AWHvWlnSbfuSo3wP5POG/zKL+yf8AOn8nnDf5lD/ZP+dXdjIzRIzjDMqFhgjDEDOx3G/lWK5w5jvbW9s4IpY2W8bRmSDLJ85GpOVZQ20mcYHb41IOcnSfqSWMVbRdfyecN/mUP9k/50/k84b/ADKH+yf86vYI2VcM5c/8RCj+4Csdww8XezW4lu7aNmiEpiNg7FfDq0s3XXB/Daicn/17msY9i7h5LskGEt1Ueis4H8Aa7PklafY/nk/VWa5U4jxS/s0uVu7WLWXGj3B3xoZl+n7wO+M9q1HLVxO9qhuMdbMiyaRgaldl2Hp4aTTjyxFp8IqXteGC8FmV/eGTqhMz7pk7686c+E7ZztSxteGTXE1vGuZbbT1VzONOoZHiJwfwJru574ubW0eSJc3MitFCVRWfUQSSARuFVWkx/RqTydxlLyziuQqh5VAkwMfOJ4WGcZIyDjPlilPHLftz1Fq6Oz5JWn2P55P1U+SVp9j+eT9VOZpbkRILQoJXkjQF1LKFJ8ZIHfCgn8KyvN/GuJ8PiikN1bTdWVIdPuLpp1K7as+8HP0MYwO9IRcuGJNLdmrj5WtVIIiwVIIOuTuDt9auap+IRcVhCOLq3mXqQCRFsWibptKiuQxmYbKSe3lSstedltdil9qn+28H/wC6j/xrWvR6yHtG5Ynu4oZLbR17SQSoH2DYwdIbOAcqp32OMZGcjtted5MBZeGXyS43VIFlQnz0zq2jH/MVro1lCNdLMJ4yd/NjiYf6fiP/ALCf/wAiD/OtLdtiNz6K3/0aouA8Pmkupb24j6TOiQQwllZo4VZmJkZSV1szZwpOAq7nysOYbllt5AkUkrukgVY1HcqQMsxCrufM1iXKRtcWYuXk333g3D5IT07q3trRoZAcZIiQ6CfIZGQfqnftkH4j5t/aHCbqGUdO6iXpzIRjfWF1hfIZyCPqkEdsE6vkgyJY20MsMkUkEMUbBwuMxqFyrqSpBxnvnHkKzPtH5KZpFvbVW6oKCdI85ljyuTgfSIAAI8wB5qAeyknLGXfZ/OjOU419S/J6LXnntUH7zwn/ALuL/Fgr0OvO/aHaXVzc2TW9pNIlpL1ZG+bTOHiICB3BJwjeQ8vjXPQ/evnQ3qft/j3PRK889qli0D23E4R85aOqydhqiY4AJx6syfdKa3trc61zpZfg6lSPw8/vFdfFeHJcQSQyDwSoyN64YYyD5HzrOnLCVlnHKNGe45dpfC0tozqjvNNxJjztY9LEH4M7RRkHuGf0NausN7K+WJbWCRrjPVLNCuoMNMMLyYCg/VLtK4PmGU+lbgmmpSeK4QhbVs885z1/tzhnT069Nxp15050P3xv2z/dVxzQvE/crjpG219KTGhZg/0T9A5xrxnGfPFVHMsdzJxWzuYrK4kitQ+ogQoW1hh4VkkXyP1sVo25plAz+zL7PoBZk/xFxj++uj4jVceXdmFy/v8A0X0fYfcKwPtfz07HGM+9xYz2zpbGa2HAJpXto2nQpK4LOhIJQsSdOR3xnH4VkPaZbXFyLdba0mlME4lY4RF8AIwC7AkknuBjbv2rOltqKzWpvA55s5wvLWaKGQQQR3PhW90ySpGxzkNHlcEbHJbGDq3CsBpOUeVIeH2wghyRkszNjLMQBk42GyqAPQDv3pxbhcXELSSGVHQOPrppdHG6sudiQfTIO49aqOQJr2GM2t5DJmBikVxgMskYzpyQSRgDYsBtjO4Oa2np7bd138yK1Lf8E/nXk5OIQqhkMckZLRyKM6Wx5jYkduxB2G9ZV+bOKcLwOIQC5twQvvMJ8QyTjV2BP0Rhgm5+kxrW8wX9xDc2zxwSywYnE/SwxXIj6Z6ectuG7ZwM/ca7mTikt5ZyQWtnOz3CtFqnia2SMNsXYygNsMkBVJJxV026Skk17fnoSS3bWzNPw3iMdxCk0TaklUMpwRsfUHcH4HtWC9o3+9uDf9WT/EtcVseVuBizs4bfVq6S4LYIBYksxAPYamO1Y7nizuZ7+wmgs5njs31u2I0yDJESEV3DE4jPcDuKmlS1Nntv7Mal4b87Ho1ReK/7PL/05P8A8mu22uNa50svwdSpH4GoHMN2ywSKkMkzujhUjC7kjAyzEKo39f41xXJ1fBn/AGPf7oh/5p/8V62lYv2Y289tZpbXFtLE6NJhjoZGDMW+kjHHfG+O1XnM/EZ4reT3aF5Z2VhGFUaQx2DMzEDAJzjOTiumor1HXcxDaCM4Oa7N+JyvPdQotmGt4leVQTI2DPJgnywsYPwk9aqPZ5xeC24nc2UMqPb3DGa2ZHUqG05ZBj+iMY9IvjW45PsRBZQwhXUxqA/UUhmkO7sTuGJYs2QTuay/tN4RcTSWs1nDI9xayZyBpXTs27MRq8SqMDOzNXWMotuHR7fx1+dzEk0lI9Crz720f7Ja/wDdxf4U9bbh18ZUDGKSJsDKSLggkdsjZvvBNYr2p2dzdxQxW1rLKYphKzeBE8CSLgF2BJJcbgEYBrno7ais3qbwdHoFKi8PvTKgYxSRHbKSKAwJ8sqSp/AmlcToSqVg7+Jf240ck1wsJslk6aXVyi9UzsurEbjB0jHpVpb28DQ3nRlnKrlDqubkssixBspIz612kTsRuCa6OFGMtzUUrzK3vFfhMBS5uG4g9sjxql1cvI8xUAFotRVk1HcsNIGScYyPROGGXoRdbHV0J1NPbqaRqx8M5pOGJU7JNKxFzx2WO/guGY+53TPZgHICuDmKX+u4kXPbSYz51e85L/o+6YM6tHDO6skjxsrLGxBDIQe4qYU15jLZsuqVieAcbaGY8Mvmcvv7vcMxHvMX1fnAc9Udjvk4Hmd53DuHAcNfMkxYrOdbXVwz5UyacSl9QwMdjVcK5ClZqKVg+UeKmWztraOYtcy28M08k00ruiSD6a6jl2J2ABAXYn6qtqrbgiRwdLXMwxu8lxM8hPr1S2oH7iMeWKko4umE7LKleb8qNbtwmGW4uLt5GiLORfXwYsc9sSaQewq15ntCLzhadWYCSSRJNFxPGJAkDMNSo4B8SA7/ABHma09P6sfv6EUjZ0rPc7QH3TwNIjCS0UNHLJGwVriFWGpGBxpJFV3PQ6b8PKySxh7uKKTRcTIGjMcpIYKwzuq7msxhfr6FcqNlSsTHLq4hbmwmlliDSreAzyzQqFQ6QWkYhJQxHhQg7+IYqP7Q+Em34fdXKT3Im1KwZb26QKHnQaViWTQAFbTsPjWlp20r5I50m+xvqVVWHL6QzdRJJ8FWVkkuriZSSykMBK7aSMEbYzqq1rm66GkKVh5+OSx8Qt7gsfc7wvaAE4VHUkwy/HW3UUHzUx1tZUBBB7HvuR/eO1WUcaInZ90rAchcRkinFvNLK6XkEN5bNNI8jDKJ1otbsScEqwHoT8TX1zJePJfWUnWlW396NroSZ0WVunIWZtDDUBIgQA/8D9w1b/T+qiZ7Wb2lcAVmOe+GTTxxrbzSRTapCrRyumSkMpVWAOGUvoyCDWIq3TNN0jUUrO8K5r6/DkuVT51wE6R1DFzq0GM7ZAEmxONhk9qr/Z9FIsl+ks0szw3LIHlldj02iiYYQnSgyzHCgd8eVXB076Ey3NlSs1zoZ5Ymt7Vyk+gz6l8umQY1z5a3AX4qslWPLnGkvLSKdRgSqCy5+i3Z0PxDAj8KmP05Fvei0pWO5TiP7R4mGklZYZLdY1eeV1QNCGbSjMQMlvSq7it5PYXU92jTS2sbrFcQdR5OnH0YnE0QdvDhnIIG2Dk4xkb/AE7dX0MuVKz0KlZW36Vxf288U0jQyW876VuJhGzrJbhWMOrTkB5AQR3O+4GFYao0nZwLO4/bJufdn6JtlttXUgzrErPr0dTOjDY9c/VxvV5xZCIZenE0jyBhpQxgliukEl2UdgB38qn0o5XRFEwdtypO/C7VOmYL6wROhIzRsOoigFdUbHMbgaSD5EHG1XN9fXsliNNnLHcSgI6rNbEw5IDurmTS2AWK+pC5A3xo6Vp6jfK6jEyvMXKEUnD3hihkDdMLEizH5t1HzeA0oQaSF7Hy2ri/S8uOEyQyWzC6mgeFh1INPUZCpfUJMBMnPr8K1dKim/WxiUXMPAffrYAhoJkIkhc6C8Mq7qfAxBHkQDuPwrrsobhOGKjxF5zGyuiNGPnG1ZILsq6cnP3eVaGlTJ1Qx6mBt+TZJOG2qsklte2MaLFMjQlgyqBgFXIaM+asR93roeDcSvGtc3Nk6TqMFElt2WQ+qHqYUH0YjHbfub2lalqOXIUaM3yNwyWHh0VtcQlWiTptlo3RxvnTpYnGD9YCvvmzhM0jWs8Ch5LOUydNmC9RGR0dVY7BsNkZ228q0NKmbyyFbUZ25lnu1WI2ktuvUhd3ne2PhjkVyqLFK5ZiUC74ADE5JGDG52s7iWSyMNs8gt7mKdyHgUaFSRSBrkBLePtjGx3FaulFOnaQcbMpd8Knt71bq1iZ0ucJd24eJTkDwzrqYLrH0SAfEMd8Zrs9onDZ7rh8lvBCXebp4JeNVTTIjHUWbPZSPCDvj7609KKbTT7BxTTR02kzOgZo2jJ7o5QkfeUZl/gar+Znn6DJbxuzyYTUjwqY1YgM4MjAagpYgYO4GcDeralZTp2WtqMpzLyhHJw94YYpA3TAhRZiOm6gdPAaUKApC9j91TLe6vG4f85bsLrp6CvUgwZdONQYOQE1b+oB7Gr+lazdUyY72ZHjnLc09pamEGC6tGhMbN0zoGAkmdJIK6Cx0530gVzzZwGQ21rFaws5tZrWVfnIxhYWydTSOCWIyM75J3Pc1raVVqNV5EwR8xuSASpUnyOMj78Ej+BqnvOub6ArCxhRJg76ovpuY9BClw2AFfO2fEuAd8XVKwnRpqzK8L5RMXEZ5cj3dmFxHHhcLdSKySv2yDpH49VvSuOC2VxFxG+lNu/RuugyeOAkPFHobK9TbV4cfcc4rV0rX6jfPaiYozvBuEtI801xDLFLK+wM42hTIiUGF8YxlyD2aR8ZqFypw64tbq7T3eQWs0gmhJlhbQ7KOqCOqWwWGR+OcZrX0pm9/MmPBlOWrK4jvr6WS3dY7t4njJkgOnpxBCHVXJBOkEYzt3xU7gcMonvDLA6pcSrIhZoWGkQQxkEK5IJMTHGOzDzyBe0o52VRoyXLnKslneyBDmzKOYU+xd3QyRj+jlQw/EbYyVa2lSUnJ2ypVwKUpWSilKUApSlAKUpQClKUApSlAKUpQClKUApSlAKUpQClKUApSlAKUpQClKUApSlAKUpQClKUApSlAKUpQClKUApSlAKUpQClKUApSlAKUpQClKUApSlAKUpQClKUApSlAKUpQClKUApSlAKUpQClKUApSlAKUpQClKUApSlAKUpQClKUApSlAKUpQClKUApSlAKUpQClKUApSlAf/9k=">
            <a:extLst>
              <a:ext uri="{FF2B5EF4-FFF2-40B4-BE49-F238E27FC236}">
                <a16:creationId xmlns:a16="http://schemas.microsoft.com/office/drawing/2014/main" id="{F89E5565-97B7-4AC3-9DC2-8763929956CC}"/>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pic>
        <p:nvPicPr>
          <p:cNvPr id="114" name="Picture 12" descr="https://encrypted-tbn2.gstatic.com/images?q=tbn:ANd9GcTHdaqo19AwDTQBwLNwR8dFczrx4c-K04_QJhZjIzDZKH21G7Q2yQ">
            <a:hlinkClick r:id="rId64"/>
            <a:extLst>
              <a:ext uri="{FF2B5EF4-FFF2-40B4-BE49-F238E27FC236}">
                <a16:creationId xmlns:a16="http://schemas.microsoft.com/office/drawing/2014/main" id="{38A336B4-0E51-4A72-B15E-C6E7B1F2EEB2}"/>
              </a:ext>
            </a:extLst>
          </p:cNvPr>
          <p:cNvPicPr>
            <a:picLocks noChangeAspect="1" noChangeArrowheads="1"/>
          </p:cNvPicPr>
          <p:nvPr/>
        </p:nvPicPr>
        <p:blipFill>
          <a:blip r:embed="rId65" cstate="print"/>
          <a:srcRect b="35566"/>
          <a:stretch>
            <a:fillRect/>
          </a:stretch>
        </p:blipFill>
        <p:spPr bwMode="auto">
          <a:xfrm>
            <a:off x="3007590" y="5585909"/>
            <a:ext cx="1532294" cy="344488"/>
          </a:xfrm>
          <a:prstGeom prst="rect">
            <a:avLst/>
          </a:prstGeom>
          <a:noFill/>
        </p:spPr>
      </p:pic>
      <p:sp>
        <p:nvSpPr>
          <p:cNvPr id="115" name="AutoShape 16" descr="data:image/jpeg;base64,/9j/4AAQSkZJRgABAQAAAQABAAD/2wCEAAkGBxQQERUUEhQWFRUVGBsXGBgWFxcUGRkcGRgeGR0XGhgaHCggHB4nHhwXITEtJSosLi4uFx8zODMtNygtLisBCgoKDg0OGxAQGzQmICYvLCwtLi8sLCwsLCwsNCwsLCwsLCwsLCwsLCwsLCwsLCwsLCwsLCwsLCwsLCwsLCwsLP/AABEIAGgB5AMBEQACEQEDEQH/xAAcAAEAAgMBAQEAAAAAAAAAAAAABgcDBAUIAgH/xABOEAABAwICBgUGCQYOAgMAAAABAAIDBBEFEgYHEyExQVFhcYGRFCIycqGxFSMzNVJic5KyFjQ2QrPBFyRTVHSCg4STosLT4fBD0SXD8f/EABoBAQADAQEBAAAAAAAAAAAAAAADBAUCAQb/xAA0EQACAgIBAgIIBgEEAwAAAAAAAQIDBBESITETgRQiMjNBUWFxBTRCRJHBsVKh0fAjYuH/2gAMAwEAAhEDEQA/ALxQBAfE0zWNLnENaN5JNgO9epNvSPJSUVtkLxnWAxhLadm0P03XDe4cT7FoU/h8n1m9GTf+Kxj0rW/r8CJV+lVVLxmc0dDPMHs3+1X4YtUOy/nqZlmbfPvLX26HFmmc7e5xd2kn3qbSXYg233Zg2pG8Eg9RsvGdx6G3S6UVUHoTyW6HOzjss6/sUE6K5d4liGTbDtJ/5JTgutMghtXECP5SPiO1h49x7lStwl3gzSp/EG+k15r/AILFwvE4qqMSQva9vSDwPQRxB7VQlBxemaUZKS2jcXJ0EAQBAEAQBAEAQBAEAQBAEAQBAEAQBAEAQBAEAQBAEAQBAEAQBAEAQBAEAQBAEAQBAEAQBAEAQBAEAQBAEAQBAaWL4pHSxmSU2A4Dm49AHSpKqpWS4xIrroUw5SKm0g0glrXXecrB6MYO4dZ6T1rdox4Urp3+Z8zk5U7363RfL/vc5CnKx8OK8PUYnOXjO0jXkeuTs1JHrlskjE1pHKJst1wM2EY7NRSiWB5a7mOLXDocOYUNkVNaZbrbg9ovXQfTGLE4rtsyZnykd94+s3paelZttTgzQhNSRJlEdhAEAQBAEAQBAEAQBAEAQBAEAQBAEAQBAEAQBAEAQBAEAQBAEAQBAEAQBAEAQBAEAQBAEAQBAEAQBAEAQBAY55msaXOIDWi5J5Ac16k29I8lJRW32Kd0lxx1bMXncxtxG3oHSes819Bj0KmGvj8T5XKyXfPl8Ph/36nIU5WP2KJz3BrGlzjuAaLk9y8k0ltnUYuT0l1Jpg+rtzwHVL8n1GWLu9xuB4FZtv4gl0gtmvT+Ftrdj19ESam0IomD5HN1vc5377KnLMufxL8cGiP6f56n7U6E0MnGnaPVJZ7ivFlWr9R28Oh/pIrjmqppBdSykH6EvnA9QcBcd91NDNf6kQSwIrrBlXY3h01JIY52Fjh08COlp4OHYrSmpLaIvDcXpo4s0i8JEj7wbGJaOdk8LrPYb9Thza7pBG5cSSktMmj0PTui2PR4hTMqIuDhZzebHD0mHrHuIPNZs4uL0y0ntbOsuT0IAgCAIAgCAIAgCAIAgCAIAgCAIAgCAIAgCAIAgCAIAgCAIAgCAIAgCAIAgCAIAgCAIAgCAIAgCAIAgCAhGsvFixjKdp3yec/1RwHefwrS/D6ttzfw7GR+K38YqpfHv9iuVrGEfUUTnuDWAuc4gADiSeS8k0ltnsYuT0u7Lc0U0aZRMubOmcPOd0fVb0D3rBycl2v6H0+Jhxoj/wC3xZ31WLgQBAEByNJtHocQgdFMPVeLZmHk5p/6Cu4TcHtHMoqS0zzVpRgstBUvp5R5zd4PJ7T6Lx1Hf3gjktGM1JbRW4cXpnIXp6WRqS0jNPVmlefi6n0b8BI0XH3gCO0NVfIhuPL5Elb66L7VImCAIAgNOvxSGnF55o4geG0e1l+zMd66jCUvZWzmUox7s1qPSSkmdljqoHuPBrZWFx7Be5XUqbI9XFnisg+zOqozsIAgCA40ulFK2oFMZgZy4NyAEkEi9iQLDd1qVUz489dCPxI8uO+p2VESBAEAQBAEAQBAEAQBAEAQBAEAQBAEAQBAEAQBAEAQBAEAQBAEAQBAEAQBAEAQBAU3pfWbasmPJrsg7GbvfdfQYsOFUV5/yfK5tnO+T+XT+DikqwVSb6scLD3vqHDczzGesRdx7hbxWb+IW6Sgvia/4VTuTsfw6L+yx1km6EAQBAEAQFc67NHxPReUtHxlNvJ5mNxs4HqG53cVPjz1LXzI7FtbKCV4hM9DVmCWOVvpRva8W6WkH9y8a2tDsetqOoEsbHjg9ocO8XWW+jLRmQBARPWNpScOprx220hyx33gdLyOoe0hWManxZ9exBkW+HHa7le6I6DS4sDVVczwx5Nnek99jYkE7g0G44cleuyY0+pBFOrHdvrTZ2Mc1QMEZdSzPLwLhsuUh1uWZoFj3KKvPe/WRJPCWvVZh1V6YSibyKpcXA3EZdvc1zeMZPMbjboI617l0R4+JE8xb5cuEi2JpmsaXPcGtG8lxAA7SeCzkm+iL7eu5xPy0oM2XyuG/ri33uHtUvo9v+lkfjV9tnYpKyOZuaKRkjeljg4eIKicXHo0SKSfVFMzfpN/eG/swtT9r5f2Z/7kuwmyyjROJUaYUMbsrquEEbiA8G3USNwUyosa3xZG7oL4nVpKuOZofE9sjTwcxwcD3jconFxemjtNPsZ14ehAEAQBAEAQBAEAQBAEAQBAEAQBAEAQBAEAQBAEAQBAEAQBAEAQBAEAQBAUJNJmc5x4uJJ7zdfTpaWj4xvbbMTigSLe0AgyUMX1rvPeSsLMlu5n0/4fHjRH69f5JEqpcCAIAgNPFazYRl9r2tuvbiVzJ6Wz1LZwvytP8l/m/wCFx4p7xMdRjralroJYQY5gY3jMRdr/ADSLixG4ngvY2tPaHEwfwVYV/Nj/AI9T/uq149nz/wAEfFD+CrCv5sf8ep/3U8ez5/4HFEtoaRkEbIoxZkbQ1oJLrBosBdxJPeVE3t7Z0Z14AgKV14zk1cLOTYcw7XON/wAIWrgL1G/qZua/XSLY0bpxFSU7G8GxMA+6N6zbXubf1L9a1FI6S4Oyg9JG7DH3ZOVRE7d0vDHH2uK2K/WxuvyZlWLjkdPmSHXhWvz08NyIiC89BIIFz02HvUOBFacviTZsn0XwOlhmrrC54WlkrpCWjz2yi5PPzbWHZZRyy7oy6r/Y7jjVNdDraIaAsw2pfNHK57XRlga4AEXc03uNx9G3DmVHdlO2PFokqx1XLaZBZv0m/vDf2YVv9r5f2Vv3J19cuPyB0dHE4jOM0gbuLrmzWdnHt3KPBqXWbOsyx9II6mFaqKRsLRPnfKWjM4PLQDbeGgbrDruo551nL1exJDEgl17kQoXSYFiwhDy6GRzQb8HMebBxHAOaefV1qzLWRTy11K8d0W8d9C8VkmmEAQBAEAQBAEAQBAEAQBAEAQBAEAQBAEAQBAEAQBAEAQBAEAQBAEAQBAEBQMosSDxBIPcvp976nxmuujC5y8Z2kXJoFPnoIfqgt+64hYOWtXSPpcF7oiSBVy2EAQBAcnSj82d2j3rifY9j3IOoCQzUXyjPWb7wi7nhZCtEYQBAEAQFVa8MJcWw1LRcNvG/qzG7Se+471o4E1txKGbBtKSJJqy0jjq6OOPMNtC0Me08SG7mvHSCAO+6gyqnCbfwZPjWqcEviiUYjXx08bpJXBjGi5JNv/0qvGLk9InlJRW2Ubo5G7Fca2oacplMzvqsZ6IPg0LWtapo19NGXXu27ZcGk2B0tc1sVTa/pMIdkeORLens3jgsyqydb3E0LK4TWpEJq9UDRd1PUvY7lnA97bFW1nv9USs8NfpZh1RY/UOqZaSZ5ka1jnNJObKWPa0gOO8tOb2da9zKoqKnFaPMSyTk4M5M36Tf3hv7MKT9r5f2c/uT71vMMOJwzEebkYR17N5JHtHimF61TieZfSxMuSkqWysbIwhzHtDmkcCCLgrLaaemaKaa2imNYkoq8Ziii84tMcZt9LNcjuB3961MZcKG39TOvfO5JF2hZRpBAEAQBAEAQBAEAQBAEAQBAEAQBAEAQBAEAQBAEAQBAEAQBAEAQBAEAQBAUhpXS7Gsmbyzlw7H+d++3cvoMefKqLPlsmvhdJfXf89ThyPUhGWFqjxgfG0zjvvtGe5w9gPeVmZ9fafka/4ZZ0db+6LJWcawQGliOJMpwC+/ncLC/BcuSR6ls0fyng+v93/leeIj3izRxrHIpoXMbmubcRbge1cymmj1IjSiOjJTPDXtJ4BwJ7iiBL/yng+v93/lTeIjjix+U8H1/u/8p4iHFnYhkD2hw4EXHepEcn2gCAw1lKyZjo5Gh7HizmneCCvU3F7R40mtMrDFdUrmvL6Ko2fQ1+YEdQkbvt3LQhnJrU0UpYenuD0a7dVtZMR5VWNLR0GSU9wdYAr302uPsROfRLJe1IsPRfRmDDoskI3ne97t7nnrPR1BUrbpWvci5XVGtaRytONCfhJ0bxO6J8YIbuuN5uTxBv3qSjI8JNa3sjuo8TrvRFTq9xQDIK8bPh8pMN3q2PvVj0qnvx6+RB6Pd2UuhLtBtCY8MDnZtpM8Wc+1gBxytHIX39dh0KtkZDt6fAsU0Kv7nJfoHMcW8u2keTah+Xzs1g0NtwtdSekx8Hw9HHgPxeZJtK9GYcRh2ctwWm7Ht9JptbvB5js6AoKbpVPaJrao2LTIHHq5xGAGOnr8sR5ZpY/8ouParjy6pdZR6lT0a2PSMuhItC9X0dA/bSPM0++ziLNbfiQLnf1lQX5TsXFLSJqcdVvb6smqqlkIAgCAIAgCAIAgCAIAgCAIAgCAIAgCAIAgCAIAgCAIAgCAIAgCAIAgCAICuda+Fn4upaN3ycn+k+8eC0sC3vB/dGR+J09rF9n/AEVlK9aLMpI/KDEX08rJYjZ7DcfvB6iNx7VDYlJcWWqdxkpIvvRbSOLEIRJGbOG57DxY7oPV0Hmsayt1vTN6uxTW0dlRkhGtNPRj7T7gorTqJFlEdhAEAQBAfiAsbDvko/VHuVldiJmyvQEBG9O9JXYbTtlbGJC54ZYkt4gm9wOpT49Piy47Ib7fDjvRl0J0gOI0oncwRnO5uUHN6PO68vq8KfE9ps8SPI7dRJla53QCfAXUKW2SMgmhGsJ+I1WwdA2MZHPzBxd6JAta3Wrt+KqoctlWjJdktaJ+qRbCAICuvy/m+F/I9i3Z7TZc8/r9FufYrvosfB576lT0iXi8NdCxVSLYQBAEAQBAEAQBAEBH9OsefQUbp42B7gWtF72GY2ubKbHqVk+LIrrHCHJGPQHSF+IUgmkYGOzuZ5t8rrW84X7bdoK9yKlVPimeUWOyO2japdKaWWpNNHLmmGa7Q11hl43dbLcdq5dM1Hm10OlbBy4p9TtKIkCAIAgCAr1msV5xLyPYNtttlnzm9r2vayu+iLwue/hsqekvxOGiwlSLZBtPtPHYZMyNsLZM7M9y4ttvItuCt4+MrU3sq35DraWiZUM+0jY+1szQ63RcXVWS09FlPa2Z14ehAEAQBAEAQBAQnWVphLhoh2UbXbQuu597DLbzRYjeb+xW8WiNu9srZF0q0tIkmC4pt6SKokbs88YkcD+ruue7n2KvZDjNxRNCXKKkzFgWktNXOkbTSbTZZcxyuaBmvaxcBf0TwXtlM69cl3ELIz9lnXUZ2EAQGljVWYaeWVti6ONzhfhdoJ3rqEeUkjmT1FspCXWliDjcPjb1NjFv81ytdYVRlvMsLzxCiZPE+KQXa8EH/wBjrWRCTi1JGpOCnFxfZnn7SPCJKKd0MnLe13JzeTh/3cVtwtVkeSPn5Y8q58WcWR68bLEIn7huNzUcolgeWPHRwcPouHAhRTipLTLEG4vaLU0d1xU8gDaxjoX/AE2gvjPh5zfAjrVGeM17JdjbvuSbHZ21kMUlMRMwl1nM84HlxHXdU7YtdNE8WcP4Ol/k3/dKh4s62fMtHIwXcxwHSQQmmDAvD0NFzYc0Bs/B0v8AJv8Aule8WebHwdL/ACb/ALpTixsntA0iJgO4ho9ysLsRs2F6AgK912fmLPtm/hcruD7zyKmZ7s2dTfzaPtX+8LnN975HuJ7smVd8k/1Xe4qrHuiy+xSOpj5yP2L/AMTFrZ3uvMy8L2/Im2musbyGoNPFDtZAGlxJIALhcNAAuTYjxVSjE8SPJvSLV2UoS4pbZH5dZOIxjPJRhsfMujlaLeseCnWJU+il18iJ5Vi6uJPNCtLI8ThL2tLJGECRhN7E8CDzB3+BVO+h1S0y1TcrFtHAOmj/AIZ8j2MWXaZNpY57ZM3FTejrwOeyLx//AC8NH5php7Nh9aIXRMMJyOz+dmync7quLH2JTjRtr5J9RbkOuemuhYTXXFxzVItle4Dp9NWYiaaOKPYhz/Puc2RhIzdG/d4q7ZixhVzb6lSGQ52cUje030+ZQPEMTNtO6xy3s1t+F7byTyAXFGK7Fyb0jq7IVb0urI7Ppzi1O3a1FEBF6rm2v0m5t3hTrGol0jLqQu+6PWUehPNE9JYsRg2sQLSDlex1rtPdxB5FU7qXVLTLVVqsjtEMxzWm5k74aWm2hY5zLuJJcWmxLWtF7XBVqvCTipSeivPL1LjFbOroPpRWVUsgq4NjGyPOHFj2b7jm7quVHfTXBLg9klNs5N8lo4lVrNqKmV0eHU20A4OcHOJH0i0eiO0qZYcIrdkiJ5UpPVaMbtZdbTH+N0Vm9Nnx+BIIT0OuXsSHpU4+1EmGlGkboMNFU2MEuEZySbxZ5G426iq1VXK3hsntt418tHNw3S6d+FeVx07XSB5YIow61g61wAL9a7lRFXcG+nzOY3PwuaXkVfgOOTw4i+ojgMkrjITFZ1xmNyLAX3LQsrjKpRb6dOpQrscbHJItXRbSisrNu2Sk2DmRl0ZeJA1z+TTmA3cOCzraa4a1LZoVWznv1dGpoHp9JX1L4J42xuDSW5b8Wmzmm/8A3iusjFVceUXs5oyHZJxaJLpljnkFJJOAC5tg0HgXONrH2nuUFFfiTUSa2zhByNLV/pDNiNO6aZjWDPkZlvvsBc7+s27iu8iqNUuKZxRY7I7aJQq5OUIx1tIATuHlf+pbH7byMr9x5l6+Vx/Tb94LI4v5GptFM675A6qhykH4k8CD+uVqYC9R/czs1+si2aOqZDRskkcGsZE1zieAAaFmyi5T0vmX00o7ZX8usqqqpXMw6kLwObgXG3IkCwb4q6sSEFuyRU9KlN6rR9YfrPlhnEOI02yvxc0EFt/1i13FvWCksOMo8q3s9jlNS4zWiw8TxWOnp31D3fFsbmuN9weFukm4A7VShBylxXctymox5PsVozWPX1TnGjow5jT0Oee8iwv2K96JVD25FJZNk/YiZ6HWdUslZFV0ZaXuDRbNGbk23BwsfFeSw4NNwkdRypbSlElenOl7cMjY4xmR8hIa2+UCwuST4Ktj0O162T3XKtbIY3WHicgzx0PmWuCGSOFukHn3K36LSujkVvSbX1UTu6Fax2Vsop549jMb5bG7HEcW797Xcd3Ue+G/Eda5Re0S05Km+LWmbGsvSh2HshLYo5doXXEm8DKG2I8Vzi0qxvro6yLfDSejBpPpRUMoKaSKn2vlUGaTKHER5omm+4cPOPHoXtVMXY03rTPLLZKCaW9lcavtIaihM3k9MajOGZrB5y5c9vRB45j4K/k1Rs1yeilj2yhvUdluaMaRTVFLLPUU5hdGXWZZwLg1odcZ7dY7lmW1RjNRi9mhVa5Rba0Q460KuoP8Uoi4dNnyHvygAK16HCPtyK/pU5ezE/KbWjVU8gbX0uVp4lrXMdbpaHbneK9eFCS3XI8WXKL1NFg6RzNkw+d7DdroHuaRzBYSD4KjWmrEn8y3N7g2eZlvmGesV84fQHC0t0ZixCHI/wA17b7OQC5af3tO64UtVrrfQitqjYup5/0jwiahlMU7cruII3tcOlp5haMZqa2ik63F6ZwZZF6zuKMBK5JT0fqg+aKf+0/aOWff7bJ4eyTNRHZydKPzZ3aPeuJ9j2Pcg6gJDNRfKM9ZvvCLueFkK0RhAEAQBAV9rsH8QZ9s38LldwfeeRUzPdmxqb+bR9q/9y5zfe+R7ie7JlXfJP8AVd7iqse6LL7FI6mPnI/Yv/Exa2d7rzMvC9vyM+ln6RD7WD8DF5V+W/k6s/MfwXNiMQfFI1wBBY4EHeDuWXF6aNKS6FR6jzaqqWjhsx7H2HvPitLP9iJn4XtSRhP6T/2w/ZBe/tfL+zx/mSQa7cJz00dQ0b4nZHeo/ge5waP6yhwJ6k4/MlzYbipfI2MO0py4Bt7+fHHsOvOPi2/uK5lTvI4+Z1G3VHI0dSOD5Ypapw3yHZsP1W73Hvdb7oXefZtqBxhQ6ORDaTHRFi81TLE6ciWUhg4g5i1vI+iLDuVqVW6VBPXYrqzVzk1smdTrRbIxzH0Exa4FpBPEEWP6qqLDae1JFl5W1pxObqQjkZUVALXNYYmk3BAzB3m8edi/2qTPacUcYSab2a2rj58n7aj8a6yfy68jnH9+/MuHEabbQyR3ttGOZfjbM0i/tWXF6aZoyW1opLAMQq9H5ZWy0xc1+UOO8N8y9i2QC1vOPH2LWsjXkpakZkJTx29omOF62KSchk8b4g7dd2WSPf8ASI3gd1lWng2R6xeyzHLhJ6a0dDWwB8FSZbWzR2twtmFrdSjw/fLzPcv3T8j81PfNjPtJPxL3N96z3E90iGaD/pBN69R+JWsj8uvIrUe/fmXSso0ikdLojhWNsqGCzHubNu4Wccsre30vvBa1L8ahxf2/4My1eFcpI62uzFcwpqdhvn+NNuYPms8Tm8FFgw1uT+xJmS3qKLD0WwsUlJDCP1GC/rHe4+JKpWz5zci5XDhFI6qjOzztjGH+U4xJCHZNrUFma2bLc8bXF/Fbdc+FCl8kZE48rtfUl/8AA2/+fD/AP+6q3p6/0/7/APws+hf+xC9OdFjhkrIzLtc7M18mS2+1rZnK1j3eKm9aKt9PhyS3ssbWbUFuDQtB3PMQd1gNzW8QD3KjiLd78y5kv/wnU1RUjWYZE8AZpXSOcekiRzBv6g0e1R5km7Wvlo7xElUmjna7KJjqOOUgZ2ShoPOzgbjxAPcpMGTU2jjMinDZ8YRQSYjo42Fp+MykNudx2U12tPc0N8EnJVZPL4f8oQi7MfRGNGtMajBozTz0jsoeXXdeM3PHeQQ5WLceF75RkQV3SpXGUSbaPaxaOvkbC9jo3uIyiQNcwu4gBw59FwFUsxLK1yTLNeTCb0zha9vRpe1/uapvw/vIjzuyLC0W/MaX7CL9m1UrveS+7LVXu4/ZFT61YBS4nFNEA1zgyQ23Xc11r9pAC0cR86nFlHKXCxSR19ehvHSdsnuYosDvIkzfZRMcJ+Z4v6Ez9gFVn75/f+yzD3a+xB9Q3Gs7IP8A7Vc/EP0+f9FXB/UWxO9rWuLyA0AlxPC1t9+pZy3voXmV3Va16WN2zpqeSUDcC0NjabfRG827grqwptbk9FR5cE9RRDtYOmHwjHE00roTG8kOcc1wW2LR5o6j/VVrGo8Jv1tlbIuViXQsmj+Yh/RD+AqhL8x5l6PufI8/LaMY9Yr5w+gCA0MawaGsiMVRG2Rp6eIPS08QexdRk4vaPJRTWmU/pRqcmYS+ikErOOzkOV46g7g7vse1Wo5KftETq12K4xXCZ6U2qIZIjw89paD2O4HuKsRkpdjhpo9B6nz/APEU/wDaftHKjf7bJoeyTNQnZydKPzZ3aPeuLPZPY9yDXUBIZqI/GM9ZvvCLueFkq0RhAEAQBAR3T7AnV9FJEz5QEPZfgXNN7d4uO9T49irsTfYhvr5waRVOhOmz8JMlPPE5zM1y30Xxu4GwO433dHatG/HV2pRZRpvdXqyR3NJtbLJYHx0sUjHPBaXy5W5QdxIDXOubdahqwWpbmyS3MTWoG3qZ0afEH1crS3aNyRg7iW3BLrdBIbbs61znXJ+ojrDqa9dnC0s/SIfawfgYpqvy38kVn5j+C6Kv5N/qn3LKXc0n2Kh1I/nlT9n/AK1p53sIz8P25GE/pP8A2w/ZBe/tfL+zx/mS2sfw4VVNLCf/ACMLe+24+Nlm1z4SUjQnHlFo84eWTCE0e+xmDsvPaAGPL7fFbvGPLxPoY25a8P6no3RvCxSUsMA/8bACel1ruPebrCtnzm5GxXHjFIqXSWCbBMVNWxmaKV7nDk07Te+Mm3mm9yOq3QVpVON9PB90ULFKm3muzJSNbtFkvs5830crPfntZV/QLN90Tem1/JnU0G01+E3zAQmNsYaWknNmuTe5AABHm7t/EqPIx/CS67JKb/Eb6EE1cfPk/bUfjVzJ/LryKtHv35lyVs+zje+18jXOsOeUXssuK29Gi3pbK5wzXDTvFp4JIzzLC2RvtsR4FXp4E17LKcc2P6kRLWJj1NiMsLaOE57kF+QNdIXWs0Ab3c+PSrONVOpNzfQr5FkbGuCJxp/TOhwIRvN3MELXc94IBVTGaeRtfUtZCao0/obep75sZ9pJ+Jc5vvWdYnukQGWt+CMckkmY4sLnu3cSyXfmbfjY+4q4o+NjpL/uipy8G5tlm6M6cU+ITOihEgLW5rvaGg77WFnE+IVC3GnWtyL1d8bHpHK1w4Nt6LagedTnN15DucPcf6qkwrONmvmR5dfKG/kV9oVFJieJU5lOYQMYT6sI80Htda/aVdvaqqevj/ZUp3bYt/D+i/VjGqEBQkX6Qj+l/wCpbH7byMr9x5l9rHNUpbXn+dQ/Yn8ZWrgew/uZub7SJzpRgTq7CWxR/KNZG9l+ZaB5veLjtIVOq1V3bfYt2186tIhWgGnbMOjdSVjHtEbnZSG3Lbm7mObxG+53dKt5GM7HzgVaMhVrhMw6daWfDD4qSije5ubNvFi91rA5eTQCd5XuPR4Cc5s8vu8ZqECfvd8CYSLN2hgY24FwHOe8Zje24Xc49gVP3933Lfuavscah1uUcg+OiljPPc2RviDc+Cllg2LsyKOZB90QnEqiPE8ViNBCWDMy/mhl8rrukIbuAtz4q1FOql+Iys2rbU4IkuvX0aXtf7mqD8P7yJs3sjJgWtalhpoopIp80UbGeaGOBytDbgl46OheWYU5TbTXUV5cIxSaZHqZ8uP4q2QRlsTC2/MMYw3sTwzOPv6lO+OPTrfUiW77d66Hf17fJ0nrSe5ig/D+8ibO9lE20eh2mFU7B+vSRt8YQFVterW/q/8AJah1rX2Kl1e6SNwioqI6pjxmytdlF3NdGXcQSNxzH2LSyaXdFOLM+i3wZNSLArMebjGGVnkjZLtBZlcAHO3B24AncRuVJVOm2PMtuxW1viQrVfpdSUEcrKgFr3OzCQMzXAAGQ23ixuejzlby6J2NOJVxbYQTUj41mabU+IRxxQB/xb85c8BoIykbhe/PmAmLjzrbchk3xsWokw0dxiOpwOVsea8MDo33FvOEZ4HgRax71Vtrcb1v4ss1TUqenwRRy1zJPWK+cPoAgCAID5e0EWIBB4g7wgPmCBsYysaGtHJoDRv38AgMiA/HNB3EX7d6Ax+Ts+i3wC80gfogb9FvgE0DIvQEAQBAEAQHOxPA6ep+XhjkPS5oJ7L8V3GycfZZxKuMu6Naj0SooXB0dNEHDgcoJHZe66lfZJabPFVBPaR2lESGjNg1O+TauhjdJcHOWNLrjgc1r7rBdqySWk+hzwi3vRuuF9xXB0adDhEEBLoYY4yRYljGtJHGxIC6lOUujZyoRXZH58DwbXbbGPa3vnyNzXta+a172XviS1x30HCO96N5cHRzPyfpdtt9hHtb3z5Re/T29fFSeLPjx30OPDhvlrqdNRnZ8TQte0te0OaeIcAQe0FeptdjxrZyW6KUQOYUsN/s2n2WspPGs/1M48KHfR1oogwBrQGgcAAAB2AKJvZ2lo1KbB4IpDJHDGx5vdzWNDjfed4F966c5NabPFCKe0jeXJ0c+uwOmnN5YInnpcxpPja67jZOPZnEq4y7o/MOwOmpzmhgjjcebWAHx4pKycu7Ea4x7I2qykjmaWSsa9p4tcA4buormMnF7R00n0YoqOOFuSJjY27zlYA0XPE2CSk5PbCSXRGLEcLhqABNEyQDhnaHW7CeC9jOUfZZ5KEZd0fFBg9PTXMMMcZtxYwA9lwLr2Vkpe0xGEY9kVdjetYywTQClyuka+IEvuAHAtuWFgN7HgtCvC4yUuX1KE8zacdHc1PaNvpoZJ5mlj5rBrSLODG8yOVyeHQB0qHNuU5KK+BNiVOEdv4liKkWwgOeMDptptdhFtM2bPkbmzfSva9134k9a30OeEd70dBcHRo1+DwTkOmhjkIFgXsa4gdG8LqM5R7M5cIy7o3GMDQAAAALADgAOS5OjRxDBKeoN5oI5D0uYCfHiu42Tj2ZxKEZd0ZMPwqGnBEMUcd+ORobftI4ryU5S9pnsYRj2RuLk6OVV6N0kpvJTQuPSY23Pabb1IrZrszh1QfdGzh2FQ04IhiZHfjkaG37SOK5lOUvaZ7GEY9kVrr0F20tul/uar+B3kU83siZYJo/TS0lMZaeJz9jFcujbmvsxxNr+Kq2WzU5afxZPXXFwjtfBHepaVkTcsbGsaP1WNDR4BQttvbJkkuxir8MhqLbaJkmW9s7Q61+Nr9gXsZyj2Z5KKl3RsQxNY0NYA1rQGtAFgABYADkAF4229s6S10NHEMCpqg5poI5HdLmAnx4rqNk49mcSrjLujYocPigblhjZGDxDGht+23FeSlKXdnSil2RqVujlJM7PJTxOceLixtz2m29dRtnFaTOXXB90bVHh0UIIiijjB4hjGtv22G9cylKXdnqil2Qgw2KON0bI2NjdcuYGgNObjccN6Ocm9thRSWkjS/Jij/msH+Gz/0uvGs/1M88KHyP/9k=">
            <a:extLst>
              <a:ext uri="{FF2B5EF4-FFF2-40B4-BE49-F238E27FC236}">
                <a16:creationId xmlns:a16="http://schemas.microsoft.com/office/drawing/2014/main" id="{C87A1339-805E-419E-9895-8004F31803B1}"/>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16" name="AutoShape 2" descr="data:image/jpeg;base64,/9j/4AAQSkZJRgABAQAAAQABAAD/2wCEAAkGBxQQEQ8UEBQWFRUTFRgWFxQYFhceGhYUFxUXGRYaHBgYHigsGx0oHBcUITEhJSorLi4uFyEzODMsNygtOi8BCgoKDg0OGhAQGDAkHyQ3Nzc2LzcyMjQ1NzY3LCw3NDcsNCwrLCw3LSwuNDY3NywxKy00NSw0LSs3KywsLCwsLP/AABEIAHgAeAMBIgACEQEDEQH/xAAbAAEAAgMBAQAAAAAAAAAAAAAABAUBAwYCB//EADQQAAEDAgQDBwMCBwEAAAAAAAEAAgMEEQUSITETQVEGIjJhcYGRFKHBFbE0QlLR4fDxI//EABkBAQEBAQEBAAAAAAAAAAAAAAABAgMEBf/EACQRAQACAgECBgMAAAAAAAAAAAABAgMREiExQVFhweHwBCKR/9oADAMBAAIRAxEAPwD7YiIooiIgIiICIiDKwiqsZxIxlrWWzbnyHILVazadQxe8UjcrVFy/61L1HwF0NDUiVjXD3HQ81u+K1I3LGPPXJOob0RFydhERAREQERQqmrIdZvL90E1FppJs413G63IC01MuUablepKhrb5nAW31Vc6pDybEHyB5Ko3fVO6/ZcZWVUjZXiU3N9dNx5ey61VmMYVxspaQHDQ35j2/3Vd8F4rPV5fysU3r+veFcCr3s013/of5dB6u/wCKBQYG+2UvbptvsumpYBGxrRy+55ldM2Ws11Dl+NgtFuVo02oiLxvoCIiAiIgKPPSZje9vZSEQRJHcJoDdyo0mJlgu61vypVdBexG+ygSUJkGUgi/PoqiK83JJ1vuoFzG8EcvuFOLbadNF5dSmUho36+XNVFgx4cARsVlbo6AtAAtYLYykNxe1lFe6SKwudz+ykrCKKIiICIiAiIgLKwuPl7QPgrpGSOJizZbf03A1QdisKgmrX/qMcYceGY75dLE2OqsMSxmGnIEr7E8rXNuuiCW6BpNy0E+izHC1uwAWukrGSszxuBb16W3v0Ve3tNTF+USa3textf1QXCLn8bx7gVEEeZoadZbjVo0t+Ux/EHNkoOE8hsr9bfzNJjt9iflEdAij1tYyFpfK4NaOZ69Lc1UdlpISJeHLxJHOL3uLS0nXSwJ2F0F8iIiiIiAiIgyuNZQNqKzEI3c2Cx/pddtiuxVLh1TG6sqWNiyvaO9JfxDu8uXL4WorM714MzaI1tzfZ8yCuiZL4o2lnsAbeql1DntxCo78bCWjKZRcZbDQdFctqY3VxZwhxGsvxb8rbWt5qwrcNintxWB1tidx7paJjuVmJ7KTAqFrYqzNNG5kl7lmgYbODt/UfCqhWPo4oyyWCaNp0YB3ut+oPmuzhoo2MLGsaGHdttD69VGhwOnY4ObE0Eag22PuptVN2lLRVUDn2AObMXW2u3f5XrtY9okw51wGiQm/K14zf0sp2OVMfFp4ZYhIJSbEnwkWF9vNbcXlgY2GKZmZr3BjG2uARYD03C1wt06d2edevXsqe2T7uonAtyZ3d46sv3cpNtxa/wB16oKcvq2SGeBzmtN2x3u5uvyp+P1EdNDG10QewuDAy9gNCQdQeinUWFRQEmKNrSefP5KkxMRErExMzCWiIstCIiAiIgLi2mf6+r+mDS6wvm2y9382XaKijgjpqqaaWZg4o0YdCNtd9dui7YrxXlvycctJtrXmrMGMv6i/j5c/DN8u2wstFbU8epqBMZ8kZysbECbHXU29Ff0uHB1U6pZI1zXNygDXkB4rrVWYG8SvlppuEX+MZbg25rtGWnLfo4zivx16tWA1jzSy/Ul7OGS3iEEOyWFjrz1XPT1DYeDJTvqC7MMzpAQx4/Pp5rq6ajbPSuiM5mzXBl00O+noq6fsxNIyNklTdsZGUZNLAW67q48lOUzM+P3wTJjvNYiI+/1t7RfxuH+rv3Cj9tKe8tGczhnfksDoNW94dDrv5BW2OYOah0T2ScN8ROV1r725eyxi2DGojhBkyyREESZb3dYXNvUArFMlYmk77b92747TzjXfXsrO2kOSmp2hxOWQDM43J7rtT5rx9M6kraZrZXvE18+c3uRzVpi2DPqIYWOkGZjg5zy3xEAja+m63YhhRlqKeYOAEV+7be/nfRK5IisVmfP4S2OZtNojy+VmiIvK9YiIgIiIMrg3yQxVVV9dG52Z3cJFxlufxl+F3i52pxmoY57X0Ze2/dLTcEcr90qwj1T19NTUsktOLtzbXNy87A325ey2YZXVT3DjQsEbml1wdWi2gIub+mipoez0r6apu0MfK9r2x9A0uNvLxW9grnC8Vmkc1j6Z7LNIc8nTMByBGyCBh2PCOjMoiY0mTI2NlwC6wUumxiZk0UdXG1vFvkcw7HofkfKpKfBZX0AbkIeyUvyOFi4ZbFTcIpWOmjtRPjy6l7nHuuGotffVBsGP1MjqgQxMcIXEF1z4QTbS+p0KkO7Tj6WOUMu97sgZfTMN9en9157PUr2HEMzXDO8ltx4vHt13CqoMImNHAWsIkhlL8hFiRp19Agu4cUqImyvq4mtaxuYFrtzybbX/AAoo7QTxiOWeJghkI1a45mg7ErZPPLWxTxmB0XdBa5x3eDe2oHyqqioWnhsdQvz6B7i4htubgUHcrCAIooiIgIiICysIgLKwiAiIgIiIMosIgIiICIiD/9k=">
            <a:extLst>
              <a:ext uri="{FF2B5EF4-FFF2-40B4-BE49-F238E27FC236}">
                <a16:creationId xmlns:a16="http://schemas.microsoft.com/office/drawing/2014/main" id="{470128B9-0AF6-44D4-B1B7-FCEC9C39220C}"/>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17" name="AutoShape 4" descr="data:image/jpeg;base64,/9j/4AAQSkZJRgABAQAAAQABAAD/2wCEAAkGBxQSERUUExQUFhIXFhYZGRcYFxUYGRcYFxUXGhcdFxcaHCggGB0mGxsXIjEhJikrLi4uGB8zODMsNygtLiwBCgoKDg0OGRAQGiwkHB8sLC0sLCwsLCwsLCwwLC0rKywsMCwtLDQsLCwsLCwsLCwsLCwsLC0sLTQsLCwsLyssLP/AABEIAFQCUwMBEQACEQEDEQH/xAAbAAEAAwEBAQEAAAAAAAAAAAAABAUGBwMCAf/EAEUQAAEDAQYCBQgGCgIBBQAAAAEAAhEDBAUGEiExQVFhcYGRoQcTIjI0c7GyI0JSYsHRFBUWU3SCkrPh8DXCchczhKLD/8QAGgEBAAIDAQAAAAAAAAAAAAAAAAECBAUGA//EADYRAQABAwEGAwUHBAMBAAAAAAABAgMRBAUSITFBcTM0wRNRcoGxFSJhkdHh8CMyUqEUQvFD/9oADAMBAAIRAxEAPwDuKAgICAgICAgICAgzmL7yyMFJp9J+ruhvLtPgCsvS2szvT0anamp3afZU8559v3Y1bFz4gl3XbjRqteOG45tO4/3jC87luK6d176e/Nm5FcfPs6PRqhzQ5plpAIPQVqJiYnEutpqiqmKo5S+1CwgICAgICAgICAgICAgICAgICAgICAgICAgICAgICAgICAgICAgICAgICAgICAgICAgICAgICAgICAgICAgICAgIPC2WkUxO54BBC/W33PH/AApwjJ+tvueP+EwZeVqv4U2Oe5ugE7+GytbtzXVFMdXlevU2bc3KuUOd2y+nVXue5urjO+3IDTgNFvqNNFNMREuJu62q5XNdUcZelCqHCQqVU7s4elFcVRl6Kqwg1eDry3ouPMs/7D8e9YOrtf8AePm3mytT/wDGrvHrHq1SwW6EBAQEBAQEBAQEBAQEBAQEBAQEBAQEBAQEBAQEBAQEBAQEBAQEBAQEBAQEBAQEBAQEBAQEBAQEBAQEBAQEBAQEAoKC22jO6eA0HUpQ8FKBBT4os7n0JafVOYjmP8brM0NdNN3j14NVtizXc0+af+vGY98ftzYtbxxqTYa2V0HYrzuU5h7Wa92cdJWixWaILC4bM6pXYGkiCHE8gN/y7V5X6oponLK0Vqq5epinpxz/AD8nRVqHWCAgICAgICAgICAgICAgICAgICAgICAgICAgICAgICAgICAgICAgICAgICAgICAgICAgICAgICAgICAgICAgICCBetogZRud+pTCJVClAgIPwoMLfl3+ZqkD1Hat6uXZ+S3+lve1oz1jm4jaWk/416Yj+2eMfp8lcslr1rYa2ZsHcLFuU4lnWa96PxhIXm9W9wxdvmaUuH0j4J6BwH+8StXqLu/ViOUOn2fpvY28z/dVz9IXCx2eICAgICAgICAgICAgICAgICAgICAgICAgICAgICAgICAgICAgICAgICAgICAgICAgICAgICAgICAgIKi87US7K0kAbxzUwhD8877Tu8oLyxWjO2eOx61CXugIPmrUDQSdggz1aqXOLjxUofClAgICCBfN3+fp5dMw1aTz/Ir301/2VeenVhbQ0caq1u9Y4wzv7MVubP6j+S2f2ha/Fz32HqffT+f7PSz4drNdMs6fSO3cq1a61VGOK9GxdTTOc0/n+zS3Rhl4qNfULCwelAJMnhw2WJd1VM0zFPNsNNsuum5FVzGI93/jXLAb0QEBAQEBAQEBAQEBAQEBAQEBAQEBAQEBAQEBAQEBAQEBAQEBAQEBAQEBAQEBAQEBAQEBAQEBAQEBAQEGftlHI8jhuOpSh4qULe6aENLj9bbqUSmE9QkQQLxrMLS3N6Q1478lKFD+ls5+BUoP0tnPwKD2BlB+oCAgIP1rZMDcoNBZqWVobyVVnqgIK2137QpPLHvhwiRlcdwCNQORCnCMp9KoHNDmmWkAg8wdlCX2grbJflCo8MY+XGYGVw2E7kcgpwjKyUJEBAQEBAQEH4SgrrJftCq8MY+XGYGVw2E7kcgpwjKyUJfFSq1vrOA6yAgi1L3oN3rU+xwPgEwZSbPXbUaHMMtOx58EFRXxXZWVDTdUh4dlIyP9aY3yxusiNLdmneiOHyYVW0dPTXuTVxzjlP6LtY7NeVqtDabHPeYY0EkwTAG+gVqaZqmIjnKtdcUUzVVyhXXXiOz2h+SlUzPgujK8aAgHUgcwvW5p7luM1RwY1jXWL9W7bnM9pWy8GWICAgICAgpqOKbK6qKTak1C7LGR/rTETELInS3Yp3pjgwqdoaeq57OKvvZxylcrHZog8rXaW0mOe8wxoJJgmAOgK1NM1TERzlSuumimaquUIF1Ygs9pcWUX5nAZiMrxpIHEDiQvS5p7luM1Q8LGts36t23OZ7StF4soQfL3hoJJAA3J0A6ygp6+KLO0xmLv/FpjvO6nCMvSzYks7zGfKfvAt8Tp4pgytWmdRsoS/UBAQVtqv2hTeWPfDhuMrjuJ3A6VOEZWShIgICAgICAgICAgICAg8bRZmvjNwQeP6tZyPemUYflutnm4DQJ+AUiL+tXcm+P5pgyfrcj1gNdB18EwZQCZ1O6lCut1GDI2PxQRUE67631T2IJqAgICCxumz/XPUPxKiUwtVCRAQc7xR7XV62f22K0clZ5rjBd570HHmWdX1h+PekwRLWKqznmFva6f8/yOVp5Kw6GqrCAgICAgIOfXZa6htbAajyPOxGZ0RmPCVborHNv6mx6iqrOe4U9qpfzf23K0qw6G4SCFVZlf2Lb+9P8AQPzVsow/f2Mb++P9I/NMmGgu2x+ZpNpzOWdYiZJO3aqpcivr2+r/ABDv7i6C14MdvRxmo83V8Xq7Oufdmq8U+x2j3T/gvbT+LT3Y2t8vX2lgfJp7YfdP+Zi2e0PC+bnti+YntPo6ktM6oQEBAQEBBx+6f+TZ/EH5yt9d8vPZx+n89Hxerqd9OIs1YgkEUqhBGhBDDEHgtLajNynvDqtTMxZrmPdP0c/8n1uqvtkPqVHDzb9HPcRw4Eraa23TTazERzc9sm9cr1GKqpmMTzluMVex2j3TvgtbpvFp7t7rfL19pYfyYe1VPcn52LZbR8OO/pLQ7E8er4fWHTVp3UCDF40t5NQUgfQaASObjqJ6hHerQrL7unCgqU2vqPcMwBDWxoDtJKZMFvwe4CaT833XQCep23wTJhf4eu80KIa4kuOpEyGk8B1fGVEphZKEiAgzt5YXFaq6p50jMQYyzEADeehTlGGiUJEBAQEBAQEBAQEBAQEBB8Vqga0k7BBnqtQuJJ3KlD5UoVdsrZnabBBNslbM3pG6D0qszAgoKh7YMHcIDXQZG4QW9KpmAIQfaAg+6FIvcGjioS0NNgaABsFCX0gICDneJvbKnWz+2xXjkrPN935YnWW0BzNGk5mHlrqOz4EKI4k8G2uu3CvSbUHHccnDcKqzD4W9rp/z/I5WnkrDUYmvg0GAMjzjpj7oG5j4KIhMyzFmu202kZ5cRwc9xE9X+wpzCH1QvC0WOplfmgbscZBH3Tw6wnM5NpXvBraBrDVuTMOmRoOjWAqrMRTdabY8gOJ4kZsrGjhp/pVuSvN6Vbrtdn9IZ4HFjiR2jl2JmDEtHUpWmrY4Jiucp0OQxmB1jYwo6p6MTZ6T3VQ1p+kLoBmPSnn+Ksq3dw2WrTovFYkuLiRLi7TKOPXKrK0MlhT2ql/N/bcplENve9vFCk551I0A5uOw/wB5KqzFU/0m2OMFzgN9crGztpt+KtwhXmVqdpsbgSXNB2IdmYegjbvThJybO5LyFopB8Q6YcOThy6Nj2qJTDk1+ui3VidhXce5639mM2aezi9VONVVM/wCXq6D+3dk+0/8AoK1f/Bve7/bovtfTe+fyQb8xlZatnq02F+Z7HNEsI1I01XpZ0d2m5TVPSXhqdqaeuzVTTM5mJ6KLyae2H3T/AJmLJ2h4Xza/YvmJ7T6NHjrEzrPFGiYquEl2+VuwjpOvVHSsXR6aLn3quTZbU19VjFu3/dPX3Qytkw7brSwVZcQRLTUqGXDmJM98LNq1Fi3O79Iaq3otZfp9pnnyzPN63TiK02Kt5uuXlgID2POYtB4sPVrGx8VW7p7d6jeo59MLWNdf0t3cu5x1ienb+YdJvE1HUHmg4CoWywwCJiRvpr+K1FG7Fcb/AC6umu79VufZzxxwc1pXBeFqGd5fB/evLe5u4HYFt5v6e1wj/UOap0etv/eqmfnPoiW6yWywOaXOewE6Oa8lpI4Hh2EL0ors34mIjLxu29Vo5iZmY/GJ4fzu6RhS9jarM2o6M4Ja6Nsw49og9q1GpteyuTTHJ0mh1M6izFc8+Uub3T/ybP4g/OVt7vl57Ob0/no+L1brHtjrVLODRJAZmdUhxbLAwyPvdS1uiropr+915d292pbu12f6c8szPHHDDnFxWOtVq5aBLamUmQ4s0ETqFtr1dFFOa+TmtJau3Lm7anE98OjV7NUp3VUZWJNUUqmYlxduXEekd9IWpiqmrUxNHLMOlqt3LehqpuTmqInPHPvc5uS012vLbPPnajcno+tEgnKeG2/ASttepomM18o4ua0ty7TVNNn+6rh+KbelzW2zjztTOBOrxUzEE7SQZHWvO3es3Pu0/lhkX9Nq7Ee0rz3y2GAMQvtAdSqnNUYAWu4ubMGeZBjXjKwNbp4tzFVPKW42Vrar0TbuTmY6++P2RsaWQtrecj0Xga/eAiO6D3rChtpSLoxUGMayqwnKAA5sTA2kGO+UmCJXVmxJZ3mM+U/eBHjt4qMJytgVCWOxNf787qVJxa1ujnDcniAeAGytEKzKvFyWojPlfO/rel3TM+KZgxK9wja678wqS6mNA53rBw4Tu7t2USmFJiK2VG2qoBUeACIAc4Aei3gCphEtpe1vFCk6odSNAObjsFWFmJYbTbHGC5wG+uVjeWm34q3CFeZWpWmxkElzQdiHZmHoI27wnCTk2VyXkLRSD4hwMOHIjl0bHtUSmGGqXlVZWcRUfo90AucR6x4TqOhWwqk2m6rW5vnHh7uOrpd/TMjqCjMJxKVha+3io2k9xcx2gkyWnhB5HaEmCJaDEV7fo9MFsGo4w2dhzJ6vxCiITMshQs9ptRLgXvg6kuhoPISY7Ap4QjmkWI2uhWbTAeXH6hMtcOJmYA6RsnA4tRiC9f0ekCAPOO0aOAMak8wPxCiITMslZ7JabXLpc4Tu50NnkB+QU8IRxk8/abG8BxcOOUnMxw4x/jVOZybmwWxtWm2o3Zw25HYjsMqqySg8rTRztLf9nggz72kEg7hWVfiCptNLK7o4IJtio5Wydz8OCCSgh2+jPpDfighik4/VPcUFvZ7I5rYyu6dDug9PMu+y7uKhJ5l32XdxQWt12bKMx9Y+AQhOUJEBAQc7xN7ZU62f22K8KzzbO/btFeiW/WGrTycPwOyrCZZTC14mjWNN+jXnKQfqvGg6uR7OSmUQ8MLe10/5/kck8iEjGjptPVTaPFxSCX1ZcVVKbGsFNkNaAPW4CEwZQb5vZ1pLS5jWls7TrMbz1KYglpbosxrXf5uYJDwJ5h5I7JhVnmmOTMWe01rI86FjtiHDQx8esK3NXktKGMaoPpMpuHRmae8kqMJy1V2XgyvTD2bbEHcHkVVZg7r9sZ73/sVborHN0WpseoqqznuFPaqX839tytKsL3Hb/o6Y4F5Pc3/JUQmVLdF/vs7CxrGkFxMmZ1A5dSnCIl9XpiF9emWOY0CQZEyIKYMrTAbjFYcPQPfmn4BJIYG/mTbaw513jvet/ZnFmmfwcZqo3tVVHvq9W1/9OqP72r/9PyWu+0a/dDd/Yln/ACn/AEh3xgWlRoVKgqVCWMc4A5YMDjovS1rq664pmI4vHUbItW7VVcVTwjPRW+TT2w+6f8zF67Q8L5sXYvmJ7T6IWOnk2+tPDIB1ebavXRxizT/Orx2pMzqqvl9IW7PKDWAAFCnAEfXWPOz6P8pZkbauxGNyP9s9iG932uqKjmBpDA2GzrBcZ16/BZVi1FqndiWu1mpq1NcVzTjhh0y6bxZRu+jVqmGtpMk8ToAABxJWouW5rv1U0+909i/Tb0lFyueERDNWryjun6OgI4FzjJ7ANO8rLp2dGPvVNZXtyc/co4fjKmxFiqpa6QpvptaA8OkZtw1wjXrWRY0tNqreicsLWbRr1FEUVU445avyYeyv9875GLC2h4kdvWW12J4FXxekMfdP/Js/iD85Wfd8vPZqNP56Pi9XUr99lr+5qfIVpbPiU94dTqvAr+Gfo5x5OPbR7t/4Lba/wvm5vY3mPlLoGKvY7R7p3wWr03i093Q63y9faWF8mLAbW88qLo/rYtntCf6cd/1aHYkf15+H1hvcSNBslef3VTwaSFq7Hi094b/WRnT3Phn6Of8Ak09sPun/ADMW02h4Xzc9sXzE9p+sOnV6LXtLXgOadwRIWmdUo7RhGi4y0vZ0AgjxE+KnKMKO+sNuoMLw4PYInSCJMDTiFMSiYWGCLc45qJMgDM3o1gjq1HikkKK7BntbJ1mrJ/qlT0R1dJVFxBznEvtVXrb8jVaFZX+OnfR0xwLye5v+VEJlS3Rfz7OwsaxpBcTJmdQBw6lOERL6vTEL69M03MaASDImRB4Jgys8BuP0w4ege/N+QSSFJYWg2xoO3nv+6nojq6OqLucU2xbQBsLSAOyqrdFOqzx076WmOAYT3uP5BITLQYYYBZaccQT2lxKiUwtFCWMx0/6SmOAYT3n/AAFaFZRruxK+jTbTbTYQ2dfS1kkpgyj3xfT7Q1ocxoymQRM7RGv+6JEEyi0Lc9jQ0TAnxMqUOnKi4grrxsRcQ5o147d6lCH+r6n2fEfmg/HXS53rCI1Go1PJMmEdSgQEFjdNnk5zsNutRKYWqhIgICAgICAg53ib2yp1s/tsV4Vnm6IqLMZjK68rvPNHou0d0O4Ht+I6VaJVlXYW9rp/zfI5J5ELLHFkIeyr9UtynoIJI7wT3JBKZcWI6QpNZVOVzQBMEhwG2o2MKJhMS9Ldiyk0gUwamup9UAdE7nw6UwZWNqvimygK2pa6MoiC4nYdGx7kwZV9gxRRqCKvoO6RLT1H80wZV+J7XZXU4p5DVkQWiIHGTGvUphE4S8C0yKdRx9UuAHYNfiO5RKYZuz1RStQc7ZtUz2OMqyroFktzKzC6m7MNRsRrHSOkKi7n9w2ltK0Me/RrZnSYlpG3WVeVIabE4Fosoq0jma12aYI9HVrtDrodexVhaVbha+2UWmnV0aTIdEwSNQY14KZhESubdiigxpyHzjuAAIHaSNlGE5TrnvNtop5mgggw4Hgeviokhye+vb6v8Q7+4ugteDHb0cbqPN1fF6uzrn3ZqvFPsdo90/4L20/i092NrfL19pYHyae2H3T/AJmLZ7Q8L5ue2L5ie0+h5R7AWWrzkejVaDP3mgNI7g09qnQXIm3u+42zZmi/v9KvrHBp7lxrZ30m+ed5uqAA4FpgkblpAIg8t1hXdFcpqndjMNrptqWK6I35xV1eNsx/QbUa1jXPp/XfER/4tIl3h2q1OguTTMzOJ9ylzbNmK4imMx1l8+Ul2eyUnN1YajTx2LHZSQp0EYuzE88I2zO9p6Zp5Zj6SheT68rLSpOFRzGVsxlz4EtgRDjw30Xprbd2qqJpjMPDZN/T0W5iqYirPV5+UG/qFakylScHkPDyW+qAGuETxJzcOSnQ2K6KpqqjHBXa+rtXKIt0Tmc54fP9Vp5MPZX++d8jF47Q8SO3rLJ2J4FXxekMTQtAo2/O+QGWhxdzAFQzothNM12MR1j0aWm5FrWb1XKKpz+bp9W307VZKxoOzgsqM2cPSybQ4A8QtPFuq1cpiuMcYdPN6jUWK5tTnhMfPDmuC7yp2e1B9UkMyubMExMRIGvBbfV26rlvFPNzWzb9Fi/vV8sS6LflsZWu+tUpnMx1J8GCJiQdCJ3BWqs0TRfppq55h0eou03dJXXROYmJY7yYe1VPcn52LP2j4cd/SWl2J49Xw+sN5iL2Sv7mp8hWsseLT3h0Gs8vc+Gfo595NPbD7p/zMW02h4Xzc7sXzE9p+sNJe2J6jK5axvoMJBa4QXHieY6O9aiIdRlYWXFlBw9LMw8i0kdhbP4KMJyrsRYjp1KZp0pOaJcQQIBnQHWVMQiZfuBrIZfVPqxkHTqC7ugJJCltjHWa1HT1KmYdLZkeGilDXjE1ny5s5mPVyuzdW0eMKuFsvq5b+ZaCWwWvEnKdZbzB+ISYIlkMS+1VetvyNUwiWoxjZS+z5gJLHBx6oIPxnsUQmVNha+2UQadTRpOYOiYJABBjXgFMwiJXVuxRQY05D5x3AAEDtJGyjCcp1zXm20U8zQQRo4cj18UmCJYi7/bW++/7lW6I6ujKiznI9u/+T/8AsrdFeq6xzZT9HUGwlp6J1b+KQS/cNX/SZSFOqcpbMGCQQSTw2ImEmExKW/FlEVA0SWcamoAPUdSOlRgyi44sxLadUagS0nodBaeqZ7wpgl8Ybv8ApspClVOUtmHQSCCZ1jYpMIiUy8MVUWD6P6R3a0AcdSPgownK1sd5U6jGvbMHmDI1g+KhKYgICAgIINe72lxOonlH5Jkw8/1a3m7w/JTlGD9Wt5u8PyTJhYU2BoAGwUJfSAgICAgICAgoLyw9Tq1nVHOqAuIkAtjQAcW9CnKML9Ql5WqztqMcxwlrhB/3mgpbrw9TpVWva6oS2YktjUEcGjmpyjC7tFBtRpa8BzTuCoSwmJLqZQcMhdB4Egx1aK0SrMLXD9wUXNFR4c4/ZJGXuA17VEymIaarQa5pa5oLSIgjSOpQlkMRXFSotzszDomQO8T4q0SrMI+G7np15Ly7TgCAD16SkyRDcUKLWNDWgBoEADgqrKG/7ipPJqek1xOuUiD0kEHVTEomErDVkFOk4NJMvJ1j7LeQSSEC/LgpZs4zNLjqARE8TBGiRJMLa47OGUGtEkelvHFxSSFBiW46VNpqMlp+yCMvYI071MSiYRMN3NTryXl2nAEAHr0nxSZIhtbPZ202hrGhrRsAqrMta8G0H13VS+rmc8uIBZEl06ehss6nWVxRFOI5fzq1NzZdqq7NyZnMznp+jXLBbZGvKyirSfTdIa9paSImCOEq9uqaaoqjo87tuLlE0TymFJh3C9KzVTUY6oXZS2HFpEEjk0clkX9VXcp3ZiGDpNn2tPXv0zOcdf8AxdXjd9Ouw06rQ5p8DzB3B6Vj27lVE71M8Wbes0Xad2uMw5Viu5qdmqhlMvIP2iD8AFu9NequU5lym0NJRYrimjPH3tjhnCVna1tVwc924DyC0HoaAJ7ZWv1GruTM0xwj8G60ezbFMRXMZn8WotllZVY6nUaHMcIIP+6HpWHRXNE71PNs7lum5TNFcZiXKMVXLTs1drKZfld9ogxqNtAt3pr9VyiZlyev0lFi5FNGcS1VnwTZjZxrUzOIJdLc2k6D0YA15ToNVgzrbm/0banZNibXXM9ev0X2HLoZZaRZTLiC8u9IgmSAOAHJY9+9VdqzLO0elo09E00Z4znip8VYXoVHGt6bXk+llIAceZBB16l76fVV0xu9GLrdn2bk+0nMTPuWOD7A2hQLWlxBqOPpROzRwA5Ly1Vya68z7nvoLFNm3NNPv/RRYgwhZw/M3O3MSS1pblHUC0x1LIs6y5jE8cMLVbMsb29GYz7uS9u262foAoS7IWPbMjNDnOJ1iOPJY1d2fbb/AFZ1nT0xpvZccYnvzeOHMNUrLUc+m6oSWFvpFpEEg8GjXRXv6mq7TiYh56PQW9PXNVEzyxxx+i7t9nFSk+m6QHtc0xvBBBhY1FU01RVHRm3aIroqonlMYUOHcL0rNVNRjqhdlLfSLSIJB4NHJZN/VV3Kd2Yhg6TZ9vT179MznGOOP0XF4XXSr/8AuNBPBw0cO0fBYmWywxOILrZQdDC4j7xH4AK0SrKzw/cFKq0PfmP3ZgeAnxSZIhrqVMNAa0ANGgA0AVVkK9bqp1x6Y1Gzho4dv4FTkwwpsLf0jzUuyzE6T8IVlG6uu6adAegNTu46uPb+AVMr4V144dp1arnudUBcRIBbGwGkt6FOUYX8KEsjiW46VNpqMBafsgjL2CNO9WiVZhDw3c1OvJeXacAQAevSUmSIbazWdtNoaxoa0bAKqykoYdptrCoHVMwfmiWxMz9nZTlGGgUJZ/8AZ2n57zmapm85niWxObN9mYlTlGF7WpNe0tcAWkQQdioSw+Jbop0ILM2vAmQOrSfFWiVZhZ4buOkWtquBc7kSMoPVGvaomUxDTVaYcC1wBaRBB2IUJYjE1zU6EOZmE8CZA6tJ8VaJVmEjDlxUqrQ9+Y/dmG+AnxSZIhr6bA0AAAAaADQAdAVVn//Z">
            <a:extLst>
              <a:ext uri="{FF2B5EF4-FFF2-40B4-BE49-F238E27FC236}">
                <a16:creationId xmlns:a16="http://schemas.microsoft.com/office/drawing/2014/main" id="{8CCCC1BD-ADA2-46ED-8A80-08FDA99A2C30}"/>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18" name="AutoShape 6" descr="data:image/jpeg;base64,/9j/4AAQSkZJRgABAQAAAQABAAD/2wCEAAkGBxQSEBUUExQVFBQXFBUZFBcVGBcWHxUcFBUWFiAeFRQYHCgsGBwuHRcXITEhJSktLi4uFx8zODMuNzQvLisBCgoKDg0OGhAQGjAcHCQsLC00Li03MCwsLC4tLDQsLCw3LC0vLCwrLC8sLCwsLDQsLCwsLCwsLCwsNCwsNys0LP/AABEIADEA9QMBEQACEQEDEQH/xAAbAAEAAgMBAQAAAAAAAAAAAAAABAUBAgMGB//EADUQAAEDAgQEBAMHBQEAAAAAAAEAAgMEEQUSITETQVFhBjJxkSKB0TNCobHB4fAUFjRSohX/xAAaAQEBAAMBAQAAAAAAAAAAAAAAAQMEBQIG/8QALBEBAAICAgEDAgQHAQAAAAAAAAECAxEEEiExQVEFwRQyQtEVIyRSYaHxE//aAAwDAQACEQMRAD8A+4oCAgII1fWNhjL3bDkNz2C9UrN51DHly1xVm1lL/dsX+kn/AD9VsfhLfMND+KY/7Z/1+69pagSMD27EXC1rVms6l0Md4vWLR6S7KPYgICAgICAgICAgICAgICAgICAgICAgICAg1keACTyQVLqx997Kjx3jmvmDoxciOxI7u53+VvcrqfT6UmJn3fO/WsmWtqxHiv3V1FPnZfnsfVZsles6aGO/eu3tPBb35Hg+QHQ9+YH4Ln8qI3Hy7v0yb9bR+n7vTLUdQQEBAQEBAQEBAQEBAQEBAQEBAQEBAQEFW6udm7X2sqLMFQV+JzahvLf1VEBEQ8Xw9s8RYdObT0IWbBmnFftDW5fGryMc0n/inw7wkWv+1uDoRl/dbl+dFo/K5eP6NNJ/O93QUjYo2sbsB7nmVzr2m07l2sWKMdIrHs7hy8sjIcgygICDGblzQC5BgvHUa7d/RDY54G5A9UNtkBBglBhr77WPohE7YLwOYRNtrorR0zQbFwB6XH5IN7oBKACgygICAgII07GtBeQL/qgrJ8Re0Xv6aBXQhzjiMzc9/qiOFDLY26/mqkJ6irHDYfvH5KKnoPGYZVGGd7z9k6Z7H9je4J9/zVRZ09Q2OqqXu2DWk/hsg6Mx5wyufC5kbiA15IO/MhNG3Spxh3FdHFEZCzzG4FvS+6aNoWMV8hNORG9t3g5SbFxzWyn9+qDrC4nELkZTwBcdNuaCDVyRyF8ggkfGHHM/iOA72bfZBC8UVsTKrD5SbRNDzexNh8HIXK3uLWbYslY9fDlc/JWmfFa3iI39kbxdj9PUmmbDJnLZ2kjK9tht95oWXjYMmPtN414YOby8ObpGOdz2j5X1f4meJnxU9O+cxfakHKG9hfcrWpxo6xa9uu/Ru5ObaLzTHSba9XePxEZKVs0EL5XF2QxiwLHDfMenfuF4nj9cnS9tf5e45ffFGTHWbT6a+HGh8QvkkfTzwOgl4TngEhwI20I/mhXq/HitYvS3aNvOLl2vecWSnW2t/LyUdS+PA25MwvMbuacuX4/fXZb3WtuXO/hyovavAjr8+qx8Q1r82HyvicHh5PDBDibEWsRzOh+aw4KV1krE+NerZ5WW0Ww3tXzv0915hPiN8sr4JIXQTBhc1pN8w9euoWtl48UpF6z2hu8fmTkyTjvXrb1VuHtpi0ioLhMXG5Ob9NPda7cegnr2U8UbWXlLrCMA3zd7orlUV5fBLxoXNDQLgmwdc8nIN34rkbFHFGXvdG0tYD5W25uKgDHRwpHFha+O2ZhPU23TQ5x+IDdhfC5kb7BrievborodarGSJHRxROlLPOQbW+qg2qMZs2O0bjJILiM6EDuUClxtpLmygxPba4Ou/QhXRtZyRhwIPNRVXLhbnCxLfx+iuxwFOW6WOiDtQ4Y0kucD2TaaTv6FnQ+5UVJaLaIMoPP4VQ8SOoY8EB0z7XFuliFUV1Fh8pFQxwObIACfvZTpY/JBpTU7HBrDDUF9wHC5DR3F0ErFmR8V+aKdrtmuj2fpuUGsscwgp3yNc4slzEbkNBBF/ZBKlcRWNkyPySRBoIHlLjb4ulkFVFSCMOjkjmc65y5CcrgUG2LUB/qsOAjdkbnzBwzZb5TZx2W5x7RXFk8+fDm8uk25GHxuPP2b+OMP/wAbhR6iobmyN5d7DZXiZPz9p9nn6hi8U6V/VHpCnxKgENZOZ4qlzJHZo3QEi99bOt7fJZ8d++KvWY3Hy1cuP/zz3m9bTE+Y6utVTPjo4uFFURQumLp2h2aTLoLi2wIHupW1bZZ7TEzrx8PV6Wphr0ratZnzHuzgFKDX5oo6hsZpngGe5JN+p2HbsVM1v5OrTG9+y8an9T2rFuvWfzI0FNK7CJafgyCSOQOILfMC+/w9bc1km1I5MX3GphirTJPDti6zuJ+61rpXTyYdI2ORoElnBzTduVwbd3QaXWCkRSuWszHo2r2nLfDeKzHn39kutif/AOwx7WOcBSnW1gTd+mba+3usdbR+FmPfbLes/jq2146/u71OJZ2lslK4yEW8txf13C1HRcBQywx08haXcNzi5o1LQ43/AJ6oJ9bXGenmtE9oyjLmHm1GwQV9fRkOhkcyRzOCxrslwWkBBk0wNPO6OKVtwwAvNy+zgdAgl4vC401OA0kh0VwBtZnNBq2Z1NUTF0b3NkN2lov1Nj03QcsZic90Uzo5MuWz2tPxN36INKXDY5bkQz20sXOAJ90HrFFEBAQEBAQEBAQEGEGUBBiyBZAsgWQLIFkCyBZAQEGUBAQEBAQEBAQEBAQEBAQEBAQEBAQEBAQEBAQEBAQEBAQEBAQEBB//2Q==">
            <a:hlinkClick r:id="rId66"/>
            <a:extLst>
              <a:ext uri="{FF2B5EF4-FFF2-40B4-BE49-F238E27FC236}">
                <a16:creationId xmlns:a16="http://schemas.microsoft.com/office/drawing/2014/main" id="{0EEAD8AA-1D63-47C1-85B6-535288637659}"/>
              </a:ext>
            </a:extLst>
          </p:cNvPr>
          <p:cNvSpPr>
            <a:spLocks noChangeAspect="1" noChangeArrowheads="1"/>
          </p:cNvSpPr>
          <p:nvPr/>
        </p:nvSpPr>
        <p:spPr bwMode="auto">
          <a:xfrm>
            <a:off x="53975" y="-280988"/>
            <a:ext cx="2924175" cy="590551"/>
          </a:xfrm>
          <a:prstGeom prst="rect">
            <a:avLst/>
          </a:prstGeom>
          <a:noFill/>
        </p:spPr>
        <p:txBody>
          <a:bodyPr vert="horz" wrap="square" lIns="91440" tIns="45720" rIns="91440" bIns="45720" numCol="1" anchor="t" anchorCtr="0" compatLnSpc="1">
            <a:prstTxWarp prst="textNoShape">
              <a:avLst/>
            </a:prstTxWarp>
          </a:bodyPr>
          <a:lstStyle/>
          <a:p>
            <a:endParaRPr lang="sv-SE" dirty="0"/>
          </a:p>
        </p:txBody>
      </p:sp>
      <p:pic>
        <p:nvPicPr>
          <p:cNvPr id="119" name="Picture 10" descr="https://encrypted-tbn3.gstatic.com/images?q=tbn:ANd9GcSrGNXkXPzjM989IV9afDTY3DvNdijDZhfGlXYgbrz_ncAAFcskAw">
            <a:hlinkClick r:id="rId67"/>
            <a:extLst>
              <a:ext uri="{FF2B5EF4-FFF2-40B4-BE49-F238E27FC236}">
                <a16:creationId xmlns:a16="http://schemas.microsoft.com/office/drawing/2014/main" id="{E934075F-AC54-416A-ABD6-EE737F1DE247}"/>
              </a:ext>
            </a:extLst>
          </p:cNvPr>
          <p:cNvPicPr>
            <a:picLocks noChangeAspect="1" noChangeArrowheads="1"/>
          </p:cNvPicPr>
          <p:nvPr/>
        </p:nvPicPr>
        <p:blipFill>
          <a:blip r:embed="rId68" cstate="print"/>
          <a:srcRect/>
          <a:stretch>
            <a:fillRect/>
          </a:stretch>
        </p:blipFill>
        <p:spPr bwMode="auto">
          <a:xfrm>
            <a:off x="4949836" y="4925895"/>
            <a:ext cx="1002195" cy="576263"/>
          </a:xfrm>
          <a:prstGeom prst="rect">
            <a:avLst/>
          </a:prstGeom>
          <a:noFill/>
        </p:spPr>
      </p:pic>
      <p:sp>
        <p:nvSpPr>
          <p:cNvPr id="123" name="AutoShape 4" descr="data:image/jpeg;base64,/9j/4AAQSkZJRgABAQAAAQABAAD/2wCEAAkGBxIQEhUUDxAVFRUWFhgYFRQWFxQXGBYVFxQXFhwYFBcYHCgiGBolHBgVIT0hJSorLi4uGCA1ODMsNygtLisBCgoKDg0OGhAQGywkHyQuLC4vLCwsLy8sLy4sLCwsLC0sLCwsLCwsLCwsLCwsLCwsLCw3LCwsLCwsLCwtLCwsLP/AABEIAIgBcwMBEQACEQEDEQH/xAAcAAEAAgMBAQEAAAAAAAAAAAAABQcEBggDAgH/xABPEAABAwIDBAUGCAoJAwUBAAABAAIDBBEFEiEGBzFRE0FhcYEiMjVzkbM0QlJydKGxshQWI4KDkpPB0dIIFUNUVWKitMIkM1NEY+Hw8Rf/xAAbAQEBAQADAQEAAAAAAAAAAAAAAQIDBAYFB//EADcRAQABAwICBgkDAgcAAAAAAAABAgMEBREhMRJBUWFxkQYTFDKBobHB0SJT4ULwFiMkM0Ni8f/aAAwDAQACEQMRAD8AvFAQEBAQEBB+EoMCqxumi/7lTE3ve2/sum7noxb1fu0TPwRs22+Ht/8AUtPzWvd9gU3h26dIzKv+Ofkw37xaAcHyHujd+9N4c0aDmT1R5w8zvJouU36g/mU6UN/4fy/+vm/W7yKE/wDlH6P+BTpQToGXHZ5smDb7D3f25b85jx+5XpQ4KtFzKf6PnCSpdpKOXzKqInlnAPsKu8OrXg5NHvUT5JSN4cLtII5g3R1piY5vpEEBAQEBAQEBAQEBAQEBAQEBAQEBAQEBAQEBAQEBAQEBAQEBBCY9tTTUWk0l39UbPKee8fFHabKb7O9iadfyp/RTw7Z5NErt4dXUOyUcIZfgA0yyHwGg9hWelM8noLWg41mnp5Fe/wAofMeyuK1utTM5gP8A5Xn3bNPbZNplZ1LTsbhZo3nuj7ykI92kETc1TWEAcSAyNvtcSr0XXn0hvVztatx85+jEfhGBs0dXOPaH5h7WssptS5fa9WqjeLe0eH5TEm7OlcLxzTNuLg3Yftar0IdOn0hyaZ/VTTKGxDdjO3WCdkn+V4LD7RcfYp0Hes+kdueF2iY8OLUcUweopTaohczk4i7T3OGh9qzMTD7ePmWMiP8ALq37uvyYKjshCK9qWqkiN4pHsP8Akc5v2FN5cVyzbue/TE+MNgw7byuh4yiUcpGg/wCoWP2rXSl8y/oeJc5R0fD8NuwjeXA+wqY3RH5TfLZ9QzD2LUVQ+Jk+j16jjanpR5S3SirY5mh8MjXtPxmkEfUtPh3LVdqro1xMT3shHGICAgICAgICAgICAgICAgICAgICAgICAgICAgICAg+JHhoJcQANSToAOZKERMztCtNrN4Dnkw4eSBexmAu5x4WiHV38T1c1maux6rT9Dppj1uV5dnj+PN5bObvJJvytc5zAdejBvI7te4+b9Z7lIp7W83XqLcerxo37+r4QmK/amgwwGGjha540cGWADuH5SQ3Lne0rW8Q6NnTczPn1t6raO2ftDM2TxTEaqTpKiGOKnsbAtcHuPVlub27SB2JEy4NQxsLHp6Fuqaq/km8awGnrA0VMecMJLfKe2xPHzSL8FdnQxsy9jTM2p23eeH7MUcBDoqaMOHBxGZw7nOuQmzV7UMm9G1dcymAjqCDzmia8Fr2hzToWkAgjtBRaappnemdpaFtNu6Y+76GzHcTET5B+YfiHs4dyzNL0WBr1dG1F/jHb1/HtVrU074nFkjC17TZzXCxBXG9ZbuUXKYroneJeSNiAgycOxCWnfngkdG7m08exw4OHYUidnDfx7V+no3KYmFl7LbwmTER1gEbzoJBpG49vyD9S5Iq3eT1DQq7W9dn9VPZ1x+W9grTz79QEBAQEBAQEBAQEBAQEBAQEBAQEBAQEBAQEBAQfLnW1J05oRvPJU22e1L6+T8Go7mIuy+Txmd/J9vE6LEz1Q9jpmnW8S37RkcJ+n8tr2R2QioWdNUFpmtcuNssQ5NJ+ty1EbPj6lqlzLq6Fv3ezrnx/DaaeoZK3NG9r2ng5pBB6tCFXyK6K7dW1UbTHagzg+H4cx05hYwN1zuu52vANzXNydLBTbZ34yczMqizFUz3IPBscrcTqAYLwUsbgXGwLnga5C4g6nkOA6+CkTu7+ThY2DZ2ufquTHwjv/wDW/BaeffqAgICAg17a7ZaOvZ1MmaPIkt/pdzb9ikxu+jp+o3MSvhxpnnH471MV9FJBI6OZuV7TYj945g81xTGz3li/Rfoi5RO8Sx0cogICK3bYfbR1OWw1TiYTo154xd/Nn2d3DdNTzuq6PF2Ju2Y/V1x2/wA/VbDXX1ButvHbbPpAQEBAQEBAQEBAQEBAQEBAQEBAQEBAQEBAQEFdbztpS0fgkLtSAZnDqadRH3niey3NZql6XQtOir/UXOUcvHt+DP2D2abRxGoqABK5tzf+yjte3Ybak+CUxs62r6hVlXPU2/difOf75NN2l2gmxScRQh3Rl1ooh8c/Lk7evXRo8SszMzO0Pu4ODawLM3bnvbcZ7O6P74rL2boY6CCKnfK3O651IBe92rsgOpH8Fvk8pm3q8u9Xeinh9I6t3ptDs9HXdGJnvDI3FxjaQA8kW8o2vprwI4lWWcPOuYvSm3Ebz1z1eCTpKVkTGsiYGMaLNa0WACOtcuVXKpqrneZeyMCAgICAgINV282YFZFnjH5eMHKflt4lh/dyPeVJjd9bSdRnFudGr3J593epkjnpzHI9q4nvImJjeBAQEBBZW7DaQn/pJnagXgJ+SOMfhxHZcdS5KZ3eT17T+jPtFuOfvePb8VihaeZfqAgICAgICAgICAgICAgICAgICAgICAgICCN2hxVtJTyTO1yjyR8p50a3xNkdnDxqsi9Tajr+nWrPd/hDq2qdUT+U2N2dxPx5nG4HcPOt81Yp48XqtYyoxMeLFvhMxt4RH5WpiNG2eJ8T75ZGlrraGzhY2W3kLN2bVyLlPOJ3QdDgtJhMMkzQSWtJdI6xeR8kdQubCwU22d+9l5OoXabdU854RHJpeyDZcSxH8Jm4ReWeTeIYxv2/mnmsxxl93UvV4OD6ijnVw/MrTpquOTN0cjX5HZXZSDlcPiutwPYtvI1266NulG2/J7oyICAgICAgIPwoKl3nYD0EwnjFmTHygPiy8T+sNe8HmsVQ9loOb623NmrnTy8P4aUsPQiIICD0pp3RPa+M2cwhzTyIN0iWLlum5RNFXKeC/cCxJtVBHM347QSOTuBHgbhcz83ysebF6q3V1Sz0cAgICAgICAgICAgICAgICAgICAgICAgICCsd7mJ3dFTg6NBleO03a36s3tCxX2PVejmPwqvT4R9237J4e2homCSzTlMkrj1OcMxuewadzVqI2h8XUL9WVlVTTx47R9nns3tfDXSSRxNe0sGYF1hnbe1wAdOrQ80id2s3S72JRTXXtx7OqWRtfhD6ymdDE8NcXNN3XtZrgSDZWY3cWnZVONfi7VG8Rv8ARF1dKzB8Nl6E+Xbz7aulfZodbsvw5BTlDt27lepZ1PT5dnZEcWFuipy2nleeD5dO3KwAn2k+xSnk7HpFXE36aI6qfu3xaefEBAQEBAQEBBF7TYUKumkhPFzbsPJ41afaB4XSYdrCyZx79NyOqePh1qEIIJBFiNCORHEFcL9HpmJjeOT8RoRBAQWTujxPSWnceH5RncfJcB45T4rdEvKekePtVTejr4T8OSx1t5gQEBAQEBAQEBAQEBAQEBAQEBAQEBAQEBBTtW38NxnKdW9OG/mQjUeOV3tWOdT2tufZdK3jnNPzqbjvSrTHR5Gm3Svaw/NALyPHLbxVq5PiaDZi5ldKf6Y3+zWd0sBNTK/qbFbxc4W+6VKH1vSO5EWaaOuZ+iyarFoIpGRSTMbJJ5jCdXdX26LbytGNduUTXTTMxHOUftpg0lbTGKItDs7HDNcDQ63sOSkxu7OmZdOLfi5VHDaeTOwHC20kEcLTfINTwzOJu53iSSq4MrInIvVXautII64gICAgICAgICCMk2fpHEudSwkkkkmNhJJ1JOnFHZpzL9MbRXO3jL5/Fuj/ALpB+zZ/BF9tyP3KvOT8W6P+6Qfs2fwQ9tyP3KvOT8W6P+6Qfs2fwQ9tyP3KvOT8W6L+6Qfs2fwQ9tyP3KvOXvR4NTwuzQ08bHWtmaxrTY9VwEcdzJvXI6NdUzHfLORwiAgICAgICAgICAgICAgICAgICAgICAg+XOsCeSERvKpd2jOkxB8h6mSv8XPAv/qKxTzey1yehhU0eHyhvu2Wz5r4BG14Y9rg5pIJF7EEG3YStTG7zum53sd7pzG8bbS+tkdnW0EOTNme45pH2tc8AAOQH70iNmdRzqsu705jaI4RCq9vahzsQqDc3Y5ob/lDWNIt43PisVc3sNHt0+xURtz3385XRQz5omPdpmY1x8WgrkeEuU7VzTHbLIujD9QEBAQEBAQEBAQEBAQEBAQEBAQEBAQEBAQEBAQEBAQEBAQEBAQEBAQeVR5jvmn7EWnnCrN0PwmW/Hof+bbrFPN670i/2Lfj9lrrbx79RVb7abFTVFZ0kABZNl6Q3A6MgBpcQeIygcOu6zNO8vT6ZrFuxjTbuc6d9u/u807vEiLcNkazg3ogfmiRoP1KzyfO0aqJzqZq69/PZi7rsXdPTuikdd0LgASbkxuF237iHDuASmd4c2u4kWb8V0xwq4/Hr/LdVXwxAQEBAQEBAQEBAQEBAQEBAQEBAQEBAQEBAQEBAQEBAQEBAQEBAQEHy5txZCJ2lUu7h3RYi+M6XbKzxY8H/iVinhL2WtR6zBpuR3fOG0byMeqKNsIp3Zc7nFzsoPmhtm66a3+paqnZ8jRMKzk11+tjfaGfsTtQK+Mh4DZmWztHAg8Ht7Dy6ikTu6+qadOHc4caZ5T9myKvmMTFaFtRDJE/hI0tJ5XHHwOqOWxemzdpuRzid2gbtcMqKarnZNG5oEdnOscrnB4ylruBBGYrNMbPR65k2cjHt10Tvx5dfLjustaeXEBAQEBBjYhiENOzPUTMiYPjSOa0e0lBAjeFhV7f1hD35jb9a1vrQT9FWxTsD4JWSMPB7HNc09xBsgyEBAugi6naOijOWStp2Hk6aIH2FyD1oMapqguFPUwylou4RyMeWjm7KTYIMUbW4eeGIUv7eH+ZA/GzD/8AEKX9vF/MgfjZh/8AiFL+3i/mQZ2H4nBUAup545QDYmN7XgG17EtJsbEaIMtBj1dbFCLzSsjHN7mtHtcUGDDtNQvcGMrqZznENa1s0RLnE2AADtTfqQSyCLqtpKKJ7mS1tOx7TZzHTRtc02vZzS640I9qDLoK+KobnglZKy5GaNzXtuOIu0kXQZKDHrq6KBmeeVkTLgZ5HNY254C7iBdBh020lFK4Mirad73GzWNmic5x5NAdclBKICCOxXHaWkH/AFVTFFfgJHtaT3Am5QRMe8LCnGwxCEd7so9rgAg2Glqo5Wh8UjXtPBzHBzT3EaFB7ICCBxDbPD6eQxTVsLJAbOaXC7TyfbzT32QTUEzZGh0bmua4Xa5pBBB4EEaEIPt7gASTYDUk8AO1BD/jbh/+IUv7eH+ZBLxvDgC0ggi4I1BB4EHrCD6QEFP4wfwHGOkOjelbJ+ZILOP1v9ixyqe0xo9r0voRziJj4xxbtvFwg1NITGLviPSNA4kAWcB4G/gFqqN3wdGyox8mOlyq4T9lb7C15hrYSDo93Ru7Wv0+3KfBcdPCXqdXsxdxK9+rj5LR27rZoKN8lO7K8Fl3AAlrS4AkXXLPJ5HSrNq9lU0XeMTv9GvbEbculeIKwjO7SOWwGY/JeBoDyI4rNNW76eq6NFqmbtjl1x2eCwVp5sQfqAgICCJ2pxxmH0stTILiNujet7yQ1rR3uIHYg5hx/HJ6+YzVUhe48B8Vg+TG34o+3ruivV+y9cI+lNFUCO183RP4c7WvZB+bMbR1GHTCalfbhnZc5JW/JeOvv4jqQdQYBi0dZTxVEXmSNDgDxB4Fp7QbjwRHztDjcNDA+eodZjPa5x0DWjrcSg512w29rMRcQ6QxQX8mBhIbb/3CNZD36cgitYgp3Pv0cbnW45Wl1u+wQWnuKpnsmrM8b23gbbM1zbnM7hcaoKuhw6YNb+Ql4D+zfy7kHm5pBsRYjiCLEHtCK9Y6ORwu2KRw6i1jiD3EBBeG4OB7KSpzsc0mouA5pbcdDGL2KMsPedvOfBI6kw9wD26TT6HI7rZEDoXDrd1HTjexYU1VTvnfmle6WRx855c9xPeblBN7G0Mor6MmGQAVMJJLHgAdK3Um2iDqZEcv7zvS1Z6xvuY0WFu7ivRn6eX/AIokrDQV/vx9Fu9dD99CFObuPSlH64fcciuo0RUO9Dea+F7qTDnWe24mnFjld8iLqzDrd1cBrqCqbe58r7uLpJHHUm73uPfqXFBkT4TUxtzSUs7G/KdFK1viS2wQeuA47UUMgkpJnRnrA1Y/sezg4f8A0WQdE7vttY8VhJsGTx2EsV+F+D2c2Gx7uCImtpap0NJUSRmzmQyOaeTmsJB9qDku/M3J1JOpJOpJPWUaWnuN2oMU5opXfk5buhufNlAu5reQcLm3Np63Ii6cU/7Mvq3/AHSiOPmeYPm/uRp17gfwaD1Uf3AjLOQEFd728KzMjqGjzD0cnzXeaT3O0/OWao63pPR3K6NdVmevjHjH8Nh2Dxf8KpGFxu+P8nJzu0aE97bHxKsTvD5urYvs+TVEcp4x8fw+2bHUYqBUNjLXh2YAEhmf5WXnfXkmzM6pkzZ9TNXDl37dm6aq6dsrHRyC7XNLXDmCLFV0aK5oqiqnnHJSO1GzU1DIbhxiveOYXtbqDiPNcP8A8XHNO08HvtP1K1l24ife64/vnC2cHnlqaBjiSyWSHzrWIeWkB/t18VyQ8Zk0W7GXVTHGmKvkr/A9tKqilMNcXSNa7K/NrJGR1tPxx12PEcFiJ2naXpMrSLGTai7jcJnjHZP4la1NUNlY18bg5rhdrhqCD1hbeQroqoqmmqNph6oyICCrf6QM7hR07AdHVF3duWKQgHxN/AIK13W0rJcUpWyC7Q5zrHgSyNzm37nAHwRXTaI5a3gUrYcSq2RtDWiYkAcBma15t2XcUVb24eoLsOe08GVDw3sDmsfb2ud7USWm79MddLVtpWnyIGhzhzlkF7nuYWj85yLCB3a7H/1pUlshIgiAdMRoXXPkxtPUXWOvUAeBshLo/D8Pip2COCJsbGiwawAAez7URkoCDlLbT0hV/SJfeFFXvuY9D03zp/8AdTIiZ24xk0NDUVDSMzGWjvw6R5DGf6nBBy7RUsk8rI47ukleGtuSS573Wu495uT3lGnTux+x1NhsTWxMDpLDpJiBne7r1+K3k0aBGWxICDmDed6WrPWN9zGirc3F+jP08v8AxRJWGg0Dfj6Ld66H76EKb3celKP1w+45FdBbf44aCgnnabPDcsfrHkMafAm/giOYKSnfNIyOMF0kj2taCdXPe4AXPaTxRXTWxOxlPhkQaxrXTEDpZyPKe7ry381nJo8bnVEbKQgqDfFsHE2J1dRxhjmazxtFmuYTbpAOAcCbm3EXPEIqt9hcddQV0MwNmZgyUdRieQ11+7R3e0IOkNsvgFX9Hl925EcoXRpL4xQzYZWvjDrS08oMb+diHxv7iMpt2kIjpLC8aZXYeKiPhJC4kfJeGkOae0OBHgiOUmeYPm/uRp17gfwaD1Uf3AjLOQEGNiNEyeJ8Ugu17S0+PWO0cUclm7VauRXTzjiqbZuufhFc6Ko0YTkkPVbiyUdmvsJ5LEcJ2exzbNOpYkXbfvRxj7wuEOvwW3ihAIQLINb2r2QhrvKv0cwFhIBe45PHxh9YUmN309P1W7hztHGns/D42FwSpoo5Iqh7HMzAxBpcbXvm4gWBNjbnfmkQuq5lnKrpuW4mJ247/JtAVfLEBBVH9IT4NS/SD7l6LDQd0Xpam/Se5eg96zefirZJGtqhZr3gfkoeAcQPiINRxTEJKmV807s0khu91gLmwHACw0ARV37gvgM30l3uokSVVbySTilZfj0v1BjAPqsgtPcCxv4FOR5xqCHc7CKO32n2oSs9EEBByltn6Qq/pEvvCir33Meh6b50/wDupkRi78Sf6rdbh00V+7Nf7bIQ57ZIWkOa4tI1DgSCO0EcEae/9dT/AN7m/bSfzIJjY3FpnYhRtNVK4GphBBlkIIMjdCC7UIjqVEcv7zvS1Z6xvuY0Vbu4v0Z+nk/4okrDQaBvx9Fu9dD99FhTe7j0pR+uH3HILc38E/1cy3A1DL/qvP22RFU7rGg4tR5uGd58RTykfXZFdOoggjNp2NNHUh/mmCW/d0bkHJEvmH5p+xFdV7SknDKi/H8Ekv39CURys7h4Iq69++zmaOOujbrHaKa3XG4+Q49ziR+f2IQhtzW0WRtTRSO0kjklhv1PDDnaO9oDvzXISqpnmD5v7kHXuB/BoPVR/cCIzkBAQQ+NbM0tY5rqiPM5osCHOabXvY5Tr/8AKm0O5jahkY0TTaq2iUhQ0bYY2xx3ytFm3JcQOVzqq6125Nyua6ucshGBAQEH4g/UBAQVR/SE+DUv0g+5eiw0HdF6Wpv0nuXoLZm3R4W5znGOW7iXH8tJxJuetE3UhtrhsdJX1EEAIjjeGtBJcbZGu1J46koq3twXwGb6S73USEtJ334M6DEOmA8ipYHA9XSRgMcO+wYfEoQx9022DMOqHMqHWp57BzuqOQea8/5bEgnq0PAFB0TG8OALSCCLgjUEHrB60R9ICDlLbP0hV/SJfeFFXvuY9D03zp/91MiJLeLg5rcOqImC78meMc3xuEjQO8tt4oOZcMrjBLHMwBxje14abWdlIOV1xwI08UadP7O1VDXwtmpo4XNI1GRmZjraseLaOCMpVmHQggiGMEaghjQQeYNkGUg5g3ni2LVnrG+4jRYWvuHqGuw97ARmZO/MOsZmtIPcR9hRJWQg0Dfh6Ld66H76LCm93HpSj9cPuOQX1vNwZ1bh08cYu9oEkYHEujOaw7SAR4ojmvCsQfTzRTwny43te3kS0g2PYRoewlFdTbL7RwYjA2andcGwewkZ4321ZIOoj2EWIuCiJdBWW+bbGOCnfRwvDp5hlkAN+iiPHNbg5w0A42JPK4U5spgxrqyCnAuHvGfsib5TyfzQfEhFdL7Y/AKv6PL7tyI5Qdw8EV17iVAyphfDKLskYWOHY4W9qI5Xr6WbDqt8ZJbLBIQHc+Tu5zSD3ORUS4Wae79yDrvA/g0Hqo/uBEZyAgICAgICAgICAgICCqP6Qnwal+kH3L0WGg7ovS1N+k9y9B0qiOX95vpWs9aPdMRVp7gvgM30l3uokJbjtjs1FidM6CbQ+dHIOMcgGjhz4kEdYJCI5t2m2aqcOkMdVGWi/kSC5jkHNjv3HUI08sM2irKZuSmq5omfIbI4NHc29h4Ii1NyOP1dVUVLaqpklDYmFoe64BL3AkewILfRHKW2npCr+kS+8KKvfcx6HpvnT/7qZEbsgo3ehu2ljlfVUEZfE8l8sLBd0bzq5zGjzmE3NhqCeXAqs6Cvlp356eaSJ/Auje5h06nZTr3FBtuye2GISV1KySuncx1RE1zS8kOaZGgg9hCDpFEULvy2dfFVfhjW3ima1r3AaNmYMgz8szQyx5tPYiwrqkrJYTmhlkjcRYuje5hI5EtIuEG6br8bqpMVpGSVc72OdJmY+aVzTanlIu1zrHUA+CCzN+Pot3rofvokKb3celKP1w+45FdRoii96O7iSGR9XQxl8LyXSxNF3ROOpcxo85h1Nhq09nAsK2w7EZqd/SU0z4n8M0bi0kcjbiOwoJqo29xSRuV+ITW/y5GH9ZjQ760EHR0stRII4WOlleTZrQXOcSdSfE6k+KK6E3X7CDDIzJPZ1TKLOI1EbOPRsPXrqT1kDkjMtj2y+AVf0eX3bkHJ7uHgiux28ERT2/jZokR10TeFop7cr+Q89xJb+c3kiqZk4HuKDrzB2FtPCCLERMBHaGBEZiAgICAgICAgICAgICCKx/Z2mr2tZWQiRrHZmglws6xF/JI6iUGBhOwmH0krZqelDJGXyuzSG1wWnQuI4EoNkQaziWwOG1Mr5p6UPkebvdnkFzYDgHW4AIJTAcBp6FhjpIhGxzsxALjdxAF/KJ6gEEkg8qqmZK0slY17Txa4BwPeCg1ibdvhTzc0MY7Gl7B7GuACCRwDZOjoHOdRwCNzwGuIc83ANwPKJ5oJtBq1Zu7wyaR8ktIHPe4uc7PKLucbk6O5oJzB8KhpImw0zMkbM2VoJNszi86kk6kk+KDNQEELi2yVDVnNU0cT3fLLQHfrNsfrQYFHu8wyGRkkVIGvY4PY7PLo5puDYutxCDaUHnPA2RpbI0OaRYtcAQRyIPFBq827bCnG5oWDsaXtHg1rgAgyMK2Dw6llZNT0oZIy+R2aQ2zNLToXEcHEeKCVxvBoK2LoqqMSRkh2Ulw1abg3aQUEPh27/DaeVksNIGyRnMx2eQ2PC9i63Wg2dAQa1jewWHVhLp6Vmc8XsvG495YRfxQQ0e6DCgbmOV3YZn2+ogoNrwXZ+lom5aSnjiB4lo8p3znHV3iUEmg8aylZNG+ORuZj2lrhqLtcLEXHYg1b/wDmOE/3Jv68v86Dbwg8qqnZKxzJGh7HAtc1wBDmnQgg8Qg0+j3WYXFMJWwOJa7M1jpHujDgbjySdbHqNwg3VAQf/9k=">
            <a:hlinkClick r:id="rId69"/>
            <a:extLst>
              <a:ext uri="{FF2B5EF4-FFF2-40B4-BE49-F238E27FC236}">
                <a16:creationId xmlns:a16="http://schemas.microsoft.com/office/drawing/2014/main" id="{1B63A1D2-D4C5-4EC1-80D4-B098856765F6}"/>
              </a:ext>
            </a:extLst>
          </p:cNvPr>
          <p:cNvSpPr>
            <a:spLocks noChangeAspect="1" noChangeArrowheads="1"/>
          </p:cNvSpPr>
          <p:nvPr/>
        </p:nvSpPr>
        <p:spPr bwMode="auto">
          <a:xfrm>
            <a:off x="6482334" y="-2530458"/>
            <a:ext cx="6858000" cy="2514600"/>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24" name="AutoShape 6" descr="data:image/png;base64,iVBORw0KGgoAAAANSUhEUgAAAXwAAACFCAMAAABv07OdAAABC1BMVEX///8EBAQAAADMADP4+Pj7+/vs7Ox4eHhubm60tLT//PypqanQ0NDaIT3p6enLADPd3d2UlJRcXFzx8fHLAC7Hx8fJACdhYWG8vLxOTk6Hh4eenp5TU1PJACPLy8vZ2dnJAB5qamorKyujo6Otra0fHx9AQEA0NDR+fn5HR0fuj5UjIyMXFxc3NzePj48SEhLIABX/8fDIAAz/5+fGAAD91tf4v8Lonqf2r7LgZ3TjfIbTJUPVQlbx0NX/39/jWWbgP1Hxi5Hxmp/eFTHzxsnkprLmVmPlZnDrfojUQl7ii5fcbHjQJEbzu8LooKzZe4vNCUDnl6PeSlrXUmzjOEbobHXYaX3aYXnRMlKh1g/XAAASnElEQVR4nO2cCVvbOBPHhe3cIU5ixzmdOAc5CoQElkKBAqVpS2npxW53v/8neWck+XZiAuUNh//P0+LIsmz/JI9GI9mERIoUKVKkSJEiRYoUKVKkSJGopnun+7PDw8NXXAeHs9npXnrVl/Wsld6bHV6dnYuapuuGoeu6xsV+atr5p6vD19OoEv6w0m8Pjs7ViaFrqiqKsiyLsmjL3FZVDaph/eTo8O101Vf8XLR/cCMidqSr8sZO60AMFFaBLv76OYsegftqdqlOdBWZ6sZk/fzN73eooy8n62BqsArmSNUM4+bgdNWX/4Q1fffV0Bh49ezb6720ozGnp/sHZ7Khz+Evs8POLyL+d9L+G4pW1bWbg307ebo3e3341sxzcUKrZ+4DoO/++hZ1AMtq7xOlqk3Ov+1ZibN3b/5bNyaTyV92g97/Te3SnB4A+Bvi96j5L6PpJaCXVUO+tMmT2I+JDp3pZP3mcubMnP751ZgLH9O13U/73jNEmqfrY52iP3BZjPQ/6+u/ji72/WYk/UFdZHyw+b+JWv+tNP13gs1VPLCT0mF+4/RyXtfLpU2OItsfrpmsYVO9tFi9vTpbX/8Udtj+ib6QPtTm4cNe+DPQNwOasH5sWfXrY3TojVD4hFwai+mrxlnU+BfqEk2OcWn+3P+KdaEar25z7CzE9Iia/vrhrvzp6xPtaU03nuxTT9/4cUtnZe98cb8Lfv+tavFFaop2Wzux3ctjVdSM/65vX8JZiOEXjZso5hOo6WdNFnWnYf77L+PLcpbiS4jhF/WTyPAH6TMMrPTL8HwL9X1x25dFdT2i79c/YO+N+7IH+mFtXz2O6Ht1ZNjtfnp1bjvlB+KX5QoKs/vaSWT33TqEBqtzygeqrh+ZOz4Z2uflivoV4vPI+ps/eeVPX6fAXruhm+kz2N41YzGvDNFYwt1BTb8u9vdl0Xj3Z6/+aSsNvNSv1BanoeHK1qgKHgj1fNnSThebfRnqdhZeyovRF7DTBvPvwWTL+r88fQ8wGsvHg68nIWZfFaNO19T1RJYN1sVeo+0/M3f8UmXtLoPSozCzr90iWPQyNIWWqP9m22B/jH9Nb2QGRmf9Lq5Jej0kzCMakeFh+qLJ6g+2uf+Xpl+A1WZW4ZeqqnsLDpyvt5MFU4vU8HyN/E3U6US2GmL67DeY+A+7rL3/PRHfLjpygb6EGB5RPwgv5AXoMxh21zgKvBWDhnSmh3duntMwuyPqUZ+Lhl0W3cblH03UP9y32G+hIbYovEyIqsr6lTNhuguO/pIDqwD9F9r2I6uPvqXqsgAH+p2c+6CCF0iOrD61+O6GT87UP2OQw5q+enL/czxtoSvvbvhT8NGXDykE6NpY6GyK4uSurtRz0XdN1NxBxj2ML/yRzlAMm1BfLlb9/GT4GiCOj3TwfqZn911rcBAa2X/ZXS74meqxO2lvwtz+z8bXexYe6uu/8BjDpeZwOqYspnxsvJ/SkdbufUsPG+a+bLuDcXzNHGAdaiyqfPoK//zU5cl9rcLs/fpi/f2SR7mnuqiak4SnuyLG1Ey9Ue/f8kk6TPc+wxPWoS5qJvAb1d4GocO5kmt6MfqtWZ0ezv0Z9pqFNDwTf6/oql6IfoGjyTePcLmaHV+bTmT112ou6oUoBi696Wi+xwkOe9fpRFSjFR4PqX1w6b/zTUOUNceKjulE1K6Cj4r0R/TaEHVu5j/osrjriOqnNT6hEumB9E23+tsjTVRx0cK1Gch/M4mWdzyogDhfrYNDXYzhv9rd5e7m9Dp6gfBB9UkVzQXb3wxcwzfVvDMrkR5KH2346Y8YRcb53D8wgxjpFjpX1XPXCP8C3wv6vqrLeVk6Vj1TeQhffL+iq3lhOvbOox4i/HsHMyPdRj74b3HFgXGKK9fOo49VPKx8ZieNU97ocl4YmhZ5PQ+qE2+HS9d2Y8t/p4l3Whse6dZyuJpcexNVnEDSO11UoxVlDyoYZL33GJdDg74OeoHv5EafCXlIXWnyhIUX0jMzmMBm0WdGtKLsgfXBCqzdTIwL5x6MM1D7E+mhZIWUZxPZ84bgjSovG1OW4rlcTvmDl3dHKXAd8eDrgD3/54uZL1wfRaerjvB7dsfODvbtruiaTw9VpdwRQFvVQjxwfz5VSyRB5SzJl5M+lfOOvEqpO4S0dsE8lh7QrrgK7LbpcR7K2dpoC69jY1TLei8hV4QdfUcpY1pEMrbEbf45pUVRpsGEj/h1RuObc98XcDZv/65yCW9YWFujf4a+u1HqlAhVhTSFAFmoYqmRmVbkSVn2M+MqM8ESXVWd2nBex2bKdUAO98C/sZXSYEWsBj66O9Swf6QL+9adu6bvtd1buztjvGFTgjDwPNx1wd5P4a/5ZMGvdKzMDvj0pxc+TXTAb/UFV8mCMHI+T0mBp5bMlCKmCGsrgn+hy9Swn9Hvkk64x8PMz96no9s6+gX3Ta8Jm5Jjr1J1Vc1i+AlH3iXhpwRfuYLQs3bHNs063TGTVgt/3xA1dOuv6KJK9iLW/vH6m+Xe/8xaTdXaaNt7lU13c1wIv+HctRz8up89XlHX3B+39ltpq4U/xc/fpHEZA123Sr/48kVXNW2p5cMj83nmBhc3m+ZOqWPds9fmu5Ip/LY77zLwK57yrF9mBxtfswrf5LhXC5+80WTq6X9WLfhogtTJEjHNLGffaOaUFrdAdtNv2EyqZVCjSVoN3CizOhNG9EejBXm7Vt4tzFusuc6wEH5esFpAeZzJjMuClcA7IBv+msB74hXDvzbYyp19/IQjc3e+08+2L/GCeE1w2gjWAgWBW/2exbPudb0r7Djb9Yubj021Kbly3gK+9fSZp1HMjsi8MCf8LZa0YvhpjGIi5/0fhsGCbK8xpm+/GDQLHeYyuyK0+E/W1LlLEeN3LHT83n9KcLZCYuF0dJJc4fBL/DROPyvODR6vXg6ftQ120hXDp6tH6Ix5+vCQY2ZvEaqs6R/+JX6bezATb6/mz7GTVIbf/0bAiNMLXxGCGKPC4XMTtuM6jbLFDRv9xeALgx0cBmzTpFXDxxX65+6kGe19J6zPvdBF4+PCxp/zwC+wn2wow6EI+YADvfCZhRLK/pyh8PPc1rXcx7X4pdGzc/g16u6zp2HV8MmJKntjOPhxTPP7O3u4hvN4keuZ543b/M3hJ3DbrJhh0IFe+G0HKbdC4dfZdtJ7IBtXCXXc5vAT9HqFPiatHP4s4ENe+JU1s0auMLgsLqC/CD7nKwSGs7zwWevtBOQMhV9k275oToulN3Cbw0+yTon2SSuHT45VeeINX15N7JWavzRZVH/Md3688OsO+GOXI+SRBz7zdYTNRtXUyHxgQuHv0EM3fKeIbbEKRbwWfDompBWyeviziex3LPdeW219eg70tTMyTxb81rAGGjcc8MtsuxB4oAd+yzVUW26QNbeOywwvZrLgkyrCx8dk9fAxdK//XLA/fY5fwpj7DRgLfsU5tGTwR15X3ikP/KwvOnBr+Lk5Jp+QoWCZPRs+DW9gx/4I4OMr59qiLjV9tOtdY+KQBb/kpPd/hZ+f263XguCTPt3KPwb45EiX1f8W5nh7837uO0KL4Dfmee6oYLNzF/hkrpPaDoRvNv3HAD8NwyojZCg139VfBH841x4QH/yc3+ZX+a5w+Gz85D8Ha+NbOPZywKfJghAvPwL44G7q+p0/8rrI5rNImbAhBR0Y7Gr2lZwlc7waCn9kN3CX4iwPdeqd8GlYSRi2HwN8cn0IuuOxtreTTICGI4e3Y3owvmgNygu/yggGoAiFX5vjVdUdnYETPo1HCTudRwH/Plrk5/PZo+D788IvOIajboXCb/LBnCeCZEaL6OSCC36KVfT8i3siWjTC5U0y2Op74ZsBGn98IRtULU74sQ32o+0+jgcs2KW54BNriucZw7fmOGr+A30h5SpL2PJFn7NBgyhXVLMedBqz5pk1csNPvQD45pIBGM77ekMf/KY5mdLz4DBP4VoK4p5MMSvZPk2ez6EJW6y7d8MnG8Lzh6/Yk6nlTKWSSqUsOj74PBoBWTcTvQpkNtd4SGatDOiUIxtMueGnrNO0K/l4PF9pWyfmJ/DAr78A+K6lDXwCncsPX9py522YO7Zd6dRz9E6gJzynsU5r0vbAj1nnesbwvctpFsG3ugie1TLydVdyIHw2nvLJrkAPfHu2/jnDx6WEt4VP8luOvDZ8aceZHAwfjJY/QOHopL3wYztmn/Cc4ZN8371ckCsIPlHKdl4HuaZzIdsc+Lhwzv2QOddl+uCbCyv4FO/TVJ6bWPN3gf1MOPNUBrYpdsCncsOHTqLhi+eDSjt2CSZ8Kqdfmh85a1kQqs4hQ5zld4w4inNHdU9G5tjI/M3Wy7jhE9IaF9lgPqTlo3K9RB+Hxi7HXuqVzaUgdssX1tyrlEl2uGlW0WbCPZ0e3/G0fCLhknFh9IStDtwDk/kzxn76b8m7Y25Ge2dgATw5JgVkgeRcJVOvZyo5X7mS/4BmvR481xApUqRIkSJFihQpUqRIT1W50pJvhedKvgWxi+Qfh0UyVey0neEvtwJiDySxlexYIYFk8JIgh8ZBK0UL1iqTYfA6Uq+6bHY4yxdmZd2r46oV0jcTSgJ5MuqOcLlU0BcDUi1C4v5Wm8UI8JYZFFBCv/UQWPaob9Zq7XZhtQwLVWWFHVrt403XZHG5QqyPPUiP5+sOodpGjAMzBBZz/KkGG5cetsF6xs7sOcz1P4jRcgd6chvNBs81tuEHBZnMtB6HP2AfgNiq1Zx5yvMCRI88ZkcXiigk104JcaXYGZTgwd3ujPKkujOokmEri6xrTTLsdBimLH/PMVftFBXS68HDM+gkYqTQK27Ao58bbZYVIrU7AwqktS1sF0i902lLpDJO8KUl3ZqEa7Niyc1iIlNBo1eOx4udDhRWznQ6cA29zmadXkkDHpxhpzrk8DsVtDutUQZOVeh0hhga7SQaFdJNYb5Bk8SLJFfudbZb+CWDjve7HI9L3PjmhESOjLokLyg5qI/CiMRHqRypliQBUAqk0CbSDptPr7EXHbczpJYkhQJpbkmkPCaJNSW2USEAMJEg5QKJ05Kl/FpLakIZwzJJCT2OYjuLZpoUknDeTE7AaX4CsFtwCBjzigBbcUnIK3Al9T6pbBNlk8PfjGHd13rdISaTUZ0ka9AeSmi+xkXYiuXWoNA66W3gvZBa23/Lj0cWfEqAkH421sLlCjHSALPTKJFRhWRHpA+JBd4vp4SyRDPnuggfrXZrmySg5xz2FGCT7xJs121m1tckUhjirAPpmZ0zZupCCx7BGZJ1spUnqQRBy7fRol2EEM9A1ky+1KAXlcCni8PfIH2o+i2lPiRJKL9UpDcA1whXUYT6rEm5HbgZCeqe9hO5R9398vVpuS2cakr1UtATSt1EcgPgNyn8bpKMu2RQT6XKpp2V2oKksLsC+IlkKlVfIwl87lPsZiWhl0pV2erCNYXWGuzomfM72G0AHIIvrIDNH9ZJGYhWhgmhRdOEeJf6Lt1+qpcRpGLJtvkbBOol3yEAv1FLpWoNCh9sfq1LtukTifB3aKXVG3Bhjx9+TmLwM5luL6cIhVZ2zYIPezo5MihkuhnaLVP/pt+VHPBhV8UNf60LaaxaA+AXB+12W8jSVg4tttkna9C/F5v5gQWf1nO9AaX0CMLPWPCBaqFO4Q9hb8kBf2DBX+PwM5lM4BLhxyLq7WyWGHzYzCq9Ijc7DD7ZzHYI6QDJHKWJNgSYI3ylReHD/cVKHH6cJsewpDwzaH74ipDNZluJGhlkKXzoTBrUFBEbPmTNSxk02CVqv+yWD8ZqkEf4Vbg2JUvhFyl8NEhZJ/wavbBHrHoDwSgIX8KnQMinwPOvg4OIN4fwxxvArgGGvUzdnRS+AjHq4SPTqyJ8LKE3YvBpcrdBtkrWWADgV6BE+GfCr9B3LloC2nuy0YWCN1MAS4F+wYSPnWmnmd2h2epQB2Ubfq8BOwH+GJIKZdKvwIXTDhd6HXAPbPiVDq66WAHTWys2GiRhDErNRUZIDIrQEIvFBrT8gjAiI2xMuMI7K7Qb/BWL0Way35EwM+wYj4m0UU2CDWnDA5DMQPIQfqSExIi/1oLLxjuQo4XWmqrIPrcjtPJCst8vYA8OxMud5LbAO1wwc8UicG4MEkIGiJarDTaXn8VuHofMhQTgLSYhZxMLqWDHAR5bp4Z3Ap07fYy3t5NzXkd7NMrS2A51AuMlalmaeYLDUiXOU/G/WNMac7VYbCdXUnjgpoUfKcEtnIynyUQpmatGaBGtZswO8vAhryIRCfJKVp4s/lX4zyw9R54WRuAKFbs0xSwrS9f9KyUpJtGEWIkNWmiuOL3SR+3mR4oUKVKkSJEiRYoU6f76H69Po30vXzklAAAAAElFTkSuQmCC">
            <a:extLst>
              <a:ext uri="{FF2B5EF4-FFF2-40B4-BE49-F238E27FC236}">
                <a16:creationId xmlns:a16="http://schemas.microsoft.com/office/drawing/2014/main" id="{DD3DD665-E6FF-478C-9DD9-A513264A4DE7}"/>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pic>
        <p:nvPicPr>
          <p:cNvPr id="125" name="Picture 6" descr="http://www.stcstorytellers.com/wordpress/wp-content/uploads/2013/03/thumb_LIAI_logo.jpg">
            <a:extLst>
              <a:ext uri="{FF2B5EF4-FFF2-40B4-BE49-F238E27FC236}">
                <a16:creationId xmlns:a16="http://schemas.microsoft.com/office/drawing/2014/main" id="{828820BF-BD7A-429B-A97F-FE7C58AA6535}"/>
              </a:ext>
            </a:extLst>
          </p:cNvPr>
          <p:cNvPicPr>
            <a:picLocks noChangeAspect="1" noChangeArrowheads="1"/>
          </p:cNvPicPr>
          <p:nvPr/>
        </p:nvPicPr>
        <p:blipFill rotWithShape="1">
          <a:blip r:embed="rId70" cstate="print">
            <a:extLst>
              <a:ext uri="{28A0092B-C50C-407E-A947-70E740481C1C}">
                <a14:useLocalDpi xmlns:a14="http://schemas.microsoft.com/office/drawing/2010/main" val="0"/>
              </a:ext>
            </a:extLst>
          </a:blip>
          <a:srcRect l="25837" t="1445" r="24850" b="17584"/>
          <a:stretch/>
        </p:blipFill>
        <p:spPr bwMode="auto">
          <a:xfrm>
            <a:off x="3230342" y="1286549"/>
            <a:ext cx="1189258" cy="456441"/>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2" descr="http://upload.wikimedia.org/wikipedia/en/thumb/9/9a/UofT_Logo.svg/1280px-UofT_Logo.svg.png">
            <a:extLst>
              <a:ext uri="{FF2B5EF4-FFF2-40B4-BE49-F238E27FC236}">
                <a16:creationId xmlns:a16="http://schemas.microsoft.com/office/drawing/2014/main" id="{00820B6C-2302-49B7-B712-9A2EA7AB65C2}"/>
              </a:ext>
            </a:extLst>
          </p:cNvPr>
          <p:cNvPicPr>
            <a:picLocks noChangeAspect="1" noChangeArrowheads="1"/>
          </p:cNvPicPr>
          <p:nvPr/>
        </p:nvPicPr>
        <p:blipFill>
          <a:blip r:embed="rId71" cstate="print">
            <a:extLst>
              <a:ext uri="{28A0092B-C50C-407E-A947-70E740481C1C}">
                <a14:useLocalDpi xmlns:a14="http://schemas.microsoft.com/office/drawing/2010/main" val="0"/>
              </a:ext>
            </a:extLst>
          </a:blip>
          <a:srcRect/>
          <a:stretch>
            <a:fillRect/>
          </a:stretch>
        </p:blipFill>
        <p:spPr bwMode="auto">
          <a:xfrm>
            <a:off x="3112866" y="2061307"/>
            <a:ext cx="1335431" cy="623897"/>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2" descr="http://blog.orgsync.com/wp-content/uploads/2011/09/UNTHSC.jpg">
            <a:extLst>
              <a:ext uri="{FF2B5EF4-FFF2-40B4-BE49-F238E27FC236}">
                <a16:creationId xmlns:a16="http://schemas.microsoft.com/office/drawing/2014/main" id="{DCA19561-3C7D-4159-80AA-4AD94B4CE356}"/>
              </a:ext>
            </a:extLst>
          </p:cNvPr>
          <p:cNvPicPr>
            <a:picLocks noChangeAspect="1" noChangeArrowheads="1"/>
          </p:cNvPicPr>
          <p:nvPr/>
        </p:nvPicPr>
        <p:blipFill>
          <a:blip r:embed="rId72" cstate="print">
            <a:extLst>
              <a:ext uri="{28A0092B-C50C-407E-A947-70E740481C1C}">
                <a14:useLocalDpi xmlns:a14="http://schemas.microsoft.com/office/drawing/2010/main" val="0"/>
              </a:ext>
            </a:extLst>
          </a:blip>
          <a:srcRect/>
          <a:stretch>
            <a:fillRect/>
          </a:stretch>
        </p:blipFill>
        <p:spPr bwMode="auto">
          <a:xfrm>
            <a:off x="2920297" y="3324432"/>
            <a:ext cx="1174169" cy="353229"/>
          </a:xfrm>
          <a:prstGeom prst="rect">
            <a:avLst/>
          </a:prstGeom>
          <a:noFill/>
          <a:extLst>
            <a:ext uri="{909E8E84-426E-40DD-AFC4-6F175D3DCCD1}">
              <a14:hiddenFill xmlns:a14="http://schemas.microsoft.com/office/drawing/2010/main">
                <a:solidFill>
                  <a:srgbClr val="FFFFFF"/>
                </a:solidFill>
              </a14:hiddenFill>
            </a:ext>
          </a:extLst>
        </p:spPr>
      </p:pic>
      <p:sp>
        <p:nvSpPr>
          <p:cNvPr id="128" name="AutoShape 8" descr="data:image/jpeg;base64,/9j/4AAQSkZJRgABAQAAAQABAAD/2wCEAAkGBxQTEhUUExQWFhQXGRwbGBgYGBcfGBsYHB0eGh0eGhkbHSggGx8lHhkYITEhJSkrLi4uGh8zODMsNygtLisBCgoKDg0OGxAQGywkICQsNCwwNDIsLCwwNTQtLC80LzQsLDQsLywsLCw0Li81LywsLywvLCwtLCwsLCwsLCwsLP/AABEIAKgBLAMBEQACEQEDEQH/xAAcAAEAAgMBAQEAAAAAAAAAAAAABgcDBAUIAgH/xABTEAACAQIDBQQFBQoLBgUFAAABAgMAEQQSIQUGMUFRBxMiYTJxgZGxFCNCUqEzNGJyc4KSorLBCDVDU2N0s8LR0/AVJFSTo8MWFyXS8URkg5Th/8QAGwEBAAIDAQEAAAAAAAAAAAAAAAQFAQMGAgf/xAA6EQACAQMDAgMGBQQBAgcAAAAAAQIDBBEFITESQRNRYSJxgZGhsQYywdHwFCNC4fEVYhYkJTNDUsL/2gAMAwEAAhEDEQA/ALxoBQCgFAKAUAoBQCgFAKAUAoBQCgFAKAUAoBQCgFAKAwy4gKyKQfHcA8swF7e0Bj+afK4GagNGTaAXELCfpoWQ9SpAYe5lI9teXNKSibVRk6bqLhNJ/HP7G7evRqPxmA4m3roYyFkB4EH1Ggyj6oZFAa+PxBSMsBdtAoPAuxyqD5XI1oD6wkGRFW5Nha54k8yfMnU+ugM1AKAUAoBQCgFAKAUAoBQCgFAKAUAoBQCgFAKAUAoBQCgFAKAUAoDBjcOJEKk2vwI4qwN1YeYIB9lAcTHb4YeBPnnAlGjRJq4YcdOQPEFrXBB51vpW1Sr+VEatdUqP5mV7vFvS+LkV0zRolwgDeIE8SSOZFhbyqr1GE6Vbob4WTrvw6qNe08VLLbw878dv1OTtDbuJaynESkAWtnYe+x19t6vNGSqUMzWXnk5L8VQVveKNKWE45aXZ/wCzjSSXbXUkE3PHS3+NXHDwjl92nLP8/iP0eVejxlnSwW3sTEfm55V8s5K/om4+ytUrelLmKN0LmrDiTJVsjtLmSwxCLKvNl8L+70T6rCodXToveDwT6WqzW1RZJpsfb8GNlUxPpEMxRtHDtdRpzyrmvxHjXpVZVozpPEkXFG4p1VmLJFWo3CgFAKAUAoBQCgFAKAUAoBQCgFAKAUAoBQCgFAKAUAoBQCgFAc9o3eVwJXQKFsFEdtb3PiQn7aA+MWndIzyYmRUUXJPc2H/TrMYuTwuTzKSisyexV+8u+80hKYaaZItQWPdh28xZAUHqN/Vwq3oWCSzPko7nU5SeKfBCmibODmclzY8CSx4ctSSbdTcVLlHo3y8fD9iHGfiLHSm/j8e5N9g9nOJks0shgQ8iFMh/NtZfab+VVl5Ut6m0l1Ne774LnTv6y33py6E/f9s4JJsncTBqgMju0ikqxd01ZSVJy5bWNrgW4EVF/q5wj0ReF8ESJ21KpN1KntSe7bbf6nUXd7DrLF3ZUAh18MeG4kBuUWuiHU1r8aUv8vqbI0aa2UV8kb8u7UTCzeIecWGP/arKqzXDfzMujTezivkcvFdneEe/3RT1QotvYEy/ZW6N3Wj/AJGidjQl/iQ/eDs1lhVpIZjIigkq2RXAGummVvs9VTKV8ntPK+X7ECtp0lvTSfzz9yFxwSwvq0kcqm54K6t7riw09VTYQU4c5T937FfUqOE9ljHv/csXc/fJpCIcViJFc+jJaEKegb5vwnoeB8jxrrmx6F1U+C0tNR630VOfMsAYJ/5+X3Rf5dVxbD5E/wDPy+6L/LoD92PKzwQsxuzRoWOmpKgk6acelAblAKAUAoBQCgFAKAUAoBQCgFAKAUAoBQCgFAKAUAoBQHPbELG0zuQqKqlieAABrKTbwjzKSisvgp/fDel8ZJYXWBT4E6/hN1Y/Zw6k31rbKjHfk5q8u5VpY7HH2fgWlawIVR6Ttoqjz5k9ALk8q93N1Tt4ddR4Roo0ZVZYRKcLjIcMjJh4g7sCrTSjxEEWIRAfAPbfrXI3mtVKzxBYX8/m/wAi8oUqdFeysvzNOTbeIluJZnYjQjNYHocq2Go8uNxyqrq1ZyeXJ4Zvy5tLPJyw2pPU3PuA+AFHBNbndLQrTwuhx3887ifEIChuNG/usP31LpaXdOLag91tx5nz6pWp05yh1cZXyOng94ZI/QxDr5Zjb3NpWXY6hS36ZfPP03PEbyHaRJtmb+yrYSqsi/WXwt9nhPuFeY31SD6ai/RkuNfz3JLhduQ4to442P8AOSKQQQEIsvS5fKdLiytU+lcQq/lZMUJOn4mNs4+Jn3j3ahxiWkFnHoyD0l/xHkf/AO1No3E6TzH5EW4toV1iXJTW8Gw5cJKY5R5qw9F16j945e6r6hWjVj1RObuLedCXTInXZzvcWthZ2u3CJzz/AAGPXoefDpeuvbXp/uQ47lrp951f2p89ixarC3NDYP3tB+Sj/ZFAb9AKAUAoBQCgFAKAUAoBQCgFAKAUAoBQCgFAKAUAoBQFSdpe3i074aM+BchktzcA2X1LcH1/i1bafRx/cfPYo9TuM4px47kLijLGwqZc3MLem6k+F/MFXTpupJRR2YY8qhRwGvt61wF3d1Lqp1zfuXZeiLylTVOPSiVbF3QZ173EN3MQF9bBiOpvog8z7q229jKpvLZfUkxpbZlsjlbb3qhw7f8Ap8arlBV5mFyynmobXwnUFuRaw1rprbSoU4qUlt5fuQqt/HPRR58yORuWuWNySf8AWlVGq06VG46aUcYw/NfI7v8ADda4urLqrzzu4rs8L1W+fqfLbJlkF4oncBlBKqSASwFieAJvVzYaj41HNVpNP5nI63oqs7lKgm4yi3545X/BnxO7+Kj1fDygdcjEe8C1WauKUuJI56VrWjzF/I0IJCDxt1rTfUI1qMsxUnjY26fKCuYKq8Rys+46eFxeVgQ1m4qwOt+ViOFcUrKvKDnCL9n+beZ3Wvzs6UKVOlJJ5eEnth8/XBZW6e93eEQzkCQ6K/AMeh6N9h9fHfa3nV7E+Slp1c7M728GxY8XCYpPWrc1bkR/hzFW1GtKlLqRmvQjWh0yKL2hg5MPM0b+GSNuIPMagqfcQfVXQwnGpDK4Zy1SEqU3F8oujcrbvyvDhz90XwyD8Ic/Uw1945VQ3NHwqmO3Y6WzuPGp579zobB+9oPyUf7IqOSjfoBQCgFAKAUAoBQCgFAKAUAoBQCgFAKAUAoBQCgFAc7eHaYw2HkmP0F0HVjoo9rEVspU/Emo+Zpr1fCpufkefWkLO7MbsxuSeJJuSffXRRSTaXY5ao3JJv1+51cBDZbnifhXGa3e+NW8OP5Y/fv+xZ2dHoh1Plljbm7tBVGInGvFFbgo+s3nzHTjx4abO14nNb9i0p08e1IiW/O9rYpzFGSMOp0/pCPpN5dB7ePDr7O1VNdUvzfYpL28dV9Mfyr6mju1utJi7uSI4F9KVuHmFvxP2D7K93N3Cit93/OTXa2c62/C8/2O82z9lxKYc8jMhuskZLF1PC5IyeEjLYdAfpVyl5dUa3tTfG2x1mn38tPi403lN5ae+/n6H1hN5IosAYYkdJjqXGUqZQRc3JJ+iOWnsqPG6jGHRFPJZdSvNR6fzx+iWP0z8yb7L3qw09gsmVj9FxlPsPAnyBqZC6pzeE9yrrU5Uajpz2aIf2gYnCSStA8JDjKHnSwZb2J0/lPCeZ56VuWpSoT6FwS6f4e/rKPjZSfb4EL2/sSTCSmOQeasPRZeo/eOVdLQrRqwzE4W4t50Z4kfmAxN/CePKuY1vTfD/wDMUuO/o/MmWdx1exLnsW1uTt7v4+7kN5UHHmy8AfWOB9h51Gs7jxI9MuUXdKfUsM4vavsUNGuJUeJLI/mhPhJ9TG353lV9p9bEvDfcrtUoZj4i5XJGuzbahhxaqT4JvAemb6B9d/D+cak36hKHKyv4yNpviRnlRfS9m8PHpuWlsjEomFgLsqjuo9SQPojrVKX5m+Vu/wByjIH15LqPYls5I6EKD1oD6XCP9KZ7/ghAo9QKk29ZJ86A3KAUAoBQCgFAKAUAoBQCgFAKAUAoBQCgFAKAUBX3a9jrRQwj6bFz6kFgD7Wv+bVlpsMycvL9Sp1WpiCgu/6FXYZM0hHW1TLuv4FGpU8lt7+31KmEOtwiT7cvY3yia7D5qOxboT9FfsufIedcLaUfFqZfC3OhpQy/RHb7Utt91CsCGzTXzeUY4j846eoNXV6fR6p9b4X3I+p1+iHQuX9irsDEGcBr5eLW426A8r8L8uOtTb+9jaUet89veU1vS8SeHwSHG7QeQKp8Ma6JGuiKPIdfM3NcHXuKlaTlNl7nbC4MMmzZTH3wWyJrnYhVI5qCxGYnkBfW1e7a2q1n0wi2mOI5eyOSMWpdlXUNZlPI8jYHW2inXrU+rpValSVSWMrst9v9fsWOgXUf66MVLp5W+N/Tfz/Q2I8So8J0+Faf+l3FSl40VleXfb0POuXFJag4ueeMvy9PgdHYuLQYhHxCmVBobk6W4H8LL9U6WrRCpGEk57o6jUK1Gzs1ChLHku7zz6ll71bHTHYUhbFrZ4mHW1xr0Yae0HlXQ2tfw5qS4f2ONu6CrUsd+xSAuD0I+w10E4RqRcJbpo5hZjL1RJ9gbTMMscw4A+IdVOjD3X9tq+ezjK0uXF/4vHwOhoVOrEl3OltnfaWcSx5I+5cMtiDmynQHNf0uB4W9dTYX84VFJLZHbS/D1GdBwlJ9TXPbPu/2RVDbhy6eVRqzqTqtyz1Mt7aNGlQUKbXTFY9Ntnn9S39ztlxLh4ZlGaSSJCZCSxsVBspY6L5CwqzpU+lb89zjry58WbjH8ib6UkksfAkVbSGKAUAoBQCgFAKAUAoBQCgFAKAUAoBQCgFAKAUBgxKyad2yDrmUm/SxDC3PrQFTdpMzvi1WQKpRAAFYkEEk5tQLX4W8uJqXSualvQnNQyvPK+q5NT063vbmnSdbEnzHpee72fHYjkEIVsw6VS3Go1rik6c8btfQv6/4UoKUJW7axs8vO3mvX0LN7NtpxtE0IGWQHMbkeO+lx6gALeqs2LiouK5Il7pjskva6k++MEG3+xhmx81tQhEY8svH9Yt766m3nTt7dSqNJM5GvRrXl06dGLk15eho7Pist+Zrltbu1XrqMXmMV9Xz+iJFC1qW6casWpd0yd7p7up3fyrE27sAsqtwyjUu3UdB7elabKz68TkueETYRSXXLghO8+8D4yXMbiMaRpyVfV9Y8z7OFdtb28aMMd+5QXVzKvP07I3odx2iQS4pzGls+RFu+U6MpJNgwJVsuul/qmq+vqEaeXFZS/jLW00qpcOMG8OX8TONi9lhMOJYmLopWNgy2KuR4ScpIKGx104Wtwvmz1CNzTcFs8Y/4Pep6NU06tGcmpRzn/TMuAmzAg8vgaoNasI20oyhw1j4r9zTTvZ3VSdSpy3n59vcixtwNsARSRSMAI/EpYgDKeIuejftVosKvsuD7Flb5l7KK5xjCR3kyhc7M1hyzG9h762/9UuVJNS2Xbsdh/4c090uh002+/fPmmYsBGSpDMbAkWGg9p4n328qzrLarRqYWZRTPn9KKpOdKP8AjJrPxJ3u3ubDiIkmZ3AuQyC1rgkWDWuARbz141qtreNSCm2dZS1648JJpZxjJBt4IBHip0AsqyuAOVsxsPdau0oJOnF47fofP7mc1VnHL3b+5bnZxNm2ZhT0jC/okr+6qKusVGdHbyzTXx+5Ja1G4UAoBQCgFAKAjW/u9g2bAkxiMuaQR5Q2W11Zr3sfq8POgIG/booBPyJtB/PD/LrOAW/E9wD1ANYBFO0DfcbMWEmEymUsAA+W2UAk+ib+kKAhh7c1/wCCb/nD/LrOAWtsvGrPDFMnoyorr6mAYfGsA2qAq3bnbIkGImgXCmQRSMmfvQLlTlOmQ21BHHlWcA3ty+1FcfilwwwxjLKzZjIG9EXtbIKwCxKArbeXtdhwuIlw4w0sjxNlJLIqk+R1NtelZwDgnt0b/gF//ZP+RWMA3sB24QkjvsJKnUxujgfpBDTALE3e3jw2Nj7zDSiQD0hqGUnkyGzL7RryoDq0BTHaYT8vf8VLfo1d2UVKhhrK3Oev6kqdz1ReGsYZyN3MOZ8QIiTZmQacQCdSPZVLq1pTpKEaUUsy/Qt7DWr2daNSdRya8+PXb+MuDYm6kGHVgB3he2YyZToOAAtYDXpWilRjT4Le8v6t0114SXZFNYxlWecgBQZH0HAeI8vbVnqFhOvRg6XKXHvRW6DrNGyuKquOJd8Zxhvb4nW2Ds5p5o4wQM51uDooFzwI5A1ysafVW8Nrvh/DktdQ1C0vKmVBvbaWcfNY/wBk839lmi2fKAIyDkW6llsCyggJZhw09LnXS2Uf7sUu36FHfPpoSKx3UxEaYqJ51YRoS5sMxJUEqAFufSy1Z31d06Em1gprOnF1k215kq3g3579GjCRIp4d5fNwtwuLXBIOh0J1rkXd1JPCjt8/9F+ricH1x2xvkiM28aSYVIFQLZ2aRtbtJewAXj4BdeYsR66v9LtXSzKe2GzXr+oO6klB5WFvwuF+uTf2NsyRsJNiMoVA6KrNe54hrKNCPENb8RwrTr04ypxTXDz89iusaOISmzs7j4RGxaCQd5cN6diAQLggcAdOlc9aNSqpYWC2trmpTzCDwnzg5e/bKuOnWMBVBW9uGYqGY+8murtdNt5xVWUcv/ZHu/xBfU828J4jxws8eZo7OjITNyJNvZa/xqo/ET/vQX/b+pX2KfQ2+7LS7N2vhnHSVv2VNR9Pf9p+8t6H5Srt6nvjcSf6Zx7jb91djbrFGPuOaunmvL3lodmFhs3DLcXysbX1sXY8PbVHcSXiNe77HRWu1P4v7ksrSSRQCgFAKAUAoCs+337wh/rK/wBnLWUCgsR6Leo/CgPYmG9BfxR8KwCmv4Q0nzuCXok595iH7qygVJWQekOx7aHe7KgB4xZoj6kY5f1CleQS7G4kRRvI3oorMfUoufhQHkOWdnZnb0nJZvxmOY/aTXoEs7JJcu18J0YyA/8AJkPxArDB6XrAPLfaL/GmM/LH4Csgx7o7qT7RkeOAxgooZjIzAWJtplViTegPvevczF7PynEIuRjZZI2zIW45bkAg2F7EC+tr2NAaO7m3ZcFiExEJ8S8Vvo6fSRvI/YbHiKA9VbOxqTxRzRm6SIrqfwWAI+w1gFUdq0VsaD9aJT7iw/dV3pz/ALWPU57VV/eT9Dn9m4vtGMeRPuRjUbU6fVGMvKX/AOWj1pz/ALqXo/uXfVaX55+3ghKYrELwtK/uzG32V0lB5pxfojkrmLjVkvVk07MkzYjN0iJ9pKj/ABri40+m+qJ9m/uX9m+qKfoTDfjBmbAzqupC5h18BD2HrCkVb2s+irF/zc2XkHOhJL+YKNw2JAYEeL1cOnHhVjqVPx7acI7vGfluc/bpwqKUtv55FkbC3WSTCNNiWOV1bwxjxBRcaMeJNriyg3sL9eZsaEIYq8vsdFGjGUN+5w93ezqFMVJHPKWGZbhPCc5QOULglivHXTW3Nqt43fTnpSz9jzOxz0uecY29fX/gkm/OHGHgjhikKxnQQmxAC63DHxDW3PW5qn1Go2ll5yTKc7enHoqQyvfjH7kf3QnaKV5yBkhjZmzMQNbKACAfEb6C2ta9Pp+JWSiXGrVtPVspUunK8ucd8/73IzNK07ySyaM7sxsbjU308tbeyr++1Gdm40oRXHcotF0GjqkJ16s2vawkvg9+fPg6RxK5Io1BARSCTzZmLE25DWw8hXPalcf1VXxEsbFjL8NVbe2zGXU12S53/mxY+4TCPBPIx8Od3J6BQAf2akafB+H72VkYunF9axjz2KfxE5d2c8XYsfWTc/Gu1jHpSS7HJyl1ScvM6eyHMccTIcrKqkEcQbCvnF1UbuJTXOfsdCl08F54KUvGjEWLKpI6Ei9XsHlJk9cGevRkUAoBQCgFAVn2+/eEP9ZX+zlrKBQWI9FvUfhQHsTDegv4o+FYBRvb/NfGwJ9WDN+k7D+5WUCsshte2hJF+VxYkfaPfWQXH/B72h4cXhzyZJR+cCje7InvrDBMe1vaHc7KxPWQCIf/AJGCt+qWPsrAPNaqTew4C58hcD4kD216BI+zV8u1cGf6Uj9JGX99YB6hrAPLfaL/ABpjPyx+ArIJj/B+++sT+RX9usAsvtPwiybKxgYA5YmkHk0fjX7VFAeYq9A9Mdk8hOycJfkrD2LIyj7AK8g4vbBhNIJehZD7RmX9l6s9NnvKPxKfVobRl8CE7m4zucfC54Z1U+pwUJ9ma9TLiHXCaIFrPoqU2y/L1QHTlO9pOz+7xxbgswVh0uBlIHn4QfzqsoXTp2cpLmJWwsI3OpU6Uvyz5+C3+ePqYN1toywTp3OW72jswJHjIHAa6Gx0PKuYjXqSreI3mT5O/r6RZ06D6IdPSs7c7fv6lrYXZbFf94kM56WyxgdO7Bsw/GzVZxTS3Zy9acJSzCOF78lR767vHCTkKPmXJMZ5Ac09a/C1dDaV1UhvyuTlL62dKp6Pg3d2d9e5WPDzqXiRs91tmABuqkHj4/EDf6JHOq+5sXCTdFZ74/b9iXaX/RDFTjsz6k3sPfSy5FySsedmW4VUIbUXBjibhxXlVCqtWNSS6HnyO1v6VCNhTrRnnCwt9nl5fy3ObtDbzTsZJmBk4ELwFuSjkvMXPPrXn/pt5czz0/PbHw5OQrXVOO7ZzMRtBmUoNEJBI6kaC/W1zYeZrp9N0yFnF75k+/7FXXupVPZ4RJez/d7vn+USi2Hi114Ow1t5qOJ93WzUalLp6Wk39kT9J8eDc4ycY98NrP7mntOZZZpJAts7EgAcidNOvXzvXD1KjnJtdy6lqd06fhdb6f535JJvnHFhdnxQZE7+RQpbKMwHpSG9r6k5fzjXVaXbcZ/xW/vIGpXU1T9qTcn57v8AnYrjC4bMwALDrrfT869WWoVlbW8pp78LfuykoZqVFFpfI62yMLI4hRWBLhFF118VhxBHXpXDSUZVHHHLL3ZyL4jFgBa1hwq+SxsTT6rIFAKAUAoBQFZ9vv3hD/WV/s5aygUFiPRb1H4UB7Ew3oL+KPhWAef+3OS+1LfVw8Y/Wkb+9WUCPQ4EtsqWYfyeMQH8VoiP2jHQHa7F8f3W1I1J0mjkj8r2Eg/s7e2jBMf4QeOtDhIPrSPIfVGuT/u/ZRArLZuC/wDTsbMeAkw8anzJdm/7dAYdzpcu0MGf/uYR75FH76A9XVgHlvtF/jTGflj8BWQS3sFnVMViS7KoMS+kQPpedGCR9r+/EHyV8Hh5FlllsshQhlRL3YMw0zNbLl4gEk20uQKOAPAAkngBqSeQA5k1kHq3dDZRwuCw8DelHEoa3DPa7frE15Bz+0cRnBOHNiWXJ1z3v8A1/K9eo3Ktn4jPUdOlfvwYvHfPlgp6PC2a978PsrzW1qVSlKMV0yfx27/EsrX8Jwt7mnOpJTgs7NY37eeUS3crGznFJGsklpL59b2ABOazAgEEDUjnbnVXazl4iWcl5q1vR/pnJpJrjjzWxKd/d2RLhjJGC00V2DElnZfpKCdfwgo0uNBrV9aVIxn0yWz2ODvacnDrg8Si8rHoVbgNpPFIki8UYMPO1S5aPb4fQsPtu9iLV/Ed/VioVJ5XfZLPvL52TtFMREksZuri/qPMHzB0qslGUXiXJZU6kakVKPDG1tmx4iNo5VDIfsPUHkR1rMJyhLqi9xUpRqR6ZLYqbHdn+IUd7AO9jfxKLgSBPo3BsD4bHTmTpVrQvoP8+z+hS3GnVI46N19TiYrZeIAMTYeYEr/NvbpcaVBhZr+rdbxFjn137fAvams/+lqz8F9SSXpt388/qYINi4lgJO4kCkhWLDKoYnKPE9hoxy+3yq0ldUoYk5Lfk5yFlXqt04Qbxutv523J3u/2am4bFsLfzaHU/jPy9S++otbUe1MlUNL3zVfwX7m9vptlET5JBYKBZ8ugAHBBb7fdzNcxf3XVmCec8ljUkoroicLdrDpnOImOWCCzMerfRUdSTY29nOtNhbOtVWFwak4xTnLhEc3j2y+LnaZtAdFX6qDgPiT5k13tCiqUOlFDc13WqOT+B9YLDFPSFmPLoK5HXL3xqvhR/LH7lhZ0OiPU+WSbszwPeSxufRijDe0rlX4k/m1CtqfVcN+W5ZU1meS1qtyUKAUAoBQCgFAVn2+/eEP9ZX+zlrKBQWI9FvUfhQHsTDegv4o+FYB5x7YJs21sQPqiNf8Apq396soHb3J2X3+7+0xa5ErOo/CijilHwtQEB3dx/cYrDzXsI5UYn8EMM36uagJt27Y3PtFI+UUK/pOzMfsCUQMo2Z3e6zyEWaXELJ7O9WJfYVUH207ggOxJMuJw7fVniPukU/urIPXNeQeW+0X+NMZ+WPwFZBHHA529tZBmwOFeZskKNI/1Y1LN7lBNAXJ2ZdmDxSLiscoDrYxQ3BytyeQjTMOSi9jY3uLDALca9tOPK9YBGNtbtS4pWE2I53jREART1a5LObEi9xx4VHq0XUTTfuLK0v4WzThDfu8vL93ZfUrDefZUmFk7p7G4DBlvlPkLgai2o8x1qdpOnpTdSbzjbHvIf4i191KSoUotZ3b9z4WPuSvshnu06m17IQdM3Egi/G3DT/GpN9b0qXS4JLJU2N/cXOY1puWOMvJZlQCwKm7Qt0jCzYiFfmWN3UfybHn+KT7j5Wq4srpSXRLnsUN/ZdD8SHH2OJurvPJgn8PiiY+OMnQ+a9G8+fPlaTc20ay9fMiWt3Kg/TuizBvJFixFFAc3fEiQHRkjAu9x1PoC31iQdK56tmnU8N8nXW1NVqEq+6SW23Lb4++5J6GohO1sTjBtOJU+5GwUaZTH4TLc8bi32LbjrEm6qrJLgurenZysZSl+dZ8857fP9zoby4lIcPikkUMrAMq8Ae9OWwPG4cM5twzCttw0qbyQdPhKdzBReHnn3bkHj3zxeUoZBYgLfKMw5aMOfmb1XSuqvS0mXeo6TRVCdSnlSSbOQ8yj0mt9p9g5n/V61WljWupYprbu+yODq1oU/wAzNXam1mlCxgZIU9FL8zxZz9Jz15DQWFdzZWVO1gox58yquLmVV44S7HT2LsXJF8rnXwfyKH+UfkSP5scT9a1uHGHqmoqhTcYc8Em0s8rxZ8dvX/RiZiTcm5JuSeZNcPyWJZPZzszucFEx9OVVc+rKMo92vrJq/t6XQm3y3kmwjhEpqQexQCgFAKAUAoCs+337wh/rK/2ctZQKCxHot6j8KA9iYb0F/FHwrAPMfaVJm2rjD/Sgfooq/wB2soFs9heHH+zHuLh55L+fhRfgtYYKJ2rs8wyzQNe8TvGb8TkYrf22v7ayDc3n2q2LxLz2JZ1jAHPMsSIQPzlPvoC8O0DZHcbvNh117mPDrfr3ckdz6zYn21gHnxZMpDfVN/drXoHsRTXkHlztF/jTGflj8BWQSvsIwkcmJxIkRXAiUgMoIBzcrijBekGHRBZFVR0UAD3CsAy0AoBQEZ3o2IMUkyWu65GT8YA6X8xce6vM5VIrqpPEkaa9GNWOJIrnY+JbCyrJGLMp1BvqOBVv9aVTVb+vUqqpN5a28vgQ6MI0fyouDZO0kxEYkjNweI5g8wfMVb0qsakeqJYRkpLKNp1BBBAIOhB4EedbD01kq7fnclIQ08DKqX1iY21P82ef4vu6VZU9RUY4qvHr+5Vy0idWovAj1f8Ab/sh0kuUaEg8rcQfZVDY2dSvWUsZinu+3J3Wt6jbW9lKlPaTjiMe/p7seZvYPe3Fx6CdyPNr/G9X1bR4S3pTcfqvk/3PmtPUasdnufeK3und42aR8ylgCMoIDKb2IA45RVdPRrrP/up+XYsKWsSVKcMbPGfg+3zNDG7VLsrsXc6qS7EmzeZJPpBftrWtBr/5zX1Zrpao4T66eepbr4H5DJfXhUO/tY21RU087ZeTv9Iu56raSncJJN4wsrjHO/rwsH5Fs+SWQJEjSMeQBJ9ZPIeZq/0u9U6L68Lp222+n7HGfiLRla3MVQy1NZxzjHr5fYnmwdxY4F+UY5lIUX7vig/GP0zyyjS/Wl1qWIvo2XmRLbTow9ur8jj7w7YbEy5uCLpGv1V/xPP2DlXH3Fd1p9T47Eqcupm3udsX5RMCw+ajILeZ5L7efl6692lDxZ5fCM0odTLG2D97Qfko/wBkVekw36AUAoBQCgFAKArPt9+8If6yv9nLWUCgsR6Leo/CgPYmG9BfxR8KwDyrvdNnx+MbriZvcJGA+wCsgvLsRS2yoz1kmP8A1GH7qwwVZ2x7O7nakpA0mVJR01GQ/rRk+2soHK7Pdm/KNpYWO1x3odvVHeTXyOQD20Bf3aal9lYzyiY/o2b91YQPLsw8Leo16B7A2bJmhjb6yKfeAa8g8ydov8aYz8sfgKyCY/wfvvrE/kV/brALzoBQCgFAakH3WX1J8DQEN353cIJxMQ0Osijl+GP3+/rVVe23/wAkfiR6tP8AyRGdibZkwz54zcH0lPosP3Hof/iodGvKlLKNMZOLyiztibeixK3Q2Yekh9If4jzFXVG4hVW3yJcZqXBzt+9knEQoqEBxIMoPBibqfVYEtfoppcUnUjhFppl5G1quU1s1j1Ofu/uIgicYtEdnItYnwAX9FxY3N9baaDjXuy8S3y0+TzrNxRv5RXTtHz53NTH9l8R1hmdPJ1DD3jKfjVrDUpr8yz9Dmp6TB/lbX1OJjuzOdcpE0RGdRqGHpEJ0P1q2vUYPHsv6GqOlzWfaW6NgdlcrAhsQi+pGbXlxIrE9Ri1hRM09KlF5cvodfY/Z7hzErNJMWYAnVRlPMWynUG4NzyqtvJK6ac1jHkXml1aunJqlLKfZ8e/3nXwkmH2cjxscovnQ8XkB09rKdNNAChPGorlToQ9DZdXc60vEqPf+cEK3i3gkxTa+GMHwp+9up+Hxp7i5lWfkitnUcjT2Rsx8RII4xrzPJR1P+ta10aUqsumJ5jFyeEW3snZqYeJY0Gg4nmTzJ8zV/SpKnFRRMjFRWEfGwfvaD8lH+yK2Ho36AUAoBQCgFAKAgfbHsTEYvBxx4aIyuJ1YqCgsoSQX8RA4sPfQFOS9m+1CpHyJ9Qf5SD/MrOQem4BZVB42HwrAPN+0uz7ajzSuMG5DyO188P0mLc5POs5BdfZjsqXC7NghmQpKpkLKSCRmldhqpI4Ec6wDg9rO4s+0Hw8mG7sPGHV+8YrdSVK2IU8CG/SrINLst7O8RgcU+IxPdfciiCNy2rMpJN1FtFt+caxkE73ywTT4DFxRrmeSCRUXTVyhCi501NuNAeez2cbU/wCCf9OD/MrOQejN3I3XCYdZFyyLDGHXTwsEAYXGmhuNKwCj999xNozY/EyxYV3jeQlWDxAEWHJnB+ys5BJ+xndbGYTETviYGiVowqktGbkNe3gY8qwC2qAUAoBQHP8AlKpLJmzahbWRyOfMC1AZDtGP8L/lyf8AtoCDbzbuoSZcNm6tF3cn6nh/V93Sqy5ss+1T+RHqUu8SHjE5G+mjqfqurA+4EGq/onF+T+p5pUZ1KkYR5bwd7Z2/EyOhmAlVL2vo1zpe4GpAuBp9I61Op3dSKw9/odBe6RO1oeKpdWOe3yJXhO0HCN6ZkjP4Ubke9QalRvKb52KVVEzpLvXgz/8AUJ7bj7CK3eNT/wDsvmeuqPmau1N58IY/u8ejI3P6Lq3TyrKrU3/kvmOpeZ+4vfjBp/Klz0RHP22y/bWuVzSXfJhzSIniO0EgyJAmQFiys6ksA+p8IFr5851vxFRat5Nr2F8zXKq+yIvjsc0z53Zmf6zXv6teXlw0FQfak25vOS30bTYXblOs8pbYybuwsC2IfJewGrNZjYepRcmvVO2dSWImdY0qnbuMqWyfYtDY8eHw0eSMN+ExjkzMepOWrmjRjSjiJWRiorCN/wD2lH+F/wAuT/21tPR87DUjDQAggiJAQRYg5RoQeBoDdoBQCgFAKAUAoBQCgFAKAUAoBQCgFAKAUAoBQCgFAKAUAoBQHC3s2ZC8MkjxZ3VTly6OT9FQRxubCxvxqPXownHLW57owTqxy8brfy9SIS9n8yqrI6u2UZlPhIa2oB1B162qFVsqmPZZM1DUq9zF0lhRz8X7zjYvYuIj9OGQeYUkfpLcfbUKVCpHmLKJwkuUaBNaeDyYsX9zf8U/A17p4617zK5M0YzGy6k8hqfsryt+BydCDdvEuyN3RRSchaTwgZuBIPi9IACw+lUqnbVZxaxj3myNOTRLcL2ex5fnpGLcslgF94N/b7qm0rCMV7T3LGxuatnJum+eU+Df3b2UMHPJCFukgVo5Ta5IFmRjwuNWAA4E9DUijS8NtJbeZMvrv+qhGcn7Symu3vX2+BJ6kFaKAUAoBQCgFAKAUAoBQCgFAKAUAoBQCgFAKAUAoBQCgFAKAUAoBQGvisPnKXPhVsxHUj0R7Gs3rUUBsUAoDHJCrekoPrANYcUwYG2ZCf5KP9Bf8K8+HHyRjpR8bDA+TwmwBMaE2FtSor1hIybjoDoQDqDr1BuD7CAayD6oDWx+GzpYGzg5kbow4H1ciOYJHOgM8ZJAJFjbUdD66A+qAUAoBQEW2P2gYHEyRxxysGlJEReKVFkK6EI7qFJHC170BKaAUAoBQCgObidtxpiYsK2bvZldksPDZLZrnlxFAdKgOfsDbUOMgTEYdi0T3ykgi+Vip0YA8QaA6FAY5JlUqGYAsbKCQCTxsOpoDSwu24JHnRX8WHYLLmBUKSuYeJgAdOYoDoKwIuNQeBoD4mnVACzBQSACSBcnQDXmTyoDJQCgMGPxiQxvLIwWONSzseSqLk+6gObsTeSPE4dsSqTRxLc3ljKFkCh86A6shB0POxoD4Xe3CnBfLxIfk1r58rX0fu/Rtmvm0tagOrgcWssaSobpIqupsRdWAYGx1GhFAaW0NuxQ4jD4Z83eYnvO7sNPm1zNmPLQ0B1KAUB+M1gT0oDm7ubcixuHjxMGbu5M2XMLHwsUNx61NAdOgObvBt2HBxd9OxVMwXwqzEs2gAVQTrQGPYG8mHxgfuHJaMgSIyskiE8MyOAwvY2NrGx6UB05pVRSzMFUakkgADzJ4UByl2tDDPBg7sZJEZ49AVyJxu3tFtKA7FAcvbu3osJ3Pe5vn5khTKL/ADj3y36DQ60B1KAUAoBQCgFAURuaWmi2Phpk7rDriZZop75jLNFJIwiygfNak6knNl0oDtQ71YyXEmWJsUwXHdz3CYdmw3yVW7ti0oTST6dy2nC1qA6mzN4ZYsTjzi5p1nhWeSLDMqjDvh01R4iFuxsNTmvqdNDYDS3M3kxTTYd5ZMVJDPBI+IeXDlMPA4XvFaKTuwuSwZfSIOh5igPrd3eKX5aqJiMVNhp8LLIj4mNFJdNRJDlRTkI5Ec760BobL2/tD/ZuEmbFEz7Qniw0ZKLaBczq0gH03bLc36jpQHU25seYbT2dAuMmz9zib4giMzWOU2HhyA8BfLw89aAknZjtSbEbPR537yVXkjZ7AFsjsoJA0vYCgK83RxuIXZmxYsPO0PfzzxuyhT4c8h4MCLjUjobceFAdMba2gMHikWWWU4XaBhlmREOIGDABZlW2UuLjW3AnpQH5tyBcRi9iPDjZ5ElE4Sf5vvBlXMWF47BzfIwI+gNAbmgMe+eKlmw220eaTJhpIci+GxUoLq3huVJObSxuo1tpQEghxM+Hx+y8MMRLJHLDO0neZLsVQMt8qgWW+lh670BDto4mbF4DZ0s2IlLnagiuMml5HVXF19NAtl5eI3BrIOtvPvBixicVh4JsZnwUUIiEUHe9/MyCQnElYyACLLbwi+YjhasAle+235otnRSRfNTztDGCVv3TSkZiVbmozaHnagIfvNNOINr4KXEyyrhoo5o5G7vOyOhzRSkIAVza6AHzoCV4mIwbBmvI8h+ROwZ8txeEkAZVAsOA52HE0BA48P8A7q2yuXfrLb+hOFOK93fIR9lAd3Y+PnxC7LwMWIfDqdnLPJJGEzsVCxooLAgANqdNeFAaGxtuSYzEbvTzWMp+Wq5AHiKJkzWGmuW9hpcmgM2629mLxE2FxCtinWed1li+Tt8ljgJYIUmCWzKQuY5jxIPA0BvbM2pi8Rs/GbUOKkX5rFGCBQgjjWMOqE+HMzgpmve3lQG1srbmIebZKtKxWfANJKNPHII0OY6cbsTp1oDhbmY1V2Js6IYjFRSyHEd3HhFRpZMs0hOjqQFXiTdRrxoD6we8uPxOF2SFxHdz4iWeGWQKpBCZlzZeGYKuYcBm8tKAkPaqjR7OgF2ldMRhhc2DOysOJ4AsR6taA1Dh5Ymx20Maz4E4juYo0hKSTgIbDgrK0j+iAAbAnpegIxvBtCebZW1IppZ2GFmiyd8sYlZHK2SYKLGxOa4sbgctKA7+1tkynaWzYExcwc4ae85EZmykg2HgCA8Fvl4eetAa+x958XiMNs3DmdklxM88cuIQJn7vD5ictwVDMMozWPA9aA5+0NrSzRYSOdzI+F26mH7wgBnWMtlZgABextoOVAb21N6MXkxm0FnZY8Jjhh1wwCd28Sskbl/DmzsXuDfS3uA+t69tY1htXEQ4p4UwTLFFEqoVa4XOzllJJ8XhItaw48wM28O8WLw74yMSuzTYTDyYQWHgkdxh3ym2pzurG97XFAWfhYyqKpYsQoBY8SQLEn18aAy0AoCG4XcCNMLg8Osz/wC6Yjv0ey3Y5nYqw4ZTnI06CgNrBbpNBiHlw+Llihkl76TD5YmRnOr2ZlLIGtqAfVagCbn58SMRicRJiMiypFG6xqqJNo48Cgt4fDcnhQGPZW5hiifDNi5pcG0TxLA6xeFHFvugUObC4FzzoDX2PuD3MkMjYuWUwQvBGGWMKsTAKoGUDVQOJuTp0oDL/wCAYTs6HAmST5hg8Uy5RIkisWVhoRcZiPUeR1oDawm6zCfDYibEvNLh0lTMyIucSnmEAAygACw5UBu7q7BXBQdyrlxnd7kAG7sWI06E0Bxdldn8cEWBiEzkYKV5FJC3cuWJDdAMx4UBsRbovGMR8nxckL4jEtiGcJE1sy5SlnBBXgb8bgUBqSdncawYSLDzywyYNnaKYBGa8lzJmVhlOYnppwoDcxO5UUg2gru5XHFS9rAoVXKMp58AdaA1sVuO7jCMcbMMRhc4WcJFmZHGUqVKldFAANupNzQGP/y6jGCjwizyr3WI+URS2UusmYsLgizWzHjQG1itz3775RDjJYJ3jSOd1SEibILB2RlIV/McBpQHW3k2CmMwzYeRmAOUh1NnV1IZWU9QRQHFTcRTBjElxEks2NAWadlQNlUZVCooCqAL++gOxtHYQlwLYMuQrQ90XAF7Zct7cL2oDT/8Hw/KvlV27z5L8ltply3vn4XzW042tQGg24QWPCiHEywzYWJoVmVUJaJuKsrAjzB5GgM+D3EghbZ5iZlXACUIuhzmVbMXOmt7tpzNAZNhbpNhJPmMVKuFzu4wpWIoC9yQr5c4XMbgA/vuBhwG4ywmeNMRL8jnEmbCkIUUyizZHtmUamy3trQGHYO4PyeXDyti5pjh43hjV1jCiJgAFGUDh1NydOgoDFguzlYYsGkGKmikwglVZVWMlkmYs4KspUEX0NtOhoDY2VuBHAuCVZnIwcssiXAu3e3uGPlmOtAdnenYC42JImcoFljkuACbxnMBryNAfO9e7642FYzI0TJIksciWJSRDdTY6HnoaA43/l+jQ42KWeWX5bkMjkIGDoBquUAWuAbW0AtQG9gt1Cs+FnlxDzS4eOSPMyoM4kN7tlAAKiw04211oDQh7PUTDQxRzyJLBM80U4VMys5JYFSCrKc1reQoD6Xs+iEMEfeyFosYMY8hC5pZrknNYAAG9tOAAoD8xfZ9G80jd/KMPNMuIlwwCd28y2N82XMASASt9T7LARHtK2ZG0mMiwrYw4rFd0HwyRP3EjjLlkMpjygKpubOBddeYoDv7W2UMXtTBRiN8uAXPNKVIQsQjRRqT6ZzIrm2gtbjegLCoBQCgP//Z">
            <a:extLst>
              <a:ext uri="{FF2B5EF4-FFF2-40B4-BE49-F238E27FC236}">
                <a16:creationId xmlns:a16="http://schemas.microsoft.com/office/drawing/2014/main" id="{3D010E49-3BD0-4471-8585-67D434F220E0}"/>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0" name="AutoShape 2" descr="Bildresultat för umc utrecht">
            <a:extLst>
              <a:ext uri="{FF2B5EF4-FFF2-40B4-BE49-F238E27FC236}">
                <a16:creationId xmlns:a16="http://schemas.microsoft.com/office/drawing/2014/main" id="{D7C5988B-E26B-45F7-B74C-64AAB290C589}"/>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1" name="AutoShape 4" descr="Bildresultat för umc utrecht">
            <a:extLst>
              <a:ext uri="{FF2B5EF4-FFF2-40B4-BE49-F238E27FC236}">
                <a16:creationId xmlns:a16="http://schemas.microsoft.com/office/drawing/2014/main" id="{3282F22F-94E1-4E5E-8C1B-C199ADCBAC60}"/>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2" name="AutoShape 6" descr="Bildresultat för ccri vienna">
            <a:extLst>
              <a:ext uri="{FF2B5EF4-FFF2-40B4-BE49-F238E27FC236}">
                <a16:creationId xmlns:a16="http://schemas.microsoft.com/office/drawing/2014/main" id="{B6837447-9168-469C-AA68-55F7CBF45049}"/>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3" name="AutoShape 8" descr="Bildresultat för ccri vienna">
            <a:extLst>
              <a:ext uri="{FF2B5EF4-FFF2-40B4-BE49-F238E27FC236}">
                <a16:creationId xmlns:a16="http://schemas.microsoft.com/office/drawing/2014/main" id="{705448CF-2423-40F0-9EE5-E04531AA7D82}"/>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4" name="AutoShape 10" descr="Bildresultat för ccri vienna">
            <a:extLst>
              <a:ext uri="{FF2B5EF4-FFF2-40B4-BE49-F238E27FC236}">
                <a16:creationId xmlns:a16="http://schemas.microsoft.com/office/drawing/2014/main" id="{B5538025-5294-4ADE-813C-69422C3890DA}"/>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6" name="AutoShape 2" descr="Bildresultat för genentech">
            <a:extLst>
              <a:ext uri="{FF2B5EF4-FFF2-40B4-BE49-F238E27FC236}">
                <a16:creationId xmlns:a16="http://schemas.microsoft.com/office/drawing/2014/main" id="{89730771-CF55-4404-BB46-3F72B41E2720}"/>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7" name="AutoShape 4" descr="Bildresultat för genentech">
            <a:extLst>
              <a:ext uri="{FF2B5EF4-FFF2-40B4-BE49-F238E27FC236}">
                <a16:creationId xmlns:a16="http://schemas.microsoft.com/office/drawing/2014/main" id="{299DDE96-9515-4E0F-957C-8FA881FB7AAB}"/>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8" name="AutoShape 6" descr="Bildresultat för genentech">
            <a:extLst>
              <a:ext uri="{FF2B5EF4-FFF2-40B4-BE49-F238E27FC236}">
                <a16:creationId xmlns:a16="http://schemas.microsoft.com/office/drawing/2014/main" id="{87D4D74B-F18B-48AC-9A5C-9374F7D7934F}"/>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9" name="AutoShape 8" descr="Bildresultat för genentech">
            <a:extLst>
              <a:ext uri="{FF2B5EF4-FFF2-40B4-BE49-F238E27FC236}">
                <a16:creationId xmlns:a16="http://schemas.microsoft.com/office/drawing/2014/main" id="{E6FA4562-5451-41AA-B9E1-C7679A217DF6}"/>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40" name="AutoShape 12" descr="Bildresultat för immunocore">
            <a:extLst>
              <a:ext uri="{FF2B5EF4-FFF2-40B4-BE49-F238E27FC236}">
                <a16:creationId xmlns:a16="http://schemas.microsoft.com/office/drawing/2014/main" id="{9E2EE9D5-4BD1-4AF6-961B-8692663FC041}"/>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41" name="AutoShape 14" descr="Bildresultat för immunocore">
            <a:extLst>
              <a:ext uri="{FF2B5EF4-FFF2-40B4-BE49-F238E27FC236}">
                <a16:creationId xmlns:a16="http://schemas.microsoft.com/office/drawing/2014/main" id="{F481D631-409C-4260-B3A7-9DD2315A6DBC}"/>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pic>
        <p:nvPicPr>
          <p:cNvPr id="144" name="Picture 58" descr="logo Institut Pasteur">
            <a:extLst>
              <a:ext uri="{FF2B5EF4-FFF2-40B4-BE49-F238E27FC236}">
                <a16:creationId xmlns:a16="http://schemas.microsoft.com/office/drawing/2014/main" id="{3A2BBF58-4DA1-4018-9B4A-4F6E419C53EC}"/>
              </a:ext>
            </a:extLst>
          </p:cNvPr>
          <p:cNvPicPr>
            <a:picLocks noChangeAspect="1" noChangeArrowheads="1"/>
          </p:cNvPicPr>
          <p:nvPr/>
        </p:nvPicPr>
        <p:blipFill>
          <a:blip r:embed="rId73" cstate="print"/>
          <a:srcRect/>
          <a:stretch>
            <a:fillRect/>
          </a:stretch>
        </p:blipFill>
        <p:spPr bwMode="auto">
          <a:xfrm>
            <a:off x="4604670" y="698768"/>
            <a:ext cx="1040491" cy="417059"/>
          </a:xfrm>
          <a:prstGeom prst="rect">
            <a:avLst/>
          </a:prstGeom>
          <a:noFill/>
          <a:effectLst/>
        </p:spPr>
      </p:pic>
      <p:pic>
        <p:nvPicPr>
          <p:cNvPr id="145" name="Picture 27">
            <a:extLst>
              <a:ext uri="{FF2B5EF4-FFF2-40B4-BE49-F238E27FC236}">
                <a16:creationId xmlns:a16="http://schemas.microsoft.com/office/drawing/2014/main" id="{653DB663-E1FF-4F84-8D61-FD491BE38AD7}"/>
              </a:ext>
            </a:extLst>
          </p:cNvPr>
          <p:cNvPicPr>
            <a:picLocks noChangeAspect="1"/>
          </p:cNvPicPr>
          <p:nvPr/>
        </p:nvPicPr>
        <p:blipFill>
          <a:blip r:embed="rId74" cstate="print"/>
          <a:stretch>
            <a:fillRect/>
          </a:stretch>
        </p:blipFill>
        <p:spPr>
          <a:xfrm>
            <a:off x="2120559" y="5670753"/>
            <a:ext cx="746276" cy="528341"/>
          </a:xfrm>
          <a:prstGeom prst="rect">
            <a:avLst/>
          </a:prstGeom>
        </p:spPr>
      </p:pic>
      <p:sp>
        <p:nvSpPr>
          <p:cNvPr id="146" name="AutoShape 2" descr="Bildresultat för uni  ulm">
            <a:extLst>
              <a:ext uri="{FF2B5EF4-FFF2-40B4-BE49-F238E27FC236}">
                <a16:creationId xmlns:a16="http://schemas.microsoft.com/office/drawing/2014/main" id="{4A88D86C-B795-49D7-97F6-D3BCB0B09E2C}"/>
              </a:ext>
            </a:extLst>
          </p:cNvPr>
          <p:cNvSpPr>
            <a:spLocks noChangeAspect="1" noChangeArrowheads="1"/>
          </p:cNvSpPr>
          <p:nvPr/>
        </p:nvSpPr>
        <p:spPr bwMode="auto">
          <a:xfrm>
            <a:off x="7101273" y="3642489"/>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pic>
        <p:nvPicPr>
          <p:cNvPr id="147" name="Picture 4" descr="Bildresultat för uni ulm">
            <a:extLst>
              <a:ext uri="{FF2B5EF4-FFF2-40B4-BE49-F238E27FC236}">
                <a16:creationId xmlns:a16="http://schemas.microsoft.com/office/drawing/2014/main" id="{6A1E36D1-8F84-40C9-959D-99233A310F23}"/>
              </a:ext>
            </a:extLst>
          </p:cNvPr>
          <p:cNvPicPr>
            <a:picLocks noChangeAspect="1" noChangeArrowheads="1"/>
          </p:cNvPicPr>
          <p:nvPr/>
        </p:nvPicPr>
        <p:blipFill>
          <a:blip r:embed="rId75" cstate="print">
            <a:extLst>
              <a:ext uri="{28A0092B-C50C-407E-A947-70E740481C1C}">
                <a14:useLocalDpi xmlns:a14="http://schemas.microsoft.com/office/drawing/2010/main" val="0"/>
              </a:ext>
            </a:extLst>
          </a:blip>
          <a:srcRect/>
          <a:stretch>
            <a:fillRect/>
          </a:stretch>
        </p:blipFill>
        <p:spPr bwMode="auto">
          <a:xfrm>
            <a:off x="7202731" y="3775364"/>
            <a:ext cx="735121" cy="746702"/>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6" descr="Bildresultat för uni southampton">
            <a:extLst>
              <a:ext uri="{FF2B5EF4-FFF2-40B4-BE49-F238E27FC236}">
                <a16:creationId xmlns:a16="http://schemas.microsoft.com/office/drawing/2014/main" id="{3B793AC8-CFBF-4DDD-8B05-FDAD16163250}"/>
              </a:ext>
            </a:extLst>
          </p:cNvPr>
          <p:cNvPicPr>
            <a:picLocks noChangeAspect="1" noChangeArrowheads="1"/>
          </p:cNvPicPr>
          <p:nvPr/>
        </p:nvPicPr>
        <p:blipFill>
          <a:blip r:embed="rId76" cstate="print">
            <a:extLst>
              <a:ext uri="{28A0092B-C50C-407E-A947-70E740481C1C}">
                <a14:useLocalDpi xmlns:a14="http://schemas.microsoft.com/office/drawing/2010/main" val="0"/>
              </a:ext>
            </a:extLst>
          </a:blip>
          <a:srcRect/>
          <a:stretch>
            <a:fillRect/>
          </a:stretch>
        </p:blipFill>
        <p:spPr bwMode="auto">
          <a:xfrm>
            <a:off x="7023095" y="1517931"/>
            <a:ext cx="1569075" cy="489091"/>
          </a:xfrm>
          <a:prstGeom prst="rect">
            <a:avLst/>
          </a:prstGeom>
          <a:noFill/>
          <a:extLst>
            <a:ext uri="{909E8E84-426E-40DD-AFC4-6F175D3DCCD1}">
              <a14:hiddenFill xmlns:a14="http://schemas.microsoft.com/office/drawing/2010/main">
                <a:solidFill>
                  <a:srgbClr val="FFFFFF"/>
                </a:solidFill>
              </a14:hiddenFill>
            </a:ext>
          </a:extLst>
        </p:spPr>
      </p:pic>
      <p:pic>
        <p:nvPicPr>
          <p:cNvPr id="150" name="Picture 10" descr="The University of Manchester, established in 1824.">
            <a:hlinkClick r:id="rId77"/>
            <a:extLst>
              <a:ext uri="{FF2B5EF4-FFF2-40B4-BE49-F238E27FC236}">
                <a16:creationId xmlns:a16="http://schemas.microsoft.com/office/drawing/2014/main" id="{2E6E2095-E7BD-49B6-A0DB-7475B46410DA}"/>
              </a:ext>
            </a:extLst>
          </p:cNvPr>
          <p:cNvPicPr>
            <a:picLocks noChangeAspect="1" noChangeArrowheads="1"/>
          </p:cNvPicPr>
          <p:nvPr/>
        </p:nvPicPr>
        <p:blipFill>
          <a:blip r:embed="rId78" cstate="print"/>
          <a:srcRect/>
          <a:stretch>
            <a:fillRect/>
          </a:stretch>
        </p:blipFill>
        <p:spPr bwMode="auto">
          <a:xfrm>
            <a:off x="4288176" y="2837167"/>
            <a:ext cx="1067455" cy="364094"/>
          </a:xfrm>
          <a:prstGeom prst="rect">
            <a:avLst/>
          </a:prstGeom>
          <a:noFill/>
        </p:spPr>
      </p:pic>
      <p:sp>
        <p:nvSpPr>
          <p:cNvPr id="152" name="AutoShape 32" descr="Bildresultat för leo pharma">
            <a:extLst>
              <a:ext uri="{FF2B5EF4-FFF2-40B4-BE49-F238E27FC236}">
                <a16:creationId xmlns:a16="http://schemas.microsoft.com/office/drawing/2014/main" id="{AAEA020B-F12C-414B-8517-85DA0FC96EDE}"/>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7" name="AutoShape 2" descr="Bildergebnis für sanofi">
            <a:extLst>
              <a:ext uri="{FF2B5EF4-FFF2-40B4-BE49-F238E27FC236}">
                <a16:creationId xmlns:a16="http://schemas.microsoft.com/office/drawing/2014/main" id="{CA696D11-F86B-4B03-9DC0-03F379D074E9}"/>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56" name="AutoShape 4" descr="Bildergebnis für sanofi">
            <a:extLst>
              <a:ext uri="{FF2B5EF4-FFF2-40B4-BE49-F238E27FC236}">
                <a16:creationId xmlns:a16="http://schemas.microsoft.com/office/drawing/2014/main" id="{5788062D-2387-4D18-B7E1-D951586F1A27}"/>
              </a:ext>
            </a:extLst>
          </p:cNvPr>
          <p:cNvSpPr>
            <a:spLocks noChangeAspect="1" noChangeArrowheads="1"/>
          </p:cNvSpPr>
          <p:nvPr/>
        </p:nvSpPr>
        <p:spPr bwMode="auto">
          <a:xfrm>
            <a:off x="4724400" y="359092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pic>
        <p:nvPicPr>
          <p:cNvPr id="1025" name="Picture 1024">
            <a:extLst>
              <a:ext uri="{FF2B5EF4-FFF2-40B4-BE49-F238E27FC236}">
                <a16:creationId xmlns:a16="http://schemas.microsoft.com/office/drawing/2014/main" id="{CC3D5925-4CF2-40A4-9D26-D85EC966C342}"/>
              </a:ext>
            </a:extLst>
          </p:cNvPr>
          <p:cNvPicPr>
            <a:picLocks noChangeAspect="1"/>
          </p:cNvPicPr>
          <p:nvPr/>
        </p:nvPicPr>
        <p:blipFill>
          <a:blip r:embed="rId79"/>
          <a:stretch>
            <a:fillRect/>
          </a:stretch>
        </p:blipFill>
        <p:spPr>
          <a:xfrm>
            <a:off x="1784899" y="1171732"/>
            <a:ext cx="1173569" cy="450625"/>
          </a:xfrm>
          <a:prstGeom prst="rect">
            <a:avLst/>
          </a:prstGeom>
        </p:spPr>
      </p:pic>
      <p:sp>
        <p:nvSpPr>
          <p:cNvPr id="50" name="AutoShape 2" descr="Bildresultat fÃ¶r novartis">
            <a:extLst>
              <a:ext uri="{FF2B5EF4-FFF2-40B4-BE49-F238E27FC236}">
                <a16:creationId xmlns:a16="http://schemas.microsoft.com/office/drawing/2014/main" id="{663927CD-B3A4-4798-8558-0F1862CFF3B4}"/>
              </a:ext>
            </a:extLst>
          </p:cNvPr>
          <p:cNvSpPr>
            <a:spLocks noChangeAspect="1" noChangeArrowheads="1"/>
          </p:cNvSpPr>
          <p:nvPr/>
        </p:nvSpPr>
        <p:spPr bwMode="auto">
          <a:xfrm>
            <a:off x="4724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70" name="AutoShape 4" descr="Bildresultat fÃ¶r novartis">
            <a:extLst>
              <a:ext uri="{FF2B5EF4-FFF2-40B4-BE49-F238E27FC236}">
                <a16:creationId xmlns:a16="http://schemas.microsoft.com/office/drawing/2014/main" id="{31F6A00B-B3CF-4771-BF96-51AC375AB1D7}"/>
              </a:ext>
            </a:extLst>
          </p:cNvPr>
          <p:cNvSpPr>
            <a:spLocks noChangeAspect="1" noChangeArrowheads="1"/>
          </p:cNvSpPr>
          <p:nvPr/>
        </p:nvSpPr>
        <p:spPr bwMode="auto">
          <a:xfrm>
            <a:off x="4876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80" name="AutoShape 6" descr="Bildresultat fÃ¶r novartis">
            <a:extLst>
              <a:ext uri="{FF2B5EF4-FFF2-40B4-BE49-F238E27FC236}">
                <a16:creationId xmlns:a16="http://schemas.microsoft.com/office/drawing/2014/main" id="{0B65DF89-3278-4C83-8C67-A79B53F98152}"/>
              </a:ext>
            </a:extLst>
          </p:cNvPr>
          <p:cNvSpPr>
            <a:spLocks noChangeAspect="1" noChangeArrowheads="1"/>
          </p:cNvSpPr>
          <p:nvPr/>
        </p:nvSpPr>
        <p:spPr bwMode="auto">
          <a:xfrm>
            <a:off x="5029200" y="3886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1024" name="AutoShape 10" descr="Bildresultat fÃ¶r novartis">
            <a:extLst>
              <a:ext uri="{FF2B5EF4-FFF2-40B4-BE49-F238E27FC236}">
                <a16:creationId xmlns:a16="http://schemas.microsoft.com/office/drawing/2014/main" id="{F47B093C-3A38-4819-9D6F-FE3270188C9B}"/>
              </a:ext>
            </a:extLst>
          </p:cNvPr>
          <p:cNvSpPr>
            <a:spLocks noChangeAspect="1" noChangeArrowheads="1"/>
          </p:cNvSpPr>
          <p:nvPr/>
        </p:nvSpPr>
        <p:spPr bwMode="auto">
          <a:xfrm>
            <a:off x="5124916" y="3981916"/>
            <a:ext cx="1137700" cy="1137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103" name="AutoShape 8" descr="Bildresultat fÃ¶r novartis">
            <a:extLst>
              <a:ext uri="{FF2B5EF4-FFF2-40B4-BE49-F238E27FC236}">
                <a16:creationId xmlns:a16="http://schemas.microsoft.com/office/drawing/2014/main" id="{2E7D7481-692F-4CFD-9C13-B3244C5EFEB6}"/>
              </a:ext>
            </a:extLst>
          </p:cNvPr>
          <p:cNvSpPr>
            <a:spLocks noChangeAspect="1" noChangeArrowheads="1"/>
          </p:cNvSpPr>
          <p:nvPr/>
        </p:nvSpPr>
        <p:spPr bwMode="auto">
          <a:xfrm>
            <a:off x="5181600" y="4083812"/>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1029" name="AutoShape 4" descr="Bildresultat fÃ¶r www.ox.ac.uk logotype">
            <a:extLst>
              <a:ext uri="{FF2B5EF4-FFF2-40B4-BE49-F238E27FC236}">
                <a16:creationId xmlns:a16="http://schemas.microsoft.com/office/drawing/2014/main" id="{8D54096F-2F49-43C4-BE44-C62D46ABD150}"/>
              </a:ext>
            </a:extLst>
          </p:cNvPr>
          <p:cNvSpPr>
            <a:spLocks noChangeAspect="1" noChangeArrowheads="1"/>
          </p:cNvSpPr>
          <p:nvPr/>
        </p:nvSpPr>
        <p:spPr bwMode="auto">
          <a:xfrm>
            <a:off x="5181600" y="4038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1030" name="AutoShape 6" descr="Bildresultat fÃ¶r www.ox.ac.uk logotype">
            <a:extLst>
              <a:ext uri="{FF2B5EF4-FFF2-40B4-BE49-F238E27FC236}">
                <a16:creationId xmlns:a16="http://schemas.microsoft.com/office/drawing/2014/main" id="{D87C263D-7D07-471A-9A2D-D50DEB47871D}"/>
              </a:ext>
            </a:extLst>
          </p:cNvPr>
          <p:cNvSpPr>
            <a:spLocks noChangeAspect="1" noChangeArrowheads="1"/>
          </p:cNvSpPr>
          <p:nvPr/>
        </p:nvSpPr>
        <p:spPr bwMode="auto">
          <a:xfrm>
            <a:off x="5334000" y="4191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pic>
        <p:nvPicPr>
          <p:cNvPr id="1032" name="Picture 1031">
            <a:extLst>
              <a:ext uri="{FF2B5EF4-FFF2-40B4-BE49-F238E27FC236}">
                <a16:creationId xmlns:a16="http://schemas.microsoft.com/office/drawing/2014/main" id="{A418C017-1DA7-4F9A-BDDA-1A180EEDDE56}"/>
              </a:ext>
            </a:extLst>
          </p:cNvPr>
          <p:cNvPicPr>
            <a:picLocks noChangeAspect="1"/>
          </p:cNvPicPr>
          <p:nvPr/>
        </p:nvPicPr>
        <p:blipFill>
          <a:blip r:embed="rId80"/>
          <a:stretch>
            <a:fillRect/>
          </a:stretch>
        </p:blipFill>
        <p:spPr>
          <a:xfrm>
            <a:off x="5915731" y="2127352"/>
            <a:ext cx="1414309" cy="433023"/>
          </a:xfrm>
          <a:prstGeom prst="rect">
            <a:avLst/>
          </a:prstGeom>
        </p:spPr>
      </p:pic>
      <p:pic>
        <p:nvPicPr>
          <p:cNvPr id="142" name="Picture 10" descr="Bildresultat fÃ¶r meduniwien">
            <a:extLst>
              <a:ext uri="{FF2B5EF4-FFF2-40B4-BE49-F238E27FC236}">
                <a16:creationId xmlns:a16="http://schemas.microsoft.com/office/drawing/2014/main" id="{2F98D6E3-23A2-4002-B80E-EEFD4380033B}"/>
              </a:ext>
            </a:extLst>
          </p:cNvPr>
          <p:cNvPicPr>
            <a:picLocks noChangeAspect="1" noChangeArrowheads="1"/>
          </p:cNvPicPr>
          <p:nvPr/>
        </p:nvPicPr>
        <p:blipFill>
          <a:blip r:embed="rId81">
            <a:extLst>
              <a:ext uri="{28A0092B-C50C-407E-A947-70E740481C1C}">
                <a14:useLocalDpi xmlns:a14="http://schemas.microsoft.com/office/drawing/2010/main" val="0"/>
              </a:ext>
            </a:extLst>
          </a:blip>
          <a:srcRect/>
          <a:stretch>
            <a:fillRect/>
          </a:stretch>
        </p:blipFill>
        <p:spPr bwMode="auto">
          <a:xfrm>
            <a:off x="7512965" y="6259528"/>
            <a:ext cx="1250456" cy="39945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Bildresultat fÃ¶r chuv">
            <a:extLst>
              <a:ext uri="{FF2B5EF4-FFF2-40B4-BE49-F238E27FC236}">
                <a16:creationId xmlns:a16="http://schemas.microsoft.com/office/drawing/2014/main" id="{FEA51998-1CBA-47BF-882A-F27678244260}"/>
              </a:ext>
            </a:extLst>
          </p:cNvPr>
          <p:cNvPicPr>
            <a:picLocks noChangeAspect="1" noChangeArrowheads="1"/>
          </p:cNvPicPr>
          <p:nvPr/>
        </p:nvPicPr>
        <p:blipFill>
          <a:blip r:embed="rId82">
            <a:extLst>
              <a:ext uri="{28A0092B-C50C-407E-A947-70E740481C1C}">
                <a14:useLocalDpi xmlns:a14="http://schemas.microsoft.com/office/drawing/2010/main" val="0"/>
              </a:ext>
            </a:extLst>
          </a:blip>
          <a:srcRect/>
          <a:stretch>
            <a:fillRect/>
          </a:stretch>
        </p:blipFill>
        <p:spPr bwMode="auto">
          <a:xfrm>
            <a:off x="5915731" y="5837843"/>
            <a:ext cx="774094" cy="399452"/>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4" descr="Bildresultat fÃ¶r uniklinik essen">
            <a:extLst>
              <a:ext uri="{FF2B5EF4-FFF2-40B4-BE49-F238E27FC236}">
                <a16:creationId xmlns:a16="http://schemas.microsoft.com/office/drawing/2014/main" id="{1A05F856-D893-4DD8-B955-6FF87C946875}"/>
              </a:ext>
            </a:extLst>
          </p:cNvPr>
          <p:cNvPicPr>
            <a:picLocks noChangeAspect="1" noChangeArrowheads="1"/>
          </p:cNvPicPr>
          <p:nvPr/>
        </p:nvPicPr>
        <p:blipFill>
          <a:blip r:embed="rId83">
            <a:extLst>
              <a:ext uri="{28A0092B-C50C-407E-A947-70E740481C1C}">
                <a14:useLocalDpi xmlns:a14="http://schemas.microsoft.com/office/drawing/2010/main" val="0"/>
              </a:ext>
            </a:extLst>
          </a:blip>
          <a:srcRect/>
          <a:stretch>
            <a:fillRect/>
          </a:stretch>
        </p:blipFill>
        <p:spPr bwMode="auto">
          <a:xfrm>
            <a:off x="6185972" y="3372633"/>
            <a:ext cx="1051847" cy="644681"/>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6" descr="Bildresultat fÃ¶r uniklinik bonn">
            <a:extLst>
              <a:ext uri="{FF2B5EF4-FFF2-40B4-BE49-F238E27FC236}">
                <a16:creationId xmlns:a16="http://schemas.microsoft.com/office/drawing/2014/main" id="{6B1AC641-269F-466E-BDB3-6192480C998C}"/>
              </a:ext>
            </a:extLst>
          </p:cNvPr>
          <p:cNvPicPr>
            <a:picLocks noChangeAspect="1" noChangeArrowheads="1"/>
          </p:cNvPicPr>
          <p:nvPr/>
        </p:nvPicPr>
        <p:blipFill rotWithShape="1">
          <a:blip r:embed="rId84">
            <a:extLst>
              <a:ext uri="{28A0092B-C50C-407E-A947-70E740481C1C}">
                <a14:useLocalDpi xmlns:a14="http://schemas.microsoft.com/office/drawing/2010/main" val="0"/>
              </a:ext>
            </a:extLst>
          </a:blip>
          <a:srcRect t="31436" b="32118"/>
          <a:stretch/>
        </p:blipFill>
        <p:spPr bwMode="auto">
          <a:xfrm>
            <a:off x="6344955" y="4430702"/>
            <a:ext cx="1085671" cy="395679"/>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8" descr="Bildresultat fÃ¶r erlangen uniklinik">
            <a:extLst>
              <a:ext uri="{FF2B5EF4-FFF2-40B4-BE49-F238E27FC236}">
                <a16:creationId xmlns:a16="http://schemas.microsoft.com/office/drawing/2014/main" id="{032AA366-8BE8-4761-82E2-0DCF744F8317}"/>
              </a:ext>
            </a:extLst>
          </p:cNvPr>
          <p:cNvPicPr>
            <a:picLocks noChangeAspect="1" noChangeArrowheads="1"/>
          </p:cNvPicPr>
          <p:nvPr/>
        </p:nvPicPr>
        <p:blipFill>
          <a:blip r:embed="rId85">
            <a:extLst>
              <a:ext uri="{28A0092B-C50C-407E-A947-70E740481C1C}">
                <a14:useLocalDpi xmlns:a14="http://schemas.microsoft.com/office/drawing/2010/main" val="0"/>
              </a:ext>
            </a:extLst>
          </a:blip>
          <a:srcRect/>
          <a:stretch>
            <a:fillRect/>
          </a:stretch>
        </p:blipFill>
        <p:spPr bwMode="auto">
          <a:xfrm>
            <a:off x="4788369" y="4500622"/>
            <a:ext cx="1418846" cy="38695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Bildresultat fÃ¶r uni pierre et marie curie">
            <a:extLst>
              <a:ext uri="{FF2B5EF4-FFF2-40B4-BE49-F238E27FC236}">
                <a16:creationId xmlns:a16="http://schemas.microsoft.com/office/drawing/2014/main" id="{911102BA-A223-4A90-B8D8-3CFB08C801E5}"/>
              </a:ext>
            </a:extLst>
          </p:cNvPr>
          <p:cNvPicPr>
            <a:picLocks noChangeAspect="1" noChangeArrowheads="1"/>
          </p:cNvPicPr>
          <p:nvPr/>
        </p:nvPicPr>
        <p:blipFill>
          <a:blip r:embed="rId86">
            <a:extLst>
              <a:ext uri="{28A0092B-C50C-407E-A947-70E740481C1C}">
                <a14:useLocalDpi xmlns:a14="http://schemas.microsoft.com/office/drawing/2010/main" val="0"/>
              </a:ext>
            </a:extLst>
          </a:blip>
          <a:srcRect/>
          <a:stretch>
            <a:fillRect/>
          </a:stretch>
        </p:blipFill>
        <p:spPr bwMode="auto">
          <a:xfrm>
            <a:off x="7449630" y="757351"/>
            <a:ext cx="1093705" cy="56971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Bildresultat fÃ¶r uni paris est">
            <a:extLst>
              <a:ext uri="{FF2B5EF4-FFF2-40B4-BE49-F238E27FC236}">
                <a16:creationId xmlns:a16="http://schemas.microsoft.com/office/drawing/2014/main" id="{98A480CA-AAB6-4B13-87D6-C6638D8910AC}"/>
              </a:ext>
            </a:extLst>
          </p:cNvPr>
          <p:cNvPicPr>
            <a:picLocks noChangeAspect="1" noChangeArrowheads="1"/>
          </p:cNvPicPr>
          <p:nvPr/>
        </p:nvPicPr>
        <p:blipFill>
          <a:blip r:embed="rId87">
            <a:extLst>
              <a:ext uri="{28A0092B-C50C-407E-A947-70E740481C1C}">
                <a14:useLocalDpi xmlns:a14="http://schemas.microsoft.com/office/drawing/2010/main" val="0"/>
              </a:ext>
            </a:extLst>
          </a:blip>
          <a:srcRect/>
          <a:stretch>
            <a:fillRect/>
          </a:stretch>
        </p:blipFill>
        <p:spPr bwMode="auto">
          <a:xfrm>
            <a:off x="5232167" y="1355648"/>
            <a:ext cx="1262228" cy="53571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Bildresultat fÃ¶r necker hosp">
            <a:extLst>
              <a:ext uri="{FF2B5EF4-FFF2-40B4-BE49-F238E27FC236}">
                <a16:creationId xmlns:a16="http://schemas.microsoft.com/office/drawing/2014/main" id="{F3E04C39-AE8E-4B54-AA3F-BAF610E7654A}"/>
              </a:ext>
            </a:extLst>
          </p:cNvPr>
          <p:cNvPicPr>
            <a:picLocks noChangeAspect="1" noChangeArrowheads="1"/>
          </p:cNvPicPr>
          <p:nvPr/>
        </p:nvPicPr>
        <p:blipFill>
          <a:blip r:embed="rId88">
            <a:extLst>
              <a:ext uri="{28A0092B-C50C-407E-A947-70E740481C1C}">
                <a14:useLocalDpi xmlns:a14="http://schemas.microsoft.com/office/drawing/2010/main" val="0"/>
              </a:ext>
            </a:extLst>
          </a:blip>
          <a:srcRect/>
          <a:stretch>
            <a:fillRect/>
          </a:stretch>
        </p:blipFill>
        <p:spPr bwMode="auto">
          <a:xfrm>
            <a:off x="7219754" y="124549"/>
            <a:ext cx="1509214" cy="469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066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33B325B8-BE1E-493D-8E3A-C60B10CE97C5}"/>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170AB5D2-6630-4B7D-B6A7-826520EFC987}"/>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4C2E4163-C34C-41EE-A133-27B4446073B2}"/>
              </a:ext>
            </a:extLst>
          </p:cNvPr>
          <p:cNvSpPr>
            <a:spLocks noGrp="1"/>
          </p:cNvSpPr>
          <p:nvPr>
            <p:ph type="sldNum" sz="quarter" idx="12"/>
          </p:nvPr>
        </p:nvSpPr>
        <p:spPr/>
        <p:txBody>
          <a:bodyPr/>
          <a:lstStyle/>
          <a:p>
            <a:fld id="{4FB200D7-8764-084F-859C-3608A6975463}" type="slidenum">
              <a:rPr lang="sv-SE" smtClean="0"/>
              <a:t>11</a:t>
            </a:fld>
            <a:endParaRPr lang="sv-SE"/>
          </a:p>
        </p:txBody>
      </p:sp>
      <p:sp>
        <p:nvSpPr>
          <p:cNvPr id="7" name="Rounded Rectangle 12">
            <a:extLst>
              <a:ext uri="{FF2B5EF4-FFF2-40B4-BE49-F238E27FC236}">
                <a16:creationId xmlns:a16="http://schemas.microsoft.com/office/drawing/2014/main" id="{AA418992-BB26-455B-9EDB-F9DF1B847EDE}"/>
              </a:ext>
            </a:extLst>
          </p:cNvPr>
          <p:cNvSpPr/>
          <p:nvPr/>
        </p:nvSpPr>
        <p:spPr bwMode="auto">
          <a:xfrm>
            <a:off x="4964987" y="5003069"/>
            <a:ext cx="3433029" cy="894521"/>
          </a:xfrm>
          <a:prstGeom prst="roundRect">
            <a:avLst/>
          </a:prstGeom>
          <a:solidFill>
            <a:srgbClr val="F55F0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1" eaLnBrk="1" hangingPunct="1">
              <a:lnSpc>
                <a:spcPct val="90000"/>
              </a:lnSpc>
              <a:spcBef>
                <a:spcPct val="20000"/>
              </a:spcBef>
              <a:buClr>
                <a:srgbClr val="76C3F0"/>
              </a:buClr>
            </a:pPr>
            <a:endParaRPr lang="en-US" sz="2400" kern="0" dirty="0">
              <a:solidFill>
                <a:schemeClr val="bg1"/>
              </a:solidFill>
              <a:latin typeface="Calibri" panose="020F0502020204030204" pitchFamily="34" charset="0"/>
            </a:endParaRPr>
          </a:p>
        </p:txBody>
      </p:sp>
      <p:sp>
        <p:nvSpPr>
          <p:cNvPr id="8" name="Rubrik 1">
            <a:extLst>
              <a:ext uri="{FF2B5EF4-FFF2-40B4-BE49-F238E27FC236}">
                <a16:creationId xmlns:a16="http://schemas.microsoft.com/office/drawing/2014/main" id="{C75D6DB9-D45E-43A7-A10E-BB9A239B613F}"/>
              </a:ext>
            </a:extLst>
          </p:cNvPr>
          <p:cNvSpPr txBox="1">
            <a:spLocks/>
          </p:cNvSpPr>
          <p:nvPr/>
        </p:nvSpPr>
        <p:spPr>
          <a:xfrm>
            <a:off x="224828" y="372490"/>
            <a:ext cx="8229600" cy="1078354"/>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b="0" i="0" kern="1200">
                <a:solidFill>
                  <a:srgbClr val="009BDB"/>
                </a:solidFill>
                <a:latin typeface="Gotham-Light"/>
                <a:ea typeface="+mj-ea"/>
                <a:cs typeface="Gotham-Light"/>
              </a:defRPr>
            </a:lvl1pPr>
          </a:lstStyle>
          <a:p>
            <a:pPr algn="ctr"/>
            <a:r>
              <a:rPr lang="en-US" sz="3600" dirty="0">
                <a:latin typeface="Gotham Office" panose="02000000000000000000" pitchFamily="2" charset="0"/>
                <a:cs typeface="Arial" panose="020B0604020202020204" pitchFamily="34" charset="0"/>
              </a:rPr>
              <a:t>Publications and Case studies</a:t>
            </a:r>
          </a:p>
        </p:txBody>
      </p:sp>
      <p:pic>
        <p:nvPicPr>
          <p:cNvPr id="9" name="Picture 1">
            <a:extLst>
              <a:ext uri="{FF2B5EF4-FFF2-40B4-BE49-F238E27FC236}">
                <a16:creationId xmlns:a16="http://schemas.microsoft.com/office/drawing/2014/main" id="{C89D5AFE-1223-4207-97A7-3BF4D38D56C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 r="-122"/>
          <a:stretch/>
        </p:blipFill>
        <p:spPr>
          <a:xfrm>
            <a:off x="599650" y="1397634"/>
            <a:ext cx="3866830" cy="3169684"/>
          </a:xfrm>
          <a:prstGeom prst="rect">
            <a:avLst/>
          </a:prstGeom>
          <a:ln>
            <a:solidFill>
              <a:schemeClr val="accent1"/>
            </a:solidFill>
          </a:ln>
        </p:spPr>
      </p:pic>
      <p:grpSp>
        <p:nvGrpSpPr>
          <p:cNvPr id="10" name="Group 3">
            <a:extLst>
              <a:ext uri="{FF2B5EF4-FFF2-40B4-BE49-F238E27FC236}">
                <a16:creationId xmlns:a16="http://schemas.microsoft.com/office/drawing/2014/main" id="{E03C07E3-DD8E-4368-9F7A-42E6542DFF02}"/>
              </a:ext>
            </a:extLst>
          </p:cNvPr>
          <p:cNvGrpSpPr/>
          <p:nvPr/>
        </p:nvGrpSpPr>
        <p:grpSpPr>
          <a:xfrm>
            <a:off x="587453" y="4707302"/>
            <a:ext cx="3489322" cy="1634942"/>
            <a:chOff x="5136021" y="1321903"/>
            <a:chExt cx="3275678" cy="1395174"/>
          </a:xfrm>
        </p:grpSpPr>
        <p:pic>
          <p:nvPicPr>
            <p:cNvPr id="11" name="Bildobjekt 10" descr="6_cover.gif">
              <a:extLst>
                <a:ext uri="{FF2B5EF4-FFF2-40B4-BE49-F238E27FC236}">
                  <a16:creationId xmlns:a16="http://schemas.microsoft.com/office/drawing/2014/main" id="{5E943BB2-A278-40FE-9897-023DC109CC4D}"/>
                </a:ext>
              </a:extLst>
            </p:cNvPr>
            <p:cNvPicPr>
              <a:picLocks noChangeAspect="1"/>
            </p:cNvPicPr>
            <p:nvPr/>
          </p:nvPicPr>
          <p:blipFill>
            <a:blip r:embed="rId3" cstate="print"/>
            <a:stretch>
              <a:fillRect/>
            </a:stretch>
          </p:blipFill>
          <p:spPr>
            <a:xfrm>
              <a:off x="5136021" y="1321903"/>
              <a:ext cx="914401" cy="1297590"/>
            </a:xfrm>
            <a:prstGeom prst="rect">
              <a:avLst/>
            </a:prstGeom>
          </p:spPr>
        </p:pic>
        <p:pic>
          <p:nvPicPr>
            <p:cNvPr id="12" name="Bildobjekt 1" descr="AJT_2013-5_20cover.jpg">
              <a:extLst>
                <a:ext uri="{FF2B5EF4-FFF2-40B4-BE49-F238E27FC236}">
                  <a16:creationId xmlns:a16="http://schemas.microsoft.com/office/drawing/2014/main" id="{2DF740B4-69D8-491D-96F0-2F90319E5478}"/>
                </a:ext>
              </a:extLst>
            </p:cNvPr>
            <p:cNvPicPr/>
            <p:nvPr/>
          </p:nvPicPr>
          <p:blipFill>
            <a:blip r:embed="rId4" cstate="print"/>
            <a:stretch>
              <a:fillRect/>
            </a:stretch>
          </p:blipFill>
          <p:spPr>
            <a:xfrm>
              <a:off x="6212793" y="1321904"/>
              <a:ext cx="974220" cy="1309716"/>
            </a:xfrm>
            <a:prstGeom prst="rect">
              <a:avLst/>
            </a:prstGeom>
          </p:spPr>
        </p:pic>
        <p:pic>
          <p:nvPicPr>
            <p:cNvPr id="13" name="Picture 2">
              <a:extLst>
                <a:ext uri="{FF2B5EF4-FFF2-40B4-BE49-F238E27FC236}">
                  <a16:creationId xmlns:a16="http://schemas.microsoft.com/office/drawing/2014/main" id="{A4BBA969-9589-4830-B4A5-454AB94F90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49383" y="1321903"/>
              <a:ext cx="1062316" cy="1395174"/>
            </a:xfrm>
            <a:prstGeom prst="rect">
              <a:avLst/>
            </a:prstGeom>
          </p:spPr>
        </p:pic>
      </p:grpSp>
      <p:sp>
        <p:nvSpPr>
          <p:cNvPr id="14" name="TextBox 5">
            <a:extLst>
              <a:ext uri="{FF2B5EF4-FFF2-40B4-BE49-F238E27FC236}">
                <a16:creationId xmlns:a16="http://schemas.microsoft.com/office/drawing/2014/main" id="{826237C3-FB51-4789-A71B-FE0A4AB31D41}"/>
              </a:ext>
            </a:extLst>
          </p:cNvPr>
          <p:cNvSpPr txBox="1"/>
          <p:nvPr/>
        </p:nvSpPr>
        <p:spPr>
          <a:xfrm>
            <a:off x="4965335" y="5236763"/>
            <a:ext cx="3432681" cy="461665"/>
          </a:xfrm>
          <a:prstGeom prst="rect">
            <a:avLst/>
          </a:prstGeom>
          <a:noFill/>
        </p:spPr>
        <p:txBody>
          <a:bodyPr wrap="square" rtlCol="0">
            <a:spAutoFit/>
          </a:bodyPr>
          <a:lstStyle/>
          <a:p>
            <a:pPr algn="ctr"/>
            <a:r>
              <a:rPr lang="sv-SE" sz="2400" b="1" dirty="0">
                <a:solidFill>
                  <a:schemeClr val="bg1"/>
                </a:solidFill>
                <a:latin typeface="Calibri" panose="020F0502020204030204" pitchFamily="34" charset="0"/>
              </a:rPr>
              <a:t>85% renewal rate</a:t>
            </a:r>
          </a:p>
        </p:txBody>
      </p:sp>
      <p:pic>
        <p:nvPicPr>
          <p:cNvPr id="16" name="Picture 15">
            <a:extLst>
              <a:ext uri="{FF2B5EF4-FFF2-40B4-BE49-F238E27FC236}">
                <a16:creationId xmlns:a16="http://schemas.microsoft.com/office/drawing/2014/main" id="{689B88EA-0D32-4312-80CA-26001101EC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03590" y="1450844"/>
            <a:ext cx="3732936" cy="2688541"/>
          </a:xfrm>
          <a:prstGeom prst="rect">
            <a:avLst/>
          </a:prstGeom>
          <a:ln>
            <a:solidFill>
              <a:schemeClr val="accent1"/>
            </a:solidFill>
          </a:ln>
        </p:spPr>
      </p:pic>
    </p:spTree>
    <p:extLst>
      <p:ext uri="{BB962C8B-B14F-4D97-AF65-F5344CB8AC3E}">
        <p14:creationId xmlns:p14="http://schemas.microsoft.com/office/powerpoint/2010/main" val="114674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07796AF-4CA7-420D-865F-11194806160A}"/>
              </a:ext>
            </a:extLst>
          </p:cNvPr>
          <p:cNvSpPr>
            <a:spLocks noGrp="1"/>
          </p:cNvSpPr>
          <p:nvPr>
            <p:ph type="title"/>
          </p:nvPr>
        </p:nvSpPr>
        <p:spPr>
          <a:xfrm>
            <a:off x="246507" y="197811"/>
            <a:ext cx="8229600" cy="1143000"/>
          </a:xfrm>
        </p:spPr>
        <p:txBody>
          <a:bodyPr>
            <a:normAutofit/>
          </a:bodyPr>
          <a:lstStyle/>
          <a:p>
            <a:pPr algn="ctr"/>
            <a:r>
              <a:rPr lang="sv-SE" sz="3600" dirty="0"/>
              <a:t>Data </a:t>
            </a:r>
            <a:r>
              <a:rPr lang="sv-SE" sz="3600" dirty="0" err="1"/>
              <a:t>types</a:t>
            </a:r>
            <a:endParaRPr lang="sv-SE" sz="3600" dirty="0"/>
          </a:p>
        </p:txBody>
      </p:sp>
      <p:sp>
        <p:nvSpPr>
          <p:cNvPr id="4" name="Platshållare för innehåll 3">
            <a:extLst>
              <a:ext uri="{FF2B5EF4-FFF2-40B4-BE49-F238E27FC236}">
                <a16:creationId xmlns:a16="http://schemas.microsoft.com/office/drawing/2014/main" id="{2D710446-CF17-4461-AEDB-9F734C2974C9}"/>
              </a:ext>
            </a:extLst>
          </p:cNvPr>
          <p:cNvSpPr>
            <a:spLocks noGrp="1"/>
          </p:cNvSpPr>
          <p:nvPr>
            <p:ph sz="half" idx="2"/>
          </p:nvPr>
        </p:nvSpPr>
        <p:spPr>
          <a:xfrm>
            <a:off x="505388" y="1532887"/>
            <a:ext cx="4572000" cy="4341424"/>
          </a:xfrm>
        </p:spPr>
        <p:txBody>
          <a:bodyPr>
            <a:normAutofit/>
          </a:bodyPr>
          <a:lstStyle/>
          <a:p>
            <a:pPr marL="285750" indent="-285750">
              <a:buNone/>
            </a:pPr>
            <a:r>
              <a:rPr lang="en-US" b="1" dirty="0">
                <a:solidFill>
                  <a:srgbClr val="00B0F0"/>
                </a:solidFill>
              </a:rPr>
              <a:t>Examples</a:t>
            </a:r>
          </a:p>
          <a:p>
            <a:pPr>
              <a:buClr>
                <a:srgbClr val="00B0F0"/>
              </a:buClr>
              <a:buFont typeface="Wingdings" panose="05000000000000000000" pitchFamily="2" charset="2"/>
              <a:buChar char="§"/>
            </a:pPr>
            <a:r>
              <a:rPr lang="en-US" sz="1800" dirty="0"/>
              <a:t>Gene Expression Data (array and RNA-seq)</a:t>
            </a:r>
          </a:p>
          <a:p>
            <a:pPr>
              <a:buClr>
                <a:srgbClr val="00B0F0"/>
              </a:buClr>
              <a:buFont typeface="Wingdings" panose="05000000000000000000" pitchFamily="2" charset="2"/>
              <a:buChar char="§"/>
            </a:pPr>
            <a:r>
              <a:rPr lang="en-US" sz="1800" dirty="0"/>
              <a:t>Single cell RNA-seq</a:t>
            </a:r>
          </a:p>
          <a:p>
            <a:pPr>
              <a:buClr>
                <a:srgbClr val="00B0F0"/>
              </a:buClr>
              <a:buFont typeface="Wingdings" panose="05000000000000000000" pitchFamily="2" charset="2"/>
              <a:buChar char="§"/>
            </a:pPr>
            <a:r>
              <a:rPr lang="en-US" sz="1800" dirty="0"/>
              <a:t>DNA Methylation </a:t>
            </a:r>
          </a:p>
          <a:p>
            <a:pPr>
              <a:buClr>
                <a:srgbClr val="00B0F0"/>
              </a:buClr>
              <a:buFont typeface="Wingdings" panose="05000000000000000000" pitchFamily="2" charset="2"/>
              <a:buChar char="§"/>
            </a:pPr>
            <a:r>
              <a:rPr lang="en-US" sz="1800" dirty="0"/>
              <a:t>Proteomics </a:t>
            </a:r>
          </a:p>
          <a:p>
            <a:pPr>
              <a:buClr>
                <a:srgbClr val="00B0F0"/>
              </a:buClr>
              <a:buFont typeface="Wingdings" panose="05000000000000000000" pitchFamily="2" charset="2"/>
              <a:buChar char="§"/>
            </a:pPr>
            <a:r>
              <a:rPr lang="en-US" sz="1800" dirty="0"/>
              <a:t>Metabolomics</a:t>
            </a:r>
          </a:p>
          <a:p>
            <a:pPr>
              <a:buClr>
                <a:srgbClr val="00B0F0"/>
              </a:buClr>
              <a:buFont typeface="Wingdings" panose="05000000000000000000" pitchFamily="2" charset="2"/>
              <a:buChar char="§"/>
            </a:pPr>
            <a:r>
              <a:rPr lang="en-US" sz="1800" dirty="0"/>
              <a:t>Protein array data</a:t>
            </a:r>
          </a:p>
          <a:p>
            <a:pPr>
              <a:buClr>
                <a:srgbClr val="00B0F0"/>
              </a:buClr>
              <a:buFont typeface="Wingdings" panose="05000000000000000000" pitchFamily="2" charset="2"/>
              <a:buChar char="§"/>
            </a:pPr>
            <a:r>
              <a:rPr lang="en-US" sz="1800" dirty="0"/>
              <a:t>miRNA data</a:t>
            </a:r>
          </a:p>
          <a:p>
            <a:pPr>
              <a:buClr>
                <a:srgbClr val="00B0F0"/>
              </a:buClr>
              <a:buFont typeface="Wingdings" panose="05000000000000000000" pitchFamily="2" charset="2"/>
              <a:buChar char="§"/>
            </a:pPr>
            <a:r>
              <a:rPr lang="en-US" sz="1800" dirty="0"/>
              <a:t>qPCR data</a:t>
            </a:r>
          </a:p>
          <a:p>
            <a:pPr>
              <a:buClr>
                <a:srgbClr val="00B0F0"/>
              </a:buClr>
              <a:buFont typeface="Wingdings" panose="05000000000000000000" pitchFamily="2" charset="2"/>
              <a:buChar char="§"/>
            </a:pPr>
            <a:r>
              <a:rPr lang="en-US" sz="1800" dirty="0"/>
              <a:t>Multiplex data</a:t>
            </a:r>
          </a:p>
          <a:p>
            <a:pPr>
              <a:buClr>
                <a:srgbClr val="00B0F0"/>
              </a:buClr>
              <a:buFont typeface="Wingdings" panose="05000000000000000000" pitchFamily="2" charset="2"/>
              <a:buChar char="§"/>
            </a:pPr>
            <a:r>
              <a:rPr lang="en-US" sz="1800" dirty="0"/>
              <a:t>Flow Cytometry data</a:t>
            </a:r>
          </a:p>
          <a:p>
            <a:pPr>
              <a:buClr>
                <a:srgbClr val="00B0F0"/>
              </a:buClr>
              <a:buFont typeface="Wingdings" panose="05000000000000000000" pitchFamily="2" charset="2"/>
              <a:buChar char="§"/>
            </a:pPr>
            <a:r>
              <a:rPr lang="en-US" sz="1800" dirty="0"/>
              <a:t>Clinical data</a:t>
            </a:r>
          </a:p>
          <a:p>
            <a:pPr marL="0" indent="0">
              <a:buNone/>
            </a:pPr>
            <a:endParaRPr lang="sv-SE" dirty="0"/>
          </a:p>
        </p:txBody>
      </p:sp>
      <p:sp>
        <p:nvSpPr>
          <p:cNvPr id="5" name="Platshållare för datum 4">
            <a:extLst>
              <a:ext uri="{FF2B5EF4-FFF2-40B4-BE49-F238E27FC236}">
                <a16:creationId xmlns:a16="http://schemas.microsoft.com/office/drawing/2014/main" id="{6C652288-4E08-4ADF-8A25-853DA6D9A629}"/>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6" name="Platshållare för sidfot 5">
            <a:extLst>
              <a:ext uri="{FF2B5EF4-FFF2-40B4-BE49-F238E27FC236}">
                <a16:creationId xmlns:a16="http://schemas.microsoft.com/office/drawing/2014/main" id="{A1EA4F7E-11C2-4C2E-85DB-FFF0945C6D4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F3B0E688-7CB5-4142-9CC7-168A406AEECF}"/>
              </a:ext>
            </a:extLst>
          </p:cNvPr>
          <p:cNvSpPr>
            <a:spLocks noGrp="1"/>
          </p:cNvSpPr>
          <p:nvPr>
            <p:ph type="sldNum" sz="quarter" idx="12"/>
          </p:nvPr>
        </p:nvSpPr>
        <p:spPr/>
        <p:txBody>
          <a:bodyPr/>
          <a:lstStyle/>
          <a:p>
            <a:fld id="{4FB200D7-8764-084F-859C-3608A6975463}" type="slidenum">
              <a:rPr lang="sv-SE" smtClean="0"/>
              <a:t>12</a:t>
            </a:fld>
            <a:endParaRPr lang="sv-SE"/>
          </a:p>
        </p:txBody>
      </p:sp>
      <p:grpSp>
        <p:nvGrpSpPr>
          <p:cNvPr id="10" name="Group 21">
            <a:extLst>
              <a:ext uri="{FF2B5EF4-FFF2-40B4-BE49-F238E27FC236}">
                <a16:creationId xmlns:a16="http://schemas.microsoft.com/office/drawing/2014/main" id="{55B6B3D7-3158-4C9B-889B-A74F85EA9266}"/>
              </a:ext>
            </a:extLst>
          </p:cNvPr>
          <p:cNvGrpSpPr/>
          <p:nvPr/>
        </p:nvGrpSpPr>
        <p:grpSpPr>
          <a:xfrm>
            <a:off x="423144" y="5613338"/>
            <a:ext cx="3814104" cy="894521"/>
            <a:chOff x="593914" y="4840475"/>
            <a:chExt cx="3476957" cy="894521"/>
          </a:xfrm>
        </p:grpSpPr>
        <p:sp>
          <p:nvSpPr>
            <p:cNvPr id="11" name="Rounded Rectangle 22">
              <a:extLst>
                <a:ext uri="{FF2B5EF4-FFF2-40B4-BE49-F238E27FC236}">
                  <a16:creationId xmlns:a16="http://schemas.microsoft.com/office/drawing/2014/main" id="{627829F6-34BA-4019-B14B-6475B51C42EC}"/>
                </a:ext>
              </a:extLst>
            </p:cNvPr>
            <p:cNvSpPr/>
            <p:nvPr/>
          </p:nvSpPr>
          <p:spPr bwMode="auto">
            <a:xfrm>
              <a:off x="637842" y="4840475"/>
              <a:ext cx="3433029" cy="894521"/>
            </a:xfrm>
            <a:prstGeom prst="roundRect">
              <a:avLst/>
            </a:prstGeom>
            <a:solidFill>
              <a:srgbClr val="F55F0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1" eaLnBrk="1" hangingPunct="1">
                <a:lnSpc>
                  <a:spcPct val="90000"/>
                </a:lnSpc>
                <a:spcBef>
                  <a:spcPct val="20000"/>
                </a:spcBef>
                <a:buClr>
                  <a:srgbClr val="76C3F0"/>
                </a:buClr>
              </a:pPr>
              <a:endParaRPr lang="en-US" sz="2400" kern="0" dirty="0">
                <a:solidFill>
                  <a:schemeClr val="bg1"/>
                </a:solidFill>
                <a:latin typeface="Gotham Office" panose="02000000000000000000" pitchFamily="2" charset="0"/>
              </a:endParaRPr>
            </a:p>
          </p:txBody>
        </p:sp>
        <p:sp>
          <p:nvSpPr>
            <p:cNvPr id="12" name="TextBox 23">
              <a:extLst>
                <a:ext uri="{FF2B5EF4-FFF2-40B4-BE49-F238E27FC236}">
                  <a16:creationId xmlns:a16="http://schemas.microsoft.com/office/drawing/2014/main" id="{02651315-FF28-4B76-B5F1-8187DC5C113D}"/>
                </a:ext>
              </a:extLst>
            </p:cNvPr>
            <p:cNvSpPr txBox="1"/>
            <p:nvPr/>
          </p:nvSpPr>
          <p:spPr>
            <a:xfrm>
              <a:off x="593914" y="5056902"/>
              <a:ext cx="3433028" cy="461665"/>
            </a:xfrm>
            <a:prstGeom prst="rect">
              <a:avLst/>
            </a:prstGeom>
            <a:noFill/>
          </p:spPr>
          <p:txBody>
            <a:bodyPr wrap="square" rtlCol="0">
              <a:spAutoFit/>
            </a:bodyPr>
            <a:lstStyle/>
            <a:p>
              <a:pPr marL="0" lvl="1" algn="ctr"/>
              <a:r>
                <a:rPr lang="en-US" sz="2400" b="1" kern="0" dirty="0">
                  <a:solidFill>
                    <a:schemeClr val="bg1"/>
                  </a:solidFill>
                  <a:latin typeface="Gotham Office" panose="02000000000000000000" pitchFamily="2" charset="0"/>
                </a:rPr>
                <a:t>Any multivariate data</a:t>
              </a:r>
            </a:p>
          </p:txBody>
        </p:sp>
      </p:grpSp>
      <p:sp>
        <p:nvSpPr>
          <p:cNvPr id="13" name="Platshållare för innehåll 3">
            <a:extLst>
              <a:ext uri="{FF2B5EF4-FFF2-40B4-BE49-F238E27FC236}">
                <a16:creationId xmlns:a16="http://schemas.microsoft.com/office/drawing/2014/main" id="{AE850C69-2B91-4123-BB81-92597032F7A4}"/>
              </a:ext>
            </a:extLst>
          </p:cNvPr>
          <p:cNvSpPr txBox="1">
            <a:spLocks/>
          </p:cNvSpPr>
          <p:nvPr/>
        </p:nvSpPr>
        <p:spPr>
          <a:xfrm>
            <a:off x="4572000" y="3920663"/>
            <a:ext cx="4572000" cy="434142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b="0" i="0" kern="1200">
                <a:solidFill>
                  <a:schemeClr val="tx1"/>
                </a:solidFill>
                <a:latin typeface="Gotham-Light"/>
                <a:ea typeface="+mn-ea"/>
                <a:cs typeface="Gotham-Light"/>
              </a:defRPr>
            </a:lvl1pPr>
            <a:lvl2pPr marL="742950" indent="-285750" algn="l" defTabSz="457200" rtl="0" eaLnBrk="1" latinLnBrk="0" hangingPunct="1">
              <a:spcBef>
                <a:spcPct val="20000"/>
              </a:spcBef>
              <a:buFont typeface="Arial"/>
              <a:buChar char="–"/>
              <a:defRPr sz="2400" b="0" i="0" kern="1200">
                <a:solidFill>
                  <a:schemeClr val="tx1"/>
                </a:solidFill>
                <a:latin typeface="Gotham-Light"/>
                <a:ea typeface="+mn-ea"/>
                <a:cs typeface="Gotham-Light"/>
              </a:defRPr>
            </a:lvl2pPr>
            <a:lvl3pPr marL="1143000" indent="-228600" algn="l" defTabSz="457200" rtl="0" eaLnBrk="1" latinLnBrk="0" hangingPunct="1">
              <a:spcBef>
                <a:spcPct val="20000"/>
              </a:spcBef>
              <a:buFont typeface="Arial"/>
              <a:buChar char="•"/>
              <a:defRPr sz="2000" b="0" i="0" kern="1200">
                <a:solidFill>
                  <a:schemeClr val="tx1"/>
                </a:solidFill>
                <a:latin typeface="Gotham-Light"/>
                <a:ea typeface="+mn-ea"/>
                <a:cs typeface="Gotham-Light"/>
              </a:defRPr>
            </a:lvl3pPr>
            <a:lvl4pPr marL="1600200" indent="-228600" algn="l" defTabSz="457200" rtl="0" eaLnBrk="1" latinLnBrk="0" hangingPunct="1">
              <a:spcBef>
                <a:spcPct val="20000"/>
              </a:spcBef>
              <a:buFont typeface="Arial"/>
              <a:buChar char="–"/>
              <a:defRPr sz="1800" b="0" i="0" kern="1200">
                <a:solidFill>
                  <a:schemeClr val="tx1"/>
                </a:solidFill>
                <a:latin typeface="Gotham-Light"/>
                <a:ea typeface="+mn-ea"/>
                <a:cs typeface="Gotham-Light"/>
              </a:defRPr>
            </a:lvl4pPr>
            <a:lvl5pPr marL="2057400" indent="-228600" algn="l" defTabSz="457200" rtl="0" eaLnBrk="1" latinLnBrk="0" hangingPunct="1">
              <a:spcBef>
                <a:spcPct val="20000"/>
              </a:spcBef>
              <a:buFont typeface="Arial"/>
              <a:buChar char="»"/>
              <a:defRPr sz="1800" b="0" i="0" kern="1200">
                <a:solidFill>
                  <a:schemeClr val="tx1"/>
                </a:solidFill>
                <a:latin typeface="Gotham-Light"/>
                <a:ea typeface="+mn-ea"/>
                <a:cs typeface="Gotham-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nSpc>
                <a:spcPct val="90000"/>
              </a:lnSpc>
              <a:buClr>
                <a:srgbClr val="76C3F0"/>
              </a:buClr>
              <a:buNone/>
            </a:pPr>
            <a:r>
              <a:rPr lang="en-US" b="1" kern="0" dirty="0">
                <a:solidFill>
                  <a:srgbClr val="00B0F0"/>
                </a:solidFill>
                <a:latin typeface="Gotham Office" panose="02000000000000000000" pitchFamily="2" charset="0"/>
              </a:rPr>
              <a:t>Supported File formats</a:t>
            </a:r>
          </a:p>
          <a:p>
            <a:pPr marL="285750" indent="-285750">
              <a:lnSpc>
                <a:spcPct val="90000"/>
              </a:lnSpc>
              <a:buClr>
                <a:srgbClr val="76C3F0"/>
              </a:buClr>
              <a:buFont typeface="Wingdings" pitchFamily="2" charset="2"/>
              <a:buChar char="§"/>
            </a:pPr>
            <a:r>
              <a:rPr lang="en-US" sz="1800" kern="0" dirty="0">
                <a:latin typeface="Gotham Office" panose="02000000000000000000" pitchFamily="2" charset="0"/>
              </a:rPr>
              <a:t>Affymetrix </a:t>
            </a:r>
            <a:r>
              <a:rPr lang="en-US" sz="1800" kern="0" dirty="0" err="1">
                <a:latin typeface="Gotham Office" panose="02000000000000000000" pitchFamily="2" charset="0"/>
              </a:rPr>
              <a:t>GeneChip</a:t>
            </a:r>
            <a:r>
              <a:rPr lang="en-US" sz="1800" kern="0" dirty="0">
                <a:latin typeface="Gotham Office" panose="02000000000000000000" pitchFamily="2" charset="0"/>
              </a:rPr>
              <a:t> compatible  </a:t>
            </a:r>
            <a:br>
              <a:rPr lang="en-US" sz="1800" kern="0" dirty="0">
                <a:latin typeface="Gotham Office" panose="02000000000000000000" pitchFamily="2" charset="0"/>
              </a:rPr>
            </a:br>
            <a:r>
              <a:rPr lang="en-US" sz="1800" kern="0" dirty="0">
                <a:latin typeface="Gotham Office" panose="02000000000000000000" pitchFamily="2" charset="0"/>
              </a:rPr>
              <a:t>(.</a:t>
            </a:r>
            <a:r>
              <a:rPr lang="en-US" sz="1800" kern="0" dirty="0" err="1">
                <a:latin typeface="Gotham Office" panose="02000000000000000000" pitchFamily="2" charset="0"/>
              </a:rPr>
              <a:t>cel</a:t>
            </a:r>
            <a:r>
              <a:rPr lang="en-US" sz="1800" kern="0" dirty="0">
                <a:latin typeface="Gotham Office" panose="02000000000000000000" pitchFamily="2" charset="0"/>
              </a:rPr>
              <a:t> and .</a:t>
            </a:r>
            <a:r>
              <a:rPr lang="en-US" sz="1800" kern="0" dirty="0" err="1">
                <a:latin typeface="Gotham Office" panose="02000000000000000000" pitchFamily="2" charset="0"/>
              </a:rPr>
              <a:t>chp</a:t>
            </a:r>
            <a:r>
              <a:rPr lang="en-US" sz="1800" kern="0" dirty="0">
                <a:latin typeface="Gotham Office" panose="02000000000000000000" pitchFamily="2" charset="0"/>
              </a:rPr>
              <a:t> files)</a:t>
            </a:r>
          </a:p>
          <a:p>
            <a:pPr marL="285750" indent="-285750">
              <a:lnSpc>
                <a:spcPct val="90000"/>
              </a:lnSpc>
              <a:buClr>
                <a:srgbClr val="76C3F0"/>
              </a:buClr>
              <a:buFont typeface="Wingdings" pitchFamily="2" charset="2"/>
              <a:buChar char="§"/>
            </a:pPr>
            <a:r>
              <a:rPr lang="en-US" sz="1800" kern="0" dirty="0">
                <a:latin typeface="Gotham Office" panose="02000000000000000000" pitchFamily="2" charset="0"/>
              </a:rPr>
              <a:t>Agilent  txt files</a:t>
            </a:r>
          </a:p>
          <a:p>
            <a:pPr marL="285750" indent="-285750">
              <a:lnSpc>
                <a:spcPct val="90000"/>
              </a:lnSpc>
              <a:buClr>
                <a:srgbClr val="76C3F0"/>
              </a:buClr>
              <a:buFont typeface="Wingdings" pitchFamily="2" charset="2"/>
              <a:buChar char="§"/>
            </a:pPr>
            <a:r>
              <a:rPr lang="en-US" sz="1800" kern="0" dirty="0">
                <a:latin typeface="Gotham Office" panose="02000000000000000000" pitchFamily="2" charset="0"/>
              </a:rPr>
              <a:t>BAM files (aligned for RNA-</a:t>
            </a:r>
            <a:r>
              <a:rPr lang="en-US" sz="1800" kern="0" dirty="0" err="1">
                <a:latin typeface="Gotham Office" panose="02000000000000000000" pitchFamily="2" charset="0"/>
              </a:rPr>
              <a:t>seq</a:t>
            </a:r>
            <a:r>
              <a:rPr lang="en-US" sz="1800" kern="0" dirty="0">
                <a:latin typeface="Gotham Office" panose="02000000000000000000" pitchFamily="2" charset="0"/>
              </a:rPr>
              <a:t>)</a:t>
            </a:r>
          </a:p>
          <a:p>
            <a:pPr marL="285750" indent="-285750">
              <a:lnSpc>
                <a:spcPct val="90000"/>
              </a:lnSpc>
              <a:buClr>
                <a:srgbClr val="76C3F0"/>
              </a:buClr>
              <a:buFont typeface="Wingdings" pitchFamily="2" charset="2"/>
              <a:buChar char="§"/>
            </a:pPr>
            <a:r>
              <a:rPr lang="en-US" sz="1800" kern="0" dirty="0">
                <a:latin typeface="Gotham Office" panose="02000000000000000000" pitchFamily="2" charset="0"/>
              </a:rPr>
              <a:t>GEO soft files</a:t>
            </a:r>
          </a:p>
          <a:p>
            <a:pPr marL="285750" indent="-285750">
              <a:lnSpc>
                <a:spcPct val="90000"/>
              </a:lnSpc>
              <a:buClr>
                <a:srgbClr val="76C3F0"/>
              </a:buClr>
              <a:buFont typeface="Wingdings" pitchFamily="2" charset="2"/>
              <a:buChar char="§"/>
            </a:pPr>
            <a:r>
              <a:rPr lang="en-US" sz="1800" kern="0" dirty="0">
                <a:latin typeface="Gotham Office" panose="02000000000000000000" pitchFamily="2" charset="0"/>
              </a:rPr>
              <a:t>Wizard (*.txt, *.csv)</a:t>
            </a:r>
          </a:p>
          <a:p>
            <a:pPr marL="0" indent="0">
              <a:buFont typeface="Arial"/>
              <a:buNone/>
            </a:pPr>
            <a:endParaRPr lang="sv-SE" dirty="0"/>
          </a:p>
        </p:txBody>
      </p:sp>
      <p:pic>
        <p:nvPicPr>
          <p:cNvPr id="14" name="Picture 2" descr="Easy data import">
            <a:extLst>
              <a:ext uri="{FF2B5EF4-FFF2-40B4-BE49-F238E27FC236}">
                <a16:creationId xmlns:a16="http://schemas.microsoft.com/office/drawing/2014/main" id="{4AFFC74E-E4D7-45C6-AC2E-5A6DB1FA3226}"/>
              </a:ext>
            </a:extLst>
          </p:cNvPr>
          <p:cNvPicPr>
            <a:picLocks noChangeAspect="1" noChangeArrowheads="1"/>
          </p:cNvPicPr>
          <p:nvPr/>
        </p:nvPicPr>
        <p:blipFill>
          <a:blip r:embed="rId2" cstate="print"/>
          <a:srcRect/>
          <a:stretch>
            <a:fillRect/>
          </a:stretch>
        </p:blipFill>
        <p:spPr bwMode="auto">
          <a:xfrm>
            <a:off x="5838751" y="884309"/>
            <a:ext cx="2637356" cy="2637356"/>
          </a:xfrm>
          <a:prstGeom prst="rect">
            <a:avLst/>
          </a:prstGeom>
          <a:noFill/>
        </p:spPr>
      </p:pic>
    </p:spTree>
    <p:extLst>
      <p:ext uri="{BB962C8B-B14F-4D97-AF65-F5344CB8AC3E}">
        <p14:creationId xmlns:p14="http://schemas.microsoft.com/office/powerpoint/2010/main" val="214927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ktangel 19"/>
          <p:cNvSpPr/>
          <p:nvPr/>
        </p:nvSpPr>
        <p:spPr>
          <a:xfrm>
            <a:off x="457200" y="1875697"/>
            <a:ext cx="7894320" cy="400110"/>
          </a:xfrm>
          <a:prstGeom prst="rect">
            <a:avLst/>
          </a:prstGeom>
        </p:spPr>
        <p:txBody>
          <a:bodyPr wrap="square">
            <a:spAutoFit/>
          </a:bodyPr>
          <a:lstStyle/>
          <a:p>
            <a:pPr algn="ctr"/>
            <a:r>
              <a:rPr lang="en-US" sz="2000" b="1" dirty="0">
                <a:solidFill>
                  <a:srgbClr val="0070C0"/>
                </a:solidFill>
              </a:rPr>
              <a:t>Instant results, constant visual feedback – on a standard laptop</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3" y="2624865"/>
            <a:ext cx="2785742" cy="2397346"/>
          </a:xfrm>
          <a:prstGeom prst="rect">
            <a:avLst/>
          </a:prstGeom>
        </p:spPr>
      </p:pic>
      <p:sp>
        <p:nvSpPr>
          <p:cNvPr id="14" name="Höger 11"/>
          <p:cNvSpPr>
            <a:spLocks noChangeArrowheads="1"/>
          </p:cNvSpPr>
          <p:nvPr/>
        </p:nvSpPr>
        <p:spPr bwMode="auto">
          <a:xfrm>
            <a:off x="2521127" y="3301640"/>
            <a:ext cx="538479" cy="645608"/>
          </a:xfrm>
          <a:prstGeom prst="rightArrow">
            <a:avLst>
              <a:gd name="adj1" fmla="val 50000"/>
              <a:gd name="adj2" fmla="val 50000"/>
            </a:avLst>
          </a:prstGeom>
          <a:solidFill>
            <a:srgbClr val="01B2DC"/>
          </a:solidFill>
          <a:ln w="9525" algn="ctr">
            <a:noFill/>
            <a:round/>
            <a:headEnd/>
            <a:tailEnd/>
          </a:ln>
          <a:effectLst/>
        </p:spPr>
        <p:txBody>
          <a:bodyPr/>
          <a:lstStyle/>
          <a:p>
            <a:pPr eaLnBrk="0" hangingPunct="0"/>
            <a:endParaRPr lang="sv-SE"/>
          </a:p>
        </p:txBody>
      </p:sp>
      <p:sp>
        <p:nvSpPr>
          <p:cNvPr id="17" name="Höger 11"/>
          <p:cNvSpPr>
            <a:spLocks noChangeArrowheads="1"/>
          </p:cNvSpPr>
          <p:nvPr/>
        </p:nvSpPr>
        <p:spPr bwMode="auto">
          <a:xfrm>
            <a:off x="5506001" y="3286892"/>
            <a:ext cx="538479" cy="645608"/>
          </a:xfrm>
          <a:prstGeom prst="rightArrow">
            <a:avLst>
              <a:gd name="adj1" fmla="val 50000"/>
              <a:gd name="adj2" fmla="val 50000"/>
            </a:avLst>
          </a:prstGeom>
          <a:solidFill>
            <a:srgbClr val="01B2DC"/>
          </a:solidFill>
          <a:ln w="9525" algn="ctr">
            <a:noFill/>
            <a:round/>
            <a:headEnd/>
            <a:tailEnd/>
          </a:ln>
          <a:effectLst/>
        </p:spPr>
        <p:txBody>
          <a:bodyPr/>
          <a:lstStyle/>
          <a:p>
            <a:pPr eaLnBrk="0" hangingPunct="0"/>
            <a:endParaRPr lang="sv-SE"/>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70007" y="2555980"/>
            <a:ext cx="1756672" cy="2257441"/>
          </a:xfrm>
          <a:prstGeom prst="rect">
            <a:avLst/>
          </a:prstGeom>
        </p:spPr>
      </p:pic>
      <p:sp>
        <p:nvSpPr>
          <p:cNvPr id="3" name="Rubrik 2">
            <a:extLst>
              <a:ext uri="{FF2B5EF4-FFF2-40B4-BE49-F238E27FC236}">
                <a16:creationId xmlns:a16="http://schemas.microsoft.com/office/drawing/2014/main" id="{3CE258F8-22BE-4D8D-9508-1134365A804D}"/>
              </a:ext>
            </a:extLst>
          </p:cNvPr>
          <p:cNvSpPr>
            <a:spLocks noGrp="1"/>
          </p:cNvSpPr>
          <p:nvPr>
            <p:ph type="title"/>
          </p:nvPr>
        </p:nvSpPr>
        <p:spPr>
          <a:xfrm>
            <a:off x="457200" y="528278"/>
            <a:ext cx="8229600" cy="1143000"/>
          </a:xfrm>
        </p:spPr>
        <p:txBody>
          <a:bodyPr/>
          <a:lstStyle/>
          <a:p>
            <a:pPr algn="ctr"/>
            <a:r>
              <a:rPr lang="en-US" dirty="0"/>
              <a:t>New generation GUI - fast and intuitive </a:t>
            </a:r>
          </a:p>
        </p:txBody>
      </p:sp>
      <p:sp>
        <p:nvSpPr>
          <p:cNvPr id="12" name="Rektangel 19">
            <a:extLst>
              <a:ext uri="{FF2B5EF4-FFF2-40B4-BE49-F238E27FC236}">
                <a16:creationId xmlns:a16="http://schemas.microsoft.com/office/drawing/2014/main" id="{CE584322-D54F-EC45-8C1B-10B049F629EA}"/>
              </a:ext>
            </a:extLst>
          </p:cNvPr>
          <p:cNvSpPr/>
          <p:nvPr/>
        </p:nvSpPr>
        <p:spPr>
          <a:xfrm>
            <a:off x="383178" y="4881332"/>
            <a:ext cx="8303622" cy="707886"/>
          </a:xfrm>
          <a:prstGeom prst="rect">
            <a:avLst/>
          </a:prstGeom>
        </p:spPr>
        <p:txBody>
          <a:bodyPr wrap="square">
            <a:spAutoFit/>
          </a:bodyPr>
          <a:lstStyle/>
          <a:p>
            <a:pPr algn="ctr"/>
            <a:endParaRPr lang="en-US" sz="2000" b="1" dirty="0">
              <a:solidFill>
                <a:srgbClr val="0070C0"/>
              </a:solidFill>
              <a:latin typeface="Gotham Light" pitchFamily="50" charset="0"/>
            </a:endParaRPr>
          </a:p>
          <a:p>
            <a:pPr algn="ctr"/>
            <a:r>
              <a:rPr lang="sv-SE" sz="2000" b="1" dirty="0" err="1">
                <a:solidFill>
                  <a:srgbClr val="0070C0"/>
                </a:solidFill>
                <a:latin typeface="Gotham Light" pitchFamily="50" charset="0"/>
              </a:rPr>
              <a:t>Multiple</a:t>
            </a:r>
            <a:r>
              <a:rPr lang="sv-SE" sz="2000" b="1" dirty="0">
                <a:solidFill>
                  <a:srgbClr val="0070C0"/>
                </a:solidFill>
                <a:latin typeface="Gotham Light" pitchFamily="50" charset="0"/>
              </a:rPr>
              <a:t> </a:t>
            </a:r>
            <a:r>
              <a:rPr lang="sv-SE" sz="2000" b="1" dirty="0" err="1">
                <a:solidFill>
                  <a:srgbClr val="0070C0"/>
                </a:solidFill>
                <a:latin typeface="Gotham Light" pitchFamily="50" charset="0"/>
              </a:rPr>
              <a:t>hypotheses</a:t>
            </a:r>
            <a:r>
              <a:rPr lang="sv-SE" sz="2000" b="1" dirty="0">
                <a:solidFill>
                  <a:srgbClr val="0070C0"/>
                </a:solidFill>
                <a:latin typeface="Gotham Light" pitchFamily="50" charset="0"/>
              </a:rPr>
              <a:t> </a:t>
            </a:r>
            <a:r>
              <a:rPr lang="sv-SE" sz="2000" b="1" dirty="0" err="1">
                <a:solidFill>
                  <a:srgbClr val="0070C0"/>
                </a:solidFill>
                <a:latin typeface="Gotham Light" pitchFamily="50" charset="0"/>
              </a:rPr>
              <a:t>tested</a:t>
            </a:r>
            <a:r>
              <a:rPr lang="sv-SE" sz="2000" b="1" dirty="0">
                <a:solidFill>
                  <a:srgbClr val="0070C0"/>
                </a:solidFill>
                <a:latin typeface="Gotham Light" pitchFamily="50" charset="0"/>
              </a:rPr>
              <a:t> in an </a:t>
            </a:r>
            <a:r>
              <a:rPr lang="sv-SE" sz="2000" b="1" dirty="0" err="1">
                <a:solidFill>
                  <a:srgbClr val="0070C0"/>
                </a:solidFill>
                <a:latin typeface="Gotham Light" pitchFamily="50" charset="0"/>
              </a:rPr>
              <a:t>easy</a:t>
            </a:r>
            <a:r>
              <a:rPr lang="sv-SE" sz="2000" b="1" dirty="0">
                <a:solidFill>
                  <a:srgbClr val="0070C0"/>
                </a:solidFill>
                <a:latin typeface="Gotham Light" pitchFamily="50" charset="0"/>
              </a:rPr>
              <a:t>, fast and </a:t>
            </a:r>
            <a:r>
              <a:rPr lang="sv-SE" sz="2000" b="1" dirty="0" err="1">
                <a:solidFill>
                  <a:srgbClr val="0070C0"/>
                </a:solidFill>
                <a:latin typeface="Gotham Light" pitchFamily="50" charset="0"/>
              </a:rPr>
              <a:t>seamless</a:t>
            </a:r>
            <a:r>
              <a:rPr lang="sv-SE" sz="2000" b="1" dirty="0">
                <a:solidFill>
                  <a:srgbClr val="0070C0"/>
                </a:solidFill>
                <a:latin typeface="Gotham Light" pitchFamily="50" charset="0"/>
              </a:rPr>
              <a:t> workflow</a:t>
            </a:r>
          </a:p>
        </p:txBody>
      </p:sp>
      <p:pic>
        <p:nvPicPr>
          <p:cNvPr id="11" name="Picture 10">
            <a:extLst>
              <a:ext uri="{FF2B5EF4-FFF2-40B4-BE49-F238E27FC236}">
                <a16:creationId xmlns:a16="http://schemas.microsoft.com/office/drawing/2014/main" id="{D17AC7FF-DB9D-2B46-95BE-3F9132BBB4E9}"/>
              </a:ext>
            </a:extLst>
          </p:cNvPr>
          <p:cNvPicPr>
            <a:picLocks noChangeAspect="1"/>
          </p:cNvPicPr>
          <p:nvPr/>
        </p:nvPicPr>
        <p:blipFill rotWithShape="1">
          <a:blip r:embed="rId5">
            <a:extLst>
              <a:ext uri="{28A0092B-C50C-407E-A947-70E740481C1C}">
                <a14:useLocalDpi xmlns:a14="http://schemas.microsoft.com/office/drawing/2010/main" val="0"/>
              </a:ext>
            </a:extLst>
          </a:blip>
          <a:srcRect l="26760"/>
          <a:stretch/>
        </p:blipFill>
        <p:spPr>
          <a:xfrm>
            <a:off x="6112210" y="2514030"/>
            <a:ext cx="3027149" cy="2299391"/>
          </a:xfrm>
          <a:prstGeom prst="rect">
            <a:avLst/>
          </a:prstGeom>
        </p:spPr>
      </p:pic>
      <p:pic>
        <p:nvPicPr>
          <p:cNvPr id="2" name="Picture 1">
            <a:extLst>
              <a:ext uri="{FF2B5EF4-FFF2-40B4-BE49-F238E27FC236}">
                <a16:creationId xmlns:a16="http://schemas.microsoft.com/office/drawing/2014/main" id="{B60B09CD-519B-714D-8D65-99208DDA17B4}"/>
              </a:ext>
            </a:extLst>
          </p:cNvPr>
          <p:cNvPicPr>
            <a:picLocks noChangeAspect="1"/>
          </p:cNvPicPr>
          <p:nvPr/>
        </p:nvPicPr>
        <p:blipFill>
          <a:blip r:embed="rId6"/>
          <a:stretch>
            <a:fillRect/>
          </a:stretch>
        </p:blipFill>
        <p:spPr>
          <a:xfrm>
            <a:off x="-4641" y="226503"/>
            <a:ext cx="9144000" cy="6858000"/>
          </a:xfrm>
          <a:prstGeom prst="rect">
            <a:avLst/>
          </a:prstGeom>
        </p:spPr>
      </p:pic>
    </p:spTree>
    <p:extLst>
      <p:ext uri="{BB962C8B-B14F-4D97-AF65-F5344CB8AC3E}">
        <p14:creationId xmlns:p14="http://schemas.microsoft.com/office/powerpoint/2010/main" val="3109292789"/>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tshållare för innehåll 7"/>
          <p:cNvSpPr>
            <a:spLocks noGrp="1"/>
          </p:cNvSpPr>
          <p:nvPr>
            <p:ph idx="4294967295"/>
          </p:nvPr>
        </p:nvSpPr>
        <p:spPr>
          <a:xfrm>
            <a:off x="2541835" y="2676619"/>
            <a:ext cx="5418137" cy="2259013"/>
          </a:xfrm>
        </p:spPr>
        <p:txBody>
          <a:bodyPr>
            <a:normAutofit/>
          </a:bodyPr>
          <a:lstStyle/>
          <a:p>
            <a:pPr marL="0" indent="0">
              <a:buNone/>
            </a:pPr>
            <a:r>
              <a:rPr lang="sv-SE" sz="1800" b="1" dirty="0" err="1">
                <a:latin typeface="Gotham Light" pitchFamily="50" charset="0"/>
              </a:rPr>
              <a:t>Analysis</a:t>
            </a:r>
            <a:endParaRPr lang="sv-SE" sz="1800" b="1" dirty="0">
              <a:latin typeface="Gotham Light" pitchFamily="50" charset="0"/>
            </a:endParaRPr>
          </a:p>
          <a:p>
            <a:pPr indent="-160338" eaLnBrk="0" fontAlgn="base" hangingPunct="0">
              <a:spcAft>
                <a:spcPct val="0"/>
              </a:spcAft>
              <a:buClr>
                <a:srgbClr val="76C3F0"/>
              </a:buClr>
              <a:defRPr/>
            </a:pPr>
            <a:r>
              <a:rPr lang="sv-SE" sz="1400" kern="0" dirty="0" err="1">
                <a:latin typeface="Gotham Light" pitchFamily="50" charset="0"/>
              </a:rPr>
              <a:t>Hypotheses</a:t>
            </a:r>
            <a:r>
              <a:rPr lang="sv-SE" sz="1400" kern="0" dirty="0">
                <a:latin typeface="Gotham Light" pitchFamily="50" charset="0"/>
              </a:rPr>
              <a:t> </a:t>
            </a:r>
            <a:r>
              <a:rPr lang="sv-SE" sz="1400" kern="0" dirty="0" err="1">
                <a:latin typeface="Gotham Light" pitchFamily="50" charset="0"/>
              </a:rPr>
              <a:t>testing</a:t>
            </a:r>
            <a:r>
              <a:rPr lang="sv-SE" sz="1400" kern="0" dirty="0">
                <a:latin typeface="Gotham Light" pitchFamily="50" charset="0"/>
              </a:rPr>
              <a:t> </a:t>
            </a:r>
            <a:r>
              <a:rPr lang="sv-SE" sz="1400" kern="0" dirty="0" err="1">
                <a:latin typeface="Gotham Light" pitchFamily="50" charset="0"/>
              </a:rPr>
              <a:t>with</a:t>
            </a:r>
            <a:r>
              <a:rPr lang="sv-SE" sz="1400" kern="0" dirty="0">
                <a:latin typeface="Gotham Light" pitchFamily="50" charset="0"/>
              </a:rPr>
              <a:t> t-test, ANOVA, Regressions, R scripts</a:t>
            </a:r>
          </a:p>
          <a:p>
            <a:pPr indent="-160338" eaLnBrk="0" fontAlgn="base" hangingPunct="0">
              <a:spcAft>
                <a:spcPct val="0"/>
              </a:spcAft>
              <a:buClr>
                <a:srgbClr val="76C3F0"/>
              </a:buClr>
              <a:defRPr/>
            </a:pPr>
            <a:r>
              <a:rPr lang="sv-SE" sz="1400" kern="0" dirty="0" err="1">
                <a:latin typeface="Gotham Light" pitchFamily="50" charset="0"/>
              </a:rPr>
              <a:t>Kmeans</a:t>
            </a:r>
            <a:r>
              <a:rPr lang="sv-SE" sz="1400" kern="0" dirty="0">
                <a:latin typeface="Gotham Light" pitchFamily="50" charset="0"/>
              </a:rPr>
              <a:t> </a:t>
            </a:r>
            <a:r>
              <a:rPr lang="sv-SE" sz="1400" kern="0" dirty="0" err="1">
                <a:latin typeface="Gotham Light" pitchFamily="50" charset="0"/>
              </a:rPr>
              <a:t>clustering</a:t>
            </a:r>
            <a:endParaRPr lang="sv-SE" sz="1400" kern="0" dirty="0">
              <a:latin typeface="Gotham Light" pitchFamily="50" charset="0"/>
            </a:endParaRPr>
          </a:p>
          <a:p>
            <a:pPr indent="-160338" eaLnBrk="0" fontAlgn="base" hangingPunct="0">
              <a:spcAft>
                <a:spcPct val="0"/>
              </a:spcAft>
              <a:buClr>
                <a:srgbClr val="76C3F0"/>
              </a:buClr>
              <a:defRPr/>
            </a:pPr>
            <a:r>
              <a:rPr lang="sv-SE" sz="1400" kern="0" dirty="0" err="1">
                <a:latin typeface="Gotham Light" pitchFamily="50" charset="0"/>
              </a:rPr>
              <a:t>Open</a:t>
            </a:r>
            <a:r>
              <a:rPr lang="sv-SE" sz="1400" kern="0" dirty="0">
                <a:latin typeface="Gotham Light" pitchFamily="50" charset="0"/>
              </a:rPr>
              <a:t> API to R</a:t>
            </a:r>
          </a:p>
          <a:p>
            <a:pPr algn="ctr">
              <a:buNone/>
            </a:pPr>
            <a:endParaRPr lang="sv-SE" sz="1200" dirty="0">
              <a:latin typeface="Gotham Light" pitchFamily="50" charset="0"/>
            </a:endParaRPr>
          </a:p>
        </p:txBody>
      </p:sp>
      <p:sp>
        <p:nvSpPr>
          <p:cNvPr id="9" name="Platshållare för innehåll 7"/>
          <p:cNvSpPr txBox="1">
            <a:spLocks/>
          </p:cNvSpPr>
          <p:nvPr/>
        </p:nvSpPr>
        <p:spPr bwMode="auto">
          <a:xfrm>
            <a:off x="2945276" y="4022450"/>
            <a:ext cx="6001902" cy="2231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R="0" lvl="0" algn="l" defTabSz="914400" rtl="0" eaLnBrk="0" fontAlgn="base" latinLnBrk="0" hangingPunct="0">
              <a:lnSpc>
                <a:spcPct val="100000"/>
              </a:lnSpc>
              <a:spcBef>
                <a:spcPct val="20000"/>
              </a:spcBef>
              <a:spcAft>
                <a:spcPct val="0"/>
              </a:spcAft>
              <a:buClr>
                <a:srgbClr val="76C3F0"/>
              </a:buClr>
              <a:buSzTx/>
              <a:tabLst/>
              <a:defRPr/>
            </a:pPr>
            <a:r>
              <a:rPr kumimoji="0" lang="sv-SE" sz="1800" b="1" i="0" u="none" strike="noStrike" kern="0" cap="none" spc="0" normalizeH="0" baseline="0" noProof="0" dirty="0" err="1">
                <a:ln>
                  <a:noFill/>
                </a:ln>
                <a:solidFill>
                  <a:schemeClr val="tx1"/>
                </a:solidFill>
                <a:effectLst/>
                <a:uLnTx/>
                <a:uFillTx/>
                <a:latin typeface="Gotham Light" pitchFamily="50" charset="0"/>
              </a:rPr>
              <a:t>Biological</a:t>
            </a:r>
            <a:r>
              <a:rPr kumimoji="0" lang="sv-SE" sz="1800" b="1" i="0" u="none" strike="noStrike" kern="0" cap="none" spc="0" normalizeH="0" baseline="0" noProof="0" dirty="0">
                <a:ln>
                  <a:noFill/>
                </a:ln>
                <a:solidFill>
                  <a:schemeClr val="tx1"/>
                </a:solidFill>
                <a:effectLst/>
                <a:uLnTx/>
                <a:uFillTx/>
                <a:latin typeface="Gotham Light" pitchFamily="50" charset="0"/>
              </a:rPr>
              <a:t> </a:t>
            </a:r>
            <a:r>
              <a:rPr kumimoji="0" lang="sv-SE" sz="1800" b="1" i="0" u="none" strike="noStrike" kern="0" cap="none" spc="0" normalizeH="0" baseline="0" noProof="0" dirty="0" err="1">
                <a:ln>
                  <a:noFill/>
                </a:ln>
                <a:solidFill>
                  <a:schemeClr val="tx1"/>
                </a:solidFill>
                <a:effectLst/>
                <a:uLnTx/>
                <a:uFillTx/>
                <a:latin typeface="Gotham Light" pitchFamily="50" charset="0"/>
              </a:rPr>
              <a:t>Insight</a:t>
            </a:r>
            <a:r>
              <a:rPr kumimoji="0" lang="sv-SE" sz="1800" b="1" i="0" u="none" strike="noStrike" kern="0" cap="none" spc="0" normalizeH="0" baseline="0" noProof="0" dirty="0">
                <a:ln>
                  <a:noFill/>
                </a:ln>
                <a:solidFill>
                  <a:schemeClr val="tx1"/>
                </a:solidFill>
                <a:effectLst/>
                <a:uLnTx/>
                <a:uFillTx/>
                <a:latin typeface="Gotham Light" pitchFamily="50" charset="0"/>
              </a:rPr>
              <a:t> – </a:t>
            </a:r>
            <a:r>
              <a:rPr kumimoji="0" lang="sv-SE" sz="1800" b="1" i="0" u="none" strike="noStrike" kern="0" cap="none" spc="0" normalizeH="0" baseline="0" noProof="0" dirty="0" err="1">
                <a:ln>
                  <a:noFill/>
                </a:ln>
                <a:solidFill>
                  <a:schemeClr val="tx1"/>
                </a:solidFill>
                <a:effectLst/>
                <a:uLnTx/>
                <a:uFillTx/>
                <a:latin typeface="Gotham Light" pitchFamily="50" charset="0"/>
              </a:rPr>
              <a:t>functional</a:t>
            </a:r>
            <a:r>
              <a:rPr kumimoji="0" lang="sv-SE" sz="1800" b="1" i="0" u="none" strike="noStrike" kern="0" cap="none" spc="0" normalizeH="0" baseline="0" noProof="0" dirty="0">
                <a:ln>
                  <a:noFill/>
                </a:ln>
                <a:solidFill>
                  <a:schemeClr val="tx1"/>
                </a:solidFill>
                <a:effectLst/>
                <a:uLnTx/>
                <a:uFillTx/>
                <a:latin typeface="Gotham Light" pitchFamily="50" charset="0"/>
              </a:rPr>
              <a:t> </a:t>
            </a:r>
            <a:r>
              <a:rPr kumimoji="0" lang="sv-SE" sz="1800" b="1" i="0" u="none" strike="noStrike" kern="0" cap="none" spc="0" normalizeH="0" baseline="0" noProof="0" dirty="0" err="1">
                <a:ln>
                  <a:noFill/>
                </a:ln>
                <a:solidFill>
                  <a:schemeClr val="tx1"/>
                </a:solidFill>
                <a:effectLst/>
                <a:uLnTx/>
                <a:uFillTx/>
                <a:latin typeface="Gotham Light" pitchFamily="50" charset="0"/>
              </a:rPr>
              <a:t>relevance</a:t>
            </a:r>
            <a:endParaRPr kumimoji="0" lang="sv-SE" sz="1800" b="1" i="0" u="none" strike="noStrike" kern="0" cap="none" spc="0" normalizeH="0" baseline="0" noProof="0" dirty="0">
              <a:ln>
                <a:noFill/>
              </a:ln>
              <a:solidFill>
                <a:schemeClr val="tx1"/>
              </a:solidFill>
              <a:effectLst/>
              <a:uLnTx/>
              <a:uFillTx/>
              <a:latin typeface="Gotham Light" pitchFamily="50" charset="0"/>
            </a:endParaRPr>
          </a:p>
          <a:p>
            <a:pPr marL="285750" indent="-285750" defTabSz="914400" eaLnBrk="0" fontAlgn="base" hangingPunct="0">
              <a:spcBef>
                <a:spcPct val="20000"/>
              </a:spcBef>
              <a:spcAft>
                <a:spcPct val="0"/>
              </a:spcAft>
              <a:buClr>
                <a:srgbClr val="76C3F0"/>
              </a:buClr>
              <a:buFont typeface="Arial" panose="020B0604020202020204" pitchFamily="34" charset="0"/>
              <a:buChar char="•"/>
              <a:defRPr/>
            </a:pPr>
            <a:r>
              <a:rPr lang="sv-SE" sz="1400" kern="0" dirty="0">
                <a:latin typeface="Gotham Light" pitchFamily="50" charset="0"/>
              </a:rPr>
              <a:t>GSEA – Gene Set </a:t>
            </a:r>
            <a:r>
              <a:rPr lang="sv-SE" sz="1400" kern="0" dirty="0" err="1">
                <a:latin typeface="Gotham Light" pitchFamily="50" charset="0"/>
              </a:rPr>
              <a:t>Enrichment</a:t>
            </a:r>
            <a:r>
              <a:rPr lang="sv-SE" sz="1400" kern="0" dirty="0">
                <a:latin typeface="Gotham Light" pitchFamily="50" charset="0"/>
              </a:rPr>
              <a:t> </a:t>
            </a:r>
            <a:r>
              <a:rPr lang="sv-SE" sz="1400" kern="0" dirty="0" err="1">
                <a:latin typeface="Gotham Light" pitchFamily="50" charset="0"/>
              </a:rPr>
              <a:t>Analysis</a:t>
            </a:r>
            <a:endParaRPr lang="sv-SE" sz="1400" kern="0" dirty="0">
              <a:latin typeface="Gotham Light" pitchFamily="50" charset="0"/>
            </a:endParaRPr>
          </a:p>
          <a:p>
            <a:pPr marL="285750" marR="0" lvl="0" indent="-285750" algn="l" defTabSz="914400" rtl="0" eaLnBrk="0" fontAlgn="base" latinLnBrk="0" hangingPunct="0">
              <a:lnSpc>
                <a:spcPct val="100000"/>
              </a:lnSpc>
              <a:spcBef>
                <a:spcPct val="20000"/>
              </a:spcBef>
              <a:spcAft>
                <a:spcPct val="0"/>
              </a:spcAft>
              <a:buClr>
                <a:srgbClr val="76C3F0"/>
              </a:buClr>
              <a:buSzTx/>
              <a:buFont typeface="Arial" panose="020B0604020202020204" pitchFamily="34" charset="0"/>
              <a:buChar char="•"/>
              <a:tabLst/>
              <a:defRPr/>
            </a:pPr>
            <a:r>
              <a:rPr kumimoji="0" lang="sv-SE" sz="1400" b="0" i="0" u="none" strike="noStrike" kern="0" cap="none" spc="0" normalizeH="0" baseline="0" noProof="0" dirty="0" err="1">
                <a:ln>
                  <a:noFill/>
                </a:ln>
                <a:solidFill>
                  <a:schemeClr val="tx1"/>
                </a:solidFill>
                <a:effectLst/>
                <a:uLnTx/>
                <a:uFillTx/>
                <a:latin typeface="Gotham Light" pitchFamily="50" charset="0"/>
              </a:rPr>
              <a:t>Explore</a:t>
            </a:r>
            <a:r>
              <a:rPr kumimoji="0" lang="sv-SE" sz="1400" b="0" i="0" u="none" strike="noStrike" kern="0" cap="none" spc="0" normalizeH="0" noProof="0" dirty="0">
                <a:ln>
                  <a:noFill/>
                </a:ln>
                <a:solidFill>
                  <a:schemeClr val="tx1"/>
                </a:solidFill>
                <a:effectLst/>
                <a:uLnTx/>
                <a:uFillTx/>
                <a:latin typeface="Gotham Light" pitchFamily="50" charset="0"/>
              </a:rPr>
              <a:t> annotations</a:t>
            </a:r>
          </a:p>
          <a:p>
            <a:pPr marL="285750" marR="0" lvl="0" indent="-285750" algn="l" defTabSz="914400" rtl="0" eaLnBrk="0" fontAlgn="base" latinLnBrk="0" hangingPunct="0">
              <a:lnSpc>
                <a:spcPct val="100000"/>
              </a:lnSpc>
              <a:spcBef>
                <a:spcPct val="20000"/>
              </a:spcBef>
              <a:spcAft>
                <a:spcPct val="0"/>
              </a:spcAft>
              <a:buClr>
                <a:srgbClr val="76C3F0"/>
              </a:buClr>
              <a:buSzTx/>
              <a:buFont typeface="Arial" panose="020B0604020202020204" pitchFamily="34" charset="0"/>
              <a:buChar char="•"/>
              <a:tabLst/>
              <a:defRPr/>
            </a:pPr>
            <a:r>
              <a:rPr kumimoji="0" lang="sv-SE" sz="1400" b="0" i="0" u="none" strike="noStrike" kern="0" cap="none" spc="0" normalizeH="0" baseline="0" noProof="0" dirty="0">
                <a:ln>
                  <a:noFill/>
                </a:ln>
                <a:solidFill>
                  <a:schemeClr val="tx1"/>
                </a:solidFill>
                <a:effectLst/>
                <a:uLnTx/>
                <a:uFillTx/>
                <a:latin typeface="Gotham Light" pitchFamily="50" charset="0"/>
              </a:rPr>
              <a:t>GO Browser – </a:t>
            </a:r>
            <a:r>
              <a:rPr kumimoji="0" lang="sv-SE" sz="1400" b="0" i="0" u="none" strike="noStrike" kern="0" cap="none" spc="0" normalizeH="0" baseline="0" noProof="0" dirty="0" err="1">
                <a:ln>
                  <a:noFill/>
                </a:ln>
                <a:solidFill>
                  <a:schemeClr val="tx1"/>
                </a:solidFill>
                <a:effectLst/>
                <a:uLnTx/>
                <a:uFillTx/>
                <a:latin typeface="Gotham Light" pitchFamily="50" charset="0"/>
              </a:rPr>
              <a:t>functional</a:t>
            </a:r>
            <a:r>
              <a:rPr kumimoji="0" lang="sv-SE" sz="1400" b="0" i="0" u="none" strike="noStrike" kern="0" cap="none" spc="0" normalizeH="0" baseline="0" noProof="0" dirty="0">
                <a:ln>
                  <a:noFill/>
                </a:ln>
                <a:solidFill>
                  <a:schemeClr val="tx1"/>
                </a:solidFill>
                <a:effectLst/>
                <a:uLnTx/>
                <a:uFillTx/>
                <a:latin typeface="Gotham Light" pitchFamily="50" charset="0"/>
              </a:rPr>
              <a:t> filters</a:t>
            </a:r>
          </a:p>
          <a:p>
            <a:pPr lvl="0">
              <a:spcBef>
                <a:spcPct val="20000"/>
              </a:spcBef>
              <a:buClr>
                <a:srgbClr val="76C3F0"/>
              </a:buClr>
              <a:buFont typeface="Wingdings" pitchFamily="2" charset="2"/>
              <a:buChar char="§"/>
              <a:defRPr/>
            </a:pPr>
            <a:endParaRPr kumimoji="0" lang="sv-SE" sz="1200" b="0" i="0" u="none" strike="noStrike" kern="0" cap="none" spc="0" normalizeH="0" noProof="0" dirty="0">
              <a:ln>
                <a:noFill/>
              </a:ln>
              <a:solidFill>
                <a:schemeClr val="tx1"/>
              </a:solidFill>
              <a:effectLst/>
              <a:uLnTx/>
              <a:uFillTx/>
              <a:latin typeface="Gotham Light" pitchFamily="50" charset="0"/>
            </a:endParaRPr>
          </a:p>
          <a:p>
            <a:pPr marR="0" lvl="0" algn="l" defTabSz="914400" rtl="0" eaLnBrk="0" fontAlgn="base" latinLnBrk="0" hangingPunct="0">
              <a:lnSpc>
                <a:spcPct val="100000"/>
              </a:lnSpc>
              <a:spcBef>
                <a:spcPct val="20000"/>
              </a:spcBef>
              <a:spcAft>
                <a:spcPct val="0"/>
              </a:spcAft>
              <a:buClr>
                <a:srgbClr val="76C3F0"/>
              </a:buClr>
              <a:buSzTx/>
              <a:tabLst/>
              <a:defRPr/>
            </a:pPr>
            <a:r>
              <a:rPr lang="sv-SE" sz="1200" kern="0" dirty="0">
                <a:latin typeface="Gotham Light" pitchFamily="50" charset="0"/>
              </a:rPr>
              <a:t>  </a:t>
            </a:r>
            <a:r>
              <a:rPr kumimoji="0" lang="sv-SE" sz="1200" b="0" i="0" u="none" strike="noStrike" kern="0" cap="none" spc="0" normalizeH="0" noProof="0" dirty="0">
                <a:ln>
                  <a:noFill/>
                </a:ln>
                <a:solidFill>
                  <a:schemeClr val="tx1"/>
                </a:solidFill>
                <a:effectLst/>
                <a:uLnTx/>
                <a:uFillTx/>
                <a:latin typeface="Gotham Light" pitchFamily="50" charset="0"/>
              </a:rPr>
              <a:t>  </a:t>
            </a:r>
          </a:p>
          <a:p>
            <a:pPr marR="0" lvl="0" algn="l" defTabSz="914400" rtl="0" eaLnBrk="0" fontAlgn="base" latinLnBrk="0" hangingPunct="0">
              <a:lnSpc>
                <a:spcPct val="100000"/>
              </a:lnSpc>
              <a:spcBef>
                <a:spcPct val="20000"/>
              </a:spcBef>
              <a:spcAft>
                <a:spcPct val="0"/>
              </a:spcAft>
              <a:buClr>
                <a:srgbClr val="76C3F0"/>
              </a:buClr>
              <a:buSzTx/>
              <a:tabLst/>
              <a:defRPr/>
            </a:pPr>
            <a:endParaRPr kumimoji="0" lang="sv-SE" sz="1200" b="0" i="0" u="none" strike="noStrike" kern="0" cap="none" spc="0" normalizeH="0" baseline="0" noProof="0" dirty="0">
              <a:ln>
                <a:noFill/>
              </a:ln>
              <a:solidFill>
                <a:schemeClr val="tx1"/>
              </a:solidFill>
              <a:effectLst/>
              <a:uLnTx/>
              <a:uFillTx/>
              <a:latin typeface="Gotham Light" pitchFamily="50" charset="0"/>
            </a:endParaRPr>
          </a:p>
          <a:p>
            <a:pPr marL="342900" marR="0" lvl="0" indent="-342900" algn="l" defTabSz="914400" rtl="0" eaLnBrk="0" fontAlgn="base" latinLnBrk="0" hangingPunct="0">
              <a:lnSpc>
                <a:spcPct val="100000"/>
              </a:lnSpc>
              <a:spcBef>
                <a:spcPct val="20000"/>
              </a:spcBef>
              <a:spcAft>
                <a:spcPct val="0"/>
              </a:spcAft>
              <a:buClr>
                <a:srgbClr val="76C3F0"/>
              </a:buClr>
              <a:buSzTx/>
              <a:buFont typeface="Wingdings" pitchFamily="2" charset="2"/>
              <a:buNone/>
              <a:tabLst/>
              <a:defRPr/>
            </a:pPr>
            <a:endParaRPr kumimoji="0" lang="sv-SE" sz="1200" b="0" i="0" u="none" strike="noStrike" kern="0" cap="none" spc="0" normalizeH="0" baseline="0" noProof="0" dirty="0">
              <a:ln>
                <a:noFill/>
              </a:ln>
              <a:solidFill>
                <a:schemeClr val="tx1"/>
              </a:solidFill>
              <a:effectLst/>
              <a:uLnTx/>
              <a:uFillTx/>
              <a:latin typeface="Gotham Light" pitchFamily="50" charset="0"/>
            </a:endParaRPr>
          </a:p>
          <a:p>
            <a:pPr marL="342900" marR="0" lvl="0" indent="-342900" algn="l" defTabSz="914400" rtl="0" eaLnBrk="0" fontAlgn="base" latinLnBrk="0" hangingPunct="0">
              <a:lnSpc>
                <a:spcPct val="100000"/>
              </a:lnSpc>
              <a:spcBef>
                <a:spcPct val="20000"/>
              </a:spcBef>
              <a:spcAft>
                <a:spcPct val="0"/>
              </a:spcAft>
              <a:buClr>
                <a:srgbClr val="76C3F0"/>
              </a:buClr>
              <a:buSzTx/>
              <a:buFont typeface="Wingdings" pitchFamily="2" charset="2"/>
              <a:buNone/>
              <a:tabLst/>
              <a:defRPr/>
            </a:pPr>
            <a:endParaRPr kumimoji="0" lang="sv-SE" sz="1200" b="0" i="0" u="none" strike="noStrike" kern="0" cap="none" spc="0" normalizeH="0" baseline="0" noProof="0" dirty="0">
              <a:ln>
                <a:noFill/>
              </a:ln>
              <a:solidFill>
                <a:schemeClr val="tx1"/>
              </a:solidFill>
              <a:effectLst/>
              <a:uLnTx/>
              <a:uFillTx/>
              <a:latin typeface="Gotham Light" pitchFamily="50" charset="0"/>
            </a:endParaRPr>
          </a:p>
        </p:txBody>
      </p:sp>
      <p:sp>
        <p:nvSpPr>
          <p:cNvPr id="10" name="Platshållare för innehåll 7"/>
          <p:cNvSpPr txBox="1">
            <a:spLocks/>
          </p:cNvSpPr>
          <p:nvPr/>
        </p:nvSpPr>
        <p:spPr bwMode="auto">
          <a:xfrm>
            <a:off x="1639652" y="496134"/>
            <a:ext cx="6001902" cy="2231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R="0" lvl="0" algn="l" defTabSz="914400" rtl="0" eaLnBrk="0" fontAlgn="base" latinLnBrk="0" hangingPunct="0">
              <a:lnSpc>
                <a:spcPct val="100000"/>
              </a:lnSpc>
              <a:spcBef>
                <a:spcPct val="20000"/>
              </a:spcBef>
              <a:spcAft>
                <a:spcPct val="0"/>
              </a:spcAft>
              <a:buClr>
                <a:srgbClr val="76C3F0"/>
              </a:buClr>
              <a:buSzTx/>
              <a:tabLst/>
              <a:defRPr/>
            </a:pPr>
            <a:endParaRPr kumimoji="0" lang="sv-SE" sz="1800" b="1" i="0" u="none" strike="noStrike" kern="0" cap="none" spc="0" normalizeH="0" baseline="0" noProof="0" dirty="0">
              <a:ln>
                <a:noFill/>
              </a:ln>
              <a:solidFill>
                <a:schemeClr val="tx1"/>
              </a:solidFill>
              <a:effectLst/>
              <a:uLnTx/>
              <a:uFillTx/>
              <a:latin typeface="Calibri" panose="020F0502020204030204" pitchFamily="34" charset="0"/>
            </a:endParaRPr>
          </a:p>
          <a:p>
            <a:pPr marR="0" lvl="0" algn="l" defTabSz="914400" rtl="0" eaLnBrk="0" fontAlgn="base" latinLnBrk="0" hangingPunct="0">
              <a:lnSpc>
                <a:spcPct val="100000"/>
              </a:lnSpc>
              <a:spcBef>
                <a:spcPct val="20000"/>
              </a:spcBef>
              <a:spcAft>
                <a:spcPct val="0"/>
              </a:spcAft>
              <a:buClr>
                <a:srgbClr val="76C3F0"/>
              </a:buClr>
              <a:buSzTx/>
              <a:tabLst/>
              <a:defRPr/>
            </a:pPr>
            <a:r>
              <a:rPr kumimoji="0" lang="sv-SE" sz="1800" b="1" i="0" u="none" strike="noStrike" kern="0" cap="none" spc="0" normalizeH="0" baseline="0" noProof="0" dirty="0" err="1">
                <a:ln>
                  <a:noFill/>
                </a:ln>
                <a:solidFill>
                  <a:schemeClr val="tx1"/>
                </a:solidFill>
                <a:effectLst/>
                <a:uLnTx/>
                <a:uFillTx/>
                <a:latin typeface="Gotham Light" pitchFamily="50" charset="0"/>
              </a:rPr>
              <a:t>Visualize</a:t>
            </a:r>
            <a:r>
              <a:rPr lang="sv-SE" b="1" kern="0" baseline="0" dirty="0">
                <a:latin typeface="Gotham Light" pitchFamily="50" charset="0"/>
              </a:rPr>
              <a:t>, </a:t>
            </a:r>
            <a:r>
              <a:rPr kumimoji="0" lang="sv-SE" sz="1800" b="1" i="0" u="none" strike="noStrike" kern="0" cap="none" spc="0" normalizeH="0" baseline="0" noProof="0" dirty="0" err="1">
                <a:ln>
                  <a:noFill/>
                </a:ln>
                <a:solidFill>
                  <a:schemeClr val="tx1"/>
                </a:solidFill>
                <a:effectLst/>
                <a:uLnTx/>
                <a:uFillTx/>
                <a:latin typeface="Gotham Light" pitchFamily="50" charset="0"/>
              </a:rPr>
              <a:t>Explore</a:t>
            </a:r>
            <a:r>
              <a:rPr lang="sv-SE" b="1" kern="0" dirty="0">
                <a:latin typeface="Gotham Light" pitchFamily="50" charset="0"/>
              </a:rPr>
              <a:t>, QC</a:t>
            </a:r>
            <a:endParaRPr kumimoji="0" lang="sv-SE" sz="1800" b="1" i="0" u="none" strike="noStrike" kern="0" cap="none" spc="0" normalizeH="0" baseline="0" noProof="0" dirty="0">
              <a:ln>
                <a:noFill/>
              </a:ln>
              <a:solidFill>
                <a:schemeClr val="tx1"/>
              </a:solidFill>
              <a:effectLst/>
              <a:uLnTx/>
              <a:uFillTx/>
              <a:latin typeface="Gotham Light" pitchFamily="50" charset="0"/>
            </a:endParaRPr>
          </a:p>
          <a:p>
            <a:pPr marL="285750" marR="0" lvl="0" indent="-103188" algn="l" defTabSz="914400" rtl="0" eaLnBrk="0" fontAlgn="base" latinLnBrk="0" hangingPunct="0">
              <a:lnSpc>
                <a:spcPct val="100000"/>
              </a:lnSpc>
              <a:spcBef>
                <a:spcPct val="20000"/>
              </a:spcBef>
              <a:spcAft>
                <a:spcPct val="0"/>
              </a:spcAft>
              <a:buClr>
                <a:srgbClr val="76C3F0"/>
              </a:buClr>
              <a:buSzTx/>
              <a:buFont typeface="Arial" panose="020B0604020202020204" pitchFamily="34" charset="0"/>
              <a:buChar char="•"/>
              <a:tabLst/>
              <a:defRPr/>
            </a:pPr>
            <a:r>
              <a:rPr kumimoji="0" lang="sv-SE" sz="1400" b="0" i="0" u="none" strike="noStrike" kern="0" cap="none" spc="0" normalizeH="0" baseline="0" noProof="0" dirty="0">
                <a:ln>
                  <a:noFill/>
                </a:ln>
                <a:solidFill>
                  <a:schemeClr val="tx1"/>
                </a:solidFill>
                <a:effectLst/>
                <a:uLnTx/>
                <a:uFillTx/>
                <a:latin typeface="Gotham Light" pitchFamily="50" charset="0"/>
              </a:rPr>
              <a:t> QC</a:t>
            </a:r>
          </a:p>
          <a:p>
            <a:pPr marL="285750" lvl="0" indent="-103188">
              <a:spcBef>
                <a:spcPct val="20000"/>
              </a:spcBef>
              <a:buClr>
                <a:srgbClr val="76C3F0"/>
              </a:buClr>
              <a:buFont typeface="Arial" panose="020B0604020202020204" pitchFamily="34" charset="0"/>
              <a:buChar char="•"/>
              <a:defRPr/>
            </a:pPr>
            <a:r>
              <a:rPr lang="sv-SE" sz="1400" kern="0" dirty="0">
                <a:latin typeface="Gotham Light" pitchFamily="50" charset="0"/>
              </a:rPr>
              <a:t> </a:t>
            </a:r>
            <a:r>
              <a:rPr lang="sv-SE" sz="1400" kern="0" dirty="0" err="1">
                <a:latin typeface="Gotham Light" pitchFamily="50" charset="0"/>
              </a:rPr>
              <a:t>Identify</a:t>
            </a:r>
            <a:r>
              <a:rPr lang="sv-SE" sz="1400" kern="0" dirty="0">
                <a:latin typeface="Gotham Light" pitchFamily="50" charset="0"/>
              </a:rPr>
              <a:t> new </a:t>
            </a:r>
            <a:r>
              <a:rPr lang="sv-SE" sz="1400" kern="0" dirty="0" err="1">
                <a:latin typeface="Gotham Light" pitchFamily="50" charset="0"/>
              </a:rPr>
              <a:t>structures</a:t>
            </a:r>
            <a:r>
              <a:rPr lang="sv-SE" sz="1400" kern="0" dirty="0">
                <a:latin typeface="Gotham Light" pitchFamily="50" charset="0"/>
              </a:rPr>
              <a:t>, </a:t>
            </a:r>
            <a:r>
              <a:rPr lang="sv-SE" sz="1400" kern="0" dirty="0" err="1">
                <a:latin typeface="Gotham Light" pitchFamily="50" charset="0"/>
              </a:rPr>
              <a:t>patterns</a:t>
            </a:r>
            <a:r>
              <a:rPr lang="sv-SE" sz="1400" kern="0" dirty="0">
                <a:latin typeface="Gotham Light" pitchFamily="50" charset="0"/>
              </a:rPr>
              <a:t> -- </a:t>
            </a:r>
            <a:r>
              <a:rPr lang="sv-SE" sz="1400" kern="0" dirty="0" err="1">
                <a:latin typeface="Gotham Light" pitchFamily="50" charset="0"/>
              </a:rPr>
              <a:t>Generate</a:t>
            </a:r>
            <a:r>
              <a:rPr lang="sv-SE" sz="1400" kern="0" dirty="0">
                <a:latin typeface="Gotham Light" pitchFamily="50" charset="0"/>
              </a:rPr>
              <a:t> new </a:t>
            </a:r>
            <a:r>
              <a:rPr lang="sv-SE" sz="1400" kern="0" dirty="0" err="1">
                <a:latin typeface="Gotham Light" pitchFamily="50" charset="0"/>
              </a:rPr>
              <a:t>hypotheses</a:t>
            </a:r>
            <a:endParaRPr lang="sv-SE" sz="1400" kern="0" dirty="0">
              <a:latin typeface="Gotham Light" pitchFamily="50" charset="0"/>
            </a:endParaRPr>
          </a:p>
          <a:p>
            <a:pPr marL="285750" lvl="0" indent="-103188">
              <a:spcBef>
                <a:spcPct val="20000"/>
              </a:spcBef>
              <a:buClr>
                <a:srgbClr val="76C3F0"/>
              </a:buClr>
              <a:buFont typeface="Arial" panose="020B0604020202020204" pitchFamily="34" charset="0"/>
              <a:buChar char="•"/>
              <a:defRPr/>
            </a:pPr>
            <a:r>
              <a:rPr lang="sv-SE" sz="1400" kern="0" dirty="0">
                <a:latin typeface="Gotham Light" pitchFamily="50" charset="0"/>
              </a:rPr>
              <a:t> </a:t>
            </a:r>
            <a:r>
              <a:rPr lang="sv-SE" sz="1400" kern="0" dirty="0" err="1">
                <a:latin typeface="Gotham Light" pitchFamily="50" charset="0"/>
              </a:rPr>
              <a:t>Genome</a:t>
            </a:r>
            <a:r>
              <a:rPr lang="sv-SE" sz="1400" kern="0" dirty="0">
                <a:latin typeface="Gotham Light" pitchFamily="50" charset="0"/>
              </a:rPr>
              <a:t> browser – </a:t>
            </a:r>
            <a:r>
              <a:rPr lang="sv-SE" sz="1400" kern="0" dirty="0" err="1">
                <a:latin typeface="Gotham Light" pitchFamily="50" charset="0"/>
              </a:rPr>
              <a:t>relate</a:t>
            </a:r>
            <a:r>
              <a:rPr lang="sv-SE" sz="1400" kern="0" dirty="0">
                <a:latin typeface="Gotham Light" pitchFamily="50" charset="0"/>
              </a:rPr>
              <a:t> gene expression to variants, </a:t>
            </a:r>
            <a:r>
              <a:rPr lang="sv-SE" sz="1400" kern="0" dirty="0" err="1">
                <a:latin typeface="Gotham Light" pitchFamily="50" charset="0"/>
              </a:rPr>
              <a:t>coverage</a:t>
            </a:r>
            <a:r>
              <a:rPr lang="sv-SE" sz="1400" kern="0" dirty="0">
                <a:latin typeface="Gotham Light" pitchFamily="50" charset="0"/>
              </a:rPr>
              <a:t>, </a:t>
            </a:r>
            <a:r>
              <a:rPr lang="sv-SE" sz="1400" kern="0" dirty="0" err="1">
                <a:latin typeface="Gotham Light" pitchFamily="50" charset="0"/>
              </a:rPr>
              <a:t>etc</a:t>
            </a:r>
            <a:endParaRPr lang="sv-SE" sz="1400" kern="0" dirty="0">
              <a:latin typeface="Gotham Light" pitchFamily="50" charset="0"/>
            </a:endParaRPr>
          </a:p>
          <a:p>
            <a:pPr marL="285750" indent="-103188">
              <a:spcBef>
                <a:spcPct val="20000"/>
              </a:spcBef>
              <a:buClr>
                <a:srgbClr val="76C3F0"/>
              </a:buClr>
              <a:buFont typeface="Arial" panose="020B0604020202020204" pitchFamily="34" charset="0"/>
              <a:buChar char="•"/>
              <a:defRPr/>
            </a:pPr>
            <a:r>
              <a:rPr lang="sv-SE" sz="1400" kern="0" dirty="0" err="1">
                <a:latin typeface="Gotham Light" pitchFamily="50" charset="0"/>
              </a:rPr>
              <a:t>Easy</a:t>
            </a:r>
            <a:r>
              <a:rPr lang="sv-SE" sz="1400" kern="0" dirty="0">
                <a:latin typeface="Gotham Light" pitchFamily="50" charset="0"/>
              </a:rPr>
              <a:t> generation </a:t>
            </a:r>
            <a:r>
              <a:rPr lang="sv-SE" sz="1400" kern="0" dirty="0" err="1">
                <a:latin typeface="Gotham Light" pitchFamily="50" charset="0"/>
              </a:rPr>
              <a:t>of</a:t>
            </a:r>
            <a:r>
              <a:rPr lang="sv-SE" sz="1400" kern="0" dirty="0">
                <a:latin typeface="Gotham Light" pitchFamily="50" charset="0"/>
              </a:rPr>
              <a:t> </a:t>
            </a:r>
            <a:r>
              <a:rPr lang="sv-SE" sz="1400" kern="0" dirty="0" err="1">
                <a:latin typeface="Gotham Light" pitchFamily="50" charset="0"/>
              </a:rPr>
              <a:t>hight-quality</a:t>
            </a:r>
            <a:r>
              <a:rPr lang="sv-SE" sz="1400" kern="0" dirty="0">
                <a:latin typeface="Gotham Light" pitchFamily="50" charset="0"/>
              </a:rPr>
              <a:t> images</a:t>
            </a:r>
            <a:endParaRPr lang="sv-SE" sz="1400" dirty="0">
              <a:latin typeface="Gotham Light" pitchFamily="50" charset="0"/>
            </a:endParaRPr>
          </a:p>
          <a:p>
            <a:pPr marL="285750" indent="-103188">
              <a:spcBef>
                <a:spcPct val="20000"/>
              </a:spcBef>
              <a:buClr>
                <a:srgbClr val="76C3F0"/>
              </a:buClr>
              <a:buFont typeface="Arial" panose="020B0604020202020204" pitchFamily="34" charset="0"/>
              <a:buChar char="•"/>
              <a:defRPr/>
            </a:pPr>
            <a:r>
              <a:rPr lang="sv-SE" sz="1400" dirty="0" err="1">
                <a:latin typeface="Gotham Light" pitchFamily="50" charset="0"/>
              </a:rPr>
              <a:t>Automated</a:t>
            </a:r>
            <a:r>
              <a:rPr lang="sv-SE" sz="1400" dirty="0">
                <a:latin typeface="Gotham Light" pitchFamily="50" charset="0"/>
              </a:rPr>
              <a:t> </a:t>
            </a:r>
            <a:r>
              <a:rPr lang="sv-SE" sz="1400" dirty="0" err="1">
                <a:latin typeface="Gotham Light" pitchFamily="50" charset="0"/>
              </a:rPr>
              <a:t>analysis</a:t>
            </a:r>
            <a:r>
              <a:rPr lang="sv-SE" sz="1400" dirty="0">
                <a:latin typeface="Gotham Light" pitchFamily="50" charset="0"/>
              </a:rPr>
              <a:t> templates</a:t>
            </a:r>
          </a:p>
          <a:p>
            <a:pPr marL="182562" lvl="0">
              <a:spcBef>
                <a:spcPct val="20000"/>
              </a:spcBef>
              <a:buClr>
                <a:srgbClr val="76C3F0"/>
              </a:buClr>
              <a:defRPr/>
            </a:pPr>
            <a:endParaRPr lang="sv-SE" sz="1400" kern="0" dirty="0">
              <a:latin typeface="Gotham Light" pitchFamily="50" charset="0"/>
            </a:endParaRPr>
          </a:p>
          <a:p>
            <a:pPr marR="0" lvl="0" defTabSz="914400" latinLnBrk="0">
              <a:lnSpc>
                <a:spcPct val="100000"/>
              </a:lnSpc>
              <a:spcBef>
                <a:spcPct val="20000"/>
              </a:spcBef>
              <a:buClr>
                <a:srgbClr val="76C3F0"/>
              </a:buClr>
              <a:buSzTx/>
              <a:tabLst/>
              <a:defRPr/>
            </a:pPr>
            <a:endParaRPr lang="sv-SE" sz="1400" kern="0" dirty="0">
              <a:latin typeface="Calibri" panose="020F0502020204030204" pitchFamily="34" charset="0"/>
            </a:endParaRPr>
          </a:p>
        </p:txBody>
      </p:sp>
      <p:sp>
        <p:nvSpPr>
          <p:cNvPr id="14" name="Platshållare för innehåll 7"/>
          <p:cNvSpPr txBox="1">
            <a:spLocks/>
          </p:cNvSpPr>
          <p:nvPr/>
        </p:nvSpPr>
        <p:spPr bwMode="auto">
          <a:xfrm>
            <a:off x="5042762" y="5236551"/>
            <a:ext cx="6001902" cy="2231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R="0" lvl="0" algn="l" defTabSz="914400" rtl="0" eaLnBrk="0" fontAlgn="base" latinLnBrk="0" hangingPunct="0">
              <a:lnSpc>
                <a:spcPct val="100000"/>
              </a:lnSpc>
              <a:spcBef>
                <a:spcPct val="20000"/>
              </a:spcBef>
              <a:spcAft>
                <a:spcPct val="0"/>
              </a:spcAft>
              <a:buClr>
                <a:srgbClr val="76C3F0"/>
              </a:buClr>
              <a:buSzTx/>
              <a:tabLst/>
              <a:defRPr/>
            </a:pPr>
            <a:r>
              <a:rPr kumimoji="0" lang="sv-SE" sz="1800" b="1" i="0" u="none" strike="noStrike" kern="0" cap="none" spc="0" normalizeH="0" baseline="0" noProof="0" dirty="0" err="1">
                <a:ln>
                  <a:noFill/>
                </a:ln>
                <a:solidFill>
                  <a:schemeClr val="tx1"/>
                </a:solidFill>
                <a:effectLst/>
                <a:uLnTx/>
                <a:uFillTx/>
                <a:latin typeface="Gotham Light" pitchFamily="50" charset="0"/>
              </a:rPr>
              <a:t>Predictive</a:t>
            </a:r>
            <a:r>
              <a:rPr kumimoji="0" lang="sv-SE" sz="1800" b="1" i="0" u="none" strike="noStrike" kern="0" cap="none" spc="0" normalizeH="0" baseline="0" noProof="0" dirty="0">
                <a:ln>
                  <a:noFill/>
                </a:ln>
                <a:solidFill>
                  <a:schemeClr val="tx1"/>
                </a:solidFill>
                <a:effectLst/>
                <a:uLnTx/>
                <a:uFillTx/>
                <a:latin typeface="Gotham Light" pitchFamily="50" charset="0"/>
              </a:rPr>
              <a:t> </a:t>
            </a:r>
            <a:r>
              <a:rPr kumimoji="0" lang="sv-SE" sz="1800" b="1" i="0" u="none" strike="noStrike" kern="0" cap="none" spc="0" normalizeH="0" baseline="0" noProof="0" dirty="0" err="1">
                <a:ln>
                  <a:noFill/>
                </a:ln>
                <a:solidFill>
                  <a:schemeClr val="tx1"/>
                </a:solidFill>
                <a:effectLst/>
                <a:uLnTx/>
                <a:uFillTx/>
                <a:latin typeface="Gotham Light" pitchFamily="50" charset="0"/>
              </a:rPr>
              <a:t>Models</a:t>
            </a:r>
            <a:endParaRPr kumimoji="0" lang="sv-SE" sz="1800" b="1" i="0" u="none" strike="noStrike" kern="0" cap="none" spc="0" normalizeH="0" baseline="0" noProof="0" dirty="0">
              <a:ln>
                <a:noFill/>
              </a:ln>
              <a:solidFill>
                <a:schemeClr val="tx1"/>
              </a:solidFill>
              <a:effectLst/>
              <a:uLnTx/>
              <a:uFillTx/>
              <a:latin typeface="Gotham Light" pitchFamily="50" charset="0"/>
            </a:endParaRPr>
          </a:p>
          <a:p>
            <a:pPr defTabSz="914400" eaLnBrk="0" fontAlgn="base" hangingPunct="0">
              <a:spcBef>
                <a:spcPct val="20000"/>
              </a:spcBef>
              <a:spcAft>
                <a:spcPct val="0"/>
              </a:spcAft>
              <a:buClr>
                <a:srgbClr val="76C3F0"/>
              </a:buClr>
              <a:buFont typeface="Wingdings" pitchFamily="2" charset="2"/>
              <a:buChar char="§"/>
              <a:defRPr/>
            </a:pPr>
            <a:r>
              <a:rPr kumimoji="0" lang="sv-SE" sz="1400" b="0" i="0" u="none" strike="noStrike" kern="0" cap="none" spc="0" normalizeH="0" baseline="0" noProof="0" dirty="0">
                <a:ln>
                  <a:noFill/>
                </a:ln>
                <a:solidFill>
                  <a:schemeClr val="tx1"/>
                </a:solidFill>
                <a:effectLst/>
                <a:uLnTx/>
                <a:uFillTx/>
                <a:latin typeface="Gotham Light" pitchFamily="50" charset="0"/>
              </a:rPr>
              <a:t>  </a:t>
            </a:r>
            <a:r>
              <a:rPr kumimoji="0" lang="sv-SE" sz="1400" b="0" i="0" u="none" strike="noStrike" kern="0" cap="none" spc="0" normalizeH="0" baseline="0" noProof="0" dirty="0" err="1">
                <a:ln>
                  <a:noFill/>
                </a:ln>
                <a:solidFill>
                  <a:schemeClr val="tx1"/>
                </a:solidFill>
                <a:effectLst/>
                <a:uLnTx/>
                <a:uFillTx/>
                <a:latin typeface="Gotham Light" pitchFamily="50" charset="0"/>
              </a:rPr>
              <a:t>Build</a:t>
            </a:r>
            <a:r>
              <a:rPr kumimoji="0" lang="sv-SE" sz="1400" b="0" i="0" u="none" strike="noStrike" kern="0" cap="none" spc="0" normalizeH="0" baseline="0" noProof="0" dirty="0">
                <a:ln>
                  <a:noFill/>
                </a:ln>
                <a:solidFill>
                  <a:schemeClr val="tx1"/>
                </a:solidFill>
                <a:effectLst/>
                <a:uLnTx/>
                <a:uFillTx/>
                <a:latin typeface="Gotham Light" pitchFamily="50" charset="0"/>
              </a:rPr>
              <a:t> </a:t>
            </a:r>
            <a:r>
              <a:rPr kumimoji="0" lang="sv-SE" sz="1400" b="0" i="0" u="none" strike="noStrike" kern="0" cap="none" spc="0" normalizeH="0" baseline="0" noProof="0" dirty="0" err="1">
                <a:ln>
                  <a:noFill/>
                </a:ln>
                <a:solidFill>
                  <a:schemeClr val="tx1"/>
                </a:solidFill>
                <a:effectLst/>
                <a:uLnTx/>
                <a:uFillTx/>
                <a:latin typeface="Gotham Light" pitchFamily="50" charset="0"/>
              </a:rPr>
              <a:t>classifiers</a:t>
            </a:r>
            <a:r>
              <a:rPr kumimoji="0" lang="sv-SE" sz="1400" b="0" i="0" u="none" strike="noStrike" kern="0" cap="none" spc="0" normalizeH="0" baseline="0" noProof="0" dirty="0">
                <a:ln>
                  <a:noFill/>
                </a:ln>
                <a:solidFill>
                  <a:schemeClr val="tx1"/>
                </a:solidFill>
                <a:effectLst/>
                <a:uLnTx/>
                <a:uFillTx/>
                <a:latin typeface="Gotham Light" pitchFamily="50" charset="0"/>
              </a:rPr>
              <a:t> to </a:t>
            </a:r>
            <a:r>
              <a:rPr lang="sv-SE" sz="1400" kern="0" dirty="0">
                <a:latin typeface="Gotham Light" pitchFamily="50" charset="0"/>
              </a:rPr>
              <a:t> </a:t>
            </a:r>
            <a:r>
              <a:rPr lang="sv-SE" sz="1400" kern="0" dirty="0" err="1">
                <a:latin typeface="Gotham Light" pitchFamily="50" charset="0"/>
              </a:rPr>
              <a:t>predict</a:t>
            </a:r>
            <a:r>
              <a:rPr lang="sv-SE" sz="1400" kern="0" dirty="0">
                <a:latin typeface="Gotham Light" pitchFamily="50" charset="0"/>
              </a:rPr>
              <a:t> </a:t>
            </a:r>
            <a:r>
              <a:rPr lang="sv-SE" sz="1400" kern="0" dirty="0" err="1">
                <a:latin typeface="Gotham Light" pitchFamily="50" charset="0"/>
              </a:rPr>
              <a:t>sample</a:t>
            </a:r>
            <a:r>
              <a:rPr lang="sv-SE" sz="1400" kern="0" dirty="0">
                <a:latin typeface="Gotham Light" pitchFamily="50" charset="0"/>
              </a:rPr>
              <a:t> </a:t>
            </a:r>
            <a:r>
              <a:rPr lang="sv-SE" sz="1400" kern="0" dirty="0" err="1">
                <a:latin typeface="Gotham Light" pitchFamily="50" charset="0"/>
              </a:rPr>
              <a:t>class</a:t>
            </a:r>
            <a:r>
              <a:rPr lang="sv-SE" sz="1400" kern="0" dirty="0">
                <a:latin typeface="Gotham Light" pitchFamily="50" charset="0"/>
              </a:rPr>
              <a:t>, </a:t>
            </a:r>
            <a:r>
              <a:rPr lang="sv-SE" sz="1400" kern="0" dirty="0" err="1">
                <a:latin typeface="Gotham Light" pitchFamily="50" charset="0"/>
              </a:rPr>
              <a:t>outcome</a:t>
            </a:r>
            <a:r>
              <a:rPr lang="sv-SE" sz="1400" kern="0" dirty="0">
                <a:latin typeface="Gotham Light" pitchFamily="50" charset="0"/>
              </a:rPr>
              <a:t>, etc.</a:t>
            </a:r>
            <a:endParaRPr kumimoji="0" lang="sv-SE" sz="1400" b="0" i="0" u="none" strike="noStrike" kern="0" cap="none" spc="0" normalizeH="0" noProof="0" dirty="0">
              <a:ln>
                <a:noFill/>
              </a:ln>
              <a:solidFill>
                <a:schemeClr val="tx1"/>
              </a:solidFill>
              <a:effectLst/>
              <a:uLnTx/>
              <a:uFillTx/>
              <a:latin typeface="Gotham Light" pitchFamily="50" charset="0"/>
            </a:endParaRPr>
          </a:p>
          <a:p>
            <a:pPr marR="0" lvl="0" algn="l" defTabSz="914400" rtl="0" eaLnBrk="0" fontAlgn="base" latinLnBrk="0" hangingPunct="0">
              <a:lnSpc>
                <a:spcPct val="100000"/>
              </a:lnSpc>
              <a:spcBef>
                <a:spcPct val="20000"/>
              </a:spcBef>
              <a:spcAft>
                <a:spcPct val="0"/>
              </a:spcAft>
              <a:buClr>
                <a:srgbClr val="76C3F0"/>
              </a:buClr>
              <a:buSzTx/>
              <a:buFont typeface="Wingdings" pitchFamily="2" charset="2"/>
              <a:buChar char="§"/>
              <a:tabLst/>
              <a:defRPr/>
            </a:pPr>
            <a:r>
              <a:rPr lang="sv-SE" sz="1400" kern="0" dirty="0">
                <a:latin typeface="Gotham Light" pitchFamily="50" charset="0"/>
              </a:rPr>
              <a:t>  </a:t>
            </a:r>
            <a:r>
              <a:rPr lang="sv-SE" sz="1400" kern="0" dirty="0" err="1">
                <a:latin typeface="Gotham Light" pitchFamily="50" charset="0"/>
              </a:rPr>
              <a:t>kNN</a:t>
            </a:r>
            <a:r>
              <a:rPr lang="sv-SE" sz="1400" kern="0" dirty="0">
                <a:latin typeface="Gotham Light" pitchFamily="50" charset="0"/>
              </a:rPr>
              <a:t>, SVM, RT (</a:t>
            </a:r>
            <a:r>
              <a:rPr lang="sv-SE" sz="1400" kern="0" dirty="0" err="1">
                <a:latin typeface="Gotham Light" pitchFamily="50" charset="0"/>
              </a:rPr>
              <a:t>Boosted</a:t>
            </a:r>
            <a:r>
              <a:rPr lang="sv-SE" sz="1400" kern="0" dirty="0">
                <a:latin typeface="Gotham Light" pitchFamily="50" charset="0"/>
              </a:rPr>
              <a:t> </a:t>
            </a:r>
            <a:r>
              <a:rPr lang="sv-SE" sz="1400" kern="0" dirty="0" err="1">
                <a:latin typeface="Gotham Light" pitchFamily="50" charset="0"/>
              </a:rPr>
              <a:t>trees</a:t>
            </a:r>
            <a:r>
              <a:rPr lang="sv-SE" sz="1400" kern="0" dirty="0">
                <a:latin typeface="Gotham Light" pitchFamily="50" charset="0"/>
              </a:rPr>
              <a:t>)</a:t>
            </a:r>
            <a:endParaRPr kumimoji="0" lang="sv-SE" sz="1400" b="0" i="0" u="none" strike="noStrike" kern="0" cap="none" spc="0" normalizeH="0" baseline="0" noProof="0" dirty="0">
              <a:ln>
                <a:noFill/>
              </a:ln>
              <a:solidFill>
                <a:schemeClr val="tx1"/>
              </a:solidFill>
              <a:effectLst/>
              <a:uLnTx/>
              <a:uFillTx/>
              <a:latin typeface="Gotham Light" pitchFamily="50" charset="0"/>
            </a:endParaRPr>
          </a:p>
          <a:p>
            <a:pPr>
              <a:spcBef>
                <a:spcPct val="20000"/>
              </a:spcBef>
              <a:buClr>
                <a:srgbClr val="76C3F0"/>
              </a:buClr>
              <a:defRPr/>
            </a:pPr>
            <a:r>
              <a:rPr lang="sv-SE" sz="1200" kern="0" dirty="0">
                <a:latin typeface="Gotham Light" pitchFamily="50" charset="0"/>
              </a:rPr>
              <a:t>  </a:t>
            </a:r>
            <a:r>
              <a:rPr kumimoji="0" lang="sv-SE" sz="1200" b="0" i="0" u="none" strike="noStrike" kern="0" cap="none" spc="0" normalizeH="0" noProof="0" dirty="0">
                <a:ln>
                  <a:noFill/>
                </a:ln>
                <a:solidFill>
                  <a:schemeClr val="tx1"/>
                </a:solidFill>
                <a:effectLst/>
                <a:uLnTx/>
                <a:uFillTx/>
                <a:latin typeface="Gotham Light" pitchFamily="50" charset="0"/>
              </a:rPr>
              <a:t>  </a:t>
            </a:r>
          </a:p>
          <a:p>
            <a:pPr marR="0" lvl="0" algn="l" defTabSz="914400" rtl="0" eaLnBrk="0" fontAlgn="base" latinLnBrk="0" hangingPunct="0">
              <a:lnSpc>
                <a:spcPct val="100000"/>
              </a:lnSpc>
              <a:spcBef>
                <a:spcPct val="20000"/>
              </a:spcBef>
              <a:spcAft>
                <a:spcPct val="0"/>
              </a:spcAft>
              <a:buClr>
                <a:srgbClr val="76C3F0"/>
              </a:buClr>
              <a:buSzTx/>
              <a:tabLst/>
              <a:defRPr/>
            </a:pPr>
            <a:endParaRPr kumimoji="0" lang="sv-SE" sz="1200" b="0" i="0" u="none" strike="noStrike" kern="0" cap="none" spc="0" normalizeH="0" baseline="0" noProof="0" dirty="0">
              <a:ln>
                <a:noFill/>
              </a:ln>
              <a:solidFill>
                <a:schemeClr val="tx1"/>
              </a:solidFill>
              <a:effectLst/>
              <a:uLnTx/>
              <a:uFillTx/>
              <a:latin typeface="Gotham Light" pitchFamily="50" charset="0"/>
            </a:endParaRPr>
          </a:p>
          <a:p>
            <a:pPr marL="342900" marR="0" lvl="0" indent="-342900" algn="l" defTabSz="914400" rtl="0" eaLnBrk="0" fontAlgn="base" latinLnBrk="0" hangingPunct="0">
              <a:lnSpc>
                <a:spcPct val="100000"/>
              </a:lnSpc>
              <a:spcBef>
                <a:spcPct val="20000"/>
              </a:spcBef>
              <a:spcAft>
                <a:spcPct val="0"/>
              </a:spcAft>
              <a:buClr>
                <a:srgbClr val="76C3F0"/>
              </a:buClr>
              <a:buSzTx/>
              <a:buFont typeface="Wingdings" pitchFamily="2" charset="2"/>
              <a:buNone/>
              <a:tabLst/>
              <a:defRPr/>
            </a:pPr>
            <a:endParaRPr kumimoji="0" lang="sv-SE" sz="1200" b="0" i="0" u="none" strike="noStrike" kern="0" cap="none" spc="0" normalizeH="0" baseline="0" noProof="0" dirty="0">
              <a:ln>
                <a:noFill/>
              </a:ln>
              <a:solidFill>
                <a:schemeClr val="tx1"/>
              </a:solidFill>
              <a:effectLst/>
              <a:uLnTx/>
              <a:uFillTx/>
              <a:latin typeface="Gotham Light" pitchFamily="50" charset="0"/>
            </a:endParaRPr>
          </a:p>
          <a:p>
            <a:pPr marL="342900" marR="0" lvl="0" indent="-342900" algn="l" defTabSz="914400" rtl="0" eaLnBrk="0" fontAlgn="base" latinLnBrk="0" hangingPunct="0">
              <a:lnSpc>
                <a:spcPct val="100000"/>
              </a:lnSpc>
              <a:spcBef>
                <a:spcPct val="20000"/>
              </a:spcBef>
              <a:spcAft>
                <a:spcPct val="0"/>
              </a:spcAft>
              <a:buClr>
                <a:srgbClr val="76C3F0"/>
              </a:buClr>
              <a:buSzTx/>
              <a:buFont typeface="Wingdings" pitchFamily="2" charset="2"/>
              <a:buNone/>
              <a:tabLst/>
              <a:defRPr/>
            </a:pPr>
            <a:endParaRPr kumimoji="0" lang="sv-SE" sz="1200" b="0" i="0" u="none" strike="noStrike" kern="0" cap="none" spc="0" normalizeH="0" baseline="0" noProof="0" dirty="0">
              <a:ln>
                <a:noFill/>
              </a:ln>
              <a:solidFill>
                <a:schemeClr val="tx1"/>
              </a:solidFill>
              <a:effectLst/>
              <a:uLnTx/>
              <a:uFillTx/>
              <a:latin typeface="Gotham Light" pitchFamily="50" charset="0"/>
            </a:endParaRPr>
          </a:p>
        </p:txBody>
      </p:sp>
      <p:sp>
        <p:nvSpPr>
          <p:cNvPr id="5" name="TextBox 4">
            <a:extLst>
              <a:ext uri="{FF2B5EF4-FFF2-40B4-BE49-F238E27FC236}">
                <a16:creationId xmlns:a16="http://schemas.microsoft.com/office/drawing/2014/main" id="{86A21366-367E-934C-9269-64214FCE1CD7}"/>
              </a:ext>
            </a:extLst>
          </p:cNvPr>
          <p:cNvSpPr txBox="1"/>
          <p:nvPr/>
        </p:nvSpPr>
        <p:spPr>
          <a:xfrm>
            <a:off x="1870998" y="6458949"/>
            <a:ext cx="4251896" cy="369332"/>
          </a:xfrm>
          <a:prstGeom prst="rect">
            <a:avLst/>
          </a:prstGeom>
          <a:noFill/>
        </p:spPr>
        <p:txBody>
          <a:bodyPr wrap="square" rtlCol="0">
            <a:spAutoFit/>
          </a:bodyPr>
          <a:lstStyle/>
          <a:p>
            <a:r>
              <a:rPr lang="en-US" b="1" dirty="0"/>
              <a:t>Reports &amp; Sharing – reports, save a session</a:t>
            </a:r>
          </a:p>
        </p:txBody>
      </p:sp>
      <p:pic>
        <p:nvPicPr>
          <p:cNvPr id="7" name="Picture 6">
            <a:extLst>
              <a:ext uri="{FF2B5EF4-FFF2-40B4-BE49-F238E27FC236}">
                <a16:creationId xmlns:a16="http://schemas.microsoft.com/office/drawing/2014/main" id="{E0573BF9-F1D1-8E45-864F-7BB5EA22C7EF}"/>
              </a:ext>
            </a:extLst>
          </p:cNvPr>
          <p:cNvPicPr>
            <a:picLocks noChangeAspect="1"/>
          </p:cNvPicPr>
          <p:nvPr/>
        </p:nvPicPr>
        <p:blipFill rotWithShape="1">
          <a:blip r:embed="rId2"/>
          <a:srcRect r="34141"/>
          <a:stretch/>
        </p:blipFill>
        <p:spPr>
          <a:xfrm>
            <a:off x="1467" y="623475"/>
            <a:ext cx="1635744" cy="6308547"/>
          </a:xfrm>
          <a:prstGeom prst="rect">
            <a:avLst/>
          </a:prstGeom>
        </p:spPr>
      </p:pic>
      <p:sp>
        <p:nvSpPr>
          <p:cNvPr id="2" name="TextBox 1">
            <a:extLst>
              <a:ext uri="{FF2B5EF4-FFF2-40B4-BE49-F238E27FC236}">
                <a16:creationId xmlns:a16="http://schemas.microsoft.com/office/drawing/2014/main" id="{0C0B1A8A-09AA-EB43-81D8-4EC5CE72A229}"/>
              </a:ext>
            </a:extLst>
          </p:cNvPr>
          <p:cNvSpPr txBox="1"/>
          <p:nvPr/>
        </p:nvSpPr>
        <p:spPr>
          <a:xfrm>
            <a:off x="2134985" y="202379"/>
            <a:ext cx="6231835" cy="400110"/>
          </a:xfrm>
          <a:prstGeom prst="rect">
            <a:avLst/>
          </a:prstGeom>
          <a:noFill/>
        </p:spPr>
        <p:txBody>
          <a:bodyPr wrap="square" rtlCol="0">
            <a:spAutoFit/>
          </a:bodyPr>
          <a:lstStyle/>
          <a:p>
            <a:r>
              <a:rPr lang="sv-SE" sz="2000" b="1" dirty="0">
                <a:solidFill>
                  <a:srgbClr val="C00000"/>
                </a:solidFill>
                <a:latin typeface="Gotham Light" pitchFamily="50" charset="0"/>
              </a:rPr>
              <a:t>A science + art </a:t>
            </a:r>
            <a:r>
              <a:rPr lang="sv-SE" sz="2000" b="1" dirty="0" err="1">
                <a:solidFill>
                  <a:srgbClr val="C00000"/>
                </a:solidFill>
                <a:latin typeface="Gotham Light" pitchFamily="50" charset="0"/>
              </a:rPr>
              <a:t>of</a:t>
            </a:r>
            <a:r>
              <a:rPr lang="sv-SE" sz="2000" b="1" dirty="0">
                <a:solidFill>
                  <a:srgbClr val="C00000"/>
                </a:solidFill>
                <a:latin typeface="Gotham Light" pitchFamily="50" charset="0"/>
              </a:rPr>
              <a:t> </a:t>
            </a:r>
            <a:r>
              <a:rPr lang="sv-SE" sz="2000" b="1" dirty="0" err="1">
                <a:solidFill>
                  <a:srgbClr val="C00000"/>
                </a:solidFill>
                <a:latin typeface="Gotham Light" pitchFamily="50" charset="0"/>
              </a:rPr>
              <a:t>filtering</a:t>
            </a:r>
            <a:r>
              <a:rPr lang="sv-SE" sz="2000" b="1" dirty="0">
                <a:solidFill>
                  <a:srgbClr val="C00000"/>
                </a:solidFill>
                <a:latin typeface="Gotham Light" pitchFamily="50" charset="0"/>
              </a:rPr>
              <a:t> down </a:t>
            </a:r>
            <a:r>
              <a:rPr lang="sv-SE" sz="2000" b="1" dirty="0" err="1">
                <a:solidFill>
                  <a:srgbClr val="C00000"/>
                </a:solidFill>
                <a:latin typeface="Gotham Light" pitchFamily="50" charset="0"/>
              </a:rPr>
              <a:t>needles</a:t>
            </a:r>
            <a:r>
              <a:rPr lang="sv-SE" sz="2000" b="1" dirty="0">
                <a:solidFill>
                  <a:srgbClr val="C00000"/>
                </a:solidFill>
                <a:latin typeface="Gotham Light" pitchFamily="50" charset="0"/>
              </a:rPr>
              <a:t> from a </a:t>
            </a:r>
            <a:r>
              <a:rPr lang="sv-SE" sz="2000" b="1" dirty="0" err="1">
                <a:solidFill>
                  <a:srgbClr val="C00000"/>
                </a:solidFill>
                <a:latin typeface="Gotham Light" pitchFamily="50" charset="0"/>
              </a:rPr>
              <a:t>heystack</a:t>
            </a:r>
            <a:endParaRPr lang="en-US" sz="2000" dirty="0">
              <a:solidFill>
                <a:srgbClr val="C00000"/>
              </a:solidFill>
            </a:endParaRPr>
          </a:p>
        </p:txBody>
      </p:sp>
    </p:spTree>
    <p:extLst>
      <p:ext uri="{BB962C8B-B14F-4D97-AF65-F5344CB8AC3E}">
        <p14:creationId xmlns:p14="http://schemas.microsoft.com/office/powerpoint/2010/main" val="117761832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9A0168-F3DE-8F45-A88D-BC706CF8C6D9}"/>
              </a:ext>
            </a:extLst>
          </p:cNvPr>
          <p:cNvSpPr>
            <a:spLocks noGrp="1"/>
          </p:cNvSpPr>
          <p:nvPr>
            <p:ph type="dt" sz="half" idx="10"/>
          </p:nvPr>
        </p:nvSpPr>
        <p:spPr/>
        <p:txBody>
          <a:bodyPr/>
          <a:lstStyle/>
          <a:p>
            <a:fld id="{B6F65F68-68C4-4843-A4CE-87F3007357CB}" type="datetime1">
              <a:rPr lang="en-US" smtClean="0"/>
              <a:t>2/20/20</a:t>
            </a:fld>
            <a:endParaRPr lang="sv-SE"/>
          </a:p>
        </p:txBody>
      </p:sp>
      <p:sp>
        <p:nvSpPr>
          <p:cNvPr id="3" name="Footer Placeholder 2">
            <a:extLst>
              <a:ext uri="{FF2B5EF4-FFF2-40B4-BE49-F238E27FC236}">
                <a16:creationId xmlns:a16="http://schemas.microsoft.com/office/drawing/2014/main" id="{14EFF018-1F0A-854B-A383-5409DECCF91A}"/>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58C4D703-6CAC-5749-8CF9-7932AC793BBE}"/>
              </a:ext>
            </a:extLst>
          </p:cNvPr>
          <p:cNvSpPr>
            <a:spLocks noGrp="1"/>
          </p:cNvSpPr>
          <p:nvPr>
            <p:ph type="sldNum" sz="quarter" idx="12"/>
          </p:nvPr>
        </p:nvSpPr>
        <p:spPr/>
        <p:txBody>
          <a:bodyPr/>
          <a:lstStyle/>
          <a:p>
            <a:fld id="{4FB200D7-8764-084F-859C-3608A6975463}" type="slidenum">
              <a:rPr lang="sv-SE" smtClean="0"/>
              <a:t>15</a:t>
            </a:fld>
            <a:endParaRPr lang="sv-SE"/>
          </a:p>
        </p:txBody>
      </p:sp>
      <p:sp>
        <p:nvSpPr>
          <p:cNvPr id="5" name="Rectangle 4">
            <a:extLst>
              <a:ext uri="{FF2B5EF4-FFF2-40B4-BE49-F238E27FC236}">
                <a16:creationId xmlns:a16="http://schemas.microsoft.com/office/drawing/2014/main" id="{03F3E8E4-98C9-4D49-9CEC-5DF9A792E12E}"/>
              </a:ext>
            </a:extLst>
          </p:cNvPr>
          <p:cNvSpPr/>
          <p:nvPr/>
        </p:nvSpPr>
        <p:spPr>
          <a:xfrm>
            <a:off x="551365" y="1166842"/>
            <a:ext cx="7988627" cy="3139321"/>
          </a:xfrm>
          <a:prstGeom prst="rect">
            <a:avLst/>
          </a:prstGeom>
        </p:spPr>
        <p:txBody>
          <a:bodyPr wrap="square">
            <a:spAutoFit/>
          </a:bodyPr>
          <a:lstStyle/>
          <a:p>
            <a:r>
              <a:rPr lang="en-US" dirty="0">
                <a:solidFill>
                  <a:srgbClr val="000000"/>
                </a:solidFill>
                <a:latin typeface="Calibri" panose="020F0502020204030204" pitchFamily="34" charset="0"/>
              </a:rPr>
              <a:t>Here are some quotes from users at AZ:</a:t>
            </a:r>
          </a:p>
          <a:p>
            <a:endParaRPr lang="en-US" dirty="0">
              <a:solidFill>
                <a:srgbClr val="000000"/>
              </a:solidFill>
              <a:latin typeface="Calibri" panose="020F0502020204030204" pitchFamily="34" charset="0"/>
            </a:endParaRPr>
          </a:p>
          <a:p>
            <a:r>
              <a:rPr lang="en-US" i="1" dirty="0">
                <a:solidFill>
                  <a:srgbClr val="000000"/>
                </a:solidFill>
                <a:latin typeface="Calibri" panose="020F0502020204030204" pitchFamily="34" charset="0"/>
              </a:rPr>
              <a:t>“Qlucore is a very easy piece of software to use and allows scientists with no bioinformatics experience to start exploring datasets.”</a:t>
            </a:r>
            <a:endParaRPr lang="en-US" sz="2000" dirty="0">
              <a:solidFill>
                <a:srgbClr val="000000"/>
              </a:solidFill>
              <a:latin typeface="Calibri" panose="020F0502020204030204" pitchFamily="34" charset="0"/>
            </a:endParaRPr>
          </a:p>
          <a:p>
            <a:r>
              <a:rPr lang="en-US" dirty="0">
                <a:solidFill>
                  <a:srgbClr val="000000"/>
                </a:solidFill>
                <a:latin typeface="Calibri" panose="020F0502020204030204" pitchFamily="34" charset="0"/>
              </a:rPr>
              <a:t>John Ferguson - Scientist II, AstraZeneca Cambridge UK</a:t>
            </a:r>
            <a:endParaRPr lang="en-US" sz="2000" dirty="0">
              <a:solidFill>
                <a:srgbClr val="000000"/>
              </a:solidFill>
              <a:latin typeface="Calibri" panose="020F0502020204030204" pitchFamily="34" charset="0"/>
            </a:endParaRPr>
          </a:p>
          <a:p>
            <a:r>
              <a:rPr lang="en-US" i="1" dirty="0">
                <a:solidFill>
                  <a:srgbClr val="000000"/>
                </a:solidFill>
                <a:latin typeface="Calibri" panose="020F0502020204030204" pitchFamily="34" charset="0"/>
              </a:rPr>
              <a:t> </a:t>
            </a:r>
            <a:endParaRPr lang="en-US" sz="2000" dirty="0">
              <a:solidFill>
                <a:srgbClr val="000000"/>
              </a:solidFill>
              <a:latin typeface="Calibri" panose="020F0502020204030204" pitchFamily="34" charset="0"/>
            </a:endParaRPr>
          </a:p>
          <a:p>
            <a:r>
              <a:rPr lang="en-US" i="1" dirty="0">
                <a:solidFill>
                  <a:srgbClr val="000000"/>
                </a:solidFill>
                <a:latin typeface="Calibri" panose="020F0502020204030204" pitchFamily="34" charset="0"/>
              </a:rPr>
              <a:t>“I work in Bioscience Asthma in Early RIA. Qlucore Omics Explorer (QOE) has helped me to analyze my transcriptome data with minimum support from bioinformaticians. In addition, QOE’s sophisticated interface allows me to access and import thousands of public transcriptome data sets in databases.”</a:t>
            </a:r>
            <a:endParaRPr lang="en-US" sz="2000" dirty="0">
              <a:solidFill>
                <a:srgbClr val="000000"/>
              </a:solidFill>
              <a:latin typeface="Calibri" panose="020F0502020204030204" pitchFamily="34" charset="0"/>
            </a:endParaRPr>
          </a:p>
          <a:p>
            <a:r>
              <a:rPr lang="en-US" dirty="0" err="1">
                <a:solidFill>
                  <a:srgbClr val="000000"/>
                </a:solidFill>
                <a:latin typeface="Calibri" panose="020F0502020204030204" pitchFamily="34" charset="0"/>
              </a:rPr>
              <a:t>Yoichiro</a:t>
            </a:r>
            <a:r>
              <a:rPr lang="en-US" dirty="0">
                <a:solidFill>
                  <a:srgbClr val="000000"/>
                </a:solidFill>
                <a:latin typeface="Calibri" panose="020F0502020204030204" pitchFamily="34" charset="0"/>
              </a:rPr>
              <a:t> </a:t>
            </a:r>
            <a:r>
              <a:rPr lang="en-US" dirty="0" err="1">
                <a:solidFill>
                  <a:srgbClr val="000000"/>
                </a:solidFill>
                <a:latin typeface="Calibri" panose="020F0502020204030204" pitchFamily="34" charset="0"/>
              </a:rPr>
              <a:t>Ohne</a:t>
            </a:r>
            <a:r>
              <a:rPr lang="en-US" dirty="0">
                <a:solidFill>
                  <a:srgbClr val="000000"/>
                </a:solidFill>
                <a:latin typeface="Calibri" panose="020F0502020204030204" pitchFamily="34" charset="0"/>
              </a:rPr>
              <a:t> - Scientist II, Early RIA, AstraZeneca Gaithersburg USA</a:t>
            </a:r>
            <a:endParaRPr lang="en-US" sz="2000" b="0" i="0" u="none" strike="noStrike" dirty="0">
              <a:solidFill>
                <a:srgbClr val="000000"/>
              </a:solidFill>
              <a:effectLst/>
              <a:latin typeface="Calibri" panose="020F0502020204030204" pitchFamily="34" charset="0"/>
            </a:endParaRPr>
          </a:p>
        </p:txBody>
      </p:sp>
    </p:spTree>
    <p:extLst>
      <p:ext uri="{BB962C8B-B14F-4D97-AF65-F5344CB8AC3E}">
        <p14:creationId xmlns:p14="http://schemas.microsoft.com/office/powerpoint/2010/main" val="3853034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F9C4EE6-F33A-41FC-87E2-3CB5EA2D9EF9}"/>
              </a:ext>
            </a:extLst>
          </p:cNvPr>
          <p:cNvSpPr>
            <a:spLocks noGrp="1"/>
          </p:cNvSpPr>
          <p:nvPr>
            <p:ph type="title"/>
          </p:nvPr>
        </p:nvSpPr>
        <p:spPr>
          <a:xfrm>
            <a:off x="236562" y="232500"/>
            <a:ext cx="8229600" cy="1143000"/>
          </a:xfrm>
        </p:spPr>
        <p:txBody>
          <a:bodyPr>
            <a:normAutofit fontScale="90000"/>
          </a:bodyPr>
          <a:lstStyle/>
          <a:p>
            <a:pPr algn="ctr"/>
            <a:br>
              <a:rPr lang="sv-SE" b="1" kern="0" dirty="0">
                <a:latin typeface="+mj-lt"/>
              </a:rPr>
            </a:br>
            <a:r>
              <a:rPr lang="sv-SE" sz="4000" kern="0" dirty="0" err="1"/>
              <a:t>Terminology</a:t>
            </a:r>
            <a:br>
              <a:rPr lang="sv-SE" kern="0" dirty="0">
                <a:latin typeface="Calibri" pitchFamily="34" charset="0"/>
              </a:rPr>
            </a:br>
            <a:endParaRPr lang="sv-SE" dirty="0"/>
          </a:p>
        </p:txBody>
      </p:sp>
      <p:sp>
        <p:nvSpPr>
          <p:cNvPr id="3" name="Platshållare för datum 2">
            <a:extLst>
              <a:ext uri="{FF2B5EF4-FFF2-40B4-BE49-F238E27FC236}">
                <a16:creationId xmlns:a16="http://schemas.microsoft.com/office/drawing/2014/main" id="{B97031EB-5053-4FAF-94EA-A03A96C8972F}"/>
              </a:ext>
            </a:extLst>
          </p:cNvPr>
          <p:cNvSpPr>
            <a:spLocks noGrp="1"/>
          </p:cNvSpPr>
          <p:nvPr>
            <p:ph type="dt" sz="half" idx="10"/>
          </p:nvPr>
        </p:nvSpPr>
        <p:spPr/>
        <p:txBody>
          <a:bodyPr/>
          <a:lstStyle/>
          <a:p>
            <a:fld id="{1FBC5EBE-A7E5-9D4C-AFEB-D87CEDCD52E2}" type="datetime1">
              <a:rPr lang="en-US" smtClean="0"/>
              <a:t>2/20/20</a:t>
            </a:fld>
            <a:endParaRPr lang="sv-SE"/>
          </a:p>
        </p:txBody>
      </p:sp>
      <p:sp>
        <p:nvSpPr>
          <p:cNvPr id="4" name="Platshållare för sidfot 3">
            <a:extLst>
              <a:ext uri="{FF2B5EF4-FFF2-40B4-BE49-F238E27FC236}">
                <a16:creationId xmlns:a16="http://schemas.microsoft.com/office/drawing/2014/main" id="{9B0260FD-241F-456B-BC00-60329CF2BF3B}"/>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BE0BCD57-9B81-4970-AE2A-A3BD16594194}"/>
              </a:ext>
            </a:extLst>
          </p:cNvPr>
          <p:cNvSpPr>
            <a:spLocks noGrp="1"/>
          </p:cNvSpPr>
          <p:nvPr>
            <p:ph type="sldNum" sz="quarter" idx="12"/>
          </p:nvPr>
        </p:nvSpPr>
        <p:spPr/>
        <p:txBody>
          <a:bodyPr/>
          <a:lstStyle/>
          <a:p>
            <a:fld id="{4FB200D7-8764-084F-859C-3608A6975463}" type="slidenum">
              <a:rPr lang="sv-SE" smtClean="0"/>
              <a:t>16</a:t>
            </a:fld>
            <a:endParaRPr lang="sv-SE"/>
          </a:p>
        </p:txBody>
      </p:sp>
      <p:pic>
        <p:nvPicPr>
          <p:cNvPr id="6" name="Picture 5">
            <a:extLst>
              <a:ext uri="{FF2B5EF4-FFF2-40B4-BE49-F238E27FC236}">
                <a16:creationId xmlns:a16="http://schemas.microsoft.com/office/drawing/2014/main" id="{BEC28E0D-10BC-496C-9672-3E9280403362}"/>
              </a:ext>
            </a:extLst>
          </p:cNvPr>
          <p:cNvPicPr/>
          <p:nvPr/>
        </p:nvPicPr>
        <p:blipFill rotWithShape="1">
          <a:blip r:embed="rId2" cstate="print"/>
          <a:srcRect l="21643" t="38704" r="39352" b="28333"/>
          <a:stretch/>
        </p:blipFill>
        <p:spPr bwMode="auto">
          <a:xfrm>
            <a:off x="484465" y="2006498"/>
            <a:ext cx="7489896" cy="395605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20252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014A93C-FF9B-40FC-8885-453E67354DB0}"/>
              </a:ext>
            </a:extLst>
          </p:cNvPr>
          <p:cNvSpPr>
            <a:spLocks noGrp="1"/>
          </p:cNvSpPr>
          <p:nvPr>
            <p:ph type="title"/>
          </p:nvPr>
        </p:nvSpPr>
        <p:spPr>
          <a:xfrm>
            <a:off x="144425" y="151661"/>
            <a:ext cx="8229600" cy="1143000"/>
          </a:xfrm>
        </p:spPr>
        <p:txBody>
          <a:bodyPr>
            <a:normAutofit/>
          </a:bodyPr>
          <a:lstStyle/>
          <a:p>
            <a:pPr algn="ctr"/>
            <a:r>
              <a:rPr lang="sv-SE" sz="3600" dirty="0" err="1"/>
              <a:t>Statistical</a:t>
            </a:r>
            <a:r>
              <a:rPr lang="sv-SE" sz="3600" dirty="0"/>
              <a:t> tests</a:t>
            </a:r>
          </a:p>
        </p:txBody>
      </p:sp>
      <p:sp>
        <p:nvSpPr>
          <p:cNvPr id="3" name="Platshållare för innehåll 2">
            <a:extLst>
              <a:ext uri="{FF2B5EF4-FFF2-40B4-BE49-F238E27FC236}">
                <a16:creationId xmlns:a16="http://schemas.microsoft.com/office/drawing/2014/main" id="{5EAAB2CB-9C9A-4B5E-9074-955DE48C0F62}"/>
              </a:ext>
            </a:extLst>
          </p:cNvPr>
          <p:cNvSpPr>
            <a:spLocks noGrp="1"/>
          </p:cNvSpPr>
          <p:nvPr>
            <p:ph sz="half" idx="1"/>
          </p:nvPr>
        </p:nvSpPr>
        <p:spPr>
          <a:xfrm>
            <a:off x="457200" y="1294661"/>
            <a:ext cx="8229600" cy="4341424"/>
          </a:xfrm>
        </p:spPr>
        <p:txBody>
          <a:bodyPr>
            <a:normAutofit fontScale="85000" lnSpcReduction="10000"/>
          </a:bodyPr>
          <a:lstStyle/>
          <a:p>
            <a:pPr marL="342900" indent="-342900">
              <a:buClr>
                <a:srgbClr val="00B0F0"/>
              </a:buClr>
              <a:buFont typeface="Wingdings" panose="05000000000000000000" pitchFamily="2" charset="2"/>
              <a:buChar char="§"/>
            </a:pPr>
            <a:r>
              <a:rPr lang="sv-SE" sz="2800" b="1" dirty="0">
                <a:solidFill>
                  <a:srgbClr val="009BDB"/>
                </a:solidFill>
              </a:rPr>
              <a:t>t-test (</a:t>
            </a:r>
            <a:r>
              <a:rPr lang="sv-SE" sz="2800" b="1" dirty="0" err="1">
                <a:solidFill>
                  <a:srgbClr val="009BDB"/>
                </a:solidFill>
              </a:rPr>
              <a:t>two-group</a:t>
            </a:r>
            <a:r>
              <a:rPr lang="sv-SE" sz="2800" b="1" dirty="0">
                <a:solidFill>
                  <a:srgbClr val="009BDB"/>
                </a:solidFill>
              </a:rPr>
              <a:t> comparison)</a:t>
            </a:r>
            <a:br>
              <a:rPr lang="sv-SE" b="1" dirty="0"/>
            </a:br>
            <a:r>
              <a:rPr lang="sv-SE" dirty="0"/>
              <a:t>find variables that are statistically different between 2 groups.</a:t>
            </a:r>
          </a:p>
          <a:p>
            <a:pPr marL="342900" indent="-342900">
              <a:buClr>
                <a:srgbClr val="00B0F0"/>
              </a:buClr>
              <a:buFont typeface="Wingdings" panose="05000000000000000000" pitchFamily="2" charset="2"/>
              <a:buChar char="§"/>
            </a:pPr>
            <a:endParaRPr lang="sv-SE" dirty="0"/>
          </a:p>
          <a:p>
            <a:pPr marL="342900" indent="-342900">
              <a:buClr>
                <a:srgbClr val="00B0F0"/>
              </a:buClr>
              <a:buFont typeface="Wingdings" panose="05000000000000000000" pitchFamily="2" charset="2"/>
              <a:buChar char="§"/>
            </a:pPr>
            <a:r>
              <a:rPr lang="sv-SE" sz="2800" b="1" dirty="0">
                <a:solidFill>
                  <a:srgbClr val="009BDB"/>
                </a:solidFill>
              </a:rPr>
              <a:t>F-test (ANOVA – multi-</a:t>
            </a:r>
            <a:r>
              <a:rPr lang="sv-SE" sz="2800" b="1" dirty="0" err="1">
                <a:solidFill>
                  <a:srgbClr val="009BDB"/>
                </a:solidFill>
              </a:rPr>
              <a:t>group</a:t>
            </a:r>
            <a:r>
              <a:rPr lang="sv-SE" sz="2800" b="1" dirty="0">
                <a:solidFill>
                  <a:srgbClr val="009BDB"/>
                </a:solidFill>
              </a:rPr>
              <a:t> comparison) </a:t>
            </a:r>
            <a:br>
              <a:rPr lang="sv-SE" b="1" dirty="0"/>
            </a:br>
            <a:r>
              <a:rPr lang="sv-SE" dirty="0"/>
              <a:t>find variables that are statistically different between 2 or more groups.</a:t>
            </a:r>
          </a:p>
          <a:p>
            <a:pPr marL="342900" indent="-342900">
              <a:buClr>
                <a:srgbClr val="00B0F0"/>
              </a:buClr>
              <a:buFont typeface="Wingdings" panose="05000000000000000000" pitchFamily="2" charset="2"/>
              <a:buChar char="§"/>
            </a:pPr>
            <a:endParaRPr lang="sv-SE" sz="3100" dirty="0"/>
          </a:p>
          <a:p>
            <a:pPr marL="342900" indent="-342900">
              <a:buClr>
                <a:srgbClr val="00B0F0"/>
              </a:buClr>
              <a:buFont typeface="Wingdings" panose="05000000000000000000" pitchFamily="2" charset="2"/>
              <a:buChar char="§"/>
            </a:pPr>
            <a:r>
              <a:rPr lang="sv-SE" sz="3100" b="1" dirty="0">
                <a:solidFill>
                  <a:srgbClr val="009BDB"/>
                </a:solidFill>
              </a:rPr>
              <a:t>Regressions</a:t>
            </a:r>
            <a:br>
              <a:rPr lang="sv-SE" b="1" dirty="0"/>
            </a:br>
            <a:r>
              <a:rPr lang="sv-SE" dirty="0"/>
              <a:t>(</a:t>
            </a:r>
            <a:r>
              <a:rPr lang="sv-SE" dirty="0" err="1"/>
              <a:t>used</a:t>
            </a:r>
            <a:r>
              <a:rPr lang="sv-SE" dirty="0"/>
              <a:t> for </a:t>
            </a:r>
            <a:r>
              <a:rPr lang="sv-SE" dirty="0" err="1"/>
              <a:t>numerical</a:t>
            </a:r>
            <a:r>
              <a:rPr lang="sv-SE" dirty="0"/>
              <a:t> annotations </a:t>
            </a:r>
            <a:r>
              <a:rPr lang="sv-SE" dirty="0" err="1"/>
              <a:t>e.g</a:t>
            </a:r>
            <a:r>
              <a:rPr lang="sv-SE" dirty="0"/>
              <a:t>. time, dose, age etc)   find variables that increase or decrease over time, dose etc.</a:t>
            </a:r>
          </a:p>
          <a:p>
            <a:pPr>
              <a:buClr>
                <a:srgbClr val="00B0F0"/>
              </a:buClr>
            </a:pPr>
            <a:endParaRPr lang="sv-SE" dirty="0"/>
          </a:p>
          <a:p>
            <a:pPr marL="342900" indent="-342900">
              <a:buClr>
                <a:srgbClr val="00B0F0"/>
              </a:buClr>
              <a:buFont typeface="Wingdings" panose="05000000000000000000" pitchFamily="2" charset="2"/>
              <a:buChar char="§"/>
            </a:pPr>
            <a:r>
              <a:rPr lang="sv-SE" sz="2600" b="1" dirty="0">
                <a:solidFill>
                  <a:srgbClr val="009BDB"/>
                </a:solidFill>
              </a:rPr>
              <a:t>Open API to R</a:t>
            </a:r>
            <a:br>
              <a:rPr lang="sv-SE" b="1" dirty="0"/>
            </a:br>
            <a:r>
              <a:rPr lang="sv-SE" dirty="0"/>
              <a:t>(Welch, Limma, Mann Whitney, </a:t>
            </a:r>
            <a:r>
              <a:rPr lang="sv-SE" dirty="0" err="1"/>
              <a:t>Kruskal</a:t>
            </a:r>
            <a:r>
              <a:rPr lang="sv-SE" dirty="0"/>
              <a:t>-Wallis – </a:t>
            </a:r>
            <a:r>
              <a:rPr lang="sv-SE" dirty="0" err="1"/>
              <a:t>included</a:t>
            </a:r>
            <a:r>
              <a:rPr lang="sv-SE" dirty="0"/>
              <a:t>, </a:t>
            </a:r>
            <a:r>
              <a:rPr lang="sv-SE" dirty="0" err="1"/>
              <a:t>add</a:t>
            </a:r>
            <a:r>
              <a:rPr lang="sv-SE" dirty="0"/>
              <a:t> </a:t>
            </a:r>
            <a:r>
              <a:rPr lang="sv-SE" dirty="0" err="1"/>
              <a:t>more</a:t>
            </a:r>
            <a:r>
              <a:rPr lang="sv-SE" dirty="0"/>
              <a:t>)</a:t>
            </a:r>
          </a:p>
          <a:p>
            <a:endParaRPr lang="sv-SE" dirty="0"/>
          </a:p>
        </p:txBody>
      </p:sp>
      <p:sp>
        <p:nvSpPr>
          <p:cNvPr id="4" name="Platshållare för datum 3">
            <a:extLst>
              <a:ext uri="{FF2B5EF4-FFF2-40B4-BE49-F238E27FC236}">
                <a16:creationId xmlns:a16="http://schemas.microsoft.com/office/drawing/2014/main" id="{6E281B64-91F7-4FFC-A266-6CFCE3A0BC94}"/>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1D4E9466-2D5B-453A-9DB5-55079B424F1F}"/>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98CFA1CD-DBD8-4AC9-89F1-CFA2C9CE8974}"/>
              </a:ext>
            </a:extLst>
          </p:cNvPr>
          <p:cNvSpPr>
            <a:spLocks noGrp="1"/>
          </p:cNvSpPr>
          <p:nvPr>
            <p:ph type="sldNum" sz="quarter" idx="12"/>
          </p:nvPr>
        </p:nvSpPr>
        <p:spPr/>
        <p:txBody>
          <a:bodyPr/>
          <a:lstStyle/>
          <a:p>
            <a:fld id="{4FB200D7-8764-084F-859C-3608A6975463}" type="slidenum">
              <a:rPr lang="sv-SE" smtClean="0"/>
              <a:t>17</a:t>
            </a:fld>
            <a:endParaRPr lang="sv-SE"/>
          </a:p>
        </p:txBody>
      </p:sp>
    </p:spTree>
    <p:extLst>
      <p:ext uri="{BB962C8B-B14F-4D97-AF65-F5344CB8AC3E}">
        <p14:creationId xmlns:p14="http://schemas.microsoft.com/office/powerpoint/2010/main" val="7757577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C27CBA5-DA60-466C-BD19-B8E70DA95FBB}"/>
              </a:ext>
            </a:extLst>
          </p:cNvPr>
          <p:cNvSpPr>
            <a:spLocks noGrp="1"/>
          </p:cNvSpPr>
          <p:nvPr>
            <p:ph type="title"/>
          </p:nvPr>
        </p:nvSpPr>
        <p:spPr>
          <a:xfrm>
            <a:off x="222422" y="206334"/>
            <a:ext cx="8229600" cy="1143000"/>
          </a:xfrm>
        </p:spPr>
        <p:txBody>
          <a:bodyPr>
            <a:normAutofit/>
          </a:bodyPr>
          <a:lstStyle/>
          <a:p>
            <a:pPr algn="ctr"/>
            <a:r>
              <a:rPr lang="sv-SE" sz="3600" dirty="0" err="1"/>
              <a:t>Exercises</a:t>
            </a:r>
            <a:endParaRPr lang="sv-SE" sz="3600" dirty="0"/>
          </a:p>
        </p:txBody>
      </p:sp>
      <p:sp>
        <p:nvSpPr>
          <p:cNvPr id="3" name="Platshållare för innehåll 2">
            <a:extLst>
              <a:ext uri="{FF2B5EF4-FFF2-40B4-BE49-F238E27FC236}">
                <a16:creationId xmlns:a16="http://schemas.microsoft.com/office/drawing/2014/main" id="{A4AAC028-330A-4C8E-8D40-65DA6FBBAFAC}"/>
              </a:ext>
            </a:extLst>
          </p:cNvPr>
          <p:cNvSpPr>
            <a:spLocks noGrp="1"/>
          </p:cNvSpPr>
          <p:nvPr>
            <p:ph sz="half" idx="1"/>
          </p:nvPr>
        </p:nvSpPr>
        <p:spPr>
          <a:xfrm>
            <a:off x="457200" y="1330864"/>
            <a:ext cx="8229600" cy="4597903"/>
          </a:xfrm>
        </p:spPr>
        <p:txBody>
          <a:bodyPr>
            <a:normAutofit/>
          </a:bodyPr>
          <a:lstStyle/>
          <a:p>
            <a:pPr marL="803275" indent="-803275">
              <a:buClr>
                <a:srgbClr val="009BDB"/>
              </a:buClr>
              <a:buFont typeface="+mj-lt"/>
              <a:buAutoNum type="arabicPeriod"/>
            </a:pPr>
            <a:r>
              <a:rPr lang="en-US" dirty="0"/>
              <a:t>Import data with Wizard</a:t>
            </a:r>
          </a:p>
          <a:p>
            <a:pPr marL="803275" indent="-803275">
              <a:buClr>
                <a:srgbClr val="009BDB"/>
              </a:buClr>
              <a:buFont typeface="+mj-lt"/>
              <a:buAutoNum type="arabicPeriod"/>
            </a:pPr>
            <a:r>
              <a:rPr lang="en-US" dirty="0"/>
              <a:t>User interface</a:t>
            </a:r>
          </a:p>
          <a:p>
            <a:pPr marL="803275" indent="-803275">
              <a:buClr>
                <a:srgbClr val="009BDB"/>
              </a:buClr>
              <a:buFont typeface="+mj-lt"/>
              <a:buAutoNum type="arabicPeriod"/>
            </a:pPr>
            <a:r>
              <a:rPr lang="en-US" dirty="0"/>
              <a:t>Heatmap</a:t>
            </a:r>
          </a:p>
          <a:p>
            <a:pPr marL="803275" indent="-803275">
              <a:buClr>
                <a:srgbClr val="009BDB"/>
              </a:buClr>
              <a:buFont typeface="+mj-lt"/>
              <a:buAutoNum type="arabicPeriod"/>
            </a:pPr>
            <a:r>
              <a:rPr lang="en-US" dirty="0"/>
              <a:t>ANOVA (F-test) – Export Variable list</a:t>
            </a:r>
          </a:p>
          <a:p>
            <a:pPr marL="803275" indent="-803275">
              <a:buClr>
                <a:srgbClr val="009BDB"/>
              </a:buClr>
              <a:buFont typeface="+mj-lt"/>
              <a:buAutoNum type="arabicPeriod"/>
            </a:pPr>
            <a:r>
              <a:rPr lang="en-US" dirty="0"/>
              <a:t>t-test – Work with synchronized plots</a:t>
            </a:r>
          </a:p>
          <a:p>
            <a:pPr marL="803275" indent="-803275">
              <a:buClr>
                <a:srgbClr val="009BDB"/>
              </a:buClr>
              <a:buFont typeface="+mj-lt"/>
              <a:buAutoNum type="arabicPeriod"/>
            </a:pPr>
            <a:r>
              <a:rPr lang="en-US" dirty="0"/>
              <a:t>Templates</a:t>
            </a:r>
          </a:p>
          <a:p>
            <a:pPr marL="803275" indent="-803275">
              <a:buClr>
                <a:srgbClr val="009BDB"/>
              </a:buClr>
              <a:buFont typeface="+mj-lt"/>
              <a:buAutoNum type="arabicPeriod"/>
            </a:pPr>
            <a:r>
              <a:rPr lang="sv-SE" dirty="0"/>
              <a:t>Box </a:t>
            </a:r>
            <a:r>
              <a:rPr lang="sv-SE" dirty="0" err="1"/>
              <a:t>plot</a:t>
            </a:r>
            <a:r>
              <a:rPr lang="sv-SE" dirty="0"/>
              <a:t>, </a:t>
            </a:r>
            <a:r>
              <a:rPr lang="sv-SE" dirty="0" err="1"/>
              <a:t>Volcano</a:t>
            </a:r>
            <a:r>
              <a:rPr lang="sv-SE" dirty="0"/>
              <a:t> </a:t>
            </a:r>
            <a:r>
              <a:rPr lang="sv-SE" dirty="0" err="1"/>
              <a:t>plot</a:t>
            </a:r>
            <a:endParaRPr lang="sv-SE" dirty="0"/>
          </a:p>
          <a:p>
            <a:pPr marL="803275" indent="-803275">
              <a:buClr>
                <a:srgbClr val="009BDB"/>
              </a:buClr>
              <a:buFont typeface="+mj-lt"/>
              <a:buAutoNum type="arabicPeriod"/>
            </a:pPr>
            <a:r>
              <a:rPr lang="sv-SE" dirty="0"/>
              <a:t>Import and analyze  GEO data </a:t>
            </a:r>
          </a:p>
          <a:p>
            <a:pPr marL="803275" indent="-803275">
              <a:buClr>
                <a:srgbClr val="009BDB"/>
              </a:buClr>
              <a:buFont typeface="+mj-lt"/>
              <a:buAutoNum type="arabicPeriod"/>
            </a:pPr>
            <a:r>
              <a:rPr lang="sv-SE" dirty="0"/>
              <a:t>Exploratory Data Analysis</a:t>
            </a:r>
          </a:p>
          <a:p>
            <a:pPr marL="803275" indent="-803275">
              <a:buClr>
                <a:srgbClr val="009BDB"/>
              </a:buClr>
              <a:buFont typeface="+mj-lt"/>
              <a:buAutoNum type="arabicPeriod"/>
            </a:pPr>
            <a:r>
              <a:rPr lang="sv-SE" dirty="0"/>
              <a:t>t-SNE plot</a:t>
            </a:r>
          </a:p>
          <a:p>
            <a:endParaRPr lang="sv-SE" sz="1800" dirty="0"/>
          </a:p>
        </p:txBody>
      </p:sp>
      <p:sp>
        <p:nvSpPr>
          <p:cNvPr id="4" name="Platshållare för datum 3">
            <a:extLst>
              <a:ext uri="{FF2B5EF4-FFF2-40B4-BE49-F238E27FC236}">
                <a16:creationId xmlns:a16="http://schemas.microsoft.com/office/drawing/2014/main" id="{2BD4F2C1-1CEA-43EB-8D0B-626E3D68CC7B}"/>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026DC47B-5292-44D1-BE32-FFFAB9DB3B1E}"/>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E4069B8E-10D2-4890-83C3-05A67948539C}"/>
              </a:ext>
            </a:extLst>
          </p:cNvPr>
          <p:cNvSpPr>
            <a:spLocks noGrp="1"/>
          </p:cNvSpPr>
          <p:nvPr>
            <p:ph type="sldNum" sz="quarter" idx="12"/>
          </p:nvPr>
        </p:nvSpPr>
        <p:spPr/>
        <p:txBody>
          <a:bodyPr/>
          <a:lstStyle/>
          <a:p>
            <a:fld id="{4FB200D7-8764-084F-859C-3608A6975463}" type="slidenum">
              <a:rPr lang="sv-SE" smtClean="0"/>
              <a:t>18</a:t>
            </a:fld>
            <a:endParaRPr lang="sv-SE"/>
          </a:p>
        </p:txBody>
      </p:sp>
    </p:spTree>
    <p:extLst>
      <p:ext uri="{BB962C8B-B14F-4D97-AF65-F5344CB8AC3E}">
        <p14:creationId xmlns:p14="http://schemas.microsoft.com/office/powerpoint/2010/main" val="3502470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8053BEA-1B8E-47FF-87F1-6E345CD4FF34}"/>
              </a:ext>
            </a:extLst>
          </p:cNvPr>
          <p:cNvSpPr>
            <a:spLocks noGrp="1"/>
          </p:cNvSpPr>
          <p:nvPr>
            <p:ph type="title"/>
          </p:nvPr>
        </p:nvSpPr>
        <p:spPr>
          <a:xfrm>
            <a:off x="242888" y="287401"/>
            <a:ext cx="8229600" cy="1143000"/>
          </a:xfrm>
        </p:spPr>
        <p:txBody>
          <a:bodyPr>
            <a:normAutofit fontScale="90000"/>
          </a:bodyPr>
          <a:lstStyle/>
          <a:p>
            <a:pPr algn="ctr"/>
            <a:br>
              <a:rPr lang="sv-SE" b="1" kern="0" dirty="0">
                <a:latin typeface="+mj-lt"/>
              </a:rPr>
            </a:br>
            <a:r>
              <a:rPr lang="sv-SE" sz="3100" kern="0" dirty="0" err="1"/>
              <a:t>Exercise</a:t>
            </a:r>
            <a:r>
              <a:rPr lang="sv-SE" sz="3100" kern="0" dirty="0"/>
              <a:t> 1 – Import data </a:t>
            </a:r>
            <a:r>
              <a:rPr lang="sv-SE" sz="3100" kern="0" dirty="0" err="1"/>
              <a:t>with</a:t>
            </a:r>
            <a:r>
              <a:rPr lang="sv-SE" sz="3100" kern="0" dirty="0"/>
              <a:t> the </a:t>
            </a:r>
            <a:r>
              <a:rPr lang="sv-SE" sz="3100" kern="0" dirty="0" err="1"/>
              <a:t>Wizard</a:t>
            </a:r>
            <a:r>
              <a:rPr lang="sv-SE" sz="3100" kern="0" dirty="0"/>
              <a:t> </a:t>
            </a:r>
            <a:br>
              <a:rPr lang="sv-SE" kern="0" dirty="0">
                <a:solidFill>
                  <a:schemeClr val="bg1"/>
                </a:solidFill>
                <a:latin typeface="Calibri" pitchFamily="34" charset="0"/>
              </a:rPr>
            </a:br>
            <a:endParaRPr lang="sv-SE" dirty="0"/>
          </a:p>
        </p:txBody>
      </p:sp>
      <p:sp>
        <p:nvSpPr>
          <p:cNvPr id="3" name="Platshållare för innehåll 2">
            <a:extLst>
              <a:ext uri="{FF2B5EF4-FFF2-40B4-BE49-F238E27FC236}">
                <a16:creationId xmlns:a16="http://schemas.microsoft.com/office/drawing/2014/main" id="{48824653-D2C3-4746-B7F5-11E8D7C0E797}"/>
              </a:ext>
            </a:extLst>
          </p:cNvPr>
          <p:cNvSpPr>
            <a:spLocks noGrp="1"/>
          </p:cNvSpPr>
          <p:nvPr>
            <p:ph sz="half" idx="1"/>
          </p:nvPr>
        </p:nvSpPr>
        <p:spPr>
          <a:xfrm>
            <a:off x="457199" y="1494081"/>
            <a:ext cx="4649913" cy="4341424"/>
          </a:xfrm>
        </p:spPr>
        <p:txBody>
          <a:bodyPr>
            <a:normAutofit/>
          </a:bodyPr>
          <a:lstStyle/>
          <a:p>
            <a:pPr marL="342900" indent="-342900">
              <a:buClr>
                <a:srgbClr val="009BDB"/>
              </a:buClr>
              <a:buFont typeface="+mj-lt"/>
              <a:buAutoNum type="arabicPeriod"/>
              <a:defRPr/>
            </a:pPr>
            <a:r>
              <a:rPr lang="sv-SE" sz="1800" dirty="0" err="1"/>
              <a:t>Select</a:t>
            </a:r>
            <a:r>
              <a:rPr lang="sv-SE" sz="1800" dirty="0"/>
              <a:t> </a:t>
            </a:r>
            <a:r>
              <a:rPr lang="sv-SE" sz="1800" dirty="0" err="1"/>
              <a:t>File</a:t>
            </a:r>
            <a:r>
              <a:rPr lang="sv-SE" sz="1800" dirty="0"/>
              <a:t>/</a:t>
            </a:r>
            <a:r>
              <a:rPr lang="sv-SE" sz="1800" dirty="0" err="1"/>
              <a:t>Open</a:t>
            </a:r>
            <a:r>
              <a:rPr lang="sv-SE" sz="1800" dirty="0"/>
              <a:t> </a:t>
            </a:r>
            <a:r>
              <a:rPr lang="sv-SE" sz="1800" dirty="0" err="1"/>
              <a:t>Wizard</a:t>
            </a:r>
            <a:endParaRPr lang="sv-SE" sz="1800" dirty="0"/>
          </a:p>
          <a:p>
            <a:pPr marL="342900" indent="-342900">
              <a:buClr>
                <a:srgbClr val="009BDB"/>
              </a:buClr>
              <a:buFont typeface="+mj-lt"/>
              <a:buAutoNum type="arabicPeriod"/>
              <a:defRPr/>
            </a:pPr>
            <a:r>
              <a:rPr lang="sv-SE" sz="1800" dirty="0" err="1"/>
              <a:t>Select</a:t>
            </a:r>
            <a:r>
              <a:rPr lang="sv-SE" sz="1800" dirty="0"/>
              <a:t> the </a:t>
            </a:r>
            <a:r>
              <a:rPr lang="sv-SE" sz="1800" dirty="0" err="1"/>
              <a:t>file</a:t>
            </a:r>
            <a:r>
              <a:rPr lang="sv-SE" sz="1800" dirty="0"/>
              <a:t> Data Import example.txt</a:t>
            </a:r>
          </a:p>
          <a:p>
            <a:pPr marL="342900" indent="-342900">
              <a:buClr>
                <a:srgbClr val="009BDB"/>
              </a:buClr>
              <a:buFont typeface="+mj-lt"/>
              <a:buAutoNum type="arabicPeriod"/>
              <a:defRPr/>
            </a:pPr>
            <a:r>
              <a:rPr lang="sv-SE" sz="1800" dirty="0" err="1"/>
              <a:t>Select</a:t>
            </a:r>
            <a:r>
              <a:rPr lang="sv-SE" sz="1800" dirty="0"/>
              <a:t> </a:t>
            </a:r>
            <a:r>
              <a:rPr lang="sv-SE" sz="1800" dirty="0" err="1"/>
              <a:t>Wizard</a:t>
            </a:r>
            <a:endParaRPr lang="sv-SE" sz="1800" dirty="0"/>
          </a:p>
          <a:p>
            <a:pPr marL="342900" lvl="0" indent="-342900">
              <a:buClr>
                <a:srgbClr val="009BDB"/>
              </a:buClr>
              <a:buFont typeface="+mj-lt"/>
              <a:buAutoNum type="arabicPeriod"/>
              <a:defRPr/>
            </a:pPr>
            <a:r>
              <a:rPr lang="sv-SE" sz="1800" dirty="0"/>
              <a:t>Step </a:t>
            </a:r>
            <a:r>
              <a:rPr lang="sv-SE" sz="1800" dirty="0" err="1"/>
              <a:t>through</a:t>
            </a:r>
            <a:r>
              <a:rPr lang="sv-SE" sz="1800" dirty="0"/>
              <a:t> the </a:t>
            </a:r>
            <a:r>
              <a:rPr lang="sv-SE" sz="1800" dirty="0" err="1"/>
              <a:t>Wizard</a:t>
            </a:r>
            <a:endParaRPr lang="sv-SE" sz="1800" kern="0" dirty="0"/>
          </a:p>
          <a:p>
            <a:pPr marL="342900" indent="-342900">
              <a:buClr>
                <a:srgbClr val="009BDB"/>
              </a:buClr>
              <a:buFont typeface="+mj-lt"/>
              <a:buAutoNum type="arabicPeriod"/>
              <a:defRPr/>
            </a:pPr>
            <a:r>
              <a:rPr lang="sv-SE" sz="1800" dirty="0"/>
              <a:t>The </a:t>
            </a:r>
            <a:r>
              <a:rPr lang="sv-SE" sz="1800" dirty="0" err="1"/>
              <a:t>dataset</a:t>
            </a:r>
            <a:r>
              <a:rPr lang="sv-SE" sz="1800" dirty="0"/>
              <a:t> is </a:t>
            </a:r>
            <a:r>
              <a:rPr lang="sv-SE" sz="1800" dirty="0" err="1"/>
              <a:t>loaded</a:t>
            </a:r>
            <a:r>
              <a:rPr lang="sv-SE" sz="1800" dirty="0"/>
              <a:t> and a </a:t>
            </a:r>
            <a:r>
              <a:rPr lang="sv-SE" sz="1800" dirty="0" err="1"/>
              <a:t>Sample</a:t>
            </a:r>
            <a:r>
              <a:rPr lang="sv-SE" sz="1800" dirty="0"/>
              <a:t> PCA </a:t>
            </a:r>
            <a:r>
              <a:rPr lang="sv-SE" sz="1800" dirty="0" err="1"/>
              <a:t>plot</a:t>
            </a:r>
            <a:r>
              <a:rPr lang="sv-SE" sz="1800" dirty="0"/>
              <a:t> is </a:t>
            </a:r>
            <a:r>
              <a:rPr lang="sv-SE" sz="1800" dirty="0" err="1"/>
              <a:t>displayed</a:t>
            </a:r>
            <a:endParaRPr lang="sv-SE" sz="1800" dirty="0"/>
          </a:p>
          <a:p>
            <a:pPr marL="342900" indent="-342900">
              <a:buClr>
                <a:srgbClr val="009BDB"/>
              </a:buClr>
              <a:buFont typeface="+mj-lt"/>
              <a:buAutoNum type="arabicPeriod"/>
              <a:defRPr/>
            </a:pPr>
            <a:r>
              <a:rPr lang="sv-SE" sz="1800" dirty="0" err="1"/>
              <a:t>Select</a:t>
            </a:r>
            <a:r>
              <a:rPr lang="sv-SE" sz="1800" dirty="0"/>
              <a:t> </a:t>
            </a:r>
            <a:r>
              <a:rPr lang="sv-SE" sz="1800" dirty="0" err="1"/>
              <a:t>Method</a:t>
            </a:r>
            <a:r>
              <a:rPr lang="sv-SE" sz="1800" dirty="0"/>
              <a:t>/Table to </a:t>
            </a:r>
            <a:r>
              <a:rPr lang="sv-SE" sz="1800" dirty="0" err="1"/>
              <a:t>view</a:t>
            </a:r>
            <a:r>
              <a:rPr lang="sv-SE" sz="1800" dirty="0"/>
              <a:t> the </a:t>
            </a:r>
            <a:r>
              <a:rPr lang="sv-SE" sz="1800" dirty="0" err="1"/>
              <a:t>imported</a:t>
            </a:r>
            <a:r>
              <a:rPr lang="sv-SE" sz="1800" dirty="0"/>
              <a:t> table of </a:t>
            </a:r>
            <a:r>
              <a:rPr lang="sv-SE" sz="1800" dirty="0" err="1"/>
              <a:t>values</a:t>
            </a:r>
            <a:r>
              <a:rPr lang="sv-SE" sz="1800" dirty="0"/>
              <a:t>.</a:t>
            </a:r>
          </a:p>
          <a:p>
            <a:pPr marL="342900" indent="-342900">
              <a:buClr>
                <a:srgbClr val="009BDB"/>
              </a:buClr>
              <a:buFont typeface="+mj-lt"/>
              <a:buAutoNum type="arabicPeriod"/>
              <a:defRPr/>
            </a:pPr>
            <a:r>
              <a:rPr lang="sv-SE" sz="1800" dirty="0"/>
              <a:t>Save the data set as a </a:t>
            </a:r>
            <a:r>
              <a:rPr lang="sv-SE" sz="1800" dirty="0" err="1"/>
              <a:t>gedata-file</a:t>
            </a:r>
            <a:r>
              <a:rPr lang="sv-SE" sz="1800" dirty="0"/>
              <a:t> (</a:t>
            </a:r>
            <a:r>
              <a:rPr lang="sv-SE" sz="1800" dirty="0" err="1"/>
              <a:t>File</a:t>
            </a:r>
            <a:r>
              <a:rPr lang="sv-SE" sz="1800" dirty="0"/>
              <a:t>/Save as) on </a:t>
            </a:r>
            <a:r>
              <a:rPr lang="sv-SE" sz="1800" dirty="0" err="1"/>
              <a:t>your</a:t>
            </a:r>
            <a:r>
              <a:rPr lang="sv-SE" sz="1800" dirty="0"/>
              <a:t> Desktop</a:t>
            </a:r>
          </a:p>
          <a:p>
            <a:pPr marL="342900" indent="-342900">
              <a:buClr>
                <a:srgbClr val="009BDB"/>
              </a:buClr>
              <a:buFont typeface="+mj-lt"/>
              <a:buAutoNum type="arabicPeriod"/>
              <a:defRPr/>
            </a:pPr>
            <a:r>
              <a:rPr lang="sv-SE" sz="1800" dirty="0"/>
              <a:t>Close the </a:t>
            </a:r>
            <a:r>
              <a:rPr lang="sv-SE" sz="1800" dirty="0" err="1"/>
              <a:t>dataset</a:t>
            </a:r>
            <a:endParaRPr lang="sv-SE" sz="1800" dirty="0"/>
          </a:p>
          <a:p>
            <a:endParaRPr lang="sv-SE" sz="2000" dirty="0"/>
          </a:p>
        </p:txBody>
      </p:sp>
      <p:sp>
        <p:nvSpPr>
          <p:cNvPr id="4" name="Platshållare för datum 3">
            <a:extLst>
              <a:ext uri="{FF2B5EF4-FFF2-40B4-BE49-F238E27FC236}">
                <a16:creationId xmlns:a16="http://schemas.microsoft.com/office/drawing/2014/main" id="{04ED4D4C-90AE-409A-9D99-2F0AC16D6B5D}"/>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3B06B956-79A2-4773-BB61-76BF7006482C}"/>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BE96FB35-F95F-4C6D-8195-BBEE1FA91AA5}"/>
              </a:ext>
            </a:extLst>
          </p:cNvPr>
          <p:cNvSpPr>
            <a:spLocks noGrp="1"/>
          </p:cNvSpPr>
          <p:nvPr>
            <p:ph type="sldNum" sz="quarter" idx="12"/>
          </p:nvPr>
        </p:nvSpPr>
        <p:spPr/>
        <p:txBody>
          <a:bodyPr/>
          <a:lstStyle/>
          <a:p>
            <a:fld id="{4FB200D7-8764-084F-859C-3608A6975463}" type="slidenum">
              <a:rPr lang="sv-SE" smtClean="0"/>
              <a:t>19</a:t>
            </a:fld>
            <a:endParaRPr lang="sv-SE"/>
          </a:p>
        </p:txBody>
      </p:sp>
      <p:sp>
        <p:nvSpPr>
          <p:cNvPr id="7" name="Svängd 10">
            <a:extLst>
              <a:ext uri="{FF2B5EF4-FFF2-40B4-BE49-F238E27FC236}">
                <a16:creationId xmlns:a16="http://schemas.microsoft.com/office/drawing/2014/main" id="{C1889B2F-BD77-4CF2-9295-0A6AA3161837}"/>
              </a:ext>
            </a:extLst>
          </p:cNvPr>
          <p:cNvSpPr/>
          <p:nvPr/>
        </p:nvSpPr>
        <p:spPr bwMode="auto">
          <a:xfrm rot="10800000">
            <a:off x="7528306" y="4615339"/>
            <a:ext cx="1044036" cy="994639"/>
          </a:xfrm>
          <a:prstGeom prst="bentArrow">
            <a:avLst>
              <a:gd name="adj1" fmla="val 25000"/>
              <a:gd name="adj2" fmla="val 25000"/>
              <a:gd name="adj3" fmla="val 25000"/>
              <a:gd name="adj4" fmla="val 43750"/>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pic>
        <p:nvPicPr>
          <p:cNvPr id="8" name="Picture 2">
            <a:extLst>
              <a:ext uri="{FF2B5EF4-FFF2-40B4-BE49-F238E27FC236}">
                <a16:creationId xmlns:a16="http://schemas.microsoft.com/office/drawing/2014/main" id="{52D96C8B-9AA3-48E3-A32F-C90885041C84}"/>
              </a:ext>
            </a:extLst>
          </p:cNvPr>
          <p:cNvPicPr>
            <a:picLocks noChangeAspect="1" noChangeArrowheads="1"/>
          </p:cNvPicPr>
          <p:nvPr/>
        </p:nvPicPr>
        <p:blipFill>
          <a:blip r:embed="rId2" cstate="print"/>
          <a:srcRect b="2600"/>
          <a:stretch>
            <a:fillRect/>
          </a:stretch>
        </p:blipFill>
        <p:spPr bwMode="auto">
          <a:xfrm>
            <a:off x="5348328" y="4331620"/>
            <a:ext cx="2083981" cy="2176239"/>
          </a:xfrm>
          <a:prstGeom prst="rect">
            <a:avLst/>
          </a:prstGeom>
          <a:noFill/>
          <a:ln w="9525">
            <a:noFill/>
            <a:miter lim="800000"/>
            <a:headEnd/>
            <a:tailEnd/>
          </a:ln>
        </p:spPr>
      </p:pic>
      <p:pic>
        <p:nvPicPr>
          <p:cNvPr id="9" name="Picture 3">
            <a:extLst>
              <a:ext uri="{FF2B5EF4-FFF2-40B4-BE49-F238E27FC236}">
                <a16:creationId xmlns:a16="http://schemas.microsoft.com/office/drawing/2014/main" id="{40C0149C-344B-4D6B-80D1-75EF88547010}"/>
              </a:ext>
            </a:extLst>
          </p:cNvPr>
          <p:cNvPicPr>
            <a:picLocks noChangeAspect="1" noChangeArrowheads="1"/>
          </p:cNvPicPr>
          <p:nvPr/>
        </p:nvPicPr>
        <p:blipFill>
          <a:blip r:embed="rId3" cstate="print"/>
          <a:srcRect/>
          <a:stretch>
            <a:fillRect/>
          </a:stretch>
        </p:blipFill>
        <p:spPr bwMode="auto">
          <a:xfrm>
            <a:off x="5241851" y="1380186"/>
            <a:ext cx="3444949" cy="2704619"/>
          </a:xfrm>
          <a:prstGeom prst="rect">
            <a:avLst/>
          </a:prstGeom>
          <a:noFill/>
          <a:ln w="9525">
            <a:noFill/>
            <a:miter lim="800000"/>
            <a:headEnd/>
            <a:tailEnd/>
          </a:ln>
        </p:spPr>
      </p:pic>
      <p:pic>
        <p:nvPicPr>
          <p:cNvPr id="10" name="Bildobjekt 9">
            <a:extLst>
              <a:ext uri="{FF2B5EF4-FFF2-40B4-BE49-F238E27FC236}">
                <a16:creationId xmlns:a16="http://schemas.microsoft.com/office/drawing/2014/main" id="{A1447B73-7022-4BC2-AA9E-D2BC70A9F252}"/>
              </a:ext>
            </a:extLst>
          </p:cNvPr>
          <p:cNvPicPr>
            <a:picLocks noChangeAspect="1"/>
          </p:cNvPicPr>
          <p:nvPr/>
        </p:nvPicPr>
        <p:blipFill>
          <a:blip r:embed="rId4"/>
          <a:stretch>
            <a:fillRect/>
          </a:stretch>
        </p:blipFill>
        <p:spPr>
          <a:xfrm>
            <a:off x="2837366" y="5261312"/>
            <a:ext cx="2269747" cy="1275746"/>
          </a:xfrm>
          <a:prstGeom prst="rect">
            <a:avLst/>
          </a:prstGeom>
          <a:ln>
            <a:solidFill>
              <a:schemeClr val="accent1"/>
            </a:solidFill>
          </a:ln>
        </p:spPr>
      </p:pic>
    </p:spTree>
    <p:extLst>
      <p:ext uri="{BB962C8B-B14F-4D97-AF65-F5344CB8AC3E}">
        <p14:creationId xmlns:p14="http://schemas.microsoft.com/office/powerpoint/2010/main" val="1671736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61847-56A2-43F3-AF55-1DB970161508}"/>
              </a:ext>
            </a:extLst>
          </p:cNvPr>
          <p:cNvSpPr>
            <a:spLocks noGrp="1"/>
          </p:cNvSpPr>
          <p:nvPr>
            <p:ph type="title"/>
          </p:nvPr>
        </p:nvSpPr>
        <p:spPr>
          <a:xfrm>
            <a:off x="200025" y="278626"/>
            <a:ext cx="8229600" cy="1143000"/>
          </a:xfrm>
        </p:spPr>
        <p:txBody>
          <a:bodyPr>
            <a:normAutofit/>
          </a:bodyPr>
          <a:lstStyle/>
          <a:p>
            <a:pPr algn="ctr"/>
            <a:r>
              <a:rPr lang="sv-SE" sz="3600" dirty="0"/>
              <a:t>Preparations</a:t>
            </a:r>
            <a:endParaRPr lang="en-SE" sz="3600" dirty="0"/>
          </a:p>
        </p:txBody>
      </p:sp>
      <p:sp>
        <p:nvSpPr>
          <p:cNvPr id="3" name="TextBox 2">
            <a:extLst>
              <a:ext uri="{FF2B5EF4-FFF2-40B4-BE49-F238E27FC236}">
                <a16:creationId xmlns:a16="http://schemas.microsoft.com/office/drawing/2014/main" id="{AC9C2B1E-F1E7-4812-B614-1049FC2D60A8}"/>
              </a:ext>
            </a:extLst>
          </p:cNvPr>
          <p:cNvSpPr txBox="1"/>
          <p:nvPr/>
        </p:nvSpPr>
        <p:spPr>
          <a:xfrm>
            <a:off x="958292" y="1280160"/>
            <a:ext cx="7373721" cy="5447645"/>
          </a:xfrm>
          <a:prstGeom prst="rect">
            <a:avLst/>
          </a:prstGeom>
          <a:noFill/>
        </p:spPr>
        <p:txBody>
          <a:bodyPr wrap="square" rtlCol="0">
            <a:spAutoFit/>
          </a:bodyPr>
          <a:lstStyle/>
          <a:p>
            <a:r>
              <a:rPr lang="sv-SE" sz="2400" b="1" dirty="0" err="1">
                <a:latin typeface="Gotham Office" panose="02000000000000000000" pitchFamily="2" charset="0"/>
              </a:rPr>
              <a:t>Have</a:t>
            </a:r>
            <a:r>
              <a:rPr lang="sv-SE" sz="2400" b="1" dirty="0">
                <a:latin typeface="Gotham Office" panose="02000000000000000000" pitchFamily="2" charset="0"/>
              </a:rPr>
              <a:t> </a:t>
            </a:r>
            <a:r>
              <a:rPr lang="sv-SE" sz="2400" b="1" dirty="0" err="1">
                <a:latin typeface="Gotham Office" panose="02000000000000000000" pitchFamily="2" charset="0"/>
              </a:rPr>
              <a:t>you</a:t>
            </a:r>
            <a:endParaRPr lang="sv-SE" sz="2400" b="1" dirty="0">
              <a:latin typeface="Gotham Office" panose="02000000000000000000" pitchFamily="2" charset="0"/>
            </a:endParaRPr>
          </a:p>
          <a:p>
            <a:endParaRPr lang="sv-SE" sz="2400" dirty="0">
              <a:latin typeface="Gotham Office" panose="02000000000000000000" pitchFamily="2" charset="0"/>
            </a:endParaRPr>
          </a:p>
          <a:p>
            <a:pPr marL="457200" indent="-457200">
              <a:buFont typeface="Arial" panose="020B0604020202020204" pitchFamily="34" charset="0"/>
              <a:buChar char="•"/>
            </a:pPr>
            <a:r>
              <a:rPr lang="sv-SE" sz="2400" dirty="0">
                <a:latin typeface="Gotham Office" panose="02000000000000000000" pitchFamily="2" charset="0"/>
              </a:rPr>
              <a:t>Downloaded and installed the software?</a:t>
            </a:r>
          </a:p>
          <a:p>
            <a:pPr marL="457200" indent="-457200">
              <a:buFont typeface="Arial" panose="020B0604020202020204" pitchFamily="34" charset="0"/>
              <a:buChar char="•"/>
            </a:pPr>
            <a:endParaRPr lang="sv-SE" sz="2400" dirty="0">
              <a:latin typeface="Gotham Office" panose="02000000000000000000" pitchFamily="2" charset="0"/>
            </a:endParaRPr>
          </a:p>
          <a:p>
            <a:pPr marL="457200" indent="-457200">
              <a:buFont typeface="Arial" panose="020B0604020202020204" pitchFamily="34" charset="0"/>
              <a:buChar char="•"/>
            </a:pPr>
            <a:r>
              <a:rPr lang="sv-SE" sz="2400" dirty="0" err="1">
                <a:latin typeface="Gotham Office" panose="02000000000000000000" pitchFamily="2" charset="0"/>
              </a:rPr>
              <a:t>Updated</a:t>
            </a:r>
            <a:r>
              <a:rPr lang="sv-SE" sz="2400" dirty="0">
                <a:latin typeface="Gotham Office" panose="02000000000000000000" pitchFamily="2" charset="0"/>
              </a:rPr>
              <a:t> the </a:t>
            </a:r>
            <a:r>
              <a:rPr lang="sv-SE" sz="2400" dirty="0" err="1">
                <a:latin typeface="Gotham Office" panose="02000000000000000000" pitchFamily="2" charset="0"/>
              </a:rPr>
              <a:t>license</a:t>
            </a:r>
            <a:r>
              <a:rPr lang="sv-SE" sz="2400" dirty="0">
                <a:latin typeface="Gotham Office" panose="02000000000000000000" pitchFamily="2" charset="0"/>
              </a:rPr>
              <a:t> </a:t>
            </a:r>
            <a:r>
              <a:rPr lang="sv-SE" sz="2400" dirty="0" err="1">
                <a:latin typeface="Gotham Office" panose="02000000000000000000" pitchFamily="2" charset="0"/>
              </a:rPr>
              <a:t>with</a:t>
            </a:r>
            <a:r>
              <a:rPr lang="sv-SE" sz="2400" dirty="0">
                <a:latin typeface="Gotham Office" panose="02000000000000000000" pitchFamily="2" charset="0"/>
              </a:rPr>
              <a:t> a </a:t>
            </a:r>
            <a:r>
              <a:rPr lang="sv-SE" sz="2400" dirty="0" err="1">
                <a:latin typeface="Gotham Office" panose="02000000000000000000" pitchFamily="2" charset="0"/>
              </a:rPr>
              <a:t>training</a:t>
            </a:r>
            <a:r>
              <a:rPr lang="sv-SE" sz="2400" dirty="0">
                <a:latin typeface="Gotham Office" panose="02000000000000000000" pitchFamily="2" charset="0"/>
              </a:rPr>
              <a:t> </a:t>
            </a:r>
            <a:r>
              <a:rPr lang="sv-SE" sz="2400" dirty="0" err="1">
                <a:latin typeface="Gotham Office" panose="02000000000000000000" pitchFamily="2" charset="0"/>
              </a:rPr>
              <a:t>key</a:t>
            </a:r>
            <a:r>
              <a:rPr lang="sv-SE" sz="2400" dirty="0">
                <a:latin typeface="Gotham Office" panose="02000000000000000000" pitchFamily="2" charset="0"/>
              </a:rPr>
              <a:t> in </a:t>
            </a:r>
            <a:r>
              <a:rPr lang="sv-SE" sz="2400" b="1" i="1" dirty="0">
                <a:latin typeface="Gotham Office" panose="02000000000000000000" pitchFamily="2" charset="0"/>
              </a:rPr>
              <a:t>Qlucore – </a:t>
            </a:r>
            <a:r>
              <a:rPr lang="sv-SE" sz="2400" b="1" i="1" dirty="0" err="1">
                <a:latin typeface="Gotham Office" panose="02000000000000000000" pitchFamily="2" charset="0"/>
              </a:rPr>
              <a:t>License</a:t>
            </a:r>
            <a:r>
              <a:rPr lang="sv-SE" sz="2400" b="1" i="1" dirty="0">
                <a:latin typeface="Gotham Office" panose="02000000000000000000" pitchFamily="2" charset="0"/>
              </a:rPr>
              <a:t> – </a:t>
            </a:r>
            <a:r>
              <a:rPr lang="sv-SE" sz="2400" b="1" i="1" dirty="0" err="1">
                <a:latin typeface="Gotham Office" panose="02000000000000000000" pitchFamily="2" charset="0"/>
              </a:rPr>
              <a:t>Activation</a:t>
            </a:r>
            <a:r>
              <a:rPr lang="sv-SE" sz="2400" b="1" i="1" dirty="0">
                <a:latin typeface="Gotham Office" panose="02000000000000000000" pitchFamily="2" charset="0"/>
              </a:rPr>
              <a:t> </a:t>
            </a:r>
            <a:r>
              <a:rPr lang="sv-SE" sz="2400" b="1" i="1" dirty="0" err="1">
                <a:latin typeface="Gotham Office" panose="02000000000000000000" pitchFamily="2" charset="0"/>
              </a:rPr>
              <a:t>key</a:t>
            </a:r>
            <a:r>
              <a:rPr lang="sv-SE" sz="2400" b="1" i="1" dirty="0">
                <a:latin typeface="Gotham Office" panose="02000000000000000000" pitchFamily="2" charset="0"/>
              </a:rPr>
              <a:t>:</a:t>
            </a:r>
            <a:endParaRPr lang="sv-SE" sz="2400" dirty="0">
              <a:latin typeface="Gotham Office" panose="02000000000000000000" pitchFamily="2" charset="0"/>
            </a:endParaRPr>
          </a:p>
          <a:p>
            <a:endParaRPr lang="sv-SE" sz="2400" dirty="0">
              <a:latin typeface="Gotham Office" panose="02000000000000000000" pitchFamily="2" charset="0"/>
            </a:endParaRPr>
          </a:p>
          <a:p>
            <a:pPr algn="ctr"/>
            <a:r>
              <a:rPr lang="en-US" sz="2400" b="1" dirty="0">
                <a:solidFill>
                  <a:srgbClr val="C00000"/>
                </a:solidFill>
              </a:rPr>
              <a:t>GIYDP-TTX9W-BDGDI-1XOE8</a:t>
            </a:r>
          </a:p>
          <a:p>
            <a:endParaRPr lang="sv-SE" sz="2400" dirty="0">
              <a:latin typeface="Gotham Office" panose="02000000000000000000" pitchFamily="2" charset="0"/>
            </a:endParaRPr>
          </a:p>
          <a:p>
            <a:r>
              <a:rPr lang="sv-SE" sz="2400" b="1" i="1" dirty="0">
                <a:latin typeface="Gotham Office" panose="02000000000000000000" pitchFamily="2" charset="0"/>
              </a:rPr>
              <a:t>If not – let me know</a:t>
            </a:r>
          </a:p>
          <a:p>
            <a:endParaRPr lang="sv-SE" sz="2400" b="1" i="1" dirty="0">
              <a:latin typeface="Gotham Office" panose="02000000000000000000" pitchFamily="2" charset="0"/>
            </a:endParaRPr>
          </a:p>
          <a:p>
            <a:pPr marL="457200" indent="-457200">
              <a:buFont typeface="Arial" panose="020B0604020202020204" pitchFamily="34" charset="0"/>
              <a:buChar char="•"/>
            </a:pPr>
            <a:endParaRPr lang="sv-SE" sz="2400" dirty="0">
              <a:latin typeface="Gotham Office" panose="02000000000000000000" pitchFamily="2" charset="0"/>
            </a:endParaRPr>
          </a:p>
          <a:p>
            <a:pPr marL="457200" indent="-457200">
              <a:buFont typeface="Arial" panose="020B0604020202020204" pitchFamily="34" charset="0"/>
              <a:buChar char="•"/>
            </a:pPr>
            <a:endParaRPr lang="sv-SE" sz="2400" dirty="0">
              <a:latin typeface="Gotham Office" panose="02000000000000000000" pitchFamily="2" charset="0"/>
            </a:endParaRPr>
          </a:p>
          <a:p>
            <a:endParaRPr lang="sv-SE" sz="3600" dirty="0"/>
          </a:p>
        </p:txBody>
      </p:sp>
    </p:spTree>
    <p:extLst>
      <p:ext uri="{BB962C8B-B14F-4D97-AF65-F5344CB8AC3E}">
        <p14:creationId xmlns:p14="http://schemas.microsoft.com/office/powerpoint/2010/main" val="1884560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EFFB91A-462A-40E1-9AA6-C97D53EC57E2}"/>
              </a:ext>
            </a:extLst>
          </p:cNvPr>
          <p:cNvSpPr>
            <a:spLocks noGrp="1"/>
          </p:cNvSpPr>
          <p:nvPr>
            <p:ph type="title"/>
          </p:nvPr>
        </p:nvSpPr>
        <p:spPr>
          <a:xfrm>
            <a:off x="457200" y="222992"/>
            <a:ext cx="8229600" cy="1143000"/>
          </a:xfrm>
        </p:spPr>
        <p:txBody>
          <a:bodyPr>
            <a:normAutofit/>
          </a:bodyPr>
          <a:lstStyle/>
          <a:p>
            <a:pPr algn="ctr"/>
            <a:r>
              <a:rPr lang="sv-SE" sz="3600" dirty="0" err="1"/>
              <a:t>Exercise</a:t>
            </a:r>
            <a:r>
              <a:rPr lang="sv-SE" sz="3600" dirty="0"/>
              <a:t> 2 – </a:t>
            </a:r>
            <a:r>
              <a:rPr lang="sv-SE" sz="3600" dirty="0" err="1"/>
              <a:t>User</a:t>
            </a:r>
            <a:r>
              <a:rPr lang="sv-SE" sz="3600" dirty="0"/>
              <a:t> interface</a:t>
            </a:r>
          </a:p>
        </p:txBody>
      </p:sp>
      <p:sp>
        <p:nvSpPr>
          <p:cNvPr id="3" name="Platshållare för innehåll 2">
            <a:extLst>
              <a:ext uri="{FF2B5EF4-FFF2-40B4-BE49-F238E27FC236}">
                <a16:creationId xmlns:a16="http://schemas.microsoft.com/office/drawing/2014/main" id="{A4DC73D8-62BE-4BD5-BD92-96EFCBBD7F2A}"/>
              </a:ext>
            </a:extLst>
          </p:cNvPr>
          <p:cNvSpPr>
            <a:spLocks noGrp="1"/>
          </p:cNvSpPr>
          <p:nvPr>
            <p:ph sz="half" idx="1"/>
          </p:nvPr>
        </p:nvSpPr>
        <p:spPr>
          <a:xfrm>
            <a:off x="557213" y="1489560"/>
            <a:ext cx="8229600" cy="4341424"/>
          </a:xfrm>
        </p:spPr>
        <p:txBody>
          <a:bodyPr/>
          <a:lstStyle/>
          <a:p>
            <a:r>
              <a:rPr lang="sv-SE" dirty="0"/>
              <a:t>Get </a:t>
            </a:r>
            <a:r>
              <a:rPr lang="sv-SE" dirty="0" err="1"/>
              <a:t>familiar</a:t>
            </a:r>
            <a:r>
              <a:rPr lang="sv-SE" dirty="0"/>
              <a:t> </a:t>
            </a:r>
            <a:r>
              <a:rPr lang="sv-SE" dirty="0" err="1"/>
              <a:t>with</a:t>
            </a:r>
            <a:r>
              <a:rPr lang="sv-SE" dirty="0"/>
              <a:t> the </a:t>
            </a:r>
            <a:r>
              <a:rPr lang="sv-SE" dirty="0" err="1"/>
              <a:t>user</a:t>
            </a:r>
            <a:r>
              <a:rPr lang="sv-SE" dirty="0"/>
              <a:t> interface</a:t>
            </a:r>
          </a:p>
        </p:txBody>
      </p:sp>
      <p:sp>
        <p:nvSpPr>
          <p:cNvPr id="4" name="Platshållare för datum 3">
            <a:extLst>
              <a:ext uri="{FF2B5EF4-FFF2-40B4-BE49-F238E27FC236}">
                <a16:creationId xmlns:a16="http://schemas.microsoft.com/office/drawing/2014/main" id="{7B1E82F7-6BD3-48E6-B30D-650EAA150411}"/>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D0EEAC0C-151F-4FF8-A0DF-3099A2D5C30D}"/>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A7C8284D-5FC5-4A3F-9504-5EEC0F253616}"/>
              </a:ext>
            </a:extLst>
          </p:cNvPr>
          <p:cNvSpPr>
            <a:spLocks noGrp="1"/>
          </p:cNvSpPr>
          <p:nvPr>
            <p:ph type="sldNum" sz="quarter" idx="12"/>
          </p:nvPr>
        </p:nvSpPr>
        <p:spPr/>
        <p:txBody>
          <a:bodyPr/>
          <a:lstStyle/>
          <a:p>
            <a:fld id="{4FB200D7-8764-084F-859C-3608A6975463}" type="slidenum">
              <a:rPr lang="sv-SE" smtClean="0"/>
              <a:t>20</a:t>
            </a:fld>
            <a:endParaRPr lang="sv-SE"/>
          </a:p>
        </p:txBody>
      </p:sp>
      <p:pic>
        <p:nvPicPr>
          <p:cNvPr id="9" name="Bildobjekt 8">
            <a:extLst>
              <a:ext uri="{FF2B5EF4-FFF2-40B4-BE49-F238E27FC236}">
                <a16:creationId xmlns:a16="http://schemas.microsoft.com/office/drawing/2014/main" id="{A0BB7094-AB12-4004-890F-9BD4885FAA56}"/>
              </a:ext>
            </a:extLst>
          </p:cNvPr>
          <p:cNvPicPr>
            <a:picLocks noChangeAspect="1"/>
          </p:cNvPicPr>
          <p:nvPr/>
        </p:nvPicPr>
        <p:blipFill>
          <a:blip r:embed="rId2"/>
          <a:stretch>
            <a:fillRect/>
          </a:stretch>
        </p:blipFill>
        <p:spPr>
          <a:xfrm>
            <a:off x="889210" y="2056170"/>
            <a:ext cx="7565605" cy="4255652"/>
          </a:xfrm>
          <a:prstGeom prst="rect">
            <a:avLst/>
          </a:prstGeom>
          <a:ln>
            <a:solidFill>
              <a:srgbClr val="002060"/>
            </a:solidFill>
          </a:ln>
        </p:spPr>
      </p:pic>
    </p:spTree>
    <p:extLst>
      <p:ext uri="{BB962C8B-B14F-4D97-AF65-F5344CB8AC3E}">
        <p14:creationId xmlns:p14="http://schemas.microsoft.com/office/powerpoint/2010/main" val="35003786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ildobjekt 13">
            <a:extLst>
              <a:ext uri="{FF2B5EF4-FFF2-40B4-BE49-F238E27FC236}">
                <a16:creationId xmlns:a16="http://schemas.microsoft.com/office/drawing/2014/main" id="{AC1BE910-8F1D-4B95-81E7-FF77F8BEDD5D}"/>
              </a:ext>
            </a:extLst>
          </p:cNvPr>
          <p:cNvPicPr>
            <a:picLocks noChangeAspect="1"/>
          </p:cNvPicPr>
          <p:nvPr/>
        </p:nvPicPr>
        <p:blipFill>
          <a:blip r:embed="rId2"/>
          <a:stretch>
            <a:fillRect/>
          </a:stretch>
        </p:blipFill>
        <p:spPr>
          <a:xfrm>
            <a:off x="457200" y="1444683"/>
            <a:ext cx="4872162" cy="1586612"/>
          </a:xfrm>
          <a:prstGeom prst="rect">
            <a:avLst/>
          </a:prstGeom>
          <a:ln>
            <a:solidFill>
              <a:schemeClr val="tx2"/>
            </a:solidFill>
          </a:ln>
        </p:spPr>
      </p:pic>
      <p:sp>
        <p:nvSpPr>
          <p:cNvPr id="2" name="Rubrik 1">
            <a:extLst>
              <a:ext uri="{FF2B5EF4-FFF2-40B4-BE49-F238E27FC236}">
                <a16:creationId xmlns:a16="http://schemas.microsoft.com/office/drawing/2014/main" id="{8C71F08A-BCC2-4454-B844-8647211B143C}"/>
              </a:ext>
            </a:extLst>
          </p:cNvPr>
          <p:cNvSpPr>
            <a:spLocks noGrp="1"/>
          </p:cNvSpPr>
          <p:nvPr>
            <p:ph type="title"/>
          </p:nvPr>
        </p:nvSpPr>
        <p:spPr>
          <a:xfrm>
            <a:off x="328618" y="301683"/>
            <a:ext cx="8229600" cy="1143000"/>
          </a:xfrm>
        </p:spPr>
        <p:txBody>
          <a:bodyPr>
            <a:normAutofit/>
          </a:bodyPr>
          <a:lstStyle/>
          <a:p>
            <a:pPr algn="ctr"/>
            <a:r>
              <a:rPr lang="sv-SE" sz="3600" dirty="0" err="1"/>
              <a:t>Exercise</a:t>
            </a:r>
            <a:r>
              <a:rPr lang="sv-SE" sz="3600" dirty="0"/>
              <a:t> 2 Uer Interface: Tools</a:t>
            </a:r>
          </a:p>
        </p:txBody>
      </p:sp>
      <p:sp>
        <p:nvSpPr>
          <p:cNvPr id="4" name="Platshållare för datum 3">
            <a:extLst>
              <a:ext uri="{FF2B5EF4-FFF2-40B4-BE49-F238E27FC236}">
                <a16:creationId xmlns:a16="http://schemas.microsoft.com/office/drawing/2014/main" id="{4CE914FB-006A-4FBF-8171-0D9D85757F53}"/>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B0DE2433-6303-461F-98E3-339295B717CA}"/>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FFC1DB4B-6A3A-40B1-8E0F-B4809C8F27F7}"/>
              </a:ext>
            </a:extLst>
          </p:cNvPr>
          <p:cNvSpPr>
            <a:spLocks noGrp="1"/>
          </p:cNvSpPr>
          <p:nvPr>
            <p:ph type="sldNum" sz="quarter" idx="12"/>
          </p:nvPr>
        </p:nvSpPr>
        <p:spPr/>
        <p:txBody>
          <a:bodyPr/>
          <a:lstStyle/>
          <a:p>
            <a:fld id="{4FB200D7-8764-084F-859C-3608A6975463}" type="slidenum">
              <a:rPr lang="sv-SE" smtClean="0"/>
              <a:t>21</a:t>
            </a:fld>
            <a:endParaRPr lang="sv-SE"/>
          </a:p>
        </p:txBody>
      </p:sp>
      <p:pic>
        <p:nvPicPr>
          <p:cNvPr id="8" name="Bildobjekt 7">
            <a:extLst>
              <a:ext uri="{FF2B5EF4-FFF2-40B4-BE49-F238E27FC236}">
                <a16:creationId xmlns:a16="http://schemas.microsoft.com/office/drawing/2014/main" id="{1B90ED47-989C-48A2-A025-827909EA8E7B}"/>
              </a:ext>
            </a:extLst>
          </p:cNvPr>
          <p:cNvPicPr>
            <a:picLocks noChangeAspect="1"/>
          </p:cNvPicPr>
          <p:nvPr/>
        </p:nvPicPr>
        <p:blipFill>
          <a:blip r:embed="rId3"/>
          <a:stretch>
            <a:fillRect/>
          </a:stretch>
        </p:blipFill>
        <p:spPr>
          <a:xfrm>
            <a:off x="489964" y="3205729"/>
            <a:ext cx="3413073" cy="2802173"/>
          </a:xfrm>
          <a:prstGeom prst="rect">
            <a:avLst/>
          </a:prstGeom>
          <a:ln>
            <a:solidFill>
              <a:schemeClr val="tx2"/>
            </a:solidFill>
          </a:ln>
        </p:spPr>
      </p:pic>
      <p:pic>
        <p:nvPicPr>
          <p:cNvPr id="9" name="Bildobjekt 8">
            <a:extLst>
              <a:ext uri="{FF2B5EF4-FFF2-40B4-BE49-F238E27FC236}">
                <a16:creationId xmlns:a16="http://schemas.microsoft.com/office/drawing/2014/main" id="{650C588D-53E5-43D8-9F95-AF235E53D025}"/>
              </a:ext>
            </a:extLst>
          </p:cNvPr>
          <p:cNvPicPr>
            <a:picLocks noChangeAspect="1"/>
          </p:cNvPicPr>
          <p:nvPr/>
        </p:nvPicPr>
        <p:blipFill rotWithShape="1">
          <a:blip r:embed="rId4"/>
          <a:srcRect b="9057"/>
          <a:stretch/>
        </p:blipFill>
        <p:spPr>
          <a:xfrm>
            <a:off x="6124278" y="1357086"/>
            <a:ext cx="2708308" cy="5020030"/>
          </a:xfrm>
          <a:prstGeom prst="rect">
            <a:avLst/>
          </a:prstGeom>
          <a:ln>
            <a:solidFill>
              <a:schemeClr val="tx2"/>
            </a:solidFill>
          </a:ln>
        </p:spPr>
      </p:pic>
      <p:sp>
        <p:nvSpPr>
          <p:cNvPr id="10" name="Ram 21">
            <a:extLst>
              <a:ext uri="{FF2B5EF4-FFF2-40B4-BE49-F238E27FC236}">
                <a16:creationId xmlns:a16="http://schemas.microsoft.com/office/drawing/2014/main" id="{FF17E2B3-F463-49A2-802A-EDEAE3185BF2}"/>
              </a:ext>
            </a:extLst>
          </p:cNvPr>
          <p:cNvSpPr/>
          <p:nvPr/>
        </p:nvSpPr>
        <p:spPr bwMode="auto">
          <a:xfrm>
            <a:off x="457200" y="1754312"/>
            <a:ext cx="794471" cy="408588"/>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1" name="Ram 21">
            <a:extLst>
              <a:ext uri="{FF2B5EF4-FFF2-40B4-BE49-F238E27FC236}">
                <a16:creationId xmlns:a16="http://schemas.microsoft.com/office/drawing/2014/main" id="{BDB4946B-0BD4-4903-963D-C5FD60E2907E}"/>
              </a:ext>
            </a:extLst>
          </p:cNvPr>
          <p:cNvSpPr/>
          <p:nvPr/>
        </p:nvSpPr>
        <p:spPr bwMode="auto">
          <a:xfrm>
            <a:off x="1251671" y="1774892"/>
            <a:ext cx="811414" cy="388008"/>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5" name="Ram 21">
            <a:extLst>
              <a:ext uri="{FF2B5EF4-FFF2-40B4-BE49-F238E27FC236}">
                <a16:creationId xmlns:a16="http://schemas.microsoft.com/office/drawing/2014/main" id="{9898F5AD-7A08-4AA5-90FD-71267AF14845}"/>
              </a:ext>
            </a:extLst>
          </p:cNvPr>
          <p:cNvSpPr/>
          <p:nvPr/>
        </p:nvSpPr>
        <p:spPr bwMode="auto">
          <a:xfrm>
            <a:off x="2067912" y="2436831"/>
            <a:ext cx="811414" cy="388008"/>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6" name="Ram 21">
            <a:extLst>
              <a:ext uri="{FF2B5EF4-FFF2-40B4-BE49-F238E27FC236}">
                <a16:creationId xmlns:a16="http://schemas.microsoft.com/office/drawing/2014/main" id="{DC7D4E6A-EE86-4EA8-9A31-FA6C4FBFE9B5}"/>
              </a:ext>
            </a:extLst>
          </p:cNvPr>
          <p:cNvSpPr/>
          <p:nvPr/>
        </p:nvSpPr>
        <p:spPr bwMode="auto">
          <a:xfrm>
            <a:off x="534640" y="2299105"/>
            <a:ext cx="717031" cy="388008"/>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20" name="Ram 21">
            <a:extLst>
              <a:ext uri="{FF2B5EF4-FFF2-40B4-BE49-F238E27FC236}">
                <a16:creationId xmlns:a16="http://schemas.microsoft.com/office/drawing/2014/main" id="{5C039013-E960-40F6-8AFD-75E3B8DDC419}"/>
              </a:ext>
            </a:extLst>
          </p:cNvPr>
          <p:cNvSpPr/>
          <p:nvPr/>
        </p:nvSpPr>
        <p:spPr bwMode="auto">
          <a:xfrm>
            <a:off x="489965" y="4203591"/>
            <a:ext cx="3391334" cy="411272"/>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21" name="Ram 21">
            <a:extLst>
              <a:ext uri="{FF2B5EF4-FFF2-40B4-BE49-F238E27FC236}">
                <a16:creationId xmlns:a16="http://schemas.microsoft.com/office/drawing/2014/main" id="{31CB6F9C-C909-4FC7-AD8D-8B91D5E69BFA}"/>
              </a:ext>
            </a:extLst>
          </p:cNvPr>
          <p:cNvSpPr/>
          <p:nvPr/>
        </p:nvSpPr>
        <p:spPr bwMode="auto">
          <a:xfrm>
            <a:off x="3402360" y="3867101"/>
            <a:ext cx="457200" cy="388008"/>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22" name="Ram 21">
            <a:extLst>
              <a:ext uri="{FF2B5EF4-FFF2-40B4-BE49-F238E27FC236}">
                <a16:creationId xmlns:a16="http://schemas.microsoft.com/office/drawing/2014/main" id="{0D05C266-25B9-4561-B780-F6ED6E21F878}"/>
              </a:ext>
            </a:extLst>
          </p:cNvPr>
          <p:cNvSpPr/>
          <p:nvPr/>
        </p:nvSpPr>
        <p:spPr bwMode="auto">
          <a:xfrm>
            <a:off x="489965" y="3229435"/>
            <a:ext cx="761706" cy="388008"/>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23" name="Ram 21">
            <a:extLst>
              <a:ext uri="{FF2B5EF4-FFF2-40B4-BE49-F238E27FC236}">
                <a16:creationId xmlns:a16="http://schemas.microsoft.com/office/drawing/2014/main" id="{8FFF2463-FAD0-4183-8CFF-075A3CDA494F}"/>
              </a:ext>
            </a:extLst>
          </p:cNvPr>
          <p:cNvSpPr/>
          <p:nvPr/>
        </p:nvSpPr>
        <p:spPr bwMode="auto">
          <a:xfrm>
            <a:off x="6716726" y="1232331"/>
            <a:ext cx="761706" cy="388008"/>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24" name="Ram 21">
            <a:extLst>
              <a:ext uri="{FF2B5EF4-FFF2-40B4-BE49-F238E27FC236}">
                <a16:creationId xmlns:a16="http://schemas.microsoft.com/office/drawing/2014/main" id="{6B4F49E7-4A70-47A6-A7C4-13432D0BC098}"/>
              </a:ext>
            </a:extLst>
          </p:cNvPr>
          <p:cNvSpPr/>
          <p:nvPr/>
        </p:nvSpPr>
        <p:spPr bwMode="auto">
          <a:xfrm>
            <a:off x="8303500" y="3436164"/>
            <a:ext cx="509435" cy="430937"/>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6185989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21C78AC-586E-4E01-852F-2EAE1F43BE6E}"/>
              </a:ext>
            </a:extLst>
          </p:cNvPr>
          <p:cNvSpPr>
            <a:spLocks noGrp="1"/>
          </p:cNvSpPr>
          <p:nvPr>
            <p:ph type="title"/>
          </p:nvPr>
        </p:nvSpPr>
        <p:spPr>
          <a:xfrm>
            <a:off x="457200" y="197824"/>
            <a:ext cx="8229600" cy="1143000"/>
          </a:xfrm>
        </p:spPr>
        <p:txBody>
          <a:bodyPr>
            <a:normAutofit/>
          </a:bodyPr>
          <a:lstStyle/>
          <a:p>
            <a:pPr algn="ctr"/>
            <a:r>
              <a:rPr lang="sv-SE" sz="3600" dirty="0" err="1"/>
              <a:t>Exercise</a:t>
            </a:r>
            <a:r>
              <a:rPr lang="sv-SE" sz="3600" dirty="0"/>
              <a:t> 2: Tools </a:t>
            </a:r>
          </a:p>
        </p:txBody>
      </p:sp>
      <p:sp>
        <p:nvSpPr>
          <p:cNvPr id="3" name="Platshållare för innehåll 2">
            <a:extLst>
              <a:ext uri="{FF2B5EF4-FFF2-40B4-BE49-F238E27FC236}">
                <a16:creationId xmlns:a16="http://schemas.microsoft.com/office/drawing/2014/main" id="{6704FD9E-B6C6-42FD-89D2-BE07547EB173}"/>
              </a:ext>
            </a:extLst>
          </p:cNvPr>
          <p:cNvSpPr>
            <a:spLocks noGrp="1"/>
          </p:cNvSpPr>
          <p:nvPr>
            <p:ph idx="1"/>
          </p:nvPr>
        </p:nvSpPr>
        <p:spPr>
          <a:xfrm>
            <a:off x="330693" y="1082116"/>
            <a:ext cx="7248118" cy="5458727"/>
          </a:xfrm>
        </p:spPr>
        <p:txBody>
          <a:bodyPr>
            <a:noAutofit/>
          </a:bodyPr>
          <a:lstStyle/>
          <a:p>
            <a:pPr marL="457200" indent="-457200">
              <a:buClr>
                <a:srgbClr val="00B0F0"/>
              </a:buClr>
              <a:buFont typeface="+mj-lt"/>
              <a:buAutoNum type="arabicPeriod"/>
            </a:pPr>
            <a:r>
              <a:rPr lang="sv-SE" sz="1600" dirty="0"/>
              <a:t>Open the Data Import Example gedata-file that you saved.</a:t>
            </a:r>
            <a:r>
              <a:rPr lang="sv-SE" sz="1600" i="1" dirty="0"/>
              <a:t>(Either by doubleclicking on the file or by File/Open)</a:t>
            </a:r>
          </a:p>
          <a:p>
            <a:pPr marL="457200" indent="-457200">
              <a:buClr>
                <a:srgbClr val="00B0F0"/>
              </a:buClr>
              <a:buFont typeface="+mj-lt"/>
              <a:buAutoNum type="arabicPeriod"/>
            </a:pPr>
            <a:r>
              <a:rPr lang="sv-SE" sz="1600" dirty="0" err="1"/>
              <a:t>Select</a:t>
            </a:r>
            <a:r>
              <a:rPr lang="sv-SE" sz="1600" dirty="0"/>
              <a:t> Mouse </a:t>
            </a:r>
            <a:r>
              <a:rPr lang="sv-SE" sz="1600" dirty="0" err="1"/>
              <a:t>tool</a:t>
            </a:r>
            <a:r>
              <a:rPr lang="sv-SE" sz="1600" dirty="0"/>
              <a:t> </a:t>
            </a:r>
            <a:r>
              <a:rPr lang="sv-SE" sz="1600" dirty="0" err="1"/>
              <a:t>Move</a:t>
            </a:r>
            <a:r>
              <a:rPr lang="sv-SE" sz="1600" dirty="0"/>
              <a:t> (default). </a:t>
            </a:r>
            <a:r>
              <a:rPr lang="sv-SE" sz="1600" dirty="0" err="1"/>
              <a:t>Rotate</a:t>
            </a:r>
            <a:r>
              <a:rPr lang="sv-SE" sz="1600" dirty="0"/>
              <a:t> the PCA </a:t>
            </a:r>
            <a:r>
              <a:rPr lang="sv-SE" sz="1600" dirty="0" err="1"/>
              <a:t>plot</a:t>
            </a:r>
            <a:r>
              <a:rPr lang="sv-SE" sz="1600" dirty="0"/>
              <a:t> </a:t>
            </a:r>
            <a:r>
              <a:rPr lang="sv-SE" sz="1600" dirty="0" err="1"/>
              <a:t>with</a:t>
            </a:r>
            <a:r>
              <a:rPr lang="sv-SE" sz="1600" dirty="0"/>
              <a:t> the </a:t>
            </a:r>
            <a:r>
              <a:rPr lang="sv-SE" sz="1600" dirty="0" err="1"/>
              <a:t>mouse</a:t>
            </a:r>
            <a:r>
              <a:rPr lang="sv-SE" sz="1600" dirty="0"/>
              <a:t> to look at it from different </a:t>
            </a:r>
            <a:r>
              <a:rPr lang="sv-SE" sz="1600" dirty="0" err="1"/>
              <a:t>angles</a:t>
            </a:r>
            <a:r>
              <a:rPr lang="sv-SE" sz="1600" dirty="0"/>
              <a:t>.</a:t>
            </a:r>
          </a:p>
          <a:p>
            <a:pPr marL="457200" indent="-457200">
              <a:buClr>
                <a:srgbClr val="00B0F0"/>
              </a:buClr>
              <a:buFont typeface="+mj-lt"/>
              <a:buAutoNum type="arabicPeriod"/>
            </a:pPr>
            <a:r>
              <a:rPr lang="sv-SE" sz="1600" dirty="0"/>
              <a:t>Select mouse tool Label and label one/several samples by clicking on a sample/ circling several samples with the mouse (clockwise) (Note that the Multi check box in the upper left corner must be marked)</a:t>
            </a:r>
          </a:p>
          <a:p>
            <a:pPr marL="457200" indent="-457200">
              <a:buClr>
                <a:srgbClr val="00B0F0"/>
              </a:buClr>
              <a:buFont typeface="+mj-lt"/>
              <a:buAutoNum type="arabicPeriod"/>
            </a:pPr>
            <a:r>
              <a:rPr lang="sv-SE" sz="1600" dirty="0" err="1"/>
              <a:t>Undo</a:t>
            </a:r>
            <a:r>
              <a:rPr lang="sv-SE" sz="1600" dirty="0"/>
              <a:t> by </a:t>
            </a:r>
            <a:r>
              <a:rPr lang="sv-SE" sz="1600" dirty="0" err="1"/>
              <a:t>pressing</a:t>
            </a:r>
            <a:r>
              <a:rPr lang="sv-SE" sz="1600" dirty="0"/>
              <a:t> Clear and </a:t>
            </a:r>
            <a:r>
              <a:rPr lang="sv-SE" sz="1600" dirty="0" err="1"/>
              <a:t>reset</a:t>
            </a:r>
            <a:r>
              <a:rPr lang="sv-SE" sz="1600" dirty="0"/>
              <a:t> the Mouse </a:t>
            </a:r>
            <a:r>
              <a:rPr lang="sv-SE" sz="1600" dirty="0" err="1"/>
              <a:t>tool</a:t>
            </a:r>
            <a:r>
              <a:rPr lang="sv-SE" sz="1600" dirty="0"/>
              <a:t> to </a:t>
            </a:r>
            <a:r>
              <a:rPr lang="sv-SE" sz="1600" dirty="0" err="1"/>
              <a:t>Move</a:t>
            </a:r>
            <a:endParaRPr lang="sv-SE" sz="1600" dirty="0"/>
          </a:p>
          <a:p>
            <a:pPr marL="457200" indent="-457200">
              <a:buClr>
                <a:srgbClr val="00B0F0"/>
              </a:buClr>
              <a:buFont typeface="+mj-lt"/>
              <a:buAutoNum type="arabicPeriod"/>
            </a:pPr>
            <a:r>
              <a:rPr lang="sv-SE" sz="1600" dirty="0"/>
              <a:t>Go to the </a:t>
            </a:r>
            <a:r>
              <a:rPr lang="sv-SE" sz="1600" dirty="0" err="1"/>
              <a:t>Samples</a:t>
            </a:r>
            <a:r>
              <a:rPr lang="sv-SE" sz="1600" dirty="0"/>
              <a:t> </a:t>
            </a:r>
            <a:r>
              <a:rPr lang="sv-SE" sz="1600" dirty="0" err="1"/>
              <a:t>tab</a:t>
            </a:r>
            <a:r>
              <a:rPr lang="sv-SE" sz="1600" dirty="0"/>
              <a:t> and </a:t>
            </a:r>
            <a:r>
              <a:rPr lang="sv-SE" sz="1600" dirty="0" err="1"/>
              <a:t>colour</a:t>
            </a:r>
            <a:r>
              <a:rPr lang="sv-SE" sz="1600" dirty="0"/>
              <a:t> the </a:t>
            </a:r>
            <a:r>
              <a:rPr lang="sv-SE" sz="1600" dirty="0" err="1"/>
              <a:t>samples</a:t>
            </a:r>
            <a:r>
              <a:rPr lang="sv-SE" sz="1600" dirty="0"/>
              <a:t> by Age, Gender and </a:t>
            </a:r>
            <a:r>
              <a:rPr lang="sv-SE" sz="1600" dirty="0" err="1"/>
              <a:t>Treatment</a:t>
            </a:r>
            <a:r>
              <a:rPr lang="sv-SE" sz="1600" dirty="0"/>
              <a:t> </a:t>
            </a:r>
            <a:r>
              <a:rPr lang="sv-SE" sz="1600" dirty="0" err="1"/>
              <a:t>pressing</a:t>
            </a:r>
            <a:r>
              <a:rPr lang="sv-SE" sz="1600" dirty="0"/>
              <a:t> the </a:t>
            </a:r>
            <a:r>
              <a:rPr lang="sv-SE" sz="1600" dirty="0" err="1"/>
              <a:t>colour</a:t>
            </a:r>
            <a:r>
              <a:rPr lang="sv-SE" sz="1600" dirty="0"/>
              <a:t> </a:t>
            </a:r>
            <a:r>
              <a:rPr lang="sv-SE" sz="1600" dirty="0" err="1"/>
              <a:t>icon</a:t>
            </a:r>
            <a:endParaRPr lang="sv-SE" sz="1600" dirty="0"/>
          </a:p>
          <a:p>
            <a:pPr marL="457200" indent="-457200">
              <a:buClr>
                <a:srgbClr val="00B0F0"/>
              </a:buClr>
              <a:buFont typeface="+mj-lt"/>
              <a:buAutoNum type="arabicPeriod"/>
            </a:pPr>
            <a:r>
              <a:rPr lang="sv-SE" sz="1600" dirty="0"/>
              <a:t>See how the samples seem to cluster based on Treatment in the Sample PCA plot</a:t>
            </a:r>
          </a:p>
          <a:p>
            <a:pPr marL="457200" indent="-457200">
              <a:buClr>
                <a:srgbClr val="00B0F0"/>
              </a:buClr>
              <a:buFont typeface="+mj-lt"/>
              <a:buAutoNum type="arabicPeriod"/>
            </a:pPr>
            <a:r>
              <a:rPr lang="sv-SE" sz="1600" dirty="0"/>
              <a:t>Go to the </a:t>
            </a:r>
            <a:r>
              <a:rPr lang="sv-SE" sz="1600" dirty="0" err="1"/>
              <a:t>Variables</a:t>
            </a:r>
            <a:r>
              <a:rPr lang="sv-SE" sz="1600" dirty="0"/>
              <a:t> tab.</a:t>
            </a:r>
          </a:p>
          <a:p>
            <a:pPr marL="457200" indent="-457200">
              <a:buClr>
                <a:srgbClr val="00B0F0"/>
              </a:buClr>
              <a:buFont typeface="+mj-lt"/>
              <a:buAutoNum type="arabicPeriod"/>
            </a:pPr>
            <a:r>
              <a:rPr lang="sv-SE" sz="1600" dirty="0"/>
              <a:t>Click on the active list and see the detailed list of the variables below.</a:t>
            </a:r>
          </a:p>
          <a:p>
            <a:pPr marL="457200" indent="-457200">
              <a:buClr>
                <a:srgbClr val="00B0F0"/>
              </a:buClr>
              <a:buFont typeface="+mj-lt"/>
              <a:buAutoNum type="arabicPeriod"/>
            </a:pPr>
            <a:r>
              <a:rPr lang="sv-SE" sz="1600" dirty="0" err="1"/>
              <a:t>Add</a:t>
            </a:r>
            <a:r>
              <a:rPr lang="sv-SE" sz="1600" dirty="0"/>
              <a:t> the </a:t>
            </a:r>
            <a:r>
              <a:rPr lang="sv-SE" sz="1600" dirty="0" err="1"/>
              <a:t>column</a:t>
            </a:r>
            <a:r>
              <a:rPr lang="sv-SE" sz="1600" dirty="0"/>
              <a:t> Symbol to the list </a:t>
            </a:r>
            <a:r>
              <a:rPr lang="sv-SE" sz="1600" dirty="0" err="1"/>
              <a:t>using</a:t>
            </a:r>
            <a:r>
              <a:rPr lang="sv-SE" sz="1600" dirty="0"/>
              <a:t> the </a:t>
            </a:r>
            <a:r>
              <a:rPr lang="sv-SE" sz="1600" dirty="0" err="1"/>
              <a:t>column</a:t>
            </a:r>
            <a:r>
              <a:rPr lang="sv-SE" sz="1600" dirty="0"/>
              <a:t> </a:t>
            </a:r>
            <a:r>
              <a:rPr lang="sv-SE" sz="1600" dirty="0" err="1"/>
              <a:t>selector</a:t>
            </a:r>
            <a:r>
              <a:rPr lang="sv-SE" sz="1600" dirty="0"/>
              <a:t> symbol</a:t>
            </a:r>
          </a:p>
          <a:p>
            <a:pPr marL="457200" indent="-457200">
              <a:buClr>
                <a:srgbClr val="00B0F0"/>
              </a:buClr>
              <a:buFont typeface="+mj-lt"/>
              <a:buAutoNum type="arabicPeriod"/>
            </a:pPr>
            <a:r>
              <a:rPr lang="sv-SE" sz="1600" dirty="0"/>
              <a:t>Close the </a:t>
            </a:r>
            <a:r>
              <a:rPr lang="sv-SE" sz="1600" dirty="0" err="1"/>
              <a:t>dataset</a:t>
            </a:r>
            <a:endParaRPr lang="sv-SE" sz="1600" dirty="0"/>
          </a:p>
          <a:p>
            <a:endParaRPr lang="sv-SE" sz="1600" dirty="0"/>
          </a:p>
        </p:txBody>
      </p:sp>
      <p:pic>
        <p:nvPicPr>
          <p:cNvPr id="5" name="Picture 3">
            <a:extLst>
              <a:ext uri="{FF2B5EF4-FFF2-40B4-BE49-F238E27FC236}">
                <a16:creationId xmlns:a16="http://schemas.microsoft.com/office/drawing/2014/main" id="{4202DB33-DC01-4D84-8F64-308CD91208E7}"/>
              </a:ext>
            </a:extLst>
          </p:cNvPr>
          <p:cNvPicPr>
            <a:picLocks noChangeAspect="1" noChangeArrowheads="1"/>
          </p:cNvPicPr>
          <p:nvPr/>
        </p:nvPicPr>
        <p:blipFill>
          <a:blip r:embed="rId2" cstate="print"/>
          <a:srcRect/>
          <a:stretch>
            <a:fillRect/>
          </a:stretch>
        </p:blipFill>
        <p:spPr bwMode="auto">
          <a:xfrm>
            <a:off x="7723152" y="1848663"/>
            <a:ext cx="1014979" cy="360154"/>
          </a:xfrm>
          <a:prstGeom prst="rect">
            <a:avLst/>
          </a:prstGeom>
          <a:noFill/>
          <a:ln w="9525">
            <a:solidFill>
              <a:schemeClr val="accent1">
                <a:lumMod val="75000"/>
              </a:schemeClr>
            </a:solidFill>
            <a:miter lim="800000"/>
            <a:headEnd/>
            <a:tailEnd/>
          </a:ln>
        </p:spPr>
      </p:pic>
      <p:pic>
        <p:nvPicPr>
          <p:cNvPr id="6" name="Picture 4">
            <a:extLst>
              <a:ext uri="{FF2B5EF4-FFF2-40B4-BE49-F238E27FC236}">
                <a16:creationId xmlns:a16="http://schemas.microsoft.com/office/drawing/2014/main" id="{FC2D8EAE-A994-41F9-88A4-2D46943D9053}"/>
              </a:ext>
            </a:extLst>
          </p:cNvPr>
          <p:cNvPicPr>
            <a:picLocks noChangeAspect="1" noChangeArrowheads="1"/>
          </p:cNvPicPr>
          <p:nvPr/>
        </p:nvPicPr>
        <p:blipFill>
          <a:blip r:embed="rId3" cstate="print"/>
          <a:srcRect/>
          <a:stretch>
            <a:fillRect/>
          </a:stretch>
        </p:blipFill>
        <p:spPr bwMode="auto">
          <a:xfrm>
            <a:off x="7734435" y="2310270"/>
            <a:ext cx="1018375" cy="379733"/>
          </a:xfrm>
          <a:prstGeom prst="rect">
            <a:avLst/>
          </a:prstGeom>
          <a:noFill/>
          <a:ln w="9525">
            <a:solidFill>
              <a:schemeClr val="accent1">
                <a:lumMod val="75000"/>
              </a:schemeClr>
            </a:solidFill>
            <a:miter lim="800000"/>
            <a:headEnd/>
            <a:tailEnd/>
          </a:ln>
        </p:spPr>
      </p:pic>
      <p:pic>
        <p:nvPicPr>
          <p:cNvPr id="7" name="Picture 6">
            <a:extLst>
              <a:ext uri="{FF2B5EF4-FFF2-40B4-BE49-F238E27FC236}">
                <a16:creationId xmlns:a16="http://schemas.microsoft.com/office/drawing/2014/main" id="{8F795388-0F9A-42B0-9C6B-9606F40767FB}"/>
              </a:ext>
            </a:extLst>
          </p:cNvPr>
          <p:cNvPicPr>
            <a:picLocks noChangeAspect="1" noChangeArrowheads="1"/>
          </p:cNvPicPr>
          <p:nvPr/>
        </p:nvPicPr>
        <p:blipFill>
          <a:blip r:embed="rId4" cstate="print"/>
          <a:srcRect l="9296" t="17975" r="15190" b="15775"/>
          <a:stretch>
            <a:fillRect/>
          </a:stretch>
        </p:blipFill>
        <p:spPr bwMode="auto">
          <a:xfrm>
            <a:off x="8106513" y="3281128"/>
            <a:ext cx="659218" cy="307634"/>
          </a:xfrm>
          <a:prstGeom prst="rect">
            <a:avLst/>
          </a:prstGeom>
          <a:noFill/>
          <a:ln w="9525">
            <a:solidFill>
              <a:schemeClr val="accent1">
                <a:lumMod val="75000"/>
              </a:schemeClr>
            </a:solidFill>
            <a:miter lim="800000"/>
            <a:headEnd/>
            <a:tailEnd/>
          </a:ln>
        </p:spPr>
      </p:pic>
      <p:pic>
        <p:nvPicPr>
          <p:cNvPr id="8" name="Picture 9">
            <a:extLst>
              <a:ext uri="{FF2B5EF4-FFF2-40B4-BE49-F238E27FC236}">
                <a16:creationId xmlns:a16="http://schemas.microsoft.com/office/drawing/2014/main" id="{E7F64180-2CF0-4541-962B-C2E901935B96}"/>
              </a:ext>
            </a:extLst>
          </p:cNvPr>
          <p:cNvPicPr>
            <a:picLocks noChangeAspect="1" noChangeArrowheads="1"/>
          </p:cNvPicPr>
          <p:nvPr/>
        </p:nvPicPr>
        <p:blipFill>
          <a:blip r:embed="rId5" cstate="print"/>
          <a:srcRect/>
          <a:stretch>
            <a:fillRect/>
          </a:stretch>
        </p:blipFill>
        <p:spPr bwMode="auto">
          <a:xfrm>
            <a:off x="7844577" y="2796175"/>
            <a:ext cx="921154" cy="405298"/>
          </a:xfrm>
          <a:prstGeom prst="rect">
            <a:avLst/>
          </a:prstGeom>
          <a:noFill/>
          <a:ln w="9525">
            <a:solidFill>
              <a:schemeClr val="accent1">
                <a:lumMod val="75000"/>
              </a:schemeClr>
            </a:solidFill>
            <a:miter lim="800000"/>
            <a:headEnd/>
            <a:tailEnd/>
          </a:ln>
        </p:spPr>
      </p:pic>
      <p:pic>
        <p:nvPicPr>
          <p:cNvPr id="9" name="Bildobjekt 8">
            <a:extLst>
              <a:ext uri="{FF2B5EF4-FFF2-40B4-BE49-F238E27FC236}">
                <a16:creationId xmlns:a16="http://schemas.microsoft.com/office/drawing/2014/main" id="{F3E0C38D-0D8B-4182-A009-5AA34C807807}"/>
              </a:ext>
            </a:extLst>
          </p:cNvPr>
          <p:cNvPicPr>
            <a:picLocks noChangeAspect="1"/>
          </p:cNvPicPr>
          <p:nvPr/>
        </p:nvPicPr>
        <p:blipFill>
          <a:blip r:embed="rId6"/>
          <a:stretch>
            <a:fillRect/>
          </a:stretch>
        </p:blipFill>
        <p:spPr>
          <a:xfrm>
            <a:off x="8293013" y="3699334"/>
            <a:ext cx="457199" cy="441582"/>
          </a:xfrm>
          <a:prstGeom prst="rect">
            <a:avLst/>
          </a:prstGeom>
          <a:ln>
            <a:solidFill>
              <a:schemeClr val="tx2"/>
            </a:solidFill>
          </a:ln>
        </p:spPr>
      </p:pic>
      <p:pic>
        <p:nvPicPr>
          <p:cNvPr id="10" name="Bildobjekt 9">
            <a:extLst>
              <a:ext uri="{FF2B5EF4-FFF2-40B4-BE49-F238E27FC236}">
                <a16:creationId xmlns:a16="http://schemas.microsoft.com/office/drawing/2014/main" id="{243E6436-DECC-428B-B42C-D4E3B37CB8E1}"/>
              </a:ext>
            </a:extLst>
          </p:cNvPr>
          <p:cNvPicPr>
            <a:picLocks noChangeAspect="1"/>
          </p:cNvPicPr>
          <p:nvPr/>
        </p:nvPicPr>
        <p:blipFill>
          <a:blip r:embed="rId7"/>
          <a:stretch>
            <a:fillRect/>
          </a:stretch>
        </p:blipFill>
        <p:spPr>
          <a:xfrm flipH="1" flipV="1">
            <a:off x="8117695" y="5492112"/>
            <a:ext cx="648036" cy="465776"/>
          </a:xfrm>
          <a:prstGeom prst="rect">
            <a:avLst/>
          </a:prstGeom>
          <a:ln>
            <a:solidFill>
              <a:schemeClr val="tx2"/>
            </a:solidFill>
          </a:ln>
        </p:spPr>
      </p:pic>
    </p:spTree>
    <p:extLst>
      <p:ext uri="{BB962C8B-B14F-4D97-AF65-F5344CB8AC3E}">
        <p14:creationId xmlns:p14="http://schemas.microsoft.com/office/powerpoint/2010/main" val="2781497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D23674E-2A77-4A76-92E1-1D3F870F1779}"/>
              </a:ext>
            </a:extLst>
          </p:cNvPr>
          <p:cNvPicPr>
            <a:picLocks noChangeAspect="1"/>
          </p:cNvPicPr>
          <p:nvPr/>
        </p:nvPicPr>
        <p:blipFill>
          <a:blip r:embed="rId2"/>
          <a:stretch>
            <a:fillRect/>
          </a:stretch>
        </p:blipFill>
        <p:spPr>
          <a:xfrm>
            <a:off x="1815171" y="2031564"/>
            <a:ext cx="7222604" cy="3935154"/>
          </a:xfrm>
          <a:prstGeom prst="rect">
            <a:avLst/>
          </a:prstGeom>
          <a:ln w="12700">
            <a:noFill/>
          </a:ln>
        </p:spPr>
      </p:pic>
      <p:sp>
        <p:nvSpPr>
          <p:cNvPr id="2" name="Rubrik 1">
            <a:extLst>
              <a:ext uri="{FF2B5EF4-FFF2-40B4-BE49-F238E27FC236}">
                <a16:creationId xmlns:a16="http://schemas.microsoft.com/office/drawing/2014/main" id="{2741DD0D-809C-4814-9B8D-BDF2CABF0FBA}"/>
              </a:ext>
            </a:extLst>
          </p:cNvPr>
          <p:cNvSpPr>
            <a:spLocks noGrp="1"/>
          </p:cNvSpPr>
          <p:nvPr>
            <p:ph type="title"/>
          </p:nvPr>
        </p:nvSpPr>
        <p:spPr>
          <a:xfrm>
            <a:off x="305373" y="296785"/>
            <a:ext cx="8229600" cy="1143000"/>
          </a:xfrm>
        </p:spPr>
        <p:txBody>
          <a:bodyPr>
            <a:normAutofit/>
          </a:bodyPr>
          <a:lstStyle/>
          <a:p>
            <a:pPr algn="ctr"/>
            <a:r>
              <a:rPr lang="sv-SE" sz="3600" dirty="0" err="1"/>
              <a:t>Exercise</a:t>
            </a:r>
            <a:r>
              <a:rPr lang="sv-SE" sz="3600" dirty="0"/>
              <a:t> 3- </a:t>
            </a:r>
            <a:r>
              <a:rPr lang="sv-SE" sz="3600" dirty="0" err="1"/>
              <a:t>Heatmap</a:t>
            </a:r>
            <a:endParaRPr lang="sv-SE" sz="3600" dirty="0"/>
          </a:p>
        </p:txBody>
      </p:sp>
      <p:sp>
        <p:nvSpPr>
          <p:cNvPr id="3" name="Platshållare för innehåll 2">
            <a:extLst>
              <a:ext uri="{FF2B5EF4-FFF2-40B4-BE49-F238E27FC236}">
                <a16:creationId xmlns:a16="http://schemas.microsoft.com/office/drawing/2014/main" id="{BB6838FD-498E-4E43-9F81-ABAC43C92B48}"/>
              </a:ext>
            </a:extLst>
          </p:cNvPr>
          <p:cNvSpPr>
            <a:spLocks noGrp="1"/>
          </p:cNvSpPr>
          <p:nvPr>
            <p:ph sz="half" idx="1"/>
          </p:nvPr>
        </p:nvSpPr>
        <p:spPr>
          <a:xfrm>
            <a:off x="305373" y="1878826"/>
            <a:ext cx="8229600" cy="4341424"/>
          </a:xfrm>
        </p:spPr>
        <p:txBody>
          <a:bodyPr/>
          <a:lstStyle/>
          <a:p>
            <a:pPr marL="342900" indent="-342900">
              <a:buClr>
                <a:srgbClr val="00B0F0"/>
              </a:buClr>
              <a:buFont typeface="Wingdings" panose="05000000000000000000" pitchFamily="2" charset="2"/>
              <a:buChar char="§"/>
            </a:pPr>
            <a:r>
              <a:rPr lang="sv-SE" dirty="0" err="1"/>
              <a:t>Heatmap</a:t>
            </a:r>
            <a:endParaRPr lang="sv-SE" dirty="0"/>
          </a:p>
          <a:p>
            <a:pPr marL="342900" indent="-342900">
              <a:buClr>
                <a:srgbClr val="00B0F0"/>
              </a:buClr>
              <a:buFont typeface="Wingdings" panose="05000000000000000000" pitchFamily="2" charset="2"/>
              <a:buChar char="§"/>
            </a:pPr>
            <a:r>
              <a:rPr lang="sv-SE" dirty="0"/>
              <a:t>Export </a:t>
            </a:r>
            <a:r>
              <a:rPr lang="sv-SE" dirty="0" err="1"/>
              <a:t>plot</a:t>
            </a:r>
            <a:endParaRPr lang="sv-SE" dirty="0"/>
          </a:p>
        </p:txBody>
      </p:sp>
      <p:sp>
        <p:nvSpPr>
          <p:cNvPr id="4" name="Platshållare för datum 3">
            <a:extLst>
              <a:ext uri="{FF2B5EF4-FFF2-40B4-BE49-F238E27FC236}">
                <a16:creationId xmlns:a16="http://schemas.microsoft.com/office/drawing/2014/main" id="{F2A66C0F-424B-40B9-B8E9-E60E4F38348D}"/>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027CA64B-9F33-4C57-A2F9-1179C4A3A5B8}"/>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094689C9-0CE0-4989-82AC-1AC7AD185D1B}"/>
              </a:ext>
            </a:extLst>
          </p:cNvPr>
          <p:cNvSpPr>
            <a:spLocks noGrp="1"/>
          </p:cNvSpPr>
          <p:nvPr>
            <p:ph type="sldNum" sz="quarter" idx="12"/>
          </p:nvPr>
        </p:nvSpPr>
        <p:spPr/>
        <p:txBody>
          <a:bodyPr/>
          <a:lstStyle/>
          <a:p>
            <a:fld id="{4FB200D7-8764-084F-859C-3608A6975463}" type="slidenum">
              <a:rPr lang="sv-SE" smtClean="0"/>
              <a:t>23</a:t>
            </a:fld>
            <a:endParaRPr lang="sv-SE"/>
          </a:p>
        </p:txBody>
      </p:sp>
    </p:spTree>
    <p:extLst>
      <p:ext uri="{BB962C8B-B14F-4D97-AF65-F5344CB8AC3E}">
        <p14:creationId xmlns:p14="http://schemas.microsoft.com/office/powerpoint/2010/main" val="1129867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Bildobjekt 26">
            <a:extLst>
              <a:ext uri="{FF2B5EF4-FFF2-40B4-BE49-F238E27FC236}">
                <a16:creationId xmlns:a16="http://schemas.microsoft.com/office/drawing/2014/main" id="{9F41657C-778E-4F9C-ACBC-69965A878E80}"/>
              </a:ext>
            </a:extLst>
          </p:cNvPr>
          <p:cNvPicPr>
            <a:picLocks noChangeAspect="1"/>
          </p:cNvPicPr>
          <p:nvPr/>
        </p:nvPicPr>
        <p:blipFill>
          <a:blip r:embed="rId2"/>
          <a:stretch>
            <a:fillRect/>
          </a:stretch>
        </p:blipFill>
        <p:spPr>
          <a:xfrm>
            <a:off x="2963447" y="2914430"/>
            <a:ext cx="2412617" cy="2297730"/>
          </a:xfrm>
          <a:prstGeom prst="rect">
            <a:avLst/>
          </a:prstGeom>
          <a:ln>
            <a:solidFill>
              <a:schemeClr val="tx2"/>
            </a:solidFill>
          </a:ln>
        </p:spPr>
      </p:pic>
      <p:pic>
        <p:nvPicPr>
          <p:cNvPr id="26" name="Bildobjekt 25">
            <a:extLst>
              <a:ext uri="{FF2B5EF4-FFF2-40B4-BE49-F238E27FC236}">
                <a16:creationId xmlns:a16="http://schemas.microsoft.com/office/drawing/2014/main" id="{C06EC775-9A5F-4EAA-89FF-A50A0E311020}"/>
              </a:ext>
            </a:extLst>
          </p:cNvPr>
          <p:cNvPicPr>
            <a:picLocks noChangeAspect="1"/>
          </p:cNvPicPr>
          <p:nvPr/>
        </p:nvPicPr>
        <p:blipFill>
          <a:blip r:embed="rId3"/>
          <a:stretch>
            <a:fillRect/>
          </a:stretch>
        </p:blipFill>
        <p:spPr>
          <a:xfrm>
            <a:off x="4575095" y="1324909"/>
            <a:ext cx="4272906" cy="1047281"/>
          </a:xfrm>
          <a:prstGeom prst="rect">
            <a:avLst/>
          </a:prstGeom>
          <a:ln>
            <a:solidFill>
              <a:schemeClr val="tx2"/>
            </a:solidFill>
          </a:ln>
        </p:spPr>
      </p:pic>
      <p:pic>
        <p:nvPicPr>
          <p:cNvPr id="25" name="Bildobjekt 24">
            <a:extLst>
              <a:ext uri="{FF2B5EF4-FFF2-40B4-BE49-F238E27FC236}">
                <a16:creationId xmlns:a16="http://schemas.microsoft.com/office/drawing/2014/main" id="{CE73C411-F301-4277-8D2B-1C0EFF5D55A7}"/>
              </a:ext>
            </a:extLst>
          </p:cNvPr>
          <p:cNvPicPr>
            <a:picLocks noChangeAspect="1"/>
          </p:cNvPicPr>
          <p:nvPr/>
        </p:nvPicPr>
        <p:blipFill>
          <a:blip r:embed="rId4"/>
          <a:stretch>
            <a:fillRect/>
          </a:stretch>
        </p:blipFill>
        <p:spPr>
          <a:xfrm>
            <a:off x="725305" y="1337132"/>
            <a:ext cx="3626552" cy="1068094"/>
          </a:xfrm>
          <a:prstGeom prst="rect">
            <a:avLst/>
          </a:prstGeom>
          <a:ln>
            <a:solidFill>
              <a:schemeClr val="tx2"/>
            </a:solidFill>
          </a:ln>
        </p:spPr>
      </p:pic>
      <p:sp>
        <p:nvSpPr>
          <p:cNvPr id="2" name="Rubrik 1">
            <a:extLst>
              <a:ext uri="{FF2B5EF4-FFF2-40B4-BE49-F238E27FC236}">
                <a16:creationId xmlns:a16="http://schemas.microsoft.com/office/drawing/2014/main" id="{424C494A-58A5-439B-8DFD-2EA3C0621BAB}"/>
              </a:ext>
            </a:extLst>
          </p:cNvPr>
          <p:cNvSpPr>
            <a:spLocks noGrp="1"/>
          </p:cNvSpPr>
          <p:nvPr>
            <p:ph type="title"/>
          </p:nvPr>
        </p:nvSpPr>
        <p:spPr>
          <a:xfrm>
            <a:off x="406256" y="280040"/>
            <a:ext cx="8229600" cy="1143000"/>
          </a:xfrm>
        </p:spPr>
        <p:txBody>
          <a:bodyPr>
            <a:normAutofit/>
          </a:bodyPr>
          <a:lstStyle/>
          <a:p>
            <a:pPr algn="ctr"/>
            <a:r>
              <a:rPr lang="sv-SE" sz="3600" dirty="0" err="1"/>
              <a:t>Exercise</a:t>
            </a:r>
            <a:r>
              <a:rPr lang="sv-SE" sz="3600" dirty="0"/>
              <a:t> 3: </a:t>
            </a:r>
            <a:r>
              <a:rPr lang="sv-SE" sz="3600" dirty="0" err="1"/>
              <a:t>Techniques</a:t>
            </a:r>
            <a:endParaRPr lang="sv-SE" sz="3600" dirty="0"/>
          </a:p>
        </p:txBody>
      </p:sp>
      <p:sp>
        <p:nvSpPr>
          <p:cNvPr id="3" name="Platshållare för datum 2">
            <a:extLst>
              <a:ext uri="{FF2B5EF4-FFF2-40B4-BE49-F238E27FC236}">
                <a16:creationId xmlns:a16="http://schemas.microsoft.com/office/drawing/2014/main" id="{C20E5947-9CB0-4D0B-B7D6-5898252C1E1E}"/>
              </a:ext>
            </a:extLst>
          </p:cNvPr>
          <p:cNvSpPr>
            <a:spLocks noGrp="1"/>
          </p:cNvSpPr>
          <p:nvPr>
            <p:ph type="dt" sz="half" idx="10"/>
          </p:nvPr>
        </p:nvSpPr>
        <p:spPr/>
        <p:txBody>
          <a:bodyPr/>
          <a:lstStyle/>
          <a:p>
            <a:fld id="{1FBC5EBE-A7E5-9D4C-AFEB-D87CEDCD52E2}" type="datetime1">
              <a:rPr lang="en-US" smtClean="0"/>
              <a:t>2/20/20</a:t>
            </a:fld>
            <a:endParaRPr lang="sv-SE"/>
          </a:p>
        </p:txBody>
      </p:sp>
      <p:sp>
        <p:nvSpPr>
          <p:cNvPr id="4" name="Platshållare för sidfot 3">
            <a:extLst>
              <a:ext uri="{FF2B5EF4-FFF2-40B4-BE49-F238E27FC236}">
                <a16:creationId xmlns:a16="http://schemas.microsoft.com/office/drawing/2014/main" id="{85092D0B-6805-443F-9E07-B4ACBCD16DDE}"/>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24524C5D-88F2-4116-A4BF-08B17A8CFB52}"/>
              </a:ext>
            </a:extLst>
          </p:cNvPr>
          <p:cNvSpPr>
            <a:spLocks noGrp="1"/>
          </p:cNvSpPr>
          <p:nvPr>
            <p:ph type="sldNum" sz="quarter" idx="12"/>
          </p:nvPr>
        </p:nvSpPr>
        <p:spPr/>
        <p:txBody>
          <a:bodyPr/>
          <a:lstStyle/>
          <a:p>
            <a:fld id="{4FB200D7-8764-084F-859C-3608A6975463}" type="slidenum">
              <a:rPr lang="sv-SE" smtClean="0"/>
              <a:t>24</a:t>
            </a:fld>
            <a:endParaRPr lang="sv-SE"/>
          </a:p>
        </p:txBody>
      </p:sp>
      <p:pic>
        <p:nvPicPr>
          <p:cNvPr id="10" name="Picture 2">
            <a:extLst>
              <a:ext uri="{FF2B5EF4-FFF2-40B4-BE49-F238E27FC236}">
                <a16:creationId xmlns:a16="http://schemas.microsoft.com/office/drawing/2014/main" id="{A54EF48F-B61E-4513-9835-E656438C6D59}"/>
              </a:ext>
            </a:extLst>
          </p:cNvPr>
          <p:cNvPicPr>
            <a:picLocks noChangeAspect="1" noChangeArrowheads="1"/>
          </p:cNvPicPr>
          <p:nvPr/>
        </p:nvPicPr>
        <p:blipFill>
          <a:blip r:embed="rId5" cstate="print"/>
          <a:srcRect/>
          <a:stretch>
            <a:fillRect/>
          </a:stretch>
        </p:blipFill>
        <p:spPr bwMode="auto">
          <a:xfrm>
            <a:off x="5723383" y="2987970"/>
            <a:ext cx="2382839" cy="1148095"/>
          </a:xfrm>
          <a:prstGeom prst="rect">
            <a:avLst/>
          </a:prstGeom>
          <a:noFill/>
          <a:ln w="9525">
            <a:solidFill>
              <a:schemeClr val="tx2"/>
            </a:solidFill>
            <a:miter lim="800000"/>
            <a:headEnd/>
            <a:tailEnd/>
          </a:ln>
        </p:spPr>
      </p:pic>
      <p:pic>
        <p:nvPicPr>
          <p:cNvPr id="11" name="Picture 4">
            <a:extLst>
              <a:ext uri="{FF2B5EF4-FFF2-40B4-BE49-F238E27FC236}">
                <a16:creationId xmlns:a16="http://schemas.microsoft.com/office/drawing/2014/main" id="{74DD8D04-55EB-46A3-8341-6148C2CCFA51}"/>
              </a:ext>
            </a:extLst>
          </p:cNvPr>
          <p:cNvPicPr>
            <a:picLocks noChangeAspect="1" noChangeArrowheads="1"/>
          </p:cNvPicPr>
          <p:nvPr/>
        </p:nvPicPr>
        <p:blipFill>
          <a:blip r:embed="rId6" cstate="print"/>
          <a:srcRect b="5244"/>
          <a:stretch>
            <a:fillRect/>
          </a:stretch>
        </p:blipFill>
        <p:spPr bwMode="auto">
          <a:xfrm>
            <a:off x="5730949" y="4763607"/>
            <a:ext cx="2511369" cy="1013039"/>
          </a:xfrm>
          <a:prstGeom prst="rect">
            <a:avLst/>
          </a:prstGeom>
          <a:noFill/>
          <a:ln w="9525">
            <a:solidFill>
              <a:schemeClr val="tx2"/>
            </a:solidFill>
            <a:miter lim="800000"/>
            <a:headEnd/>
            <a:tailEnd/>
          </a:ln>
        </p:spPr>
      </p:pic>
      <p:sp>
        <p:nvSpPr>
          <p:cNvPr id="12" name="Rektangel 11">
            <a:extLst>
              <a:ext uri="{FF2B5EF4-FFF2-40B4-BE49-F238E27FC236}">
                <a16:creationId xmlns:a16="http://schemas.microsoft.com/office/drawing/2014/main" id="{A185ECBF-E478-4CBF-B6F1-25631E41B7E3}"/>
              </a:ext>
            </a:extLst>
          </p:cNvPr>
          <p:cNvSpPr/>
          <p:nvPr/>
        </p:nvSpPr>
        <p:spPr>
          <a:xfrm>
            <a:off x="725305" y="2434825"/>
            <a:ext cx="1926105" cy="338554"/>
          </a:xfrm>
          <a:prstGeom prst="rect">
            <a:avLst/>
          </a:prstGeom>
        </p:spPr>
        <p:txBody>
          <a:bodyPr wrap="none">
            <a:spAutoFit/>
          </a:bodyPr>
          <a:lstStyle/>
          <a:p>
            <a:r>
              <a:rPr lang="sv-SE" sz="1600" dirty="0" err="1">
                <a:latin typeface="Gotham Office" panose="02000000000000000000" pitchFamily="2" charset="0"/>
              </a:rPr>
              <a:t>Select</a:t>
            </a:r>
            <a:r>
              <a:rPr lang="sv-SE" sz="1600" dirty="0">
                <a:latin typeface="Gotham Office" panose="02000000000000000000" pitchFamily="2" charset="0"/>
              </a:rPr>
              <a:t> heat </a:t>
            </a:r>
            <a:r>
              <a:rPr lang="sv-SE" sz="1600" dirty="0" err="1">
                <a:latin typeface="Gotham Office" panose="02000000000000000000" pitchFamily="2" charset="0"/>
              </a:rPr>
              <a:t>map</a:t>
            </a:r>
            <a:endParaRPr lang="sv-SE" sz="1600" dirty="0">
              <a:latin typeface="Gotham Office" panose="02000000000000000000" pitchFamily="2" charset="0"/>
            </a:endParaRPr>
          </a:p>
        </p:txBody>
      </p:sp>
      <p:sp>
        <p:nvSpPr>
          <p:cNvPr id="13" name="Rektangel 12">
            <a:extLst>
              <a:ext uri="{FF2B5EF4-FFF2-40B4-BE49-F238E27FC236}">
                <a16:creationId xmlns:a16="http://schemas.microsoft.com/office/drawing/2014/main" id="{3305F81B-EE43-4A6A-AB8E-5CE99FD34AC0}"/>
              </a:ext>
            </a:extLst>
          </p:cNvPr>
          <p:cNvSpPr/>
          <p:nvPr/>
        </p:nvSpPr>
        <p:spPr>
          <a:xfrm>
            <a:off x="5718865" y="2434825"/>
            <a:ext cx="3219471" cy="338554"/>
          </a:xfrm>
          <a:prstGeom prst="rect">
            <a:avLst/>
          </a:prstGeom>
        </p:spPr>
        <p:txBody>
          <a:bodyPr wrap="none">
            <a:spAutoFit/>
          </a:bodyPr>
          <a:lstStyle/>
          <a:p>
            <a:r>
              <a:rPr lang="sv-SE" sz="1600" dirty="0">
                <a:latin typeface="Gotham Office" panose="02000000000000000000" pitchFamily="2" charset="0"/>
              </a:rPr>
              <a:t>Order hierarchical clustering</a:t>
            </a:r>
          </a:p>
        </p:txBody>
      </p:sp>
      <p:sp>
        <p:nvSpPr>
          <p:cNvPr id="14" name="Rektangel 13">
            <a:extLst>
              <a:ext uri="{FF2B5EF4-FFF2-40B4-BE49-F238E27FC236}">
                <a16:creationId xmlns:a16="http://schemas.microsoft.com/office/drawing/2014/main" id="{03FC188A-7F85-4F9D-98EF-7BFEDD87E505}"/>
              </a:ext>
            </a:extLst>
          </p:cNvPr>
          <p:cNvSpPr/>
          <p:nvPr/>
        </p:nvSpPr>
        <p:spPr>
          <a:xfrm>
            <a:off x="3250682" y="5214244"/>
            <a:ext cx="1707070" cy="338554"/>
          </a:xfrm>
          <a:prstGeom prst="rect">
            <a:avLst/>
          </a:prstGeom>
        </p:spPr>
        <p:txBody>
          <a:bodyPr wrap="none">
            <a:spAutoFit/>
          </a:bodyPr>
          <a:lstStyle/>
          <a:p>
            <a:r>
              <a:rPr lang="sv-SE" sz="1600" dirty="0">
                <a:latin typeface="Gotham Office" panose="02000000000000000000" pitchFamily="2" charset="0"/>
              </a:rPr>
              <a:t>Color samples</a:t>
            </a:r>
          </a:p>
        </p:txBody>
      </p:sp>
      <p:sp>
        <p:nvSpPr>
          <p:cNvPr id="15" name="Rektangel 14">
            <a:extLst>
              <a:ext uri="{FF2B5EF4-FFF2-40B4-BE49-F238E27FC236}">
                <a16:creationId xmlns:a16="http://schemas.microsoft.com/office/drawing/2014/main" id="{8C7B57B2-9D00-4657-AA64-D5DCB92814E3}"/>
              </a:ext>
            </a:extLst>
          </p:cNvPr>
          <p:cNvSpPr/>
          <p:nvPr/>
        </p:nvSpPr>
        <p:spPr>
          <a:xfrm>
            <a:off x="5571659" y="4231437"/>
            <a:ext cx="3190938" cy="338554"/>
          </a:xfrm>
          <a:prstGeom prst="rect">
            <a:avLst/>
          </a:prstGeom>
        </p:spPr>
        <p:txBody>
          <a:bodyPr wrap="none">
            <a:spAutoFit/>
          </a:bodyPr>
          <a:lstStyle/>
          <a:p>
            <a:r>
              <a:rPr lang="sv-SE" sz="1600" dirty="0">
                <a:latin typeface="Gotham Office" panose="02000000000000000000" pitchFamily="2" charset="0"/>
              </a:rPr>
              <a:t>Color samples and variables</a:t>
            </a:r>
          </a:p>
        </p:txBody>
      </p:sp>
      <p:sp>
        <p:nvSpPr>
          <p:cNvPr id="16" name="textruta 15">
            <a:extLst>
              <a:ext uri="{FF2B5EF4-FFF2-40B4-BE49-F238E27FC236}">
                <a16:creationId xmlns:a16="http://schemas.microsoft.com/office/drawing/2014/main" id="{CB671ABC-D3CA-49B5-A6F2-42CBFCCE1C7B}"/>
              </a:ext>
            </a:extLst>
          </p:cNvPr>
          <p:cNvSpPr txBox="1"/>
          <p:nvPr/>
        </p:nvSpPr>
        <p:spPr>
          <a:xfrm>
            <a:off x="5989237" y="5800985"/>
            <a:ext cx="1892954" cy="338554"/>
          </a:xfrm>
          <a:prstGeom prst="rect">
            <a:avLst/>
          </a:prstGeom>
        </p:spPr>
        <p:txBody>
          <a:bodyPr wrap="none">
            <a:spAutoFit/>
          </a:bodyPr>
          <a:lstStyle>
            <a:defPPr>
              <a:defRPr lang="sv-SE"/>
            </a:defPPr>
            <a:lvl1pPr>
              <a:defRPr sz="1600">
                <a:latin typeface="Gotham Office" panose="02000000000000000000" pitchFamily="2" charset="0"/>
              </a:defRPr>
            </a:lvl1pPr>
          </a:lstStyle>
          <a:p>
            <a:r>
              <a:rPr lang="sv-SE" dirty="0"/>
              <a:t>Flip the clusters</a:t>
            </a:r>
          </a:p>
        </p:txBody>
      </p:sp>
      <p:sp>
        <p:nvSpPr>
          <p:cNvPr id="17" name="Ram 14">
            <a:extLst>
              <a:ext uri="{FF2B5EF4-FFF2-40B4-BE49-F238E27FC236}">
                <a16:creationId xmlns:a16="http://schemas.microsoft.com/office/drawing/2014/main" id="{2F0DAF9C-CFAD-401B-8C7C-6C85E81A22F6}"/>
              </a:ext>
            </a:extLst>
          </p:cNvPr>
          <p:cNvSpPr/>
          <p:nvPr/>
        </p:nvSpPr>
        <p:spPr bwMode="auto">
          <a:xfrm>
            <a:off x="3559710" y="1588689"/>
            <a:ext cx="792147" cy="388008"/>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8" name="Ram 15">
            <a:extLst>
              <a:ext uri="{FF2B5EF4-FFF2-40B4-BE49-F238E27FC236}">
                <a16:creationId xmlns:a16="http://schemas.microsoft.com/office/drawing/2014/main" id="{91BB1F5E-C82A-4230-B7AD-9A6166D57AEF}"/>
              </a:ext>
            </a:extLst>
          </p:cNvPr>
          <p:cNvSpPr/>
          <p:nvPr/>
        </p:nvSpPr>
        <p:spPr bwMode="auto">
          <a:xfrm>
            <a:off x="4980683" y="3296870"/>
            <a:ext cx="431801" cy="388008"/>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9" name="Ram 16">
            <a:extLst>
              <a:ext uri="{FF2B5EF4-FFF2-40B4-BE49-F238E27FC236}">
                <a16:creationId xmlns:a16="http://schemas.microsoft.com/office/drawing/2014/main" id="{A5BF1848-02B9-435B-9C95-56F633B546E6}"/>
              </a:ext>
            </a:extLst>
          </p:cNvPr>
          <p:cNvSpPr/>
          <p:nvPr/>
        </p:nvSpPr>
        <p:spPr bwMode="auto">
          <a:xfrm>
            <a:off x="7561075" y="5164790"/>
            <a:ext cx="642232" cy="388008"/>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20" name="Ram 17">
            <a:extLst>
              <a:ext uri="{FF2B5EF4-FFF2-40B4-BE49-F238E27FC236}">
                <a16:creationId xmlns:a16="http://schemas.microsoft.com/office/drawing/2014/main" id="{2B6ED254-3959-4047-A904-7A4A0917F88E}"/>
              </a:ext>
            </a:extLst>
          </p:cNvPr>
          <p:cNvSpPr/>
          <p:nvPr/>
        </p:nvSpPr>
        <p:spPr bwMode="auto">
          <a:xfrm>
            <a:off x="7186262" y="1433960"/>
            <a:ext cx="1661740" cy="920817"/>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pic>
        <p:nvPicPr>
          <p:cNvPr id="21" name="Picture 5">
            <a:extLst>
              <a:ext uri="{FF2B5EF4-FFF2-40B4-BE49-F238E27FC236}">
                <a16:creationId xmlns:a16="http://schemas.microsoft.com/office/drawing/2014/main" id="{EC3F1AB2-F7E9-4A05-91F3-F0DEF3E829E2}"/>
              </a:ext>
            </a:extLst>
          </p:cNvPr>
          <p:cNvPicPr>
            <a:picLocks noChangeAspect="1" noChangeArrowheads="1"/>
          </p:cNvPicPr>
          <p:nvPr/>
        </p:nvPicPr>
        <p:blipFill>
          <a:blip r:embed="rId7" cstate="print"/>
          <a:srcRect/>
          <a:stretch>
            <a:fillRect/>
          </a:stretch>
        </p:blipFill>
        <p:spPr bwMode="auto">
          <a:xfrm>
            <a:off x="827900" y="2925171"/>
            <a:ext cx="2032460" cy="806856"/>
          </a:xfrm>
          <a:prstGeom prst="rect">
            <a:avLst/>
          </a:prstGeom>
          <a:noFill/>
          <a:ln w="9525">
            <a:solidFill>
              <a:schemeClr val="tx2"/>
            </a:solidFill>
            <a:miter lim="800000"/>
            <a:headEnd/>
            <a:tailEnd/>
          </a:ln>
        </p:spPr>
      </p:pic>
      <p:sp>
        <p:nvSpPr>
          <p:cNvPr id="22" name="textruta 21">
            <a:extLst>
              <a:ext uri="{FF2B5EF4-FFF2-40B4-BE49-F238E27FC236}">
                <a16:creationId xmlns:a16="http://schemas.microsoft.com/office/drawing/2014/main" id="{C8456CEA-8638-4065-9F72-DC8EB8F3AA76}"/>
              </a:ext>
            </a:extLst>
          </p:cNvPr>
          <p:cNvSpPr txBox="1"/>
          <p:nvPr/>
        </p:nvSpPr>
        <p:spPr>
          <a:xfrm>
            <a:off x="817974" y="3843243"/>
            <a:ext cx="1901483" cy="338554"/>
          </a:xfrm>
          <a:prstGeom prst="rect">
            <a:avLst/>
          </a:prstGeom>
        </p:spPr>
        <p:txBody>
          <a:bodyPr wrap="none">
            <a:spAutoFit/>
          </a:bodyPr>
          <a:lstStyle>
            <a:defPPr>
              <a:defRPr lang="sv-SE"/>
            </a:defPPr>
            <a:lvl1pPr>
              <a:defRPr sz="1600">
                <a:latin typeface="Gotham Office" panose="02000000000000000000" pitchFamily="2" charset="0"/>
              </a:defRPr>
            </a:lvl1pPr>
          </a:lstStyle>
          <a:p>
            <a:r>
              <a:rPr lang="sv-SE" dirty="0"/>
              <a:t>Select axis label</a:t>
            </a:r>
          </a:p>
        </p:txBody>
      </p:sp>
      <p:sp>
        <p:nvSpPr>
          <p:cNvPr id="23" name="Ram 20">
            <a:extLst>
              <a:ext uri="{FF2B5EF4-FFF2-40B4-BE49-F238E27FC236}">
                <a16:creationId xmlns:a16="http://schemas.microsoft.com/office/drawing/2014/main" id="{1506B666-9180-48DF-8549-F89EF7BE4F2A}"/>
              </a:ext>
            </a:extLst>
          </p:cNvPr>
          <p:cNvSpPr/>
          <p:nvPr/>
        </p:nvSpPr>
        <p:spPr bwMode="auto">
          <a:xfrm>
            <a:off x="817974" y="3315045"/>
            <a:ext cx="2010287" cy="388008"/>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24" name="Ram 21">
            <a:extLst>
              <a:ext uri="{FF2B5EF4-FFF2-40B4-BE49-F238E27FC236}">
                <a16:creationId xmlns:a16="http://schemas.microsoft.com/office/drawing/2014/main" id="{8C1AF5E0-22BA-4C96-9936-EC14436C0C58}"/>
              </a:ext>
            </a:extLst>
          </p:cNvPr>
          <p:cNvSpPr/>
          <p:nvPr/>
        </p:nvSpPr>
        <p:spPr bwMode="auto">
          <a:xfrm>
            <a:off x="5689895" y="3188640"/>
            <a:ext cx="1923016" cy="972233"/>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477320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B9BD523-D370-464F-9A38-3210C3E81EBB}"/>
              </a:ext>
            </a:extLst>
          </p:cNvPr>
          <p:cNvSpPr>
            <a:spLocks noGrp="1"/>
          </p:cNvSpPr>
          <p:nvPr>
            <p:ph type="title"/>
          </p:nvPr>
        </p:nvSpPr>
        <p:spPr>
          <a:xfrm>
            <a:off x="358346" y="228041"/>
            <a:ext cx="8229600" cy="1143000"/>
          </a:xfrm>
        </p:spPr>
        <p:txBody>
          <a:bodyPr>
            <a:normAutofit/>
          </a:bodyPr>
          <a:lstStyle/>
          <a:p>
            <a:pPr algn="ctr"/>
            <a:r>
              <a:rPr lang="sv-SE" sz="3600" dirty="0" err="1"/>
              <a:t>Exercise</a:t>
            </a:r>
            <a:r>
              <a:rPr lang="sv-SE" sz="3600" dirty="0"/>
              <a:t> 3 </a:t>
            </a:r>
            <a:r>
              <a:rPr lang="sv-SE" sz="3600" dirty="0" err="1"/>
              <a:t>Heatmap</a:t>
            </a:r>
            <a:r>
              <a:rPr lang="sv-SE" sz="3600" dirty="0"/>
              <a:t>: Steps</a:t>
            </a:r>
          </a:p>
        </p:txBody>
      </p:sp>
      <p:sp>
        <p:nvSpPr>
          <p:cNvPr id="3" name="Platshållare för innehåll 2">
            <a:extLst>
              <a:ext uri="{FF2B5EF4-FFF2-40B4-BE49-F238E27FC236}">
                <a16:creationId xmlns:a16="http://schemas.microsoft.com/office/drawing/2014/main" id="{C8AE5277-16BC-4039-BBBF-5F4DE5C41DDE}"/>
              </a:ext>
            </a:extLst>
          </p:cNvPr>
          <p:cNvSpPr>
            <a:spLocks noGrp="1"/>
          </p:cNvSpPr>
          <p:nvPr>
            <p:ph sz="half" idx="1"/>
          </p:nvPr>
        </p:nvSpPr>
        <p:spPr>
          <a:xfrm>
            <a:off x="386545" y="1151684"/>
            <a:ext cx="6506493" cy="4954141"/>
          </a:xfrm>
        </p:spPr>
        <p:txBody>
          <a:bodyPr>
            <a:noAutofit/>
          </a:bodyPr>
          <a:lstStyle/>
          <a:p>
            <a:pPr marL="457200" indent="-457200">
              <a:buClr>
                <a:srgbClr val="009BDB"/>
              </a:buClr>
              <a:buFont typeface="+mj-lt"/>
              <a:buAutoNum type="arabicPeriod"/>
            </a:pPr>
            <a:r>
              <a:rPr lang="sv-SE" sz="1600" dirty="0" err="1"/>
              <a:t>Open</a:t>
            </a:r>
            <a:r>
              <a:rPr lang="sv-SE" sz="1600" dirty="0"/>
              <a:t> the Data Import </a:t>
            </a:r>
            <a:r>
              <a:rPr lang="sv-SE" sz="1600" dirty="0" err="1"/>
              <a:t>Example</a:t>
            </a:r>
            <a:r>
              <a:rPr lang="sv-SE" sz="1600" dirty="0"/>
              <a:t> </a:t>
            </a:r>
            <a:r>
              <a:rPr lang="sv-SE" sz="1600" dirty="0" err="1"/>
              <a:t>gedata-file</a:t>
            </a:r>
            <a:endParaRPr lang="sv-SE" sz="1600" dirty="0"/>
          </a:p>
          <a:p>
            <a:pPr marL="457200" lvl="0" indent="-457200">
              <a:buClr>
                <a:srgbClr val="009BDB"/>
              </a:buClr>
              <a:buFont typeface="+mj-lt"/>
              <a:buAutoNum type="arabicPeriod"/>
              <a:defRPr/>
            </a:pPr>
            <a:r>
              <a:rPr lang="sv-SE" sz="1600" dirty="0" err="1"/>
              <a:t>Select</a:t>
            </a:r>
            <a:r>
              <a:rPr lang="sv-SE" sz="1600" dirty="0"/>
              <a:t> </a:t>
            </a:r>
            <a:r>
              <a:rPr lang="sv-SE" sz="1600" dirty="0" err="1"/>
              <a:t>Heatmap</a:t>
            </a:r>
            <a:r>
              <a:rPr lang="sv-SE" sz="1600" dirty="0"/>
              <a:t> in the </a:t>
            </a:r>
            <a:r>
              <a:rPr lang="sv-SE" sz="1600" dirty="0" err="1"/>
              <a:t>Method</a:t>
            </a:r>
            <a:r>
              <a:rPr lang="sv-SE" sz="1600" dirty="0"/>
              <a:t> </a:t>
            </a:r>
            <a:r>
              <a:rPr lang="sv-SE" sz="1600" dirty="0" err="1"/>
              <a:t>tab</a:t>
            </a:r>
            <a:endParaRPr lang="sv-SE" sz="1600" dirty="0"/>
          </a:p>
          <a:p>
            <a:pPr marL="457200" lvl="0" indent="-457200">
              <a:buClr>
                <a:srgbClr val="009BDB"/>
              </a:buClr>
              <a:buFont typeface="+mj-lt"/>
              <a:buAutoNum type="arabicPeriod"/>
              <a:defRPr/>
            </a:pPr>
            <a:r>
              <a:rPr lang="en-US" sz="1600" dirty="0"/>
              <a:t>Select the View Tab  and press Size/AUTO to show all samples and variables </a:t>
            </a:r>
          </a:p>
          <a:p>
            <a:pPr marL="457200" lvl="0" indent="-457200">
              <a:buClr>
                <a:srgbClr val="009BDB"/>
              </a:buClr>
              <a:buFont typeface="+mj-lt"/>
              <a:buAutoNum type="arabicPeriod"/>
              <a:defRPr/>
            </a:pPr>
            <a:r>
              <a:rPr lang="en-US" sz="1600" dirty="0"/>
              <a:t>Then change the variable label to Symbol (Label/Var)</a:t>
            </a:r>
          </a:p>
          <a:p>
            <a:pPr marL="457200" lvl="0" indent="-457200">
              <a:buClr>
                <a:srgbClr val="009BDB"/>
              </a:buClr>
              <a:buFont typeface="+mj-lt"/>
              <a:buAutoNum type="arabicPeriod"/>
              <a:defRPr/>
            </a:pPr>
            <a:r>
              <a:rPr lang="en-US" sz="1600" dirty="0"/>
              <a:t>Go to the View Tab and change Order to Hierarchical clustering for both the samples and the variables</a:t>
            </a:r>
          </a:p>
          <a:p>
            <a:pPr marL="457200" lvl="0" indent="-457200">
              <a:buClr>
                <a:srgbClr val="009BDB"/>
              </a:buClr>
              <a:buFont typeface="+mj-lt"/>
              <a:buAutoNum type="arabicPeriod"/>
              <a:defRPr/>
            </a:pPr>
            <a:r>
              <a:rPr lang="sv-SE" sz="1600" dirty="0"/>
              <a:t>Color the </a:t>
            </a:r>
            <a:r>
              <a:rPr lang="sv-SE" sz="1600" dirty="0" err="1"/>
              <a:t>samples</a:t>
            </a:r>
            <a:r>
              <a:rPr lang="sv-SE" sz="1600" dirty="0"/>
              <a:t> </a:t>
            </a:r>
            <a:r>
              <a:rPr lang="sv-SE" sz="1600" dirty="0" err="1"/>
              <a:t>according</a:t>
            </a:r>
            <a:r>
              <a:rPr lang="sv-SE" sz="1600" dirty="0"/>
              <a:t> to the </a:t>
            </a:r>
            <a:r>
              <a:rPr lang="sv-SE" sz="1600" dirty="0" err="1"/>
              <a:t>Treatment</a:t>
            </a:r>
            <a:r>
              <a:rPr lang="sv-SE" sz="1600" dirty="0"/>
              <a:t> annotation.</a:t>
            </a:r>
          </a:p>
          <a:p>
            <a:pPr marL="457200" lvl="0" indent="-457200">
              <a:buClr>
                <a:srgbClr val="009BDB"/>
              </a:buClr>
              <a:buFont typeface="+mj-lt"/>
              <a:buAutoNum type="arabicPeriod"/>
              <a:defRPr/>
            </a:pPr>
            <a:r>
              <a:rPr lang="sv-SE" sz="1600" dirty="0"/>
              <a:t>Color by </a:t>
            </a:r>
            <a:r>
              <a:rPr lang="sv-SE" sz="1600" dirty="0" err="1"/>
              <a:t>additional</a:t>
            </a:r>
            <a:r>
              <a:rPr lang="sv-SE" sz="1600" dirty="0"/>
              <a:t> annotations </a:t>
            </a:r>
            <a:r>
              <a:rPr lang="sv-SE" sz="1600" dirty="0" err="1"/>
              <a:t>e.g</a:t>
            </a:r>
            <a:r>
              <a:rPr lang="sv-SE" sz="1600" dirty="0"/>
              <a:t>. Age and Gender (</a:t>
            </a:r>
            <a:r>
              <a:rPr lang="sv-SE" sz="1600" dirty="0" err="1"/>
              <a:t>View</a:t>
            </a:r>
            <a:r>
              <a:rPr lang="sv-SE" sz="1600" dirty="0"/>
              <a:t>/</a:t>
            </a:r>
            <a:r>
              <a:rPr lang="sv-SE" sz="1600" dirty="0" err="1"/>
              <a:t>Colour</a:t>
            </a:r>
            <a:r>
              <a:rPr lang="sv-SE" sz="1600" dirty="0"/>
              <a:t>/Sam/</a:t>
            </a:r>
            <a:r>
              <a:rPr lang="sv-SE" sz="1600" dirty="0" err="1"/>
              <a:t>Additional</a:t>
            </a:r>
            <a:r>
              <a:rPr lang="sv-SE" sz="1600" dirty="0"/>
              <a:t> annotations)</a:t>
            </a:r>
          </a:p>
          <a:p>
            <a:pPr marL="457200" lvl="0" indent="-457200">
              <a:buClr>
                <a:srgbClr val="009BDB"/>
              </a:buClr>
              <a:buFont typeface="+mj-lt"/>
              <a:buAutoNum type="arabicPeriod"/>
              <a:defRPr/>
            </a:pPr>
            <a:r>
              <a:rPr lang="sv-SE" sz="1600" dirty="0" err="1"/>
              <a:t>Colour</a:t>
            </a:r>
            <a:r>
              <a:rPr lang="sv-SE" sz="1600" dirty="0"/>
              <a:t> the </a:t>
            </a:r>
            <a:r>
              <a:rPr lang="sv-SE" sz="1600" dirty="0" err="1"/>
              <a:t>variables</a:t>
            </a:r>
            <a:r>
              <a:rPr lang="sv-SE" sz="1600" dirty="0"/>
              <a:t> by </a:t>
            </a:r>
            <a:r>
              <a:rPr lang="sv-SE" sz="1600" dirty="0" err="1"/>
              <a:t>Variance</a:t>
            </a:r>
            <a:r>
              <a:rPr lang="sv-SE" sz="1600" dirty="0"/>
              <a:t>  (</a:t>
            </a:r>
            <a:r>
              <a:rPr lang="sv-SE" sz="1600" dirty="0" err="1"/>
              <a:t>View</a:t>
            </a:r>
            <a:r>
              <a:rPr lang="sv-SE" sz="1600" dirty="0"/>
              <a:t>/</a:t>
            </a:r>
            <a:r>
              <a:rPr lang="sv-SE" sz="1600" dirty="0" err="1"/>
              <a:t>Colour</a:t>
            </a:r>
            <a:r>
              <a:rPr lang="sv-SE" sz="1600" dirty="0"/>
              <a:t>/Var)</a:t>
            </a:r>
          </a:p>
          <a:p>
            <a:pPr marL="457200" lvl="0" indent="-457200">
              <a:buClr>
                <a:srgbClr val="009BDB"/>
              </a:buClr>
              <a:buFont typeface="+mj-lt"/>
              <a:buAutoNum type="arabicPeriod"/>
              <a:defRPr/>
            </a:pPr>
            <a:r>
              <a:rPr lang="sv-SE" sz="1600" dirty="0"/>
              <a:t>Use the Flip Mouse tool to flip the clusters </a:t>
            </a:r>
          </a:p>
          <a:p>
            <a:pPr marL="457200" lvl="0" indent="-457200">
              <a:buClr>
                <a:srgbClr val="009BDB"/>
              </a:buClr>
              <a:buFont typeface="+mj-lt"/>
              <a:buAutoNum type="arabicPeriod"/>
              <a:defRPr/>
            </a:pPr>
            <a:r>
              <a:rPr lang="sv-SE" sz="1600" dirty="0"/>
              <a:t>Change the heatmap colours in View/Plot Settings/More</a:t>
            </a:r>
          </a:p>
          <a:p>
            <a:pPr marL="457200" lvl="0" indent="-457200">
              <a:buClr>
                <a:srgbClr val="009BDB"/>
              </a:buClr>
              <a:buFont typeface="+mj-lt"/>
              <a:buAutoNum type="arabicPeriod"/>
              <a:defRPr/>
            </a:pPr>
            <a:r>
              <a:rPr lang="sv-SE" sz="1600" dirty="0"/>
              <a:t>Zoom in the </a:t>
            </a:r>
            <a:r>
              <a:rPr lang="sv-SE" sz="1600" dirty="0" err="1"/>
              <a:t>variables</a:t>
            </a:r>
            <a:r>
              <a:rPr lang="sv-SE" sz="1600" dirty="0"/>
              <a:t> by </a:t>
            </a:r>
            <a:r>
              <a:rPr lang="sv-SE" sz="1600" dirty="0" err="1"/>
              <a:t>using</a:t>
            </a:r>
            <a:r>
              <a:rPr lang="sv-SE" sz="1600" dirty="0"/>
              <a:t> the </a:t>
            </a:r>
            <a:r>
              <a:rPr lang="sv-SE" sz="1600" dirty="0" err="1"/>
              <a:t>arrows</a:t>
            </a:r>
            <a:r>
              <a:rPr lang="sv-SE" sz="1600" dirty="0"/>
              <a:t> in </a:t>
            </a:r>
            <a:r>
              <a:rPr lang="sv-SE" sz="1600" dirty="0" err="1"/>
              <a:t>View</a:t>
            </a:r>
            <a:r>
              <a:rPr lang="sv-SE" sz="1600" dirty="0"/>
              <a:t>/</a:t>
            </a:r>
            <a:r>
              <a:rPr lang="sv-SE" sz="1600" dirty="0" err="1"/>
              <a:t>Plot</a:t>
            </a:r>
            <a:r>
              <a:rPr lang="sv-SE" sz="1600" dirty="0"/>
              <a:t> Settings. </a:t>
            </a:r>
            <a:r>
              <a:rPr lang="sv-SE" sz="1600" dirty="0" err="1"/>
              <a:t>Reset</a:t>
            </a:r>
            <a:r>
              <a:rPr lang="sv-SE" sz="1600" dirty="0"/>
              <a:t> by </a:t>
            </a:r>
            <a:r>
              <a:rPr lang="sv-SE" sz="1600" dirty="0" err="1"/>
              <a:t>pressing</a:t>
            </a:r>
            <a:r>
              <a:rPr lang="sv-SE" sz="1600" dirty="0"/>
              <a:t> Auto.</a:t>
            </a:r>
          </a:p>
          <a:p>
            <a:pPr marL="457200" lvl="0" indent="-457200">
              <a:buClr>
                <a:srgbClr val="009BDB"/>
              </a:buClr>
              <a:buFont typeface="+mj-lt"/>
              <a:buAutoNum type="arabicPeriod"/>
              <a:defRPr/>
            </a:pPr>
            <a:r>
              <a:rPr lang="sv-SE" sz="1600" dirty="0"/>
              <a:t>Export the </a:t>
            </a:r>
            <a:r>
              <a:rPr lang="sv-SE" sz="1600" dirty="0" err="1"/>
              <a:t>plot</a:t>
            </a:r>
            <a:r>
              <a:rPr lang="sv-SE" sz="1600" dirty="0"/>
              <a:t> (</a:t>
            </a:r>
            <a:r>
              <a:rPr lang="sv-SE" sz="1600" dirty="0" err="1"/>
              <a:t>File</a:t>
            </a:r>
            <a:r>
              <a:rPr lang="sv-SE" sz="1600" dirty="0"/>
              <a:t>/Export/Image)</a:t>
            </a:r>
          </a:p>
          <a:p>
            <a:pPr marL="457200" lvl="0" indent="-457200">
              <a:buClr>
                <a:srgbClr val="009BDB"/>
              </a:buClr>
              <a:buFont typeface="+mj-lt"/>
              <a:buAutoNum type="arabicPeriod"/>
              <a:defRPr/>
            </a:pPr>
            <a:r>
              <a:rPr lang="sv-SE" sz="1600" dirty="0" err="1"/>
              <a:t>Open</a:t>
            </a:r>
            <a:r>
              <a:rPr lang="sv-SE" sz="1600" dirty="0"/>
              <a:t> the </a:t>
            </a:r>
            <a:r>
              <a:rPr lang="sv-SE" sz="1600" dirty="0" err="1"/>
              <a:t>exported</a:t>
            </a:r>
            <a:r>
              <a:rPr lang="sv-SE" sz="1600" dirty="0"/>
              <a:t> </a:t>
            </a:r>
            <a:r>
              <a:rPr lang="sv-SE" sz="1600" dirty="0" err="1"/>
              <a:t>file</a:t>
            </a:r>
            <a:endParaRPr lang="sv-SE" sz="1600" dirty="0"/>
          </a:p>
          <a:p>
            <a:pPr marL="457200" lvl="0" indent="-457200">
              <a:buClr>
                <a:srgbClr val="009BDB"/>
              </a:buClr>
              <a:buFont typeface="+mj-lt"/>
              <a:buAutoNum type="arabicPeriod"/>
              <a:defRPr/>
            </a:pPr>
            <a:r>
              <a:rPr lang="sv-SE" sz="1600" dirty="0"/>
              <a:t>Close the </a:t>
            </a:r>
            <a:r>
              <a:rPr lang="sv-SE" sz="1600" dirty="0" err="1"/>
              <a:t>file</a:t>
            </a:r>
            <a:r>
              <a:rPr lang="sv-SE" sz="1600" dirty="0"/>
              <a:t> and the </a:t>
            </a:r>
            <a:r>
              <a:rPr lang="sv-SE" sz="1600" dirty="0" err="1"/>
              <a:t>dataset</a:t>
            </a:r>
            <a:endParaRPr lang="sv-SE" sz="1600" dirty="0"/>
          </a:p>
          <a:p>
            <a:endParaRPr lang="sv-SE" sz="1600" dirty="0"/>
          </a:p>
        </p:txBody>
      </p:sp>
      <p:sp>
        <p:nvSpPr>
          <p:cNvPr id="4" name="Platshållare för datum 3">
            <a:extLst>
              <a:ext uri="{FF2B5EF4-FFF2-40B4-BE49-F238E27FC236}">
                <a16:creationId xmlns:a16="http://schemas.microsoft.com/office/drawing/2014/main" id="{D68DD8FC-3E87-4BBD-93F8-F5404A270DA7}"/>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FAD45C72-D457-471C-A62F-88639109E880}"/>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C3AD7A70-E0FC-460C-A8CE-CFD8ED1DA87C}"/>
              </a:ext>
            </a:extLst>
          </p:cNvPr>
          <p:cNvSpPr>
            <a:spLocks noGrp="1"/>
          </p:cNvSpPr>
          <p:nvPr>
            <p:ph type="sldNum" sz="quarter" idx="12"/>
          </p:nvPr>
        </p:nvSpPr>
        <p:spPr/>
        <p:txBody>
          <a:bodyPr/>
          <a:lstStyle/>
          <a:p>
            <a:fld id="{4FB200D7-8764-084F-859C-3608A6975463}" type="slidenum">
              <a:rPr lang="sv-SE" smtClean="0"/>
              <a:t>25</a:t>
            </a:fld>
            <a:endParaRPr lang="sv-SE"/>
          </a:p>
        </p:txBody>
      </p:sp>
      <p:pic>
        <p:nvPicPr>
          <p:cNvPr id="9" name="Picture 5">
            <a:extLst>
              <a:ext uri="{FF2B5EF4-FFF2-40B4-BE49-F238E27FC236}">
                <a16:creationId xmlns:a16="http://schemas.microsoft.com/office/drawing/2014/main" id="{4C6E1D9F-0329-4AB0-B31A-F67BDECA50FE}"/>
              </a:ext>
            </a:extLst>
          </p:cNvPr>
          <p:cNvPicPr>
            <a:picLocks noChangeAspect="1" noChangeArrowheads="1"/>
          </p:cNvPicPr>
          <p:nvPr/>
        </p:nvPicPr>
        <p:blipFill>
          <a:blip r:embed="rId2" cstate="print"/>
          <a:srcRect/>
          <a:stretch>
            <a:fillRect/>
          </a:stretch>
        </p:blipFill>
        <p:spPr bwMode="auto">
          <a:xfrm>
            <a:off x="7334217" y="2210663"/>
            <a:ext cx="1603930" cy="636736"/>
          </a:xfrm>
          <a:prstGeom prst="rect">
            <a:avLst/>
          </a:prstGeom>
          <a:noFill/>
          <a:ln w="9525">
            <a:solidFill>
              <a:schemeClr val="accent1">
                <a:lumMod val="75000"/>
              </a:schemeClr>
            </a:solidFill>
            <a:miter lim="800000"/>
            <a:headEnd/>
            <a:tailEnd/>
          </a:ln>
        </p:spPr>
      </p:pic>
      <p:pic>
        <p:nvPicPr>
          <p:cNvPr id="10" name="Picture 3">
            <a:extLst>
              <a:ext uri="{FF2B5EF4-FFF2-40B4-BE49-F238E27FC236}">
                <a16:creationId xmlns:a16="http://schemas.microsoft.com/office/drawing/2014/main" id="{052355EF-C836-4147-9710-EC5B6F002640}"/>
              </a:ext>
            </a:extLst>
          </p:cNvPr>
          <p:cNvPicPr>
            <a:picLocks noChangeAspect="1" noChangeArrowheads="1"/>
          </p:cNvPicPr>
          <p:nvPr/>
        </p:nvPicPr>
        <p:blipFill>
          <a:blip r:embed="rId3" cstate="print"/>
          <a:srcRect/>
          <a:stretch>
            <a:fillRect/>
          </a:stretch>
        </p:blipFill>
        <p:spPr bwMode="auto">
          <a:xfrm>
            <a:off x="7198442" y="2887887"/>
            <a:ext cx="1739705" cy="869853"/>
          </a:xfrm>
          <a:prstGeom prst="rect">
            <a:avLst/>
          </a:prstGeom>
          <a:noFill/>
          <a:ln w="9525">
            <a:solidFill>
              <a:schemeClr val="accent1">
                <a:lumMod val="75000"/>
              </a:schemeClr>
            </a:solidFill>
            <a:miter lim="800000"/>
            <a:headEnd/>
            <a:tailEnd/>
          </a:ln>
        </p:spPr>
      </p:pic>
      <p:pic>
        <p:nvPicPr>
          <p:cNvPr id="12" name="Picture 2">
            <a:extLst>
              <a:ext uri="{FF2B5EF4-FFF2-40B4-BE49-F238E27FC236}">
                <a16:creationId xmlns:a16="http://schemas.microsoft.com/office/drawing/2014/main" id="{91D95CEB-AF8A-47FE-8B67-B100E7C1E66D}"/>
              </a:ext>
            </a:extLst>
          </p:cNvPr>
          <p:cNvPicPr>
            <a:picLocks noChangeAspect="1" noChangeArrowheads="1"/>
          </p:cNvPicPr>
          <p:nvPr/>
        </p:nvPicPr>
        <p:blipFill>
          <a:blip r:embed="rId4" cstate="print"/>
          <a:srcRect r="20887"/>
          <a:stretch>
            <a:fillRect/>
          </a:stretch>
        </p:blipFill>
        <p:spPr bwMode="auto">
          <a:xfrm>
            <a:off x="7508178" y="3778656"/>
            <a:ext cx="1431228" cy="871649"/>
          </a:xfrm>
          <a:prstGeom prst="rect">
            <a:avLst/>
          </a:prstGeom>
          <a:noFill/>
          <a:ln w="9525">
            <a:solidFill>
              <a:schemeClr val="accent1">
                <a:lumMod val="75000"/>
              </a:schemeClr>
            </a:solidFill>
            <a:miter lim="800000"/>
            <a:headEnd/>
            <a:tailEnd/>
          </a:ln>
        </p:spPr>
      </p:pic>
      <p:pic>
        <p:nvPicPr>
          <p:cNvPr id="14" name="Bildobjekt 13">
            <a:extLst>
              <a:ext uri="{FF2B5EF4-FFF2-40B4-BE49-F238E27FC236}">
                <a16:creationId xmlns:a16="http://schemas.microsoft.com/office/drawing/2014/main" id="{EB64F9A8-7265-417E-95BA-46EE02E81B98}"/>
              </a:ext>
            </a:extLst>
          </p:cNvPr>
          <p:cNvPicPr>
            <a:picLocks noChangeAspect="1"/>
          </p:cNvPicPr>
          <p:nvPr/>
        </p:nvPicPr>
        <p:blipFill>
          <a:blip r:embed="rId5"/>
          <a:stretch>
            <a:fillRect/>
          </a:stretch>
        </p:blipFill>
        <p:spPr>
          <a:xfrm>
            <a:off x="5292341" y="3426142"/>
            <a:ext cx="317276" cy="292887"/>
          </a:xfrm>
          <a:prstGeom prst="rect">
            <a:avLst/>
          </a:prstGeom>
          <a:ln>
            <a:solidFill>
              <a:schemeClr val="tx2"/>
            </a:solidFill>
          </a:ln>
        </p:spPr>
      </p:pic>
      <p:pic>
        <p:nvPicPr>
          <p:cNvPr id="15" name="Picture 14">
            <a:extLst>
              <a:ext uri="{FF2B5EF4-FFF2-40B4-BE49-F238E27FC236}">
                <a16:creationId xmlns:a16="http://schemas.microsoft.com/office/drawing/2014/main" id="{6E64EFBE-0BDD-4215-BCB3-906A74D80217}"/>
              </a:ext>
            </a:extLst>
          </p:cNvPr>
          <p:cNvPicPr>
            <a:picLocks noChangeAspect="1"/>
          </p:cNvPicPr>
          <p:nvPr/>
        </p:nvPicPr>
        <p:blipFill>
          <a:blip r:embed="rId6"/>
          <a:stretch>
            <a:fillRect/>
          </a:stretch>
        </p:blipFill>
        <p:spPr>
          <a:xfrm>
            <a:off x="6793822" y="4671221"/>
            <a:ext cx="2144325" cy="809378"/>
          </a:xfrm>
          <a:prstGeom prst="rect">
            <a:avLst/>
          </a:prstGeom>
          <a:ln>
            <a:solidFill>
              <a:schemeClr val="accent1"/>
            </a:solidFill>
          </a:ln>
        </p:spPr>
      </p:pic>
      <p:pic>
        <p:nvPicPr>
          <p:cNvPr id="16" name="Picture 15">
            <a:extLst>
              <a:ext uri="{FF2B5EF4-FFF2-40B4-BE49-F238E27FC236}">
                <a16:creationId xmlns:a16="http://schemas.microsoft.com/office/drawing/2014/main" id="{E2380E97-41EE-4C44-AB15-A5769CFDAEFA}"/>
              </a:ext>
            </a:extLst>
          </p:cNvPr>
          <p:cNvPicPr>
            <a:picLocks noChangeAspect="1"/>
          </p:cNvPicPr>
          <p:nvPr/>
        </p:nvPicPr>
        <p:blipFill rotWithShape="1">
          <a:blip r:embed="rId6"/>
          <a:srcRect r="50738"/>
          <a:stretch/>
        </p:blipFill>
        <p:spPr>
          <a:xfrm>
            <a:off x="7848734" y="1310300"/>
            <a:ext cx="1056333" cy="809378"/>
          </a:xfrm>
          <a:prstGeom prst="rect">
            <a:avLst/>
          </a:prstGeom>
          <a:ln>
            <a:solidFill>
              <a:schemeClr val="accent1"/>
            </a:solidFill>
          </a:ln>
        </p:spPr>
      </p:pic>
      <p:pic>
        <p:nvPicPr>
          <p:cNvPr id="7" name="Picture 6">
            <a:extLst>
              <a:ext uri="{FF2B5EF4-FFF2-40B4-BE49-F238E27FC236}">
                <a16:creationId xmlns:a16="http://schemas.microsoft.com/office/drawing/2014/main" id="{F4743C5F-A6DC-48DF-B708-CE541F799D57}"/>
              </a:ext>
            </a:extLst>
          </p:cNvPr>
          <p:cNvPicPr>
            <a:picLocks noChangeAspect="1"/>
          </p:cNvPicPr>
          <p:nvPr/>
        </p:nvPicPr>
        <p:blipFill>
          <a:blip r:embed="rId7"/>
          <a:stretch>
            <a:fillRect/>
          </a:stretch>
        </p:blipFill>
        <p:spPr>
          <a:xfrm>
            <a:off x="4572000" y="4214480"/>
            <a:ext cx="586882" cy="322372"/>
          </a:xfrm>
          <a:prstGeom prst="rect">
            <a:avLst/>
          </a:prstGeom>
          <a:ln>
            <a:solidFill>
              <a:schemeClr val="accent1"/>
            </a:solidFill>
          </a:ln>
        </p:spPr>
      </p:pic>
    </p:spTree>
    <p:extLst>
      <p:ext uri="{BB962C8B-B14F-4D97-AF65-F5344CB8AC3E}">
        <p14:creationId xmlns:p14="http://schemas.microsoft.com/office/powerpoint/2010/main" val="3421631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A29828B-AE73-4800-A26D-2615C8E75BF8}"/>
              </a:ext>
            </a:extLst>
          </p:cNvPr>
          <p:cNvSpPr>
            <a:spLocks noGrp="1"/>
          </p:cNvSpPr>
          <p:nvPr>
            <p:ph type="title"/>
          </p:nvPr>
        </p:nvSpPr>
        <p:spPr>
          <a:xfrm>
            <a:off x="210065" y="250530"/>
            <a:ext cx="8229600" cy="1143000"/>
          </a:xfrm>
        </p:spPr>
        <p:txBody>
          <a:bodyPr>
            <a:normAutofit/>
          </a:bodyPr>
          <a:lstStyle/>
          <a:p>
            <a:pPr algn="ctr"/>
            <a:r>
              <a:rPr lang="sv-SE" sz="3600" dirty="0" err="1"/>
              <a:t>Exercise</a:t>
            </a:r>
            <a:r>
              <a:rPr lang="sv-SE" sz="3600" dirty="0"/>
              <a:t> 4 - ANOVA</a:t>
            </a:r>
          </a:p>
        </p:txBody>
      </p:sp>
      <p:sp>
        <p:nvSpPr>
          <p:cNvPr id="3" name="Platshållare för innehåll 2">
            <a:extLst>
              <a:ext uri="{FF2B5EF4-FFF2-40B4-BE49-F238E27FC236}">
                <a16:creationId xmlns:a16="http://schemas.microsoft.com/office/drawing/2014/main" id="{8619C2B7-5D08-4823-9EB9-8F0FB5FBC5F1}"/>
              </a:ext>
            </a:extLst>
          </p:cNvPr>
          <p:cNvSpPr>
            <a:spLocks noGrp="1"/>
          </p:cNvSpPr>
          <p:nvPr>
            <p:ph sz="half" idx="1"/>
          </p:nvPr>
        </p:nvSpPr>
        <p:spPr>
          <a:xfrm>
            <a:off x="370665" y="1393530"/>
            <a:ext cx="8229600" cy="4341424"/>
          </a:xfrm>
        </p:spPr>
        <p:txBody>
          <a:bodyPr>
            <a:normAutofit/>
          </a:bodyPr>
          <a:lstStyle/>
          <a:p>
            <a:pPr marL="342900" indent="-342900">
              <a:lnSpc>
                <a:spcPct val="150000"/>
              </a:lnSpc>
              <a:buClr>
                <a:srgbClr val="009BDB"/>
              </a:buClr>
              <a:buFont typeface="Wingdings" panose="05000000000000000000" pitchFamily="2" charset="2"/>
              <a:buChar char="§"/>
            </a:pPr>
            <a:r>
              <a:rPr lang="sv-SE" dirty="0" err="1"/>
              <a:t>Perform</a:t>
            </a:r>
            <a:r>
              <a:rPr lang="sv-SE" dirty="0"/>
              <a:t> ANOVA - F-test (</a:t>
            </a:r>
            <a:r>
              <a:rPr lang="sv-SE" dirty="0" err="1"/>
              <a:t>Multigroup</a:t>
            </a:r>
            <a:r>
              <a:rPr lang="sv-SE" dirty="0"/>
              <a:t> </a:t>
            </a:r>
            <a:r>
              <a:rPr lang="sv-SE" dirty="0" err="1"/>
              <a:t>comparison</a:t>
            </a:r>
            <a:r>
              <a:rPr lang="sv-SE" dirty="0"/>
              <a:t>) </a:t>
            </a:r>
          </a:p>
          <a:p>
            <a:pPr marL="342900" indent="-342900">
              <a:buClr>
                <a:srgbClr val="00B0F0"/>
              </a:buClr>
              <a:buFont typeface="Wingdings" panose="05000000000000000000" pitchFamily="2" charset="2"/>
              <a:buChar char="§"/>
            </a:pPr>
            <a:r>
              <a:rPr lang="sv-SE" dirty="0" err="1"/>
              <a:t>Find</a:t>
            </a:r>
            <a:r>
              <a:rPr lang="sv-SE" dirty="0"/>
              <a:t> </a:t>
            </a:r>
            <a:r>
              <a:rPr lang="sv-SE" dirty="0" err="1"/>
              <a:t>discriminating</a:t>
            </a:r>
            <a:r>
              <a:rPr lang="sv-SE" dirty="0"/>
              <a:t> </a:t>
            </a:r>
            <a:r>
              <a:rPr lang="sv-SE" dirty="0" err="1"/>
              <a:t>variables</a:t>
            </a:r>
            <a:r>
              <a:rPr lang="sv-SE" dirty="0"/>
              <a:t> </a:t>
            </a:r>
            <a:r>
              <a:rPr lang="sv-SE" dirty="0" err="1"/>
              <a:t>separating</a:t>
            </a:r>
            <a:r>
              <a:rPr lang="sv-SE" dirty="0"/>
              <a:t> </a:t>
            </a:r>
            <a:br>
              <a:rPr lang="sv-SE" dirty="0"/>
            </a:br>
            <a:r>
              <a:rPr lang="sv-SE" dirty="0"/>
              <a:t>the 3 </a:t>
            </a:r>
            <a:r>
              <a:rPr lang="sv-SE" dirty="0" err="1"/>
              <a:t>Treatment</a:t>
            </a:r>
            <a:r>
              <a:rPr lang="sv-SE" dirty="0"/>
              <a:t> </a:t>
            </a:r>
            <a:r>
              <a:rPr lang="sv-SE" dirty="0" err="1"/>
              <a:t>groups</a:t>
            </a:r>
            <a:endParaRPr lang="sv-SE" dirty="0"/>
          </a:p>
          <a:p>
            <a:pPr marL="342900" indent="-342900">
              <a:lnSpc>
                <a:spcPct val="150000"/>
              </a:lnSpc>
              <a:buClr>
                <a:srgbClr val="00B0F0"/>
              </a:buClr>
              <a:buFont typeface="Wingdings" panose="05000000000000000000" pitchFamily="2" charset="2"/>
              <a:buChar char="§"/>
            </a:pPr>
            <a:r>
              <a:rPr lang="sv-SE" dirty="0"/>
              <a:t>Export </a:t>
            </a:r>
            <a:r>
              <a:rPr lang="sv-SE" dirty="0" err="1"/>
              <a:t>variable</a:t>
            </a:r>
            <a:r>
              <a:rPr lang="sv-SE" dirty="0"/>
              <a:t> list</a:t>
            </a:r>
          </a:p>
          <a:p>
            <a:endParaRPr lang="sv-SE" sz="2000" dirty="0"/>
          </a:p>
        </p:txBody>
      </p:sp>
      <p:sp>
        <p:nvSpPr>
          <p:cNvPr id="4" name="Platshållare för datum 3">
            <a:extLst>
              <a:ext uri="{FF2B5EF4-FFF2-40B4-BE49-F238E27FC236}">
                <a16:creationId xmlns:a16="http://schemas.microsoft.com/office/drawing/2014/main" id="{705CA160-0C4A-4F94-9DC3-44706B1FE0FA}"/>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D79A0591-9AEE-4578-BB14-6C52D797BC51}"/>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01AB91F0-289F-4A61-99CE-3BD57A8426E5}"/>
              </a:ext>
            </a:extLst>
          </p:cNvPr>
          <p:cNvSpPr>
            <a:spLocks noGrp="1"/>
          </p:cNvSpPr>
          <p:nvPr>
            <p:ph type="sldNum" sz="quarter" idx="12"/>
          </p:nvPr>
        </p:nvSpPr>
        <p:spPr/>
        <p:txBody>
          <a:bodyPr/>
          <a:lstStyle/>
          <a:p>
            <a:fld id="{4FB200D7-8764-084F-859C-3608A6975463}" type="slidenum">
              <a:rPr lang="sv-SE" smtClean="0"/>
              <a:t>26</a:t>
            </a:fld>
            <a:endParaRPr lang="sv-SE"/>
          </a:p>
        </p:txBody>
      </p:sp>
      <p:pic>
        <p:nvPicPr>
          <p:cNvPr id="9" name="Picture 8">
            <a:extLst>
              <a:ext uri="{FF2B5EF4-FFF2-40B4-BE49-F238E27FC236}">
                <a16:creationId xmlns:a16="http://schemas.microsoft.com/office/drawing/2014/main" id="{27BB5BE6-1125-4DA9-A24D-3472D4C61E67}"/>
              </a:ext>
            </a:extLst>
          </p:cNvPr>
          <p:cNvPicPr>
            <a:picLocks noChangeAspect="1"/>
          </p:cNvPicPr>
          <p:nvPr/>
        </p:nvPicPr>
        <p:blipFill>
          <a:blip r:embed="rId2"/>
          <a:stretch>
            <a:fillRect/>
          </a:stretch>
        </p:blipFill>
        <p:spPr>
          <a:xfrm>
            <a:off x="3870761" y="3329473"/>
            <a:ext cx="4820831" cy="2626575"/>
          </a:xfrm>
          <a:prstGeom prst="rect">
            <a:avLst/>
          </a:prstGeom>
          <a:ln w="12700">
            <a:noFill/>
          </a:ln>
        </p:spPr>
      </p:pic>
    </p:spTree>
    <p:extLst>
      <p:ext uri="{BB962C8B-B14F-4D97-AF65-F5344CB8AC3E}">
        <p14:creationId xmlns:p14="http://schemas.microsoft.com/office/powerpoint/2010/main" val="25658086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ildobjekt 13">
            <a:extLst>
              <a:ext uri="{FF2B5EF4-FFF2-40B4-BE49-F238E27FC236}">
                <a16:creationId xmlns:a16="http://schemas.microsoft.com/office/drawing/2014/main" id="{886D7A79-D29C-4352-9423-1726F970230A}"/>
              </a:ext>
            </a:extLst>
          </p:cNvPr>
          <p:cNvPicPr>
            <a:picLocks noChangeAspect="1"/>
          </p:cNvPicPr>
          <p:nvPr/>
        </p:nvPicPr>
        <p:blipFill>
          <a:blip r:embed="rId2"/>
          <a:stretch>
            <a:fillRect/>
          </a:stretch>
        </p:blipFill>
        <p:spPr>
          <a:xfrm>
            <a:off x="4874186" y="1509720"/>
            <a:ext cx="2687587" cy="4005236"/>
          </a:xfrm>
          <a:prstGeom prst="rect">
            <a:avLst/>
          </a:prstGeom>
          <a:ln>
            <a:solidFill>
              <a:schemeClr val="tx2"/>
            </a:solidFill>
          </a:ln>
        </p:spPr>
      </p:pic>
      <p:sp>
        <p:nvSpPr>
          <p:cNvPr id="2" name="Rubrik 1">
            <a:extLst>
              <a:ext uri="{FF2B5EF4-FFF2-40B4-BE49-F238E27FC236}">
                <a16:creationId xmlns:a16="http://schemas.microsoft.com/office/drawing/2014/main" id="{FBE03F18-C05B-46B8-B4EA-FA620D1FF187}"/>
              </a:ext>
            </a:extLst>
          </p:cNvPr>
          <p:cNvSpPr>
            <a:spLocks noGrp="1"/>
          </p:cNvSpPr>
          <p:nvPr>
            <p:ph type="title"/>
          </p:nvPr>
        </p:nvSpPr>
        <p:spPr>
          <a:xfrm>
            <a:off x="247135" y="210221"/>
            <a:ext cx="8229600" cy="1143000"/>
          </a:xfrm>
        </p:spPr>
        <p:txBody>
          <a:bodyPr>
            <a:normAutofit/>
          </a:bodyPr>
          <a:lstStyle/>
          <a:p>
            <a:pPr algn="ctr"/>
            <a:r>
              <a:rPr lang="sv-SE" sz="3600" dirty="0" err="1"/>
              <a:t>Exercise</a:t>
            </a:r>
            <a:r>
              <a:rPr lang="sv-SE" sz="3600" dirty="0"/>
              <a:t> 4 ANOVA: Tools</a:t>
            </a:r>
          </a:p>
        </p:txBody>
      </p:sp>
      <p:pic>
        <p:nvPicPr>
          <p:cNvPr id="5" name="Picture 3">
            <a:extLst>
              <a:ext uri="{FF2B5EF4-FFF2-40B4-BE49-F238E27FC236}">
                <a16:creationId xmlns:a16="http://schemas.microsoft.com/office/drawing/2014/main" id="{BE651471-7B66-4F50-A6D1-AC8A97F7C074}"/>
              </a:ext>
            </a:extLst>
          </p:cNvPr>
          <p:cNvPicPr>
            <a:picLocks noChangeAspect="1" noChangeArrowheads="1"/>
          </p:cNvPicPr>
          <p:nvPr/>
        </p:nvPicPr>
        <p:blipFill>
          <a:blip r:embed="rId3" cstate="print"/>
          <a:srcRect/>
          <a:stretch>
            <a:fillRect/>
          </a:stretch>
        </p:blipFill>
        <p:spPr bwMode="auto">
          <a:xfrm>
            <a:off x="732505" y="1496325"/>
            <a:ext cx="2714625" cy="3333750"/>
          </a:xfrm>
          <a:prstGeom prst="rect">
            <a:avLst/>
          </a:prstGeom>
          <a:noFill/>
          <a:ln w="9525">
            <a:noFill/>
            <a:miter lim="800000"/>
            <a:headEnd/>
            <a:tailEnd/>
          </a:ln>
        </p:spPr>
      </p:pic>
      <p:sp>
        <p:nvSpPr>
          <p:cNvPr id="6" name="textruta 5">
            <a:extLst>
              <a:ext uri="{FF2B5EF4-FFF2-40B4-BE49-F238E27FC236}">
                <a16:creationId xmlns:a16="http://schemas.microsoft.com/office/drawing/2014/main" id="{71D35AFE-40FD-4DEC-902D-23E1443C2EE6}"/>
              </a:ext>
            </a:extLst>
          </p:cNvPr>
          <p:cNvSpPr txBox="1"/>
          <p:nvPr/>
        </p:nvSpPr>
        <p:spPr>
          <a:xfrm>
            <a:off x="732505" y="5008501"/>
            <a:ext cx="3815788" cy="584775"/>
          </a:xfrm>
          <a:prstGeom prst="rect">
            <a:avLst/>
          </a:prstGeom>
          <a:noFill/>
        </p:spPr>
        <p:txBody>
          <a:bodyPr wrap="none" rtlCol="0">
            <a:spAutoFit/>
          </a:bodyPr>
          <a:lstStyle/>
          <a:p>
            <a:r>
              <a:rPr lang="sv-SE" sz="1600" dirty="0">
                <a:latin typeface="Gotham Office" panose="02000000000000000000" pitchFamily="2" charset="0"/>
              </a:rPr>
              <a:t>ANOVA (Multi </a:t>
            </a:r>
            <a:r>
              <a:rPr lang="sv-SE" sz="1600" dirty="0" err="1">
                <a:latin typeface="Gotham Office" panose="02000000000000000000" pitchFamily="2" charset="0"/>
              </a:rPr>
              <a:t>group</a:t>
            </a:r>
            <a:r>
              <a:rPr lang="sv-SE" sz="1600" dirty="0">
                <a:latin typeface="Gotham Office" panose="02000000000000000000" pitchFamily="2" charset="0"/>
              </a:rPr>
              <a:t> </a:t>
            </a:r>
            <a:r>
              <a:rPr lang="sv-SE" sz="1600" dirty="0" err="1">
                <a:latin typeface="Gotham Office" panose="02000000000000000000" pitchFamily="2" charset="0"/>
              </a:rPr>
              <a:t>comparison</a:t>
            </a:r>
            <a:r>
              <a:rPr lang="sv-SE" sz="1600" dirty="0">
                <a:latin typeface="Gotham Office" panose="02000000000000000000" pitchFamily="2" charset="0"/>
              </a:rPr>
              <a:t>)</a:t>
            </a:r>
          </a:p>
          <a:p>
            <a:r>
              <a:rPr lang="sv-SE" sz="1600" dirty="0">
                <a:latin typeface="Gotham Office" panose="02000000000000000000" pitchFamily="2" charset="0"/>
              </a:rPr>
              <a:t>p-</a:t>
            </a:r>
            <a:r>
              <a:rPr lang="sv-SE" sz="1600" dirty="0" err="1">
                <a:latin typeface="Gotham Office" panose="02000000000000000000" pitchFamily="2" charset="0"/>
              </a:rPr>
              <a:t>value</a:t>
            </a:r>
            <a:r>
              <a:rPr lang="sv-SE" sz="1600" dirty="0">
                <a:latin typeface="Gotham Office" panose="02000000000000000000" pitchFamily="2" charset="0"/>
              </a:rPr>
              <a:t> slider</a:t>
            </a:r>
          </a:p>
        </p:txBody>
      </p:sp>
      <p:sp>
        <p:nvSpPr>
          <p:cNvPr id="7" name="Ram 11">
            <a:extLst>
              <a:ext uri="{FF2B5EF4-FFF2-40B4-BE49-F238E27FC236}">
                <a16:creationId xmlns:a16="http://schemas.microsoft.com/office/drawing/2014/main" id="{3BC81763-FF93-4B37-9BB8-DB9410CAE4E4}"/>
              </a:ext>
            </a:extLst>
          </p:cNvPr>
          <p:cNvSpPr/>
          <p:nvPr/>
        </p:nvSpPr>
        <p:spPr>
          <a:xfrm>
            <a:off x="770095" y="2563178"/>
            <a:ext cx="1880779" cy="600022"/>
          </a:xfrm>
          <a:prstGeom prst="frame">
            <a:avLst>
              <a:gd name="adj1" fmla="val 1011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sv-SE">
              <a:solidFill>
                <a:schemeClr val="tx1"/>
              </a:solidFill>
            </a:endParaRPr>
          </a:p>
        </p:txBody>
      </p:sp>
      <p:sp>
        <p:nvSpPr>
          <p:cNvPr id="8" name="Ram 12">
            <a:extLst>
              <a:ext uri="{FF2B5EF4-FFF2-40B4-BE49-F238E27FC236}">
                <a16:creationId xmlns:a16="http://schemas.microsoft.com/office/drawing/2014/main" id="{67018E62-A12F-4D2F-8D59-2580CFDD403D}"/>
              </a:ext>
            </a:extLst>
          </p:cNvPr>
          <p:cNvSpPr/>
          <p:nvPr/>
        </p:nvSpPr>
        <p:spPr>
          <a:xfrm>
            <a:off x="770095" y="3288019"/>
            <a:ext cx="2690066" cy="632809"/>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sv-SE">
              <a:solidFill>
                <a:schemeClr val="tx1"/>
              </a:solidFill>
            </a:endParaRPr>
          </a:p>
        </p:txBody>
      </p:sp>
      <p:sp>
        <p:nvSpPr>
          <p:cNvPr id="9" name="Ram 14">
            <a:extLst>
              <a:ext uri="{FF2B5EF4-FFF2-40B4-BE49-F238E27FC236}">
                <a16:creationId xmlns:a16="http://schemas.microsoft.com/office/drawing/2014/main" id="{58BF0BFC-7E3A-4F02-A97D-874A6F6F522C}"/>
              </a:ext>
            </a:extLst>
          </p:cNvPr>
          <p:cNvSpPr/>
          <p:nvPr/>
        </p:nvSpPr>
        <p:spPr>
          <a:xfrm>
            <a:off x="5735723" y="2004778"/>
            <a:ext cx="405017" cy="324867"/>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sv-SE">
              <a:solidFill>
                <a:schemeClr val="tx1"/>
              </a:solidFill>
            </a:endParaRPr>
          </a:p>
        </p:txBody>
      </p:sp>
      <p:sp>
        <p:nvSpPr>
          <p:cNvPr id="10" name="Ram 18">
            <a:extLst>
              <a:ext uri="{FF2B5EF4-FFF2-40B4-BE49-F238E27FC236}">
                <a16:creationId xmlns:a16="http://schemas.microsoft.com/office/drawing/2014/main" id="{F1EDBA88-C6F1-4995-835B-E47B824751B4}"/>
              </a:ext>
            </a:extLst>
          </p:cNvPr>
          <p:cNvSpPr/>
          <p:nvPr/>
        </p:nvSpPr>
        <p:spPr>
          <a:xfrm>
            <a:off x="7029520" y="3714219"/>
            <a:ext cx="532253" cy="413218"/>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sv-SE">
              <a:solidFill>
                <a:schemeClr val="tx1"/>
              </a:solidFill>
            </a:endParaRPr>
          </a:p>
        </p:txBody>
      </p:sp>
      <p:sp>
        <p:nvSpPr>
          <p:cNvPr id="11" name="textruta 10">
            <a:extLst>
              <a:ext uri="{FF2B5EF4-FFF2-40B4-BE49-F238E27FC236}">
                <a16:creationId xmlns:a16="http://schemas.microsoft.com/office/drawing/2014/main" id="{D87C45B0-8081-478A-A080-D6AD64EEA435}"/>
              </a:ext>
            </a:extLst>
          </p:cNvPr>
          <p:cNvSpPr txBox="1"/>
          <p:nvPr/>
        </p:nvSpPr>
        <p:spPr>
          <a:xfrm>
            <a:off x="4803250" y="5592766"/>
            <a:ext cx="3255401" cy="1477328"/>
          </a:xfrm>
          <a:prstGeom prst="rect">
            <a:avLst/>
          </a:prstGeom>
          <a:noFill/>
        </p:spPr>
        <p:txBody>
          <a:bodyPr wrap="none" rtlCol="0">
            <a:spAutoFit/>
          </a:bodyPr>
          <a:lstStyle>
            <a:defPPr>
              <a:defRPr lang="sv-SE"/>
            </a:defPPr>
            <a:lvl1pPr>
              <a:defRPr sz="1600">
                <a:latin typeface="Gotham Office" panose="02000000000000000000" pitchFamily="2" charset="0"/>
              </a:defRPr>
            </a:lvl1pPr>
          </a:lstStyle>
          <a:p>
            <a:r>
              <a:rPr lang="sv-SE" dirty="0"/>
              <a:t>Copy the list</a:t>
            </a:r>
          </a:p>
          <a:p>
            <a:r>
              <a:rPr lang="sv-SE" dirty="0"/>
              <a:t>Add more info to the list</a:t>
            </a:r>
          </a:p>
          <a:p>
            <a:r>
              <a:rPr lang="sv-SE" dirty="0"/>
              <a:t>Export the list</a:t>
            </a:r>
          </a:p>
          <a:p>
            <a:endParaRPr lang="sv-SE" dirty="0"/>
          </a:p>
          <a:p>
            <a:endParaRPr lang="sv-SE" dirty="0"/>
          </a:p>
        </p:txBody>
      </p:sp>
      <p:sp>
        <p:nvSpPr>
          <p:cNvPr id="12" name="Ram 21">
            <a:extLst>
              <a:ext uri="{FF2B5EF4-FFF2-40B4-BE49-F238E27FC236}">
                <a16:creationId xmlns:a16="http://schemas.microsoft.com/office/drawing/2014/main" id="{5E172B1C-B856-44D7-A45A-51A1F7259B1C}"/>
              </a:ext>
            </a:extLst>
          </p:cNvPr>
          <p:cNvSpPr/>
          <p:nvPr/>
        </p:nvSpPr>
        <p:spPr>
          <a:xfrm>
            <a:off x="6262614" y="2004778"/>
            <a:ext cx="425944" cy="324867"/>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sv-SE">
              <a:solidFill>
                <a:schemeClr val="tx1"/>
              </a:solidFill>
            </a:endParaRPr>
          </a:p>
        </p:txBody>
      </p:sp>
    </p:spTree>
    <p:extLst>
      <p:ext uri="{BB962C8B-B14F-4D97-AF65-F5344CB8AC3E}">
        <p14:creationId xmlns:p14="http://schemas.microsoft.com/office/powerpoint/2010/main" val="37710073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B51D10B-67A8-4FE7-9DC3-2447E4EE6895}"/>
              </a:ext>
            </a:extLst>
          </p:cNvPr>
          <p:cNvSpPr>
            <a:spLocks noGrp="1"/>
          </p:cNvSpPr>
          <p:nvPr>
            <p:ph type="title"/>
          </p:nvPr>
        </p:nvSpPr>
        <p:spPr>
          <a:xfrm>
            <a:off x="214044" y="178787"/>
            <a:ext cx="8229600" cy="1143000"/>
          </a:xfrm>
        </p:spPr>
        <p:txBody>
          <a:bodyPr>
            <a:normAutofit/>
          </a:bodyPr>
          <a:lstStyle/>
          <a:p>
            <a:pPr algn="ctr"/>
            <a:r>
              <a:rPr lang="sv-SE" sz="3600" dirty="0" err="1"/>
              <a:t>Exercise</a:t>
            </a:r>
            <a:r>
              <a:rPr lang="sv-SE" sz="3600" dirty="0"/>
              <a:t> 4 ANOVA: Steps</a:t>
            </a:r>
          </a:p>
        </p:txBody>
      </p:sp>
      <p:sp>
        <p:nvSpPr>
          <p:cNvPr id="3" name="Platshållare för innehåll 2">
            <a:extLst>
              <a:ext uri="{FF2B5EF4-FFF2-40B4-BE49-F238E27FC236}">
                <a16:creationId xmlns:a16="http://schemas.microsoft.com/office/drawing/2014/main" id="{324D7CEC-B6AD-418C-8AF5-8BA8F3AFE778}"/>
              </a:ext>
            </a:extLst>
          </p:cNvPr>
          <p:cNvSpPr>
            <a:spLocks noGrp="1"/>
          </p:cNvSpPr>
          <p:nvPr>
            <p:ph sz="half" idx="1"/>
          </p:nvPr>
        </p:nvSpPr>
        <p:spPr>
          <a:xfrm>
            <a:off x="457200" y="1185863"/>
            <a:ext cx="6464513" cy="5832775"/>
          </a:xfrm>
        </p:spPr>
        <p:txBody>
          <a:bodyPr>
            <a:normAutofit/>
          </a:bodyPr>
          <a:lstStyle/>
          <a:p>
            <a:pPr marL="514350" indent="-514350">
              <a:lnSpc>
                <a:spcPct val="120000"/>
              </a:lnSpc>
              <a:buClr>
                <a:srgbClr val="00B0F0"/>
              </a:buClr>
              <a:buFont typeface="+mj-lt"/>
              <a:buAutoNum type="arabicPeriod"/>
            </a:pPr>
            <a:r>
              <a:rPr lang="sv-SE" sz="1400" dirty="0" err="1"/>
              <a:t>Open</a:t>
            </a:r>
            <a:r>
              <a:rPr lang="sv-SE" sz="1400" dirty="0"/>
              <a:t> the Data Import </a:t>
            </a:r>
            <a:r>
              <a:rPr lang="sv-SE" sz="1400" dirty="0" err="1"/>
              <a:t>Example</a:t>
            </a:r>
            <a:r>
              <a:rPr lang="sv-SE" sz="1400" dirty="0"/>
              <a:t> </a:t>
            </a:r>
            <a:r>
              <a:rPr lang="sv-SE" sz="1400" dirty="0" err="1"/>
              <a:t>gedata-file</a:t>
            </a:r>
            <a:r>
              <a:rPr lang="sv-SE" sz="1400" dirty="0"/>
              <a:t> and </a:t>
            </a:r>
            <a:br>
              <a:rPr lang="sv-SE" sz="1400" dirty="0"/>
            </a:br>
            <a:r>
              <a:rPr lang="sv-SE" sz="1400" dirty="0" err="1"/>
              <a:t>select</a:t>
            </a:r>
            <a:r>
              <a:rPr lang="sv-SE" sz="1400" dirty="0"/>
              <a:t> Heat </a:t>
            </a:r>
            <a:r>
              <a:rPr lang="sv-SE" sz="1400" dirty="0" err="1"/>
              <a:t>map</a:t>
            </a:r>
            <a:r>
              <a:rPr lang="sv-SE" sz="1400" dirty="0"/>
              <a:t> in the </a:t>
            </a:r>
            <a:r>
              <a:rPr lang="sv-SE" sz="1400" dirty="0" err="1"/>
              <a:t>Methods</a:t>
            </a:r>
            <a:r>
              <a:rPr lang="sv-SE" sz="1400" dirty="0"/>
              <a:t> tab.</a:t>
            </a:r>
          </a:p>
          <a:p>
            <a:pPr marL="514350" indent="-514350">
              <a:lnSpc>
                <a:spcPct val="120000"/>
              </a:lnSpc>
              <a:buClr>
                <a:srgbClr val="00B0F0"/>
              </a:buClr>
              <a:buFont typeface="+mj-lt"/>
              <a:buAutoNum type="arabicPeriod"/>
            </a:pPr>
            <a:r>
              <a:rPr lang="sv-SE" sz="1400" dirty="0" err="1"/>
              <a:t>Colour</a:t>
            </a:r>
            <a:r>
              <a:rPr lang="sv-SE" sz="1400" dirty="0"/>
              <a:t> </a:t>
            </a:r>
            <a:r>
              <a:rPr lang="sv-SE" sz="1400" dirty="0" err="1"/>
              <a:t>according</a:t>
            </a:r>
            <a:r>
              <a:rPr lang="sv-SE" sz="1400" dirty="0"/>
              <a:t> to </a:t>
            </a:r>
            <a:r>
              <a:rPr lang="sv-SE" sz="1400" dirty="0" err="1"/>
              <a:t>Treatment</a:t>
            </a:r>
            <a:r>
              <a:rPr lang="sv-SE" sz="1400" dirty="0"/>
              <a:t> and </a:t>
            </a:r>
            <a:r>
              <a:rPr lang="sv-SE" sz="1400" dirty="0" err="1"/>
              <a:t>perform</a:t>
            </a:r>
            <a:r>
              <a:rPr lang="sv-SE" sz="1400" dirty="0"/>
              <a:t> </a:t>
            </a:r>
            <a:r>
              <a:rPr lang="sv-SE" sz="1400" dirty="0" err="1"/>
              <a:t>hierarchical</a:t>
            </a:r>
            <a:r>
              <a:rPr lang="sv-SE" sz="1400" dirty="0"/>
              <a:t> </a:t>
            </a:r>
            <a:r>
              <a:rPr lang="sv-SE" sz="1400" dirty="0" err="1"/>
              <a:t>clustring</a:t>
            </a:r>
            <a:endParaRPr lang="sv-SE" sz="1400" dirty="0"/>
          </a:p>
          <a:p>
            <a:pPr marL="514350" lvl="0" indent="-514350">
              <a:lnSpc>
                <a:spcPct val="120000"/>
              </a:lnSpc>
              <a:buClr>
                <a:srgbClr val="00B0F0"/>
              </a:buClr>
              <a:buFont typeface="+mj-lt"/>
              <a:buAutoNum type="arabicPeriod"/>
              <a:defRPr/>
            </a:pPr>
            <a:r>
              <a:rPr lang="sv-SE" sz="1400" kern="0" dirty="0" err="1">
                <a:ea typeface="Calibri" charset="0"/>
                <a:cs typeface="Calibri" charset="0"/>
              </a:rPr>
              <a:t>Select</a:t>
            </a:r>
            <a:r>
              <a:rPr lang="sv-SE" sz="1400" kern="0" dirty="0">
                <a:ea typeface="Calibri" charset="0"/>
                <a:cs typeface="Calibri" charset="0"/>
              </a:rPr>
              <a:t> Multi </a:t>
            </a:r>
            <a:r>
              <a:rPr lang="sv-SE" sz="1400" kern="0" dirty="0" err="1">
                <a:ea typeface="Calibri" charset="0"/>
                <a:cs typeface="Calibri" charset="0"/>
              </a:rPr>
              <a:t>group</a:t>
            </a:r>
            <a:r>
              <a:rPr lang="sv-SE" sz="1400" kern="0" dirty="0">
                <a:ea typeface="Calibri" charset="0"/>
                <a:cs typeface="Calibri" charset="0"/>
              </a:rPr>
              <a:t> </a:t>
            </a:r>
            <a:r>
              <a:rPr lang="sv-SE" sz="1400" kern="0" dirty="0" err="1">
                <a:ea typeface="Calibri" charset="0"/>
                <a:cs typeface="Calibri" charset="0"/>
              </a:rPr>
              <a:t>comparison</a:t>
            </a:r>
            <a:r>
              <a:rPr lang="sv-SE" sz="1400" kern="0" dirty="0">
                <a:ea typeface="Calibri" charset="0"/>
                <a:cs typeface="Calibri" charset="0"/>
              </a:rPr>
              <a:t> in the </a:t>
            </a:r>
            <a:r>
              <a:rPr lang="sv-SE" sz="1400" kern="0" dirty="0" err="1">
                <a:ea typeface="Calibri" charset="0"/>
                <a:cs typeface="Calibri" charset="0"/>
              </a:rPr>
              <a:t>Statistics</a:t>
            </a:r>
            <a:r>
              <a:rPr lang="sv-SE" sz="1400" kern="0" dirty="0">
                <a:ea typeface="Calibri" charset="0"/>
                <a:cs typeface="Calibri" charset="0"/>
              </a:rPr>
              <a:t> </a:t>
            </a:r>
            <a:r>
              <a:rPr lang="sv-SE" sz="1400" kern="0" dirty="0" err="1">
                <a:ea typeface="Calibri" charset="0"/>
                <a:cs typeface="Calibri" charset="0"/>
              </a:rPr>
              <a:t>dialogue</a:t>
            </a:r>
            <a:r>
              <a:rPr lang="sv-SE" sz="1400" kern="0" dirty="0">
                <a:ea typeface="Calibri" charset="0"/>
                <a:cs typeface="Calibri" charset="0"/>
              </a:rPr>
              <a:t>. </a:t>
            </a:r>
          </a:p>
          <a:p>
            <a:pPr marL="514350" lvl="0" indent="-514350" defTabSz="914400" eaLnBrk="0" fontAlgn="base" hangingPunct="0">
              <a:lnSpc>
                <a:spcPct val="120000"/>
              </a:lnSpc>
              <a:spcAft>
                <a:spcPct val="0"/>
              </a:spcAft>
              <a:buClr>
                <a:srgbClr val="00B0F0"/>
              </a:buClr>
              <a:buFont typeface="+mj-lt"/>
              <a:buAutoNum type="arabicPeriod"/>
              <a:defRPr/>
            </a:pPr>
            <a:r>
              <a:rPr lang="sv-SE" sz="1400" kern="0" dirty="0" err="1">
                <a:ea typeface="Calibri" charset="0"/>
                <a:cs typeface="Calibri" charset="0"/>
              </a:rPr>
              <a:t>Select</a:t>
            </a:r>
            <a:r>
              <a:rPr lang="sv-SE" sz="1400" kern="0" dirty="0">
                <a:ea typeface="Calibri" charset="0"/>
                <a:cs typeface="Calibri" charset="0"/>
              </a:rPr>
              <a:t> the annotation </a:t>
            </a:r>
            <a:r>
              <a:rPr lang="sv-SE" sz="1400" kern="0" dirty="0" err="1">
                <a:ea typeface="Calibri" charset="0"/>
                <a:cs typeface="Calibri" charset="0"/>
              </a:rPr>
              <a:t>Treatment</a:t>
            </a:r>
            <a:r>
              <a:rPr lang="sv-SE" sz="1400" kern="0" dirty="0">
                <a:ea typeface="Calibri" charset="0"/>
                <a:cs typeface="Calibri" charset="0"/>
              </a:rPr>
              <a:t>.</a:t>
            </a:r>
          </a:p>
          <a:p>
            <a:pPr marL="514350" lvl="0" indent="-514350" defTabSz="914400" eaLnBrk="0" fontAlgn="base" hangingPunct="0">
              <a:lnSpc>
                <a:spcPct val="120000"/>
              </a:lnSpc>
              <a:spcAft>
                <a:spcPct val="0"/>
              </a:spcAft>
              <a:buClr>
                <a:srgbClr val="00B0F0"/>
              </a:buClr>
              <a:buFont typeface="+mj-lt"/>
              <a:buAutoNum type="arabicPeriod"/>
              <a:defRPr/>
            </a:pPr>
            <a:r>
              <a:rPr lang="sv-SE" sz="1400" kern="0" dirty="0">
                <a:ea typeface="Calibri" charset="0"/>
                <a:cs typeface="Calibri" charset="0"/>
              </a:rPr>
              <a:t>Drag the p-</a:t>
            </a:r>
            <a:r>
              <a:rPr lang="sv-SE" sz="1400" kern="0" dirty="0" err="1">
                <a:ea typeface="Calibri" charset="0"/>
                <a:cs typeface="Calibri" charset="0"/>
              </a:rPr>
              <a:t>value</a:t>
            </a:r>
            <a:r>
              <a:rPr lang="sv-SE" sz="1400" kern="0" dirty="0">
                <a:ea typeface="Calibri" charset="0"/>
                <a:cs typeface="Calibri" charset="0"/>
              </a:rPr>
              <a:t> slider in the </a:t>
            </a:r>
            <a:r>
              <a:rPr lang="sv-SE" sz="1400" kern="0" dirty="0" err="1">
                <a:ea typeface="Calibri" charset="0"/>
                <a:cs typeface="Calibri" charset="0"/>
              </a:rPr>
              <a:t>Statistics</a:t>
            </a:r>
            <a:r>
              <a:rPr lang="sv-SE" sz="1400" kern="0" dirty="0">
                <a:ea typeface="Calibri" charset="0"/>
                <a:cs typeface="Calibri" charset="0"/>
              </a:rPr>
              <a:t> dialog. Monitor the p-values and q-values of the remaining variables. Note that the heatmap is instantly updated</a:t>
            </a:r>
          </a:p>
          <a:p>
            <a:pPr marL="514350" lvl="0" indent="-514350" defTabSz="914400" eaLnBrk="0" fontAlgn="base" hangingPunct="0">
              <a:lnSpc>
                <a:spcPct val="120000"/>
              </a:lnSpc>
              <a:spcAft>
                <a:spcPct val="0"/>
              </a:spcAft>
              <a:buClr>
                <a:srgbClr val="00B0F0"/>
              </a:buClr>
              <a:buFont typeface="+mj-lt"/>
              <a:buAutoNum type="arabicPeriod"/>
              <a:defRPr/>
            </a:pPr>
            <a:r>
              <a:rPr lang="sv-SE" sz="1400" dirty="0" err="1">
                <a:ea typeface="Calibri" charset="0"/>
                <a:cs typeface="Calibri" charset="0"/>
              </a:rPr>
              <a:t>Create</a:t>
            </a:r>
            <a:r>
              <a:rPr lang="sv-SE" sz="1400" dirty="0">
                <a:ea typeface="Calibri" charset="0"/>
                <a:cs typeface="Calibri" charset="0"/>
              </a:rPr>
              <a:t> a list of the </a:t>
            </a:r>
            <a:r>
              <a:rPr lang="sv-SE" sz="1400" dirty="0" err="1">
                <a:ea typeface="Calibri" charset="0"/>
                <a:cs typeface="Calibri" charset="0"/>
              </a:rPr>
              <a:t>variables</a:t>
            </a:r>
            <a:r>
              <a:rPr lang="sv-SE" sz="1400" dirty="0">
                <a:ea typeface="Calibri" charset="0"/>
                <a:cs typeface="Calibri" charset="0"/>
              </a:rPr>
              <a:t> by </a:t>
            </a:r>
            <a:r>
              <a:rPr lang="sv-SE" sz="1400" dirty="0" err="1">
                <a:ea typeface="Calibri" charset="0"/>
                <a:cs typeface="Calibri" charset="0"/>
              </a:rPr>
              <a:t>making</a:t>
            </a:r>
            <a:r>
              <a:rPr lang="sv-SE" sz="1400" dirty="0">
                <a:ea typeface="Calibri" charset="0"/>
                <a:cs typeface="Calibri" charset="0"/>
              </a:rPr>
              <a:t> a copy of the </a:t>
            </a:r>
            <a:r>
              <a:rPr lang="sv-SE" sz="1400" dirty="0" err="1">
                <a:ea typeface="Calibri" charset="0"/>
                <a:cs typeface="Calibri" charset="0"/>
              </a:rPr>
              <a:t>active</a:t>
            </a:r>
            <a:r>
              <a:rPr lang="sv-SE" sz="1400" dirty="0">
                <a:ea typeface="Calibri" charset="0"/>
                <a:cs typeface="Calibri" charset="0"/>
              </a:rPr>
              <a:t>  </a:t>
            </a:r>
            <a:r>
              <a:rPr lang="sv-SE" sz="1400" dirty="0" err="1">
                <a:ea typeface="Calibri" charset="0"/>
                <a:cs typeface="Calibri" charset="0"/>
              </a:rPr>
              <a:t>variable</a:t>
            </a:r>
            <a:r>
              <a:rPr lang="sv-SE" sz="1400" dirty="0">
                <a:ea typeface="Calibri" charset="0"/>
                <a:cs typeface="Calibri" charset="0"/>
              </a:rPr>
              <a:t> list (Data Import </a:t>
            </a:r>
            <a:r>
              <a:rPr lang="sv-SE" sz="1400" dirty="0" err="1">
                <a:ea typeface="Calibri" charset="0"/>
                <a:cs typeface="Calibri" charset="0"/>
              </a:rPr>
              <a:t>Example</a:t>
            </a:r>
            <a:r>
              <a:rPr lang="sv-SE" sz="1400" dirty="0">
                <a:ea typeface="Calibri" charset="0"/>
                <a:cs typeface="Calibri" charset="0"/>
              </a:rPr>
              <a:t>) in the </a:t>
            </a:r>
            <a:r>
              <a:rPr lang="sv-SE" sz="1400" dirty="0" err="1">
                <a:ea typeface="Calibri" charset="0"/>
                <a:cs typeface="Calibri" charset="0"/>
              </a:rPr>
              <a:t>Variables</a:t>
            </a:r>
            <a:r>
              <a:rPr lang="sv-SE" sz="1400" dirty="0">
                <a:ea typeface="Calibri" charset="0"/>
                <a:cs typeface="Calibri" charset="0"/>
              </a:rPr>
              <a:t> tab.</a:t>
            </a:r>
          </a:p>
          <a:p>
            <a:pPr marL="514350" lvl="0" indent="-514350" defTabSz="914400" eaLnBrk="0" fontAlgn="base" hangingPunct="0">
              <a:lnSpc>
                <a:spcPct val="120000"/>
              </a:lnSpc>
              <a:spcAft>
                <a:spcPct val="0"/>
              </a:spcAft>
              <a:buClr>
                <a:srgbClr val="00B0F0"/>
              </a:buClr>
              <a:buFont typeface="+mj-lt"/>
              <a:buAutoNum type="arabicPeriod"/>
              <a:defRPr/>
            </a:pPr>
            <a:r>
              <a:rPr lang="sv-SE" sz="1400" dirty="0">
                <a:ea typeface="Calibri" charset="0"/>
                <a:cs typeface="Calibri" charset="0"/>
              </a:rPr>
              <a:t>Double </a:t>
            </a:r>
            <a:r>
              <a:rPr lang="sv-SE" sz="1400" dirty="0" err="1">
                <a:ea typeface="Calibri" charset="0"/>
                <a:cs typeface="Calibri" charset="0"/>
              </a:rPr>
              <a:t>click</a:t>
            </a:r>
            <a:r>
              <a:rPr lang="sv-SE" sz="1400" dirty="0">
                <a:ea typeface="Calibri" charset="0"/>
                <a:cs typeface="Calibri" charset="0"/>
              </a:rPr>
              <a:t> on the list to </a:t>
            </a:r>
            <a:r>
              <a:rPr lang="sv-SE" sz="1400" dirty="0" err="1">
                <a:ea typeface="Calibri" charset="0"/>
                <a:cs typeface="Calibri" charset="0"/>
              </a:rPr>
              <a:t>rename</a:t>
            </a:r>
            <a:r>
              <a:rPr lang="sv-SE" sz="1400" dirty="0">
                <a:ea typeface="Calibri" charset="0"/>
                <a:cs typeface="Calibri" charset="0"/>
              </a:rPr>
              <a:t> it. </a:t>
            </a:r>
          </a:p>
          <a:p>
            <a:pPr marL="514350" lvl="0" indent="-514350" defTabSz="914400" eaLnBrk="0" fontAlgn="base" hangingPunct="0">
              <a:lnSpc>
                <a:spcPct val="120000"/>
              </a:lnSpc>
              <a:spcAft>
                <a:spcPct val="0"/>
              </a:spcAft>
              <a:buClr>
                <a:srgbClr val="00B0F0"/>
              </a:buClr>
              <a:buFont typeface="+mj-lt"/>
              <a:buAutoNum type="arabicPeriod"/>
              <a:defRPr/>
            </a:pPr>
            <a:r>
              <a:rPr lang="sv-SE" sz="1400" dirty="0">
                <a:ea typeface="Calibri" charset="0"/>
                <a:cs typeface="Calibri" charset="0"/>
              </a:rPr>
              <a:t>Add more information to the list by clicking on  the column selector icon and select symbol. Add p-value and q-value. </a:t>
            </a:r>
          </a:p>
          <a:p>
            <a:pPr marL="514350" lvl="0" indent="-514350" defTabSz="914400" eaLnBrk="0" fontAlgn="base" hangingPunct="0">
              <a:lnSpc>
                <a:spcPct val="120000"/>
              </a:lnSpc>
              <a:spcAft>
                <a:spcPct val="0"/>
              </a:spcAft>
              <a:buClr>
                <a:srgbClr val="00B0F0"/>
              </a:buClr>
              <a:buFont typeface="+mj-lt"/>
              <a:buAutoNum type="arabicPeriod"/>
              <a:defRPr/>
            </a:pPr>
            <a:r>
              <a:rPr lang="sv-SE" sz="1400" dirty="0">
                <a:ea typeface="Calibri" charset="0"/>
                <a:cs typeface="Calibri" charset="0"/>
              </a:rPr>
              <a:t>Add a comment. (</a:t>
            </a:r>
            <a:r>
              <a:rPr lang="sv-SE" sz="1400" i="1" dirty="0">
                <a:ea typeface="Calibri" charset="0"/>
                <a:cs typeface="Calibri" charset="0"/>
              </a:rPr>
              <a:t>Mark the list and </a:t>
            </a:r>
            <a:r>
              <a:rPr lang="sv-SE" sz="1400" i="1" dirty="0" err="1">
                <a:ea typeface="Calibri" charset="0"/>
                <a:cs typeface="Calibri" charset="0"/>
              </a:rPr>
              <a:t>select</a:t>
            </a:r>
            <a:r>
              <a:rPr lang="sv-SE" sz="1400" i="1" dirty="0">
                <a:ea typeface="Calibri" charset="0"/>
                <a:cs typeface="Calibri" charset="0"/>
              </a:rPr>
              <a:t> the </a:t>
            </a:r>
            <a:r>
              <a:rPr lang="sv-SE" sz="1400" i="1" dirty="0" err="1">
                <a:ea typeface="Calibri" charset="0"/>
                <a:cs typeface="Calibri" charset="0"/>
              </a:rPr>
              <a:t>comment</a:t>
            </a:r>
            <a:r>
              <a:rPr lang="sv-SE" sz="1400" i="1" dirty="0">
                <a:ea typeface="Calibri" charset="0"/>
                <a:cs typeface="Calibri" charset="0"/>
              </a:rPr>
              <a:t> </a:t>
            </a:r>
            <a:r>
              <a:rPr lang="sv-SE" sz="1400" i="1" dirty="0" err="1">
                <a:ea typeface="Calibri" charset="0"/>
                <a:cs typeface="Calibri" charset="0"/>
              </a:rPr>
              <a:t>tab</a:t>
            </a:r>
            <a:r>
              <a:rPr lang="sv-SE" sz="1400" i="1" dirty="0">
                <a:ea typeface="Calibri" charset="0"/>
                <a:cs typeface="Calibri" charset="0"/>
              </a:rPr>
              <a:t> in the </a:t>
            </a:r>
            <a:r>
              <a:rPr lang="sv-SE" sz="1400" i="1" dirty="0" err="1">
                <a:ea typeface="Calibri" charset="0"/>
                <a:cs typeface="Calibri" charset="0"/>
              </a:rPr>
              <a:t>bottom</a:t>
            </a:r>
            <a:r>
              <a:rPr lang="sv-SE" sz="1400" i="1" dirty="0">
                <a:ea typeface="Calibri" charset="0"/>
                <a:cs typeface="Calibri" charset="0"/>
              </a:rPr>
              <a:t> part of the </a:t>
            </a:r>
            <a:r>
              <a:rPr lang="sv-SE" sz="1400" i="1" dirty="0" err="1">
                <a:ea typeface="Calibri" charset="0"/>
                <a:cs typeface="Calibri" charset="0"/>
              </a:rPr>
              <a:t>Window</a:t>
            </a:r>
            <a:r>
              <a:rPr lang="sv-SE" sz="1400" i="1" dirty="0">
                <a:ea typeface="Calibri" charset="0"/>
                <a:cs typeface="Calibri" charset="0"/>
              </a:rPr>
              <a:t>)</a:t>
            </a:r>
          </a:p>
          <a:p>
            <a:pPr marL="514350" lvl="0" indent="-514350" defTabSz="914400" eaLnBrk="0" fontAlgn="base" hangingPunct="0">
              <a:lnSpc>
                <a:spcPct val="120000"/>
              </a:lnSpc>
              <a:spcAft>
                <a:spcPct val="0"/>
              </a:spcAft>
              <a:buClr>
                <a:srgbClr val="00B0F0"/>
              </a:buClr>
              <a:buFont typeface="+mj-lt"/>
              <a:buAutoNum type="arabicPeriod"/>
              <a:defRPr/>
            </a:pPr>
            <a:r>
              <a:rPr lang="sv-SE" sz="1400" dirty="0">
                <a:ea typeface="Calibri" charset="0"/>
                <a:cs typeface="Calibri" charset="0"/>
              </a:rPr>
              <a:t>Export the list to your computer (select the Export icon) (include annotations)</a:t>
            </a:r>
          </a:p>
          <a:p>
            <a:pPr marL="514350" lvl="0" indent="-514350" defTabSz="914400" eaLnBrk="0" fontAlgn="base" hangingPunct="0">
              <a:lnSpc>
                <a:spcPct val="120000"/>
              </a:lnSpc>
              <a:spcAft>
                <a:spcPct val="0"/>
              </a:spcAft>
              <a:buClr>
                <a:srgbClr val="00B0F0"/>
              </a:buClr>
              <a:buFont typeface="+mj-lt"/>
              <a:buAutoNum type="arabicPeriod"/>
              <a:defRPr/>
            </a:pPr>
            <a:r>
              <a:rPr lang="sv-SE" sz="1400" dirty="0" err="1">
                <a:ea typeface="Calibri" charset="0"/>
                <a:cs typeface="Calibri" charset="0"/>
              </a:rPr>
              <a:t>Open</a:t>
            </a:r>
            <a:r>
              <a:rPr lang="sv-SE" sz="1400" dirty="0">
                <a:ea typeface="Calibri" charset="0"/>
                <a:cs typeface="Calibri" charset="0"/>
              </a:rPr>
              <a:t> the list and look at the </a:t>
            </a:r>
            <a:r>
              <a:rPr lang="sv-SE" sz="1400" dirty="0" err="1">
                <a:ea typeface="Calibri" charset="0"/>
                <a:cs typeface="Calibri" charset="0"/>
              </a:rPr>
              <a:t>content</a:t>
            </a:r>
            <a:r>
              <a:rPr lang="sv-SE" sz="1400" dirty="0">
                <a:ea typeface="Calibri" charset="0"/>
                <a:cs typeface="Calibri" charset="0"/>
              </a:rPr>
              <a:t>.</a:t>
            </a:r>
          </a:p>
          <a:p>
            <a:endParaRPr lang="sv-SE" sz="900" dirty="0"/>
          </a:p>
        </p:txBody>
      </p:sp>
      <p:sp>
        <p:nvSpPr>
          <p:cNvPr id="4" name="Platshållare för datum 3">
            <a:extLst>
              <a:ext uri="{FF2B5EF4-FFF2-40B4-BE49-F238E27FC236}">
                <a16:creationId xmlns:a16="http://schemas.microsoft.com/office/drawing/2014/main" id="{699C39F6-9494-4D40-A452-144A622C183C}"/>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468B2AB2-98BE-4A6A-B771-8F177A162652}"/>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B161679A-5F75-43D0-9F0A-678889A6F197}"/>
              </a:ext>
            </a:extLst>
          </p:cNvPr>
          <p:cNvSpPr>
            <a:spLocks noGrp="1"/>
          </p:cNvSpPr>
          <p:nvPr>
            <p:ph type="sldNum" sz="quarter" idx="12"/>
          </p:nvPr>
        </p:nvSpPr>
        <p:spPr/>
        <p:txBody>
          <a:bodyPr/>
          <a:lstStyle/>
          <a:p>
            <a:fld id="{4FB200D7-8764-084F-859C-3608A6975463}" type="slidenum">
              <a:rPr lang="sv-SE" smtClean="0"/>
              <a:t>28</a:t>
            </a:fld>
            <a:endParaRPr lang="sv-SE"/>
          </a:p>
        </p:txBody>
      </p:sp>
      <p:pic>
        <p:nvPicPr>
          <p:cNvPr id="7" name="Picture 8">
            <a:extLst>
              <a:ext uri="{FF2B5EF4-FFF2-40B4-BE49-F238E27FC236}">
                <a16:creationId xmlns:a16="http://schemas.microsoft.com/office/drawing/2014/main" id="{733F3AB2-2A0A-4761-B61F-7D9E8054AE81}"/>
              </a:ext>
            </a:extLst>
          </p:cNvPr>
          <p:cNvPicPr>
            <a:picLocks noChangeAspect="1" noChangeArrowheads="1"/>
          </p:cNvPicPr>
          <p:nvPr/>
        </p:nvPicPr>
        <p:blipFill>
          <a:blip r:embed="rId2" cstate="print"/>
          <a:srcRect/>
          <a:stretch>
            <a:fillRect/>
          </a:stretch>
        </p:blipFill>
        <p:spPr bwMode="auto">
          <a:xfrm>
            <a:off x="6921713" y="2008843"/>
            <a:ext cx="2024645" cy="449921"/>
          </a:xfrm>
          <a:prstGeom prst="rect">
            <a:avLst/>
          </a:prstGeom>
          <a:noFill/>
          <a:ln w="9525">
            <a:solidFill>
              <a:schemeClr val="tx2"/>
            </a:solidFill>
            <a:miter lim="800000"/>
            <a:headEnd/>
            <a:tailEnd/>
          </a:ln>
        </p:spPr>
      </p:pic>
      <p:pic>
        <p:nvPicPr>
          <p:cNvPr id="8" name="Picture 14">
            <a:extLst>
              <a:ext uri="{FF2B5EF4-FFF2-40B4-BE49-F238E27FC236}">
                <a16:creationId xmlns:a16="http://schemas.microsoft.com/office/drawing/2014/main" id="{D4B2A37D-2536-467A-8142-29F872A3FB8E}"/>
              </a:ext>
            </a:extLst>
          </p:cNvPr>
          <p:cNvPicPr>
            <a:picLocks noChangeAspect="1" noChangeArrowheads="1"/>
          </p:cNvPicPr>
          <p:nvPr/>
        </p:nvPicPr>
        <p:blipFill>
          <a:blip r:embed="rId3" cstate="print"/>
          <a:srcRect/>
          <a:stretch>
            <a:fillRect/>
          </a:stretch>
        </p:blipFill>
        <p:spPr bwMode="auto">
          <a:xfrm>
            <a:off x="7150904" y="2784034"/>
            <a:ext cx="1795454" cy="484508"/>
          </a:xfrm>
          <a:prstGeom prst="rect">
            <a:avLst/>
          </a:prstGeom>
          <a:noFill/>
          <a:ln w="9525">
            <a:solidFill>
              <a:schemeClr val="tx2"/>
            </a:solidFill>
            <a:miter lim="800000"/>
            <a:headEnd/>
            <a:tailEnd/>
          </a:ln>
        </p:spPr>
      </p:pic>
      <p:pic>
        <p:nvPicPr>
          <p:cNvPr id="11" name="Bildobjekt 10">
            <a:extLst>
              <a:ext uri="{FF2B5EF4-FFF2-40B4-BE49-F238E27FC236}">
                <a16:creationId xmlns:a16="http://schemas.microsoft.com/office/drawing/2014/main" id="{9BE9BFBC-D0EF-46C2-B0D5-3725259D981C}"/>
              </a:ext>
            </a:extLst>
          </p:cNvPr>
          <p:cNvPicPr>
            <a:picLocks noChangeAspect="1"/>
          </p:cNvPicPr>
          <p:nvPr/>
        </p:nvPicPr>
        <p:blipFill>
          <a:blip r:embed="rId4"/>
          <a:stretch>
            <a:fillRect/>
          </a:stretch>
        </p:blipFill>
        <p:spPr>
          <a:xfrm flipH="1" flipV="1">
            <a:off x="8460047" y="4398345"/>
            <a:ext cx="486311" cy="465776"/>
          </a:xfrm>
          <a:prstGeom prst="rect">
            <a:avLst/>
          </a:prstGeom>
          <a:ln>
            <a:solidFill>
              <a:schemeClr val="tx2"/>
            </a:solidFill>
          </a:ln>
        </p:spPr>
      </p:pic>
      <p:pic>
        <p:nvPicPr>
          <p:cNvPr id="12" name="Bildobjekt 11">
            <a:extLst>
              <a:ext uri="{FF2B5EF4-FFF2-40B4-BE49-F238E27FC236}">
                <a16:creationId xmlns:a16="http://schemas.microsoft.com/office/drawing/2014/main" id="{9081EC02-56B8-44B6-BE38-A13194E724A9}"/>
              </a:ext>
            </a:extLst>
          </p:cNvPr>
          <p:cNvPicPr>
            <a:picLocks noChangeAspect="1"/>
          </p:cNvPicPr>
          <p:nvPr/>
        </p:nvPicPr>
        <p:blipFill>
          <a:blip r:embed="rId5"/>
          <a:stretch>
            <a:fillRect/>
          </a:stretch>
        </p:blipFill>
        <p:spPr>
          <a:xfrm flipH="1">
            <a:off x="8443644" y="3469161"/>
            <a:ext cx="486311" cy="486311"/>
          </a:xfrm>
          <a:prstGeom prst="rect">
            <a:avLst/>
          </a:prstGeom>
          <a:ln>
            <a:solidFill>
              <a:schemeClr val="tx2"/>
            </a:solidFill>
          </a:ln>
        </p:spPr>
      </p:pic>
      <p:pic>
        <p:nvPicPr>
          <p:cNvPr id="13" name="Bildobjekt 12">
            <a:extLst>
              <a:ext uri="{FF2B5EF4-FFF2-40B4-BE49-F238E27FC236}">
                <a16:creationId xmlns:a16="http://schemas.microsoft.com/office/drawing/2014/main" id="{257DD6D4-B0F0-479D-9B58-E0262F3D6AF8}"/>
              </a:ext>
            </a:extLst>
          </p:cNvPr>
          <p:cNvPicPr>
            <a:picLocks noChangeAspect="1"/>
          </p:cNvPicPr>
          <p:nvPr/>
        </p:nvPicPr>
        <p:blipFill rotWithShape="1">
          <a:blip r:embed="rId6"/>
          <a:srcRect b="5716"/>
          <a:stretch/>
        </p:blipFill>
        <p:spPr>
          <a:xfrm flipH="1">
            <a:off x="8443644" y="5327528"/>
            <a:ext cx="502714" cy="473978"/>
          </a:xfrm>
          <a:prstGeom prst="rect">
            <a:avLst/>
          </a:prstGeom>
          <a:ln>
            <a:solidFill>
              <a:schemeClr val="tx2"/>
            </a:solidFill>
          </a:ln>
        </p:spPr>
      </p:pic>
    </p:spTree>
    <p:extLst>
      <p:ext uri="{BB962C8B-B14F-4D97-AF65-F5344CB8AC3E}">
        <p14:creationId xmlns:p14="http://schemas.microsoft.com/office/powerpoint/2010/main" val="36695469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121C9F8-E92F-434C-8984-623FFDA7878E}"/>
              </a:ext>
            </a:extLst>
          </p:cNvPr>
          <p:cNvSpPr>
            <a:spLocks noGrp="1"/>
          </p:cNvSpPr>
          <p:nvPr>
            <p:ph type="title"/>
          </p:nvPr>
        </p:nvSpPr>
        <p:spPr>
          <a:xfrm>
            <a:off x="234778" y="191698"/>
            <a:ext cx="8229600" cy="1143000"/>
          </a:xfrm>
        </p:spPr>
        <p:txBody>
          <a:bodyPr>
            <a:normAutofit/>
          </a:bodyPr>
          <a:lstStyle/>
          <a:p>
            <a:pPr algn="ctr"/>
            <a:r>
              <a:rPr lang="sv-SE" sz="3600" dirty="0" err="1"/>
              <a:t>Exercise</a:t>
            </a:r>
            <a:r>
              <a:rPr lang="sv-SE" sz="3600" dirty="0"/>
              <a:t> 5 – t-test</a:t>
            </a:r>
          </a:p>
        </p:txBody>
      </p:sp>
      <p:sp>
        <p:nvSpPr>
          <p:cNvPr id="3" name="Platshållare för innehåll 2">
            <a:extLst>
              <a:ext uri="{FF2B5EF4-FFF2-40B4-BE49-F238E27FC236}">
                <a16:creationId xmlns:a16="http://schemas.microsoft.com/office/drawing/2014/main" id="{B9B4EBCD-C92D-4FEA-A89D-69E96C7E0E21}"/>
              </a:ext>
            </a:extLst>
          </p:cNvPr>
          <p:cNvSpPr>
            <a:spLocks noGrp="1"/>
          </p:cNvSpPr>
          <p:nvPr>
            <p:ph idx="1"/>
          </p:nvPr>
        </p:nvSpPr>
        <p:spPr>
          <a:xfrm>
            <a:off x="457200" y="1334698"/>
            <a:ext cx="7200900" cy="4437295"/>
          </a:xfrm>
        </p:spPr>
        <p:txBody>
          <a:bodyPr>
            <a:normAutofit/>
          </a:bodyPr>
          <a:lstStyle/>
          <a:p>
            <a:pPr>
              <a:lnSpc>
                <a:spcPct val="150000"/>
              </a:lnSpc>
              <a:spcBef>
                <a:spcPct val="0"/>
              </a:spcBef>
              <a:buClr>
                <a:srgbClr val="009BDB"/>
              </a:buClr>
              <a:buFont typeface="Wingdings" panose="05000000000000000000" pitchFamily="2" charset="2"/>
              <a:buChar char="§"/>
            </a:pPr>
            <a:r>
              <a:rPr lang="en-US" dirty="0">
                <a:ea typeface="+mj-ea"/>
              </a:rPr>
              <a:t>Perform a t-test (Two Group comparison)</a:t>
            </a:r>
          </a:p>
          <a:p>
            <a:pPr>
              <a:spcBef>
                <a:spcPct val="0"/>
              </a:spcBef>
              <a:buClr>
                <a:srgbClr val="009BDB"/>
              </a:buClr>
              <a:buFont typeface="Wingdings" panose="05000000000000000000" pitchFamily="2" charset="2"/>
              <a:buChar char="§"/>
            </a:pPr>
            <a:r>
              <a:rPr lang="en-US" dirty="0">
                <a:ea typeface="+mj-ea"/>
              </a:rPr>
              <a:t>Find discriminating variables separating the Placebo group from the treated group Drug 1.</a:t>
            </a:r>
          </a:p>
          <a:p>
            <a:pPr>
              <a:spcBef>
                <a:spcPct val="0"/>
              </a:spcBef>
              <a:buClr>
                <a:srgbClr val="009BDB"/>
              </a:buClr>
              <a:buFont typeface="Wingdings" panose="05000000000000000000" pitchFamily="2" charset="2"/>
              <a:buChar char="§"/>
            </a:pPr>
            <a:r>
              <a:rPr lang="en-US" dirty="0">
                <a:ea typeface="+mj-ea"/>
              </a:rPr>
              <a:t>Show the samples and variables in synchronized plots - heat map and PCA</a:t>
            </a:r>
          </a:p>
          <a:p>
            <a:pPr>
              <a:lnSpc>
                <a:spcPct val="150000"/>
              </a:lnSpc>
              <a:spcBef>
                <a:spcPct val="0"/>
              </a:spcBef>
              <a:buClr>
                <a:srgbClr val="009BDB"/>
              </a:buClr>
              <a:buFont typeface="Wingdings" panose="05000000000000000000" pitchFamily="2" charset="2"/>
              <a:buChar char="§"/>
            </a:pPr>
            <a:r>
              <a:rPr lang="en-US" dirty="0">
                <a:ea typeface="+mj-ea"/>
              </a:rPr>
              <a:t>Create a variable list from the heatmap</a:t>
            </a:r>
          </a:p>
          <a:p>
            <a:endParaRPr lang="sv-SE" sz="2200" dirty="0"/>
          </a:p>
        </p:txBody>
      </p:sp>
      <p:pic>
        <p:nvPicPr>
          <p:cNvPr id="5" name="Picture 4">
            <a:extLst>
              <a:ext uri="{FF2B5EF4-FFF2-40B4-BE49-F238E27FC236}">
                <a16:creationId xmlns:a16="http://schemas.microsoft.com/office/drawing/2014/main" id="{FF3C5B07-5158-4226-B8AF-A4ECCF74850D}"/>
              </a:ext>
            </a:extLst>
          </p:cNvPr>
          <p:cNvPicPr>
            <a:picLocks noChangeAspect="1"/>
          </p:cNvPicPr>
          <p:nvPr/>
        </p:nvPicPr>
        <p:blipFill>
          <a:blip r:embed="rId2"/>
          <a:stretch>
            <a:fillRect/>
          </a:stretch>
        </p:blipFill>
        <p:spPr>
          <a:xfrm>
            <a:off x="4982817" y="4321628"/>
            <a:ext cx="3591339" cy="2052194"/>
          </a:xfrm>
          <a:prstGeom prst="rect">
            <a:avLst/>
          </a:prstGeom>
        </p:spPr>
      </p:pic>
    </p:spTree>
    <p:extLst>
      <p:ext uri="{BB962C8B-B14F-4D97-AF65-F5344CB8AC3E}">
        <p14:creationId xmlns:p14="http://schemas.microsoft.com/office/powerpoint/2010/main" val="2829800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161925" y="164326"/>
            <a:ext cx="8229600" cy="1143000"/>
          </a:xfrm>
        </p:spPr>
        <p:txBody>
          <a:bodyPr>
            <a:normAutofit/>
          </a:bodyPr>
          <a:lstStyle/>
          <a:p>
            <a:pPr algn="ctr"/>
            <a:r>
              <a:rPr lang="sv-SE" sz="3600" dirty="0"/>
              <a:t>Agenda</a:t>
            </a:r>
          </a:p>
        </p:txBody>
      </p:sp>
      <p:sp>
        <p:nvSpPr>
          <p:cNvPr id="4" name="Rectangle 1">
            <a:extLst>
              <a:ext uri="{FF2B5EF4-FFF2-40B4-BE49-F238E27FC236}">
                <a16:creationId xmlns:a16="http://schemas.microsoft.com/office/drawing/2014/main" id="{4271AE02-139B-9247-870D-D684F0D4671A}"/>
              </a:ext>
            </a:extLst>
          </p:cNvPr>
          <p:cNvSpPr>
            <a:spLocks noChangeArrowheads="1"/>
          </p:cNvSpPr>
          <p:nvPr/>
        </p:nvSpPr>
        <p:spPr bwMode="auto">
          <a:xfrm>
            <a:off x="546652" y="1425744"/>
            <a:ext cx="7844873" cy="5786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000000"/>
                </a:solidFill>
                <a:effectLst/>
                <a:latin typeface="+mj-lt"/>
              </a:rPr>
              <a:t>Morning session</a:t>
            </a:r>
            <a:r>
              <a:rPr kumimoji="0" lang="en-US" altLang="en-US" sz="1600" b="0" i="0" u="none" strike="noStrike" cap="none" normalizeH="0" baseline="0" dirty="0">
                <a:ln>
                  <a:noFill/>
                </a:ln>
                <a:solidFill>
                  <a:srgbClr val="000000"/>
                </a:solidFill>
                <a:effectLst/>
                <a:latin typeface="+mj-lt"/>
              </a:rPr>
              <a:t> (10AM - noon) – Intro, Live demo + Getting Started hands-on training for new users (bring your laptops so you can follow along, we will provide the license access, info below)</a:t>
            </a:r>
            <a:endParaRPr kumimoji="0" lang="en-US" altLang="en-US"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mj-lt"/>
              </a:rPr>
              <a:t> </a:t>
            </a:r>
            <a:endParaRPr kumimoji="0" lang="en-US" altLang="en-US"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000000"/>
                </a:solidFill>
                <a:effectLst/>
                <a:latin typeface="+mj-lt"/>
              </a:rPr>
              <a:t>Afternoon session</a:t>
            </a:r>
            <a:r>
              <a:rPr kumimoji="0" lang="en-US" altLang="en-US" sz="1600" b="0" i="0" u="none" strike="noStrike" cap="none" normalizeH="0" baseline="0" dirty="0">
                <a:ln>
                  <a:noFill/>
                </a:ln>
                <a:solidFill>
                  <a:srgbClr val="000000"/>
                </a:solidFill>
                <a:effectLst/>
                <a:latin typeface="+mj-lt"/>
              </a:rPr>
              <a:t> (1-3PM) – hands-on training session using gene expression data, more advanced, and  for anyone interested  to learn how Qlucore can help them with gene expression data, and to get hands-on experience with plots commonly visualization and analysis tools (bring your laptops so you can follow along)</a:t>
            </a:r>
            <a:endParaRPr kumimoji="0" lang="en-US" altLang="en-US"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000000"/>
                </a:solidFill>
                <a:effectLst/>
                <a:latin typeface="+mj-lt"/>
              </a:rPr>
              <a:t> </a:t>
            </a:r>
            <a:endParaRPr kumimoji="0" lang="en-US" altLang="en-US"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000000"/>
                </a:solidFill>
                <a:effectLst/>
                <a:latin typeface="+mj-lt"/>
              </a:rPr>
              <a:t> </a:t>
            </a:r>
            <a:endParaRPr kumimoji="0" lang="en-US" altLang="en-US"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dirty="0">
                <a:solidFill>
                  <a:srgbClr val="000000"/>
                </a:solidFill>
                <a:latin typeface="+mj-lt"/>
              </a:rPr>
              <a:t>H</a:t>
            </a:r>
            <a:r>
              <a:rPr kumimoji="0" lang="en-US" altLang="en-US" sz="1600" b="1" i="0" u="none" strike="noStrike" cap="none" normalizeH="0" baseline="0" dirty="0">
                <a:ln>
                  <a:noFill/>
                </a:ln>
                <a:solidFill>
                  <a:srgbClr val="000000"/>
                </a:solidFill>
                <a:effectLst/>
                <a:latin typeface="+mj-lt"/>
              </a:rPr>
              <a:t>ands-on exercises</a:t>
            </a:r>
            <a:r>
              <a:rPr kumimoji="0" lang="en-US" altLang="en-US" sz="1600" b="0" i="0" u="none" strike="noStrike" cap="none" normalizeH="0" baseline="0" dirty="0">
                <a:ln>
                  <a:noFill/>
                </a:ln>
                <a:solidFill>
                  <a:srgbClr val="000000"/>
                </a:solidFill>
                <a:effectLst/>
                <a:latin typeface="+mj-lt"/>
              </a:rPr>
              <a:t>:</a:t>
            </a:r>
            <a:endParaRPr kumimoji="0" lang="en-US" altLang="en-US"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US" altLang="en-US" sz="1600" b="0" i="0" u="none" strike="noStrike" cap="none" normalizeH="0" baseline="0" dirty="0">
                <a:ln>
                  <a:noFill/>
                </a:ln>
                <a:solidFill>
                  <a:srgbClr val="000000"/>
                </a:solidFill>
                <a:effectLst/>
                <a:latin typeface="+mj-lt"/>
              </a:rPr>
              <a:t>Import data</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en-US" altLang="en-US" sz="1600" b="0" i="0" u="none" strike="noStrike" cap="none" normalizeH="0" baseline="0" dirty="0">
                <a:ln>
                  <a:noFill/>
                </a:ln>
                <a:solidFill>
                  <a:srgbClr val="000000"/>
                </a:solidFill>
                <a:effectLst/>
                <a:latin typeface="+mj-lt"/>
              </a:rPr>
              <a:t> Getting around user interface</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en-US" altLang="en-US" sz="1600" b="0" i="0" u="none" strike="noStrike" cap="none" normalizeH="0" baseline="0" dirty="0">
                <a:ln>
                  <a:noFill/>
                </a:ln>
                <a:solidFill>
                  <a:srgbClr val="000000"/>
                </a:solidFill>
                <a:effectLst/>
                <a:latin typeface="+mj-lt"/>
              </a:rPr>
              <a:t>Building and configuring Heatmaps, PCA, Box plot, Volcano plot, Venn diagram</a:t>
            </a:r>
          </a:p>
          <a:p>
            <a:pPr marL="0" marR="0" lvl="0" indent="0" algn="l" defTabSz="914400" rtl="0" eaLnBrk="0" fontAlgn="base" latinLnBrk="0" hangingPunct="0">
              <a:lnSpc>
                <a:spcPct val="100000"/>
              </a:lnSpc>
              <a:spcBef>
                <a:spcPct val="0"/>
              </a:spcBef>
              <a:spcAft>
                <a:spcPct val="0"/>
              </a:spcAft>
              <a:buClrTx/>
              <a:buSzTx/>
              <a:buFontTx/>
              <a:buAutoNum type="arabicPeriod" startAt="4"/>
              <a:tabLst/>
            </a:pPr>
            <a:r>
              <a:rPr kumimoji="0" lang="en-US" altLang="en-US" sz="1600" b="0" i="0" u="none" strike="noStrike" cap="none" normalizeH="0" baseline="0" dirty="0">
                <a:ln>
                  <a:noFill/>
                </a:ln>
                <a:solidFill>
                  <a:srgbClr val="000000"/>
                </a:solidFill>
                <a:effectLst/>
                <a:latin typeface="+mj-lt"/>
              </a:rPr>
              <a:t>Statistical tests in GUI (two group, multi group, regressions)</a:t>
            </a:r>
          </a:p>
          <a:p>
            <a:pPr marL="0" marR="0" lvl="0" indent="0" algn="l" defTabSz="914400" rtl="0" eaLnBrk="0" fontAlgn="base" latinLnBrk="0" hangingPunct="0">
              <a:lnSpc>
                <a:spcPct val="100000"/>
              </a:lnSpc>
              <a:spcBef>
                <a:spcPct val="0"/>
              </a:spcBef>
              <a:spcAft>
                <a:spcPct val="0"/>
              </a:spcAft>
              <a:buClrTx/>
              <a:buSzTx/>
              <a:buFontTx/>
              <a:buAutoNum type="arabicPeriod" startAt="5"/>
              <a:tabLst/>
            </a:pPr>
            <a:r>
              <a:rPr kumimoji="0" lang="en-US" altLang="en-US" sz="1600" b="0" i="0" u="none" strike="noStrike" cap="none" normalizeH="0" baseline="0" dirty="0">
                <a:ln>
                  <a:noFill/>
                </a:ln>
                <a:solidFill>
                  <a:srgbClr val="000000"/>
                </a:solidFill>
                <a:effectLst/>
                <a:latin typeface="+mj-lt"/>
              </a:rPr>
              <a:t>Saving results</a:t>
            </a:r>
          </a:p>
          <a:p>
            <a:pPr marL="0" marR="0" lvl="0" indent="0" algn="l" defTabSz="914400" rtl="0" eaLnBrk="0" fontAlgn="base" latinLnBrk="0" hangingPunct="0">
              <a:lnSpc>
                <a:spcPct val="100000"/>
              </a:lnSpc>
              <a:spcBef>
                <a:spcPct val="0"/>
              </a:spcBef>
              <a:spcAft>
                <a:spcPct val="0"/>
              </a:spcAft>
              <a:buClrTx/>
              <a:buSzTx/>
              <a:buFontTx/>
              <a:buAutoNum type="arabicPeriod" startAt="6"/>
              <a:tabLst/>
            </a:pPr>
            <a:r>
              <a:rPr kumimoji="0" lang="en-US" altLang="en-US" sz="1600" b="0" i="0" u="none" strike="noStrike" cap="none" normalizeH="0" baseline="0" dirty="0">
                <a:ln>
                  <a:noFill/>
                </a:ln>
                <a:solidFill>
                  <a:srgbClr val="000000"/>
                </a:solidFill>
                <a:effectLst/>
                <a:latin typeface="+mj-lt"/>
              </a:rPr>
              <a:t>Exploratory data analysis</a:t>
            </a:r>
          </a:p>
          <a:p>
            <a:pPr marL="0" marR="0" lvl="0" indent="0" algn="l" defTabSz="914400" rtl="0" eaLnBrk="0" fontAlgn="base" latinLnBrk="0" hangingPunct="0">
              <a:lnSpc>
                <a:spcPct val="100000"/>
              </a:lnSpc>
              <a:spcBef>
                <a:spcPct val="0"/>
              </a:spcBef>
              <a:spcAft>
                <a:spcPct val="0"/>
              </a:spcAft>
              <a:buClrTx/>
              <a:buSzTx/>
              <a:buFontTx/>
              <a:buAutoNum type="arabicPeriod" startAt="7"/>
              <a:tabLst/>
            </a:pPr>
            <a:r>
              <a:rPr kumimoji="0" lang="en-US" altLang="en-US" sz="1600" b="0" i="0" u="none" strike="noStrike" cap="none" normalizeH="0" baseline="0" dirty="0">
                <a:ln>
                  <a:noFill/>
                </a:ln>
                <a:solidFill>
                  <a:srgbClr val="000000"/>
                </a:solidFill>
                <a:effectLst/>
                <a:latin typeface="+mj-lt"/>
              </a:rPr>
              <a:t>Functional analysis using GSEA and integration with other knowledge bases</a:t>
            </a:r>
          </a:p>
          <a:p>
            <a:pPr marL="0" marR="0" lvl="0" indent="0" algn="l" defTabSz="914400" rtl="0" eaLnBrk="0" fontAlgn="base" latinLnBrk="0" hangingPunct="0">
              <a:lnSpc>
                <a:spcPct val="100000"/>
              </a:lnSpc>
              <a:spcBef>
                <a:spcPct val="0"/>
              </a:spcBef>
              <a:spcAft>
                <a:spcPct val="0"/>
              </a:spcAft>
              <a:buClrTx/>
              <a:buSzTx/>
              <a:buFontTx/>
              <a:buAutoNum type="arabicPeriod" startAt="8"/>
              <a:tabLst/>
            </a:pPr>
            <a:r>
              <a:rPr kumimoji="0" lang="en-US" altLang="en-US" sz="1600" b="0" i="0" u="none" strike="noStrike" cap="none" normalizeH="0" baseline="0" dirty="0">
                <a:ln>
                  <a:noFill/>
                </a:ln>
                <a:solidFill>
                  <a:srgbClr val="000000"/>
                </a:solidFill>
                <a:effectLst/>
                <a:latin typeface="+mj-lt"/>
              </a:rPr>
              <a:t>Clustering</a:t>
            </a:r>
          </a:p>
          <a:p>
            <a:pPr marL="0" marR="0" lvl="0" indent="0" algn="l" defTabSz="914400" rtl="0" eaLnBrk="0" fontAlgn="base" latinLnBrk="0" hangingPunct="0">
              <a:lnSpc>
                <a:spcPct val="100000"/>
              </a:lnSpc>
              <a:spcBef>
                <a:spcPct val="0"/>
              </a:spcBef>
              <a:spcAft>
                <a:spcPct val="0"/>
              </a:spcAft>
              <a:buClrTx/>
              <a:buSzTx/>
              <a:buFontTx/>
              <a:buAutoNum type="arabicPeriod" startAt="9"/>
              <a:tabLst/>
            </a:pPr>
            <a:r>
              <a:rPr kumimoji="0" lang="en-US" altLang="en-US" sz="1600" b="0" i="0" u="none" strike="noStrike" cap="none" normalizeH="0" baseline="0" dirty="0">
                <a:ln>
                  <a:noFill/>
                </a:ln>
                <a:solidFill>
                  <a:srgbClr val="000000"/>
                </a:solidFill>
                <a:effectLst/>
                <a:latin typeface="+mj-lt"/>
              </a:rPr>
              <a:t>Machine learning</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mj-lt"/>
              </a:rPr>
              <a:t> </a:t>
            </a:r>
            <a:endParaRPr kumimoji="0" lang="en-US" altLang="en-US"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0000"/>
                </a:solidFill>
                <a:effectLst/>
                <a:latin typeface="+mj-lt"/>
              </a:rPr>
              <a:t> </a:t>
            </a:r>
            <a:endParaRPr kumimoji="0" lang="en-US" altLang="en-US" sz="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0000"/>
                </a:solidFill>
                <a:effectLst/>
                <a:latin typeface="+mj-lt"/>
              </a:rPr>
              <a:t> </a:t>
            </a:r>
            <a:endParaRPr kumimoji="0" lang="en-US" altLang="en-US" sz="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33647625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Bildobjekt 22">
            <a:extLst>
              <a:ext uri="{FF2B5EF4-FFF2-40B4-BE49-F238E27FC236}">
                <a16:creationId xmlns:a16="http://schemas.microsoft.com/office/drawing/2014/main" id="{3DBD0F97-F135-4EBF-91A5-78E19630A798}"/>
              </a:ext>
            </a:extLst>
          </p:cNvPr>
          <p:cNvPicPr>
            <a:picLocks noChangeAspect="1"/>
          </p:cNvPicPr>
          <p:nvPr/>
        </p:nvPicPr>
        <p:blipFill>
          <a:blip r:embed="rId2"/>
          <a:stretch>
            <a:fillRect/>
          </a:stretch>
        </p:blipFill>
        <p:spPr>
          <a:xfrm>
            <a:off x="4587013" y="3842946"/>
            <a:ext cx="1590022" cy="1015449"/>
          </a:xfrm>
          <a:prstGeom prst="rect">
            <a:avLst/>
          </a:prstGeom>
          <a:ln>
            <a:solidFill>
              <a:schemeClr val="tx2"/>
            </a:solidFill>
          </a:ln>
        </p:spPr>
      </p:pic>
      <p:pic>
        <p:nvPicPr>
          <p:cNvPr id="22" name="Bildobjekt 21">
            <a:extLst>
              <a:ext uri="{FF2B5EF4-FFF2-40B4-BE49-F238E27FC236}">
                <a16:creationId xmlns:a16="http://schemas.microsoft.com/office/drawing/2014/main" id="{1B156B49-3E91-4565-B90D-BDD29E7AA48A}"/>
              </a:ext>
            </a:extLst>
          </p:cNvPr>
          <p:cNvPicPr>
            <a:picLocks noChangeAspect="1"/>
          </p:cNvPicPr>
          <p:nvPr/>
        </p:nvPicPr>
        <p:blipFill rotWithShape="1">
          <a:blip r:embed="rId3"/>
          <a:srcRect l="650" t="-747" r="-650" b="25880"/>
          <a:stretch/>
        </p:blipFill>
        <p:spPr>
          <a:xfrm>
            <a:off x="606912" y="1542933"/>
            <a:ext cx="2724150" cy="2923761"/>
          </a:xfrm>
          <a:prstGeom prst="rect">
            <a:avLst/>
          </a:prstGeom>
          <a:ln>
            <a:solidFill>
              <a:schemeClr val="tx2"/>
            </a:solidFill>
          </a:ln>
        </p:spPr>
      </p:pic>
      <p:pic>
        <p:nvPicPr>
          <p:cNvPr id="20" name="Bildobjekt 19">
            <a:extLst>
              <a:ext uri="{FF2B5EF4-FFF2-40B4-BE49-F238E27FC236}">
                <a16:creationId xmlns:a16="http://schemas.microsoft.com/office/drawing/2014/main" id="{233EC79F-D5B8-4281-8B61-6B477AC545DA}"/>
              </a:ext>
            </a:extLst>
          </p:cNvPr>
          <p:cNvPicPr>
            <a:picLocks noChangeAspect="1"/>
          </p:cNvPicPr>
          <p:nvPr/>
        </p:nvPicPr>
        <p:blipFill rotWithShape="1">
          <a:blip r:embed="rId4"/>
          <a:srcRect b="43102"/>
          <a:stretch/>
        </p:blipFill>
        <p:spPr>
          <a:xfrm>
            <a:off x="4558438" y="1486821"/>
            <a:ext cx="2797039" cy="1515689"/>
          </a:xfrm>
          <a:prstGeom prst="rect">
            <a:avLst/>
          </a:prstGeom>
          <a:ln>
            <a:solidFill>
              <a:schemeClr val="tx2"/>
            </a:solidFill>
          </a:ln>
        </p:spPr>
      </p:pic>
      <p:sp>
        <p:nvSpPr>
          <p:cNvPr id="2" name="Rubrik 1">
            <a:extLst>
              <a:ext uri="{FF2B5EF4-FFF2-40B4-BE49-F238E27FC236}">
                <a16:creationId xmlns:a16="http://schemas.microsoft.com/office/drawing/2014/main" id="{4A760C1C-054F-4F0E-A14A-4C1C60917FA7}"/>
              </a:ext>
            </a:extLst>
          </p:cNvPr>
          <p:cNvSpPr>
            <a:spLocks noGrp="1"/>
          </p:cNvSpPr>
          <p:nvPr>
            <p:ph type="title"/>
          </p:nvPr>
        </p:nvSpPr>
        <p:spPr>
          <a:xfrm>
            <a:off x="128161" y="194403"/>
            <a:ext cx="8229600" cy="1143000"/>
          </a:xfrm>
        </p:spPr>
        <p:txBody>
          <a:bodyPr>
            <a:normAutofit/>
          </a:bodyPr>
          <a:lstStyle/>
          <a:p>
            <a:pPr algn="ctr"/>
            <a:r>
              <a:rPr lang="sv-SE" sz="3600" dirty="0" err="1"/>
              <a:t>Exercise</a:t>
            </a:r>
            <a:r>
              <a:rPr lang="sv-SE" sz="3600" dirty="0"/>
              <a:t> 5 – t-test</a:t>
            </a:r>
          </a:p>
        </p:txBody>
      </p:sp>
      <p:sp>
        <p:nvSpPr>
          <p:cNvPr id="4" name="Platshållare för datum 3">
            <a:extLst>
              <a:ext uri="{FF2B5EF4-FFF2-40B4-BE49-F238E27FC236}">
                <a16:creationId xmlns:a16="http://schemas.microsoft.com/office/drawing/2014/main" id="{AB8577E0-E01C-48F0-AB9B-735E1CEC5D8E}"/>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DFC0DF41-7EFE-4A8F-90AD-AA0916AAD8BB}"/>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D14E8812-AF73-4520-A92D-C0E5373AD532}"/>
              </a:ext>
            </a:extLst>
          </p:cNvPr>
          <p:cNvSpPr>
            <a:spLocks noGrp="1"/>
          </p:cNvSpPr>
          <p:nvPr>
            <p:ph type="sldNum" sz="quarter" idx="12"/>
          </p:nvPr>
        </p:nvSpPr>
        <p:spPr/>
        <p:txBody>
          <a:bodyPr/>
          <a:lstStyle/>
          <a:p>
            <a:fld id="{4FB200D7-8764-084F-859C-3608A6975463}" type="slidenum">
              <a:rPr lang="sv-SE" smtClean="0"/>
              <a:t>30</a:t>
            </a:fld>
            <a:endParaRPr lang="sv-SE"/>
          </a:p>
        </p:txBody>
      </p:sp>
      <p:sp>
        <p:nvSpPr>
          <p:cNvPr id="8" name="Ram 7">
            <a:extLst>
              <a:ext uri="{FF2B5EF4-FFF2-40B4-BE49-F238E27FC236}">
                <a16:creationId xmlns:a16="http://schemas.microsoft.com/office/drawing/2014/main" id="{5235EEB0-CED7-4435-92FB-D09E075ECD13}"/>
              </a:ext>
            </a:extLst>
          </p:cNvPr>
          <p:cNvSpPr/>
          <p:nvPr/>
        </p:nvSpPr>
        <p:spPr bwMode="auto">
          <a:xfrm>
            <a:off x="528888" y="2909019"/>
            <a:ext cx="2802174" cy="586539"/>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9" name="Ram 10">
            <a:extLst>
              <a:ext uri="{FF2B5EF4-FFF2-40B4-BE49-F238E27FC236}">
                <a16:creationId xmlns:a16="http://schemas.microsoft.com/office/drawing/2014/main" id="{4327AB88-5E41-4B87-B7BE-28B7735F96C3}"/>
              </a:ext>
            </a:extLst>
          </p:cNvPr>
          <p:cNvSpPr/>
          <p:nvPr/>
        </p:nvSpPr>
        <p:spPr bwMode="auto">
          <a:xfrm>
            <a:off x="6966451" y="1969812"/>
            <a:ext cx="475944" cy="432659"/>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0" name="textruta 9">
            <a:extLst>
              <a:ext uri="{FF2B5EF4-FFF2-40B4-BE49-F238E27FC236}">
                <a16:creationId xmlns:a16="http://schemas.microsoft.com/office/drawing/2014/main" id="{B0DA7041-BD65-413C-A4EE-B596295BB0B6}"/>
              </a:ext>
            </a:extLst>
          </p:cNvPr>
          <p:cNvSpPr txBox="1"/>
          <p:nvPr/>
        </p:nvSpPr>
        <p:spPr>
          <a:xfrm>
            <a:off x="369193" y="4613708"/>
            <a:ext cx="3490368" cy="338554"/>
          </a:xfrm>
          <a:prstGeom prst="rect">
            <a:avLst/>
          </a:prstGeom>
          <a:noFill/>
        </p:spPr>
        <p:txBody>
          <a:bodyPr wrap="square" rtlCol="0">
            <a:spAutoFit/>
          </a:bodyPr>
          <a:lstStyle>
            <a:defPPr>
              <a:defRPr lang="sv-SE"/>
            </a:defPPr>
          </a:lstStyle>
          <a:p>
            <a:r>
              <a:rPr lang="en-US" sz="1600" dirty="0">
                <a:latin typeface="Gotham Office" panose="02000000000000000000" pitchFamily="2" charset="0"/>
              </a:rPr>
              <a:t>Two group comparison (t-test)</a:t>
            </a:r>
            <a:endParaRPr lang="sv-SE" sz="1600" dirty="0">
              <a:latin typeface="Gotham Office" panose="02000000000000000000" pitchFamily="2" charset="0"/>
            </a:endParaRPr>
          </a:p>
        </p:txBody>
      </p:sp>
      <p:pic>
        <p:nvPicPr>
          <p:cNvPr id="11" name="Picture 2">
            <a:extLst>
              <a:ext uri="{FF2B5EF4-FFF2-40B4-BE49-F238E27FC236}">
                <a16:creationId xmlns:a16="http://schemas.microsoft.com/office/drawing/2014/main" id="{B2783DB6-17BC-4858-8B98-E1AEC7FB3791}"/>
              </a:ext>
            </a:extLst>
          </p:cNvPr>
          <p:cNvPicPr>
            <a:picLocks noChangeAspect="1" noChangeArrowheads="1"/>
          </p:cNvPicPr>
          <p:nvPr/>
        </p:nvPicPr>
        <p:blipFill>
          <a:blip r:embed="rId5" cstate="print"/>
          <a:srcRect/>
          <a:stretch>
            <a:fillRect/>
          </a:stretch>
        </p:blipFill>
        <p:spPr bwMode="auto">
          <a:xfrm>
            <a:off x="7209583" y="3853328"/>
            <a:ext cx="1148178" cy="594592"/>
          </a:xfrm>
          <a:prstGeom prst="rect">
            <a:avLst/>
          </a:prstGeom>
          <a:noFill/>
          <a:ln w="9525">
            <a:solidFill>
              <a:schemeClr val="accent1">
                <a:lumMod val="75000"/>
              </a:schemeClr>
            </a:solidFill>
            <a:miter lim="800000"/>
            <a:headEnd/>
            <a:tailEnd/>
          </a:ln>
        </p:spPr>
      </p:pic>
      <p:sp>
        <p:nvSpPr>
          <p:cNvPr id="12" name="textruta 11">
            <a:extLst>
              <a:ext uri="{FF2B5EF4-FFF2-40B4-BE49-F238E27FC236}">
                <a16:creationId xmlns:a16="http://schemas.microsoft.com/office/drawing/2014/main" id="{B5FE411C-0FD4-459F-9AF6-DA92C2A679A5}"/>
              </a:ext>
            </a:extLst>
          </p:cNvPr>
          <p:cNvSpPr txBox="1"/>
          <p:nvPr/>
        </p:nvSpPr>
        <p:spPr>
          <a:xfrm>
            <a:off x="6773041" y="4528883"/>
            <a:ext cx="2370959" cy="338554"/>
          </a:xfrm>
          <a:prstGeom prst="rect">
            <a:avLst/>
          </a:prstGeom>
          <a:noFill/>
        </p:spPr>
        <p:txBody>
          <a:bodyPr wrap="square" rtlCol="0">
            <a:spAutoFit/>
          </a:bodyPr>
          <a:lstStyle>
            <a:defPPr>
              <a:defRPr lang="sv-SE"/>
            </a:defPPr>
          </a:lstStyle>
          <a:p>
            <a:r>
              <a:rPr lang="sv-SE" sz="1600" dirty="0">
                <a:latin typeface="Gotham Office" panose="02000000000000000000" pitchFamily="2" charset="0"/>
              </a:rPr>
              <a:t>The </a:t>
            </a:r>
            <a:r>
              <a:rPr lang="sv-SE" sz="1600" dirty="0" err="1">
                <a:latin typeface="Gotham Office" panose="02000000000000000000" pitchFamily="2" charset="0"/>
              </a:rPr>
              <a:t>mouse</a:t>
            </a:r>
            <a:r>
              <a:rPr lang="sv-SE" sz="1600" dirty="0">
                <a:latin typeface="Gotham Office" panose="02000000000000000000" pitchFamily="2" charset="0"/>
              </a:rPr>
              <a:t> List </a:t>
            </a:r>
            <a:r>
              <a:rPr lang="sv-SE" sz="1600" dirty="0" err="1">
                <a:latin typeface="Gotham Office" panose="02000000000000000000" pitchFamily="2" charset="0"/>
              </a:rPr>
              <a:t>tool</a:t>
            </a:r>
            <a:endParaRPr lang="sv-SE" sz="1600" dirty="0">
              <a:latin typeface="Gotham Office" panose="02000000000000000000" pitchFamily="2" charset="0"/>
            </a:endParaRPr>
          </a:p>
        </p:txBody>
      </p:sp>
      <p:sp>
        <p:nvSpPr>
          <p:cNvPr id="14" name="textruta 13">
            <a:extLst>
              <a:ext uri="{FF2B5EF4-FFF2-40B4-BE49-F238E27FC236}">
                <a16:creationId xmlns:a16="http://schemas.microsoft.com/office/drawing/2014/main" id="{0787DBDF-4F4A-477B-A509-5ABE9E26D1D8}"/>
              </a:ext>
            </a:extLst>
          </p:cNvPr>
          <p:cNvSpPr txBox="1"/>
          <p:nvPr/>
        </p:nvSpPr>
        <p:spPr>
          <a:xfrm>
            <a:off x="4478059" y="4963580"/>
            <a:ext cx="2726364" cy="338554"/>
          </a:xfrm>
          <a:prstGeom prst="rect">
            <a:avLst/>
          </a:prstGeom>
          <a:noFill/>
        </p:spPr>
        <p:txBody>
          <a:bodyPr wrap="square" rtlCol="0">
            <a:spAutoFit/>
          </a:bodyPr>
          <a:lstStyle>
            <a:defPPr>
              <a:defRPr lang="sv-SE"/>
            </a:defPPr>
          </a:lstStyle>
          <a:p>
            <a:r>
              <a:rPr lang="sv-SE" sz="1600" dirty="0" err="1">
                <a:latin typeface="Gotham Office" panose="02000000000000000000" pitchFamily="2" charset="0"/>
              </a:rPr>
              <a:t>Create</a:t>
            </a:r>
            <a:r>
              <a:rPr lang="sv-SE" sz="1600" dirty="0">
                <a:latin typeface="Gotham Office" panose="02000000000000000000" pitchFamily="2" charset="0"/>
              </a:rPr>
              <a:t> new variable list</a:t>
            </a:r>
          </a:p>
        </p:txBody>
      </p:sp>
      <p:sp>
        <p:nvSpPr>
          <p:cNvPr id="15" name="Ram 18">
            <a:extLst>
              <a:ext uri="{FF2B5EF4-FFF2-40B4-BE49-F238E27FC236}">
                <a16:creationId xmlns:a16="http://schemas.microsoft.com/office/drawing/2014/main" id="{63990D9D-32FB-4CC7-8316-10F87090480E}"/>
              </a:ext>
            </a:extLst>
          </p:cNvPr>
          <p:cNvSpPr/>
          <p:nvPr/>
        </p:nvSpPr>
        <p:spPr bwMode="auto">
          <a:xfrm>
            <a:off x="4540313" y="4404710"/>
            <a:ext cx="862011" cy="456333"/>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9" name="textruta 18">
            <a:extLst>
              <a:ext uri="{FF2B5EF4-FFF2-40B4-BE49-F238E27FC236}">
                <a16:creationId xmlns:a16="http://schemas.microsoft.com/office/drawing/2014/main" id="{1AA192AE-837C-43A7-9510-9441AEB0BAA2}"/>
              </a:ext>
            </a:extLst>
          </p:cNvPr>
          <p:cNvSpPr txBox="1"/>
          <p:nvPr/>
        </p:nvSpPr>
        <p:spPr>
          <a:xfrm>
            <a:off x="4696750" y="3126226"/>
            <a:ext cx="2390621" cy="369332"/>
          </a:xfrm>
          <a:prstGeom prst="rect">
            <a:avLst/>
          </a:prstGeom>
          <a:noFill/>
        </p:spPr>
        <p:txBody>
          <a:bodyPr wrap="square" rtlCol="0">
            <a:spAutoFit/>
          </a:bodyPr>
          <a:lstStyle/>
          <a:p>
            <a:r>
              <a:rPr lang="sv-SE" sz="1600" dirty="0" err="1">
                <a:latin typeface="Gotham Office" panose="02000000000000000000" pitchFamily="2" charset="0"/>
              </a:rPr>
              <a:t>Colour</a:t>
            </a:r>
            <a:r>
              <a:rPr lang="sv-SE" dirty="0">
                <a:latin typeface="Gotham Office" panose="02000000000000000000" pitchFamily="2" charset="0"/>
              </a:rPr>
              <a:t> </a:t>
            </a:r>
            <a:r>
              <a:rPr lang="sv-SE" sz="1600" dirty="0">
                <a:latin typeface="Gotham Office" panose="02000000000000000000" pitchFamily="2" charset="0"/>
              </a:rPr>
              <a:t>the</a:t>
            </a:r>
            <a:r>
              <a:rPr lang="sv-SE" dirty="0">
                <a:latin typeface="Gotham Office" panose="02000000000000000000" pitchFamily="2" charset="0"/>
              </a:rPr>
              <a:t> </a:t>
            </a:r>
            <a:r>
              <a:rPr lang="sv-SE" sz="1600" dirty="0" err="1">
                <a:latin typeface="Gotham Office" panose="02000000000000000000" pitchFamily="2" charset="0"/>
              </a:rPr>
              <a:t>samples</a:t>
            </a:r>
            <a:endParaRPr lang="sv-SE" sz="1600" dirty="0">
              <a:latin typeface="Gotham Office" panose="02000000000000000000" pitchFamily="2" charset="0"/>
            </a:endParaRPr>
          </a:p>
        </p:txBody>
      </p:sp>
      <p:pic>
        <p:nvPicPr>
          <p:cNvPr id="3" name="Picture 2">
            <a:extLst>
              <a:ext uri="{FF2B5EF4-FFF2-40B4-BE49-F238E27FC236}">
                <a16:creationId xmlns:a16="http://schemas.microsoft.com/office/drawing/2014/main" id="{ECC3ED6F-0851-4318-8C9E-DE6A214FDABE}"/>
              </a:ext>
            </a:extLst>
          </p:cNvPr>
          <p:cNvPicPr>
            <a:picLocks noChangeAspect="1"/>
          </p:cNvPicPr>
          <p:nvPr/>
        </p:nvPicPr>
        <p:blipFill>
          <a:blip r:embed="rId6"/>
          <a:stretch>
            <a:fillRect/>
          </a:stretch>
        </p:blipFill>
        <p:spPr>
          <a:xfrm>
            <a:off x="694825" y="5035583"/>
            <a:ext cx="2240692" cy="1234755"/>
          </a:xfrm>
          <a:prstGeom prst="rect">
            <a:avLst/>
          </a:prstGeom>
          <a:ln>
            <a:solidFill>
              <a:schemeClr val="accent1"/>
            </a:solidFill>
          </a:ln>
        </p:spPr>
      </p:pic>
      <p:sp>
        <p:nvSpPr>
          <p:cNvPr id="27" name="Ram 18">
            <a:extLst>
              <a:ext uri="{FF2B5EF4-FFF2-40B4-BE49-F238E27FC236}">
                <a16:creationId xmlns:a16="http://schemas.microsoft.com/office/drawing/2014/main" id="{791E6268-8768-46AF-9E34-088E35F7B349}"/>
              </a:ext>
            </a:extLst>
          </p:cNvPr>
          <p:cNvSpPr/>
          <p:nvPr/>
        </p:nvSpPr>
        <p:spPr bwMode="auto">
          <a:xfrm>
            <a:off x="1537981" y="5386674"/>
            <a:ext cx="472051" cy="355099"/>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7" name="TextBox 6">
            <a:extLst>
              <a:ext uri="{FF2B5EF4-FFF2-40B4-BE49-F238E27FC236}">
                <a16:creationId xmlns:a16="http://schemas.microsoft.com/office/drawing/2014/main" id="{290A4A64-2EC4-4FA6-B7E7-3BA779FA3D0B}"/>
              </a:ext>
            </a:extLst>
          </p:cNvPr>
          <p:cNvSpPr txBox="1"/>
          <p:nvPr/>
        </p:nvSpPr>
        <p:spPr>
          <a:xfrm>
            <a:off x="3168494" y="5916339"/>
            <a:ext cx="3039991" cy="338554"/>
          </a:xfrm>
          <a:prstGeom prst="rect">
            <a:avLst/>
          </a:prstGeom>
          <a:noFill/>
        </p:spPr>
        <p:txBody>
          <a:bodyPr wrap="square" rtlCol="0">
            <a:spAutoFit/>
          </a:bodyPr>
          <a:lstStyle/>
          <a:p>
            <a:r>
              <a:rPr lang="sv-SE" sz="1600" dirty="0">
                <a:latin typeface="Gotham Office" panose="02000000000000000000" pitchFamily="2" charset="0"/>
              </a:rPr>
              <a:t>Print pdf summary report</a:t>
            </a:r>
            <a:endParaRPr lang="en-SE" sz="1600" dirty="0">
              <a:latin typeface="Gotham Office" panose="02000000000000000000" pitchFamily="2" charset="0"/>
            </a:endParaRPr>
          </a:p>
        </p:txBody>
      </p:sp>
    </p:spTree>
    <p:extLst>
      <p:ext uri="{BB962C8B-B14F-4D97-AF65-F5344CB8AC3E}">
        <p14:creationId xmlns:p14="http://schemas.microsoft.com/office/powerpoint/2010/main" val="35542307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4EEC80D-B00F-4D07-8E2B-E78942362BEE}"/>
              </a:ext>
            </a:extLst>
          </p:cNvPr>
          <p:cNvPicPr>
            <a:picLocks noChangeAspect="1"/>
          </p:cNvPicPr>
          <p:nvPr/>
        </p:nvPicPr>
        <p:blipFill>
          <a:blip r:embed="rId2"/>
          <a:stretch>
            <a:fillRect/>
          </a:stretch>
        </p:blipFill>
        <p:spPr>
          <a:xfrm>
            <a:off x="7038677" y="5117849"/>
            <a:ext cx="2060570" cy="1143001"/>
          </a:xfrm>
          <a:prstGeom prst="rect">
            <a:avLst/>
          </a:prstGeom>
        </p:spPr>
      </p:pic>
      <p:sp>
        <p:nvSpPr>
          <p:cNvPr id="2" name="Rubrik 1">
            <a:extLst>
              <a:ext uri="{FF2B5EF4-FFF2-40B4-BE49-F238E27FC236}">
                <a16:creationId xmlns:a16="http://schemas.microsoft.com/office/drawing/2014/main" id="{2F2A590C-0CBB-4B1A-8759-683D6D75652B}"/>
              </a:ext>
            </a:extLst>
          </p:cNvPr>
          <p:cNvSpPr>
            <a:spLocks noGrp="1"/>
          </p:cNvSpPr>
          <p:nvPr>
            <p:ph type="title"/>
          </p:nvPr>
        </p:nvSpPr>
        <p:spPr>
          <a:xfrm>
            <a:off x="219984" y="218001"/>
            <a:ext cx="8229600" cy="1143000"/>
          </a:xfrm>
        </p:spPr>
        <p:txBody>
          <a:bodyPr>
            <a:normAutofit/>
          </a:bodyPr>
          <a:lstStyle/>
          <a:p>
            <a:pPr algn="ctr"/>
            <a:r>
              <a:rPr lang="sv-SE" sz="3600" dirty="0" err="1"/>
              <a:t>Exercise</a:t>
            </a:r>
            <a:r>
              <a:rPr lang="sv-SE" sz="3600" dirty="0"/>
              <a:t> 5 t-test: Steps</a:t>
            </a:r>
          </a:p>
        </p:txBody>
      </p:sp>
      <p:sp>
        <p:nvSpPr>
          <p:cNvPr id="3" name="Platshållare för innehåll 2">
            <a:extLst>
              <a:ext uri="{FF2B5EF4-FFF2-40B4-BE49-F238E27FC236}">
                <a16:creationId xmlns:a16="http://schemas.microsoft.com/office/drawing/2014/main" id="{CCC80912-BF28-460D-9354-459B1C2CA175}"/>
              </a:ext>
            </a:extLst>
          </p:cNvPr>
          <p:cNvSpPr>
            <a:spLocks noGrp="1"/>
          </p:cNvSpPr>
          <p:nvPr>
            <p:ph sz="half" idx="1"/>
          </p:nvPr>
        </p:nvSpPr>
        <p:spPr>
          <a:xfrm>
            <a:off x="457199" y="1098570"/>
            <a:ext cx="7129462" cy="5104522"/>
          </a:xfrm>
        </p:spPr>
        <p:txBody>
          <a:bodyPr>
            <a:normAutofit fontScale="62500" lnSpcReduction="20000"/>
          </a:bodyPr>
          <a:lstStyle/>
          <a:p>
            <a:pPr marL="514350" indent="-514350">
              <a:lnSpc>
                <a:spcPct val="120000"/>
              </a:lnSpc>
              <a:buClr>
                <a:srgbClr val="009BDB"/>
              </a:buClr>
              <a:buFont typeface="+mj-lt"/>
              <a:buAutoNum type="arabicPeriod"/>
            </a:pPr>
            <a:r>
              <a:rPr lang="en-US" sz="2200" dirty="0"/>
              <a:t>Select the </a:t>
            </a:r>
            <a:r>
              <a:rPr lang="en-US" sz="2200" dirty="0" err="1"/>
              <a:t>Qlucore</a:t>
            </a:r>
            <a:r>
              <a:rPr lang="en-US" sz="2200" dirty="0"/>
              <a:t> Test Data Set from the Help Menu/Example Files</a:t>
            </a:r>
          </a:p>
          <a:p>
            <a:pPr marL="514350" indent="-514350">
              <a:lnSpc>
                <a:spcPct val="120000"/>
              </a:lnSpc>
              <a:buClr>
                <a:srgbClr val="009BDB"/>
              </a:buClr>
              <a:buFont typeface="+mj-lt"/>
              <a:buAutoNum type="arabicPeriod"/>
            </a:pPr>
            <a:r>
              <a:rPr lang="sv-SE" sz="2200" dirty="0" err="1"/>
              <a:t>Select</a:t>
            </a:r>
            <a:r>
              <a:rPr lang="sv-SE" sz="2200" dirty="0"/>
              <a:t> </a:t>
            </a:r>
            <a:r>
              <a:rPr lang="sv-SE" sz="2200" dirty="0" err="1"/>
              <a:t>Window</a:t>
            </a:r>
            <a:r>
              <a:rPr lang="sv-SE" sz="2200" dirty="0"/>
              <a:t>/New </a:t>
            </a:r>
            <a:r>
              <a:rPr lang="sv-SE" sz="2200" dirty="0" err="1"/>
              <a:t>synchronized</a:t>
            </a:r>
            <a:r>
              <a:rPr lang="sv-SE" sz="2200" dirty="0"/>
              <a:t> </a:t>
            </a:r>
            <a:r>
              <a:rPr lang="sv-SE" sz="2200" dirty="0" err="1"/>
              <a:t>plot</a:t>
            </a:r>
            <a:r>
              <a:rPr lang="sv-SE" sz="2200" dirty="0"/>
              <a:t> and </a:t>
            </a:r>
            <a:br>
              <a:rPr lang="sv-SE" sz="2200" dirty="0"/>
            </a:br>
            <a:r>
              <a:rPr lang="en-US" sz="2200" dirty="0"/>
              <a:t>Tile the Plots using CTRL+T or </a:t>
            </a:r>
            <a:r>
              <a:rPr lang="en-US" sz="2200" dirty="0" err="1"/>
              <a:t>Cmd+T</a:t>
            </a:r>
            <a:endParaRPr lang="sv-SE" sz="2200" dirty="0"/>
          </a:p>
          <a:p>
            <a:pPr marL="514350" indent="-514350">
              <a:lnSpc>
                <a:spcPct val="120000"/>
              </a:lnSpc>
              <a:buClr>
                <a:srgbClr val="009BDB"/>
              </a:buClr>
              <a:buFont typeface="+mj-lt"/>
              <a:buAutoNum type="arabicPeriod"/>
            </a:pPr>
            <a:r>
              <a:rPr lang="sv-SE" sz="2200" dirty="0" err="1"/>
              <a:t>Colour</a:t>
            </a:r>
            <a:r>
              <a:rPr lang="sv-SE" sz="2200" dirty="0"/>
              <a:t> the </a:t>
            </a:r>
            <a:r>
              <a:rPr lang="sv-SE" sz="2200" dirty="0" err="1"/>
              <a:t>the</a:t>
            </a:r>
            <a:r>
              <a:rPr lang="sv-SE" sz="2200" dirty="0"/>
              <a:t> </a:t>
            </a:r>
            <a:r>
              <a:rPr lang="sv-SE" sz="2200" dirty="0" err="1"/>
              <a:t>Sample</a:t>
            </a:r>
            <a:r>
              <a:rPr lang="sv-SE" sz="2200" dirty="0"/>
              <a:t> PCA </a:t>
            </a:r>
            <a:r>
              <a:rPr lang="sv-SE" sz="2200" dirty="0" err="1"/>
              <a:t>plot</a:t>
            </a:r>
            <a:r>
              <a:rPr lang="sv-SE" sz="2200" dirty="0"/>
              <a:t> </a:t>
            </a:r>
            <a:r>
              <a:rPr lang="sv-SE" sz="2200" dirty="0" err="1"/>
              <a:t>according</a:t>
            </a:r>
            <a:r>
              <a:rPr lang="sv-SE" sz="2200" dirty="0"/>
              <a:t> to </a:t>
            </a:r>
            <a:r>
              <a:rPr lang="sv-SE" sz="2200" dirty="0" err="1"/>
              <a:t>Treatment</a:t>
            </a:r>
            <a:endParaRPr lang="sv-SE" sz="2200" dirty="0"/>
          </a:p>
          <a:p>
            <a:pPr marL="514350" indent="-514350">
              <a:lnSpc>
                <a:spcPct val="120000"/>
              </a:lnSpc>
              <a:buClr>
                <a:srgbClr val="009BDB"/>
              </a:buClr>
              <a:buFont typeface="+mj-lt"/>
              <a:buAutoNum type="arabicPeriod"/>
            </a:pPr>
            <a:r>
              <a:rPr lang="sv-SE" sz="2200" dirty="0"/>
              <a:t>Make the other plot a heat map, hierarchically clustered and </a:t>
            </a:r>
            <a:br>
              <a:rPr lang="sv-SE" sz="2200" dirty="0"/>
            </a:br>
            <a:r>
              <a:rPr lang="sv-SE" sz="2200" dirty="0"/>
              <a:t>coloured according to Treatment</a:t>
            </a:r>
          </a:p>
          <a:p>
            <a:pPr marL="514350" indent="-514350">
              <a:lnSpc>
                <a:spcPct val="120000"/>
              </a:lnSpc>
              <a:buClr>
                <a:srgbClr val="009BDB"/>
              </a:buClr>
              <a:buFont typeface="+mj-lt"/>
              <a:buAutoNum type="arabicPeriod"/>
            </a:pPr>
            <a:r>
              <a:rPr lang="sv-SE" sz="2200" dirty="0" err="1"/>
              <a:t>Deselect</a:t>
            </a:r>
            <a:r>
              <a:rPr lang="sv-SE" sz="2200" dirty="0"/>
              <a:t> </a:t>
            </a:r>
            <a:r>
              <a:rPr lang="sv-SE" sz="2200" dirty="0" err="1"/>
              <a:t>Drug</a:t>
            </a:r>
            <a:r>
              <a:rPr lang="sv-SE" sz="2200" dirty="0"/>
              <a:t> 2 under </a:t>
            </a:r>
            <a:r>
              <a:rPr lang="sv-SE" sz="2200" dirty="0" err="1"/>
              <a:t>Treatment</a:t>
            </a:r>
            <a:r>
              <a:rPr lang="sv-SE" sz="2200" dirty="0"/>
              <a:t> annotation in the </a:t>
            </a:r>
            <a:r>
              <a:rPr lang="sv-SE" sz="2200" dirty="0" err="1"/>
              <a:t>sample</a:t>
            </a:r>
            <a:r>
              <a:rPr lang="sv-SE" sz="2200" dirty="0"/>
              <a:t> </a:t>
            </a:r>
            <a:r>
              <a:rPr lang="sv-SE" sz="2200" dirty="0" err="1"/>
              <a:t>tab</a:t>
            </a:r>
            <a:r>
              <a:rPr lang="sv-SE" sz="2200" dirty="0"/>
              <a:t> - </a:t>
            </a:r>
            <a:br>
              <a:rPr lang="sv-SE" sz="2200" dirty="0"/>
            </a:br>
            <a:r>
              <a:rPr lang="sv-SE" sz="2200" dirty="0" err="1"/>
              <a:t>uncheck</a:t>
            </a:r>
            <a:r>
              <a:rPr lang="sv-SE" sz="2200" dirty="0"/>
              <a:t> the check box. </a:t>
            </a:r>
            <a:endParaRPr lang="en-US" sz="2200" dirty="0"/>
          </a:p>
          <a:p>
            <a:pPr marL="514350" indent="-514350">
              <a:lnSpc>
                <a:spcPct val="120000"/>
              </a:lnSpc>
              <a:buClr>
                <a:srgbClr val="009BDB"/>
              </a:buClr>
              <a:buFont typeface="+mj-lt"/>
              <a:buAutoNum type="arabicPeriod"/>
            </a:pPr>
            <a:r>
              <a:rPr lang="en-US" sz="2200" dirty="0"/>
              <a:t>Select Two Group comparison in the Statistics dialogue and </a:t>
            </a:r>
            <a:br>
              <a:rPr lang="en-US" sz="2200" dirty="0"/>
            </a:br>
            <a:r>
              <a:rPr lang="en-US" sz="2200" dirty="0"/>
              <a:t>Treatment = Drug 1</a:t>
            </a:r>
          </a:p>
          <a:p>
            <a:pPr marL="514350" indent="-514350">
              <a:lnSpc>
                <a:spcPct val="120000"/>
              </a:lnSpc>
              <a:buClr>
                <a:srgbClr val="009BDB"/>
              </a:buClr>
              <a:buFont typeface="+mj-lt"/>
              <a:buAutoNum type="arabicPeriod"/>
            </a:pPr>
            <a:r>
              <a:rPr lang="en-US" sz="2200" dirty="0"/>
              <a:t>Drag the statistical slider to find discriminating variables, </a:t>
            </a:r>
            <a:br>
              <a:rPr lang="en-US" sz="2200" dirty="0"/>
            </a:br>
            <a:r>
              <a:rPr lang="en-US" sz="2200" dirty="0"/>
              <a:t>stop at a q-value = 0.01</a:t>
            </a:r>
          </a:p>
          <a:p>
            <a:pPr marL="514350" indent="-514350">
              <a:lnSpc>
                <a:spcPct val="120000"/>
              </a:lnSpc>
              <a:buClr>
                <a:srgbClr val="009BDB"/>
              </a:buClr>
              <a:buFont typeface="+mj-lt"/>
              <a:buAutoNum type="arabicPeriod"/>
            </a:pPr>
            <a:r>
              <a:rPr lang="sv-SE" sz="2200" dirty="0"/>
              <a:t>Note that the same clusters can be viewed in both the sample PCA and the heatmap</a:t>
            </a:r>
          </a:p>
          <a:p>
            <a:pPr marL="514350" indent="-514350">
              <a:lnSpc>
                <a:spcPct val="120000"/>
              </a:lnSpc>
              <a:buClr>
                <a:srgbClr val="009BDB"/>
              </a:buClr>
              <a:buFont typeface="+mj-lt"/>
              <a:buAutoNum type="arabicPeriod"/>
            </a:pPr>
            <a:r>
              <a:rPr lang="en-US" sz="2200" dirty="0"/>
              <a:t>Create New Variable list by clicking on the icon in the variables tab.</a:t>
            </a:r>
          </a:p>
          <a:p>
            <a:pPr marL="514350" indent="-514350">
              <a:lnSpc>
                <a:spcPct val="120000"/>
              </a:lnSpc>
              <a:buClr>
                <a:srgbClr val="009BDB"/>
              </a:buClr>
              <a:buFont typeface="+mj-lt"/>
              <a:buAutoNum type="arabicPeriod"/>
            </a:pPr>
            <a:r>
              <a:rPr lang="en-US" sz="2200" dirty="0"/>
              <a:t>Change the Mouse tool to List</a:t>
            </a:r>
          </a:p>
          <a:p>
            <a:pPr marL="514350" indent="-514350">
              <a:lnSpc>
                <a:spcPct val="120000"/>
              </a:lnSpc>
              <a:buClr>
                <a:srgbClr val="009BDB"/>
              </a:buClr>
              <a:buFont typeface="+mj-lt"/>
              <a:buAutoNum type="arabicPeriod"/>
            </a:pPr>
            <a:r>
              <a:rPr lang="en-US" sz="2200" dirty="0"/>
              <a:t>Select the upregulated genes for </a:t>
            </a:r>
            <a:r>
              <a:rPr lang="en-US" sz="2200"/>
              <a:t>the Drug 1 group </a:t>
            </a:r>
            <a:r>
              <a:rPr lang="en-US" sz="2200" dirty="0"/>
              <a:t>with </a:t>
            </a:r>
            <a:br>
              <a:rPr lang="en-US" sz="2200" dirty="0"/>
            </a:br>
            <a:r>
              <a:rPr lang="en-US" sz="2200" dirty="0"/>
              <a:t>the list tool (select the node in the heatmap)</a:t>
            </a:r>
          </a:p>
          <a:p>
            <a:pPr marL="514350" indent="-514350">
              <a:lnSpc>
                <a:spcPct val="120000"/>
              </a:lnSpc>
              <a:buClr>
                <a:srgbClr val="009BDB"/>
              </a:buClr>
              <a:buFont typeface="+mj-lt"/>
              <a:buAutoNum type="arabicPeriod"/>
            </a:pPr>
            <a:r>
              <a:rPr lang="en-US" sz="2200" dirty="0"/>
              <a:t>Rename the list and export it.</a:t>
            </a:r>
          </a:p>
          <a:p>
            <a:pPr marL="514350" indent="-514350">
              <a:lnSpc>
                <a:spcPct val="120000"/>
              </a:lnSpc>
              <a:buClr>
                <a:srgbClr val="009BDB"/>
              </a:buClr>
              <a:buFont typeface="+mj-lt"/>
              <a:buAutoNum type="arabicPeriod"/>
            </a:pPr>
            <a:r>
              <a:rPr lang="en-US" sz="2200" dirty="0"/>
              <a:t>Go to the log tab and print a pdf report summary</a:t>
            </a:r>
          </a:p>
          <a:p>
            <a:pPr marL="514350" indent="-514350">
              <a:lnSpc>
                <a:spcPct val="120000"/>
              </a:lnSpc>
              <a:buClr>
                <a:srgbClr val="009BDB"/>
              </a:buClr>
              <a:buFont typeface="+mj-lt"/>
              <a:buAutoNum type="arabicPeriod"/>
            </a:pPr>
            <a:endParaRPr lang="en-US" sz="2200" dirty="0"/>
          </a:p>
          <a:p>
            <a:pPr marL="514350" indent="-514350">
              <a:lnSpc>
                <a:spcPct val="120000"/>
              </a:lnSpc>
              <a:buClr>
                <a:srgbClr val="009BDB"/>
              </a:buClr>
              <a:buFont typeface="+mj-lt"/>
              <a:buAutoNum type="arabicPeriod"/>
            </a:pPr>
            <a:endParaRPr lang="en-US" sz="2200" dirty="0"/>
          </a:p>
          <a:p>
            <a:pPr marL="514350" indent="-514350">
              <a:buFont typeface="+mj-lt"/>
              <a:buAutoNum type="arabicPeriod"/>
            </a:pPr>
            <a:endParaRPr lang="en-US" sz="1100" dirty="0"/>
          </a:p>
          <a:p>
            <a:endParaRPr lang="sv-SE" sz="900" dirty="0"/>
          </a:p>
        </p:txBody>
      </p:sp>
      <p:sp>
        <p:nvSpPr>
          <p:cNvPr id="4" name="Platshållare för datum 3">
            <a:extLst>
              <a:ext uri="{FF2B5EF4-FFF2-40B4-BE49-F238E27FC236}">
                <a16:creationId xmlns:a16="http://schemas.microsoft.com/office/drawing/2014/main" id="{67EDE09A-4F0D-4848-88E5-38D27BE216C4}"/>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Platshållare för sidfot 4">
            <a:extLst>
              <a:ext uri="{FF2B5EF4-FFF2-40B4-BE49-F238E27FC236}">
                <a16:creationId xmlns:a16="http://schemas.microsoft.com/office/drawing/2014/main" id="{13C88A21-25DA-487C-895D-B0CAAEDD95EA}"/>
              </a:ext>
            </a:extLst>
          </p:cNvPr>
          <p:cNvSpPr>
            <a:spLocks noGrp="1"/>
          </p:cNvSpPr>
          <p:nvPr>
            <p:ph type="ftr" sz="quarter" idx="11"/>
          </p:nvPr>
        </p:nvSpPr>
        <p:spPr/>
        <p:txBody>
          <a:bodyPr/>
          <a:lstStyle/>
          <a:p>
            <a:endParaRPr lang="sv-SE" dirty="0"/>
          </a:p>
        </p:txBody>
      </p:sp>
      <p:sp>
        <p:nvSpPr>
          <p:cNvPr id="6" name="Platshållare för bildnummer 5">
            <a:extLst>
              <a:ext uri="{FF2B5EF4-FFF2-40B4-BE49-F238E27FC236}">
                <a16:creationId xmlns:a16="http://schemas.microsoft.com/office/drawing/2014/main" id="{86460612-AD80-4F52-8F6A-535B1C274E61}"/>
              </a:ext>
            </a:extLst>
          </p:cNvPr>
          <p:cNvSpPr>
            <a:spLocks noGrp="1"/>
          </p:cNvSpPr>
          <p:nvPr>
            <p:ph type="sldNum" sz="quarter" idx="12"/>
          </p:nvPr>
        </p:nvSpPr>
        <p:spPr/>
        <p:txBody>
          <a:bodyPr/>
          <a:lstStyle/>
          <a:p>
            <a:fld id="{4FB200D7-8764-084F-859C-3608A6975463}" type="slidenum">
              <a:rPr lang="sv-SE" smtClean="0"/>
              <a:t>31</a:t>
            </a:fld>
            <a:endParaRPr lang="sv-SE"/>
          </a:p>
        </p:txBody>
      </p:sp>
      <p:pic>
        <p:nvPicPr>
          <p:cNvPr id="7" name="Picture 3">
            <a:extLst>
              <a:ext uri="{FF2B5EF4-FFF2-40B4-BE49-F238E27FC236}">
                <a16:creationId xmlns:a16="http://schemas.microsoft.com/office/drawing/2014/main" id="{5D89BBF7-2113-4978-9C56-89EB76CDAD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6661" y="2479898"/>
            <a:ext cx="1328738" cy="710013"/>
          </a:xfrm>
          <a:prstGeom prst="rect">
            <a:avLst/>
          </a:prstGeom>
          <a:ln>
            <a:solidFill>
              <a:srgbClr val="002060"/>
            </a:solidFill>
          </a:ln>
        </p:spPr>
      </p:pic>
      <p:sp>
        <p:nvSpPr>
          <p:cNvPr id="9" name="Ellips 8">
            <a:extLst>
              <a:ext uri="{FF2B5EF4-FFF2-40B4-BE49-F238E27FC236}">
                <a16:creationId xmlns:a16="http://schemas.microsoft.com/office/drawing/2014/main" id="{66A9DF42-9B55-4D0E-9F8B-2ED55B5C56BC}"/>
              </a:ext>
            </a:extLst>
          </p:cNvPr>
          <p:cNvSpPr/>
          <p:nvPr/>
        </p:nvSpPr>
        <p:spPr bwMode="auto">
          <a:xfrm>
            <a:off x="7131435" y="5566152"/>
            <a:ext cx="218989" cy="424755"/>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pic>
        <p:nvPicPr>
          <p:cNvPr id="10" name="Picture 2">
            <a:extLst>
              <a:ext uri="{FF2B5EF4-FFF2-40B4-BE49-F238E27FC236}">
                <a16:creationId xmlns:a16="http://schemas.microsoft.com/office/drawing/2014/main" id="{17444FB8-78C3-49D8-9662-DE2818BFA9E9}"/>
              </a:ext>
            </a:extLst>
          </p:cNvPr>
          <p:cNvPicPr>
            <a:picLocks noChangeAspect="1" noChangeArrowheads="1"/>
          </p:cNvPicPr>
          <p:nvPr/>
        </p:nvPicPr>
        <p:blipFill>
          <a:blip r:embed="rId4" cstate="print"/>
          <a:srcRect/>
          <a:stretch>
            <a:fillRect/>
          </a:stretch>
        </p:blipFill>
        <p:spPr bwMode="auto">
          <a:xfrm>
            <a:off x="8177384" y="4551863"/>
            <a:ext cx="697073" cy="360984"/>
          </a:xfrm>
          <a:prstGeom prst="rect">
            <a:avLst/>
          </a:prstGeom>
          <a:noFill/>
          <a:ln w="9525">
            <a:solidFill>
              <a:schemeClr val="accent1">
                <a:lumMod val="75000"/>
              </a:schemeClr>
            </a:solidFill>
            <a:miter lim="800000"/>
            <a:headEnd/>
            <a:tailEnd/>
          </a:ln>
        </p:spPr>
      </p:pic>
      <p:pic>
        <p:nvPicPr>
          <p:cNvPr id="11" name="Bildobjekt 10">
            <a:extLst>
              <a:ext uri="{FF2B5EF4-FFF2-40B4-BE49-F238E27FC236}">
                <a16:creationId xmlns:a16="http://schemas.microsoft.com/office/drawing/2014/main" id="{FA96A33D-001E-4572-A495-2D1261E37986}"/>
              </a:ext>
            </a:extLst>
          </p:cNvPr>
          <p:cNvPicPr>
            <a:picLocks noChangeAspect="1"/>
          </p:cNvPicPr>
          <p:nvPr/>
        </p:nvPicPr>
        <p:blipFill>
          <a:blip r:embed="rId5"/>
          <a:stretch>
            <a:fillRect/>
          </a:stretch>
        </p:blipFill>
        <p:spPr>
          <a:xfrm>
            <a:off x="8458200" y="1955631"/>
            <a:ext cx="457199" cy="441582"/>
          </a:xfrm>
          <a:prstGeom prst="rect">
            <a:avLst/>
          </a:prstGeom>
          <a:ln>
            <a:solidFill>
              <a:schemeClr val="tx2"/>
            </a:solidFill>
          </a:ln>
        </p:spPr>
      </p:pic>
      <p:pic>
        <p:nvPicPr>
          <p:cNvPr id="12" name="Bildobjekt 11">
            <a:extLst>
              <a:ext uri="{FF2B5EF4-FFF2-40B4-BE49-F238E27FC236}">
                <a16:creationId xmlns:a16="http://schemas.microsoft.com/office/drawing/2014/main" id="{7CAFF99A-3B55-4155-8DA1-75EA7935A281}"/>
              </a:ext>
            </a:extLst>
          </p:cNvPr>
          <p:cNvPicPr>
            <a:picLocks noChangeAspect="1"/>
          </p:cNvPicPr>
          <p:nvPr/>
        </p:nvPicPr>
        <p:blipFill rotWithShape="1">
          <a:blip r:embed="rId6"/>
          <a:srcRect l="-3754" t="63586" r="54104" b="6956"/>
          <a:stretch/>
        </p:blipFill>
        <p:spPr>
          <a:xfrm>
            <a:off x="8177384" y="4229978"/>
            <a:ext cx="697073" cy="264127"/>
          </a:xfrm>
          <a:prstGeom prst="rect">
            <a:avLst/>
          </a:prstGeom>
          <a:ln>
            <a:solidFill>
              <a:schemeClr val="tx2"/>
            </a:solidFill>
          </a:ln>
        </p:spPr>
      </p:pic>
      <p:sp>
        <p:nvSpPr>
          <p:cNvPr id="13" name="TextBox 12">
            <a:extLst>
              <a:ext uri="{FF2B5EF4-FFF2-40B4-BE49-F238E27FC236}">
                <a16:creationId xmlns:a16="http://schemas.microsoft.com/office/drawing/2014/main" id="{E3DC4381-3202-48D5-B684-99E26A75E2BF}"/>
              </a:ext>
            </a:extLst>
          </p:cNvPr>
          <p:cNvSpPr txBox="1"/>
          <p:nvPr/>
        </p:nvSpPr>
        <p:spPr>
          <a:xfrm>
            <a:off x="675503" y="6138143"/>
            <a:ext cx="7175156" cy="369332"/>
          </a:xfrm>
          <a:prstGeom prst="rect">
            <a:avLst/>
          </a:prstGeom>
          <a:noFill/>
        </p:spPr>
        <p:txBody>
          <a:bodyPr wrap="square" rtlCol="0">
            <a:spAutoFit/>
          </a:bodyPr>
          <a:lstStyle/>
          <a:p>
            <a:r>
              <a:rPr lang="en-US" b="1" i="1"/>
              <a:t> Extra Exercise – make a t-test of Placebo vs both the treated groups</a:t>
            </a:r>
            <a:endParaRPr lang="en-US" b="1" i="1" dirty="0"/>
          </a:p>
        </p:txBody>
      </p:sp>
      <p:pic>
        <p:nvPicPr>
          <p:cNvPr id="15" name="Picture 14">
            <a:extLst>
              <a:ext uri="{FF2B5EF4-FFF2-40B4-BE49-F238E27FC236}">
                <a16:creationId xmlns:a16="http://schemas.microsoft.com/office/drawing/2014/main" id="{27EE68AF-EBAD-4199-BC75-25FE05B9DDA0}"/>
              </a:ext>
            </a:extLst>
          </p:cNvPr>
          <p:cNvPicPr>
            <a:picLocks noChangeAspect="1"/>
          </p:cNvPicPr>
          <p:nvPr/>
        </p:nvPicPr>
        <p:blipFill>
          <a:blip r:embed="rId7"/>
          <a:stretch>
            <a:fillRect/>
          </a:stretch>
        </p:blipFill>
        <p:spPr>
          <a:xfrm>
            <a:off x="5906477" y="5536616"/>
            <a:ext cx="687655" cy="611249"/>
          </a:xfrm>
          <a:prstGeom prst="rect">
            <a:avLst/>
          </a:prstGeom>
          <a:ln>
            <a:solidFill>
              <a:schemeClr val="accent1"/>
            </a:solidFill>
          </a:ln>
        </p:spPr>
      </p:pic>
    </p:spTree>
    <p:extLst>
      <p:ext uri="{BB962C8B-B14F-4D97-AF65-F5344CB8AC3E}">
        <p14:creationId xmlns:p14="http://schemas.microsoft.com/office/powerpoint/2010/main" val="3886585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0AFD73B-B411-4E9B-8B37-632053427AB0}"/>
              </a:ext>
            </a:extLst>
          </p:cNvPr>
          <p:cNvSpPr>
            <a:spLocks noGrp="1"/>
          </p:cNvSpPr>
          <p:nvPr>
            <p:ph type="title"/>
          </p:nvPr>
        </p:nvSpPr>
        <p:spPr>
          <a:xfrm>
            <a:off x="185351" y="185721"/>
            <a:ext cx="8229600" cy="1143000"/>
          </a:xfrm>
        </p:spPr>
        <p:txBody>
          <a:bodyPr>
            <a:normAutofit/>
          </a:bodyPr>
          <a:lstStyle/>
          <a:p>
            <a:pPr algn="ctr"/>
            <a:r>
              <a:rPr lang="sv-SE" sz="3600" dirty="0"/>
              <a:t>Exercise 6 – Box </a:t>
            </a:r>
            <a:r>
              <a:rPr lang="sv-SE" sz="3600" dirty="0" err="1"/>
              <a:t>plot</a:t>
            </a:r>
            <a:endParaRPr lang="sv-SE" sz="3600" dirty="0"/>
          </a:p>
        </p:txBody>
      </p:sp>
      <p:sp>
        <p:nvSpPr>
          <p:cNvPr id="3" name="Platshållare för innehåll 2">
            <a:extLst>
              <a:ext uri="{FF2B5EF4-FFF2-40B4-BE49-F238E27FC236}">
                <a16:creationId xmlns:a16="http://schemas.microsoft.com/office/drawing/2014/main" id="{54511DBD-85CA-4561-92E8-DAC930E8156F}"/>
              </a:ext>
            </a:extLst>
          </p:cNvPr>
          <p:cNvSpPr>
            <a:spLocks noGrp="1"/>
          </p:cNvSpPr>
          <p:nvPr>
            <p:ph idx="1"/>
          </p:nvPr>
        </p:nvSpPr>
        <p:spPr>
          <a:xfrm>
            <a:off x="457200" y="1427575"/>
            <a:ext cx="8229600" cy="4437295"/>
          </a:xfrm>
        </p:spPr>
        <p:txBody>
          <a:bodyPr/>
          <a:lstStyle/>
          <a:p>
            <a:pPr>
              <a:buClr>
                <a:srgbClr val="00B0F0"/>
              </a:buClr>
              <a:buFont typeface="Wingdings" panose="05000000000000000000" pitchFamily="2" charset="2"/>
              <a:buChar char="§"/>
            </a:pPr>
            <a:r>
              <a:rPr lang="sv-SE" dirty="0"/>
              <a:t>Display </a:t>
            </a:r>
            <a:r>
              <a:rPr lang="sv-SE" dirty="0" err="1"/>
              <a:t>discriminating</a:t>
            </a:r>
            <a:r>
              <a:rPr lang="sv-SE" dirty="0"/>
              <a:t> </a:t>
            </a:r>
            <a:r>
              <a:rPr lang="sv-SE" dirty="0" err="1"/>
              <a:t>variables</a:t>
            </a:r>
            <a:r>
              <a:rPr lang="sv-SE" dirty="0"/>
              <a:t> in Box </a:t>
            </a:r>
            <a:r>
              <a:rPr lang="sv-SE" dirty="0" err="1"/>
              <a:t>plots</a:t>
            </a:r>
            <a:endParaRPr lang="sv-SE" dirty="0"/>
          </a:p>
          <a:p>
            <a:pPr>
              <a:buClr>
                <a:srgbClr val="00B0F0"/>
              </a:buClr>
              <a:buFont typeface="Wingdings" panose="05000000000000000000" pitchFamily="2" charset="2"/>
              <a:buChar char="§"/>
            </a:pPr>
            <a:r>
              <a:rPr lang="sv-SE" dirty="0"/>
              <a:t>Export </a:t>
            </a:r>
            <a:r>
              <a:rPr lang="sv-SE" dirty="0" err="1"/>
              <a:t>plots</a:t>
            </a:r>
            <a:endParaRPr lang="sv-SE" dirty="0"/>
          </a:p>
          <a:p>
            <a:endParaRPr lang="sv-SE" dirty="0"/>
          </a:p>
        </p:txBody>
      </p:sp>
      <p:pic>
        <p:nvPicPr>
          <p:cNvPr id="4" name="Picture 3">
            <a:extLst>
              <a:ext uri="{FF2B5EF4-FFF2-40B4-BE49-F238E27FC236}">
                <a16:creationId xmlns:a16="http://schemas.microsoft.com/office/drawing/2014/main" id="{70D454E3-136D-4218-9E1A-442BF0B8E209}"/>
              </a:ext>
            </a:extLst>
          </p:cNvPr>
          <p:cNvPicPr>
            <a:picLocks noChangeAspect="1"/>
          </p:cNvPicPr>
          <p:nvPr/>
        </p:nvPicPr>
        <p:blipFill>
          <a:blip r:embed="rId2"/>
          <a:stretch>
            <a:fillRect/>
          </a:stretch>
        </p:blipFill>
        <p:spPr>
          <a:xfrm>
            <a:off x="1231640" y="2658750"/>
            <a:ext cx="6545131" cy="3364501"/>
          </a:xfrm>
          <a:prstGeom prst="rect">
            <a:avLst/>
          </a:prstGeom>
          <a:ln>
            <a:solidFill>
              <a:schemeClr val="accent1"/>
            </a:solidFill>
          </a:ln>
        </p:spPr>
      </p:pic>
    </p:spTree>
    <p:extLst>
      <p:ext uri="{BB962C8B-B14F-4D97-AF65-F5344CB8AC3E}">
        <p14:creationId xmlns:p14="http://schemas.microsoft.com/office/powerpoint/2010/main" val="738640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FC51DE28-9BE8-4ADC-A757-49F9F3780C04}"/>
              </a:ext>
            </a:extLst>
          </p:cNvPr>
          <p:cNvPicPr>
            <a:picLocks noChangeAspect="1"/>
          </p:cNvPicPr>
          <p:nvPr/>
        </p:nvPicPr>
        <p:blipFill>
          <a:blip r:embed="rId2"/>
          <a:stretch>
            <a:fillRect/>
          </a:stretch>
        </p:blipFill>
        <p:spPr>
          <a:xfrm>
            <a:off x="934810" y="5368028"/>
            <a:ext cx="5270111" cy="807883"/>
          </a:xfrm>
          <a:prstGeom prst="rect">
            <a:avLst/>
          </a:prstGeom>
          <a:ln>
            <a:solidFill>
              <a:schemeClr val="accent1"/>
            </a:solidFill>
          </a:ln>
        </p:spPr>
      </p:pic>
      <p:sp>
        <p:nvSpPr>
          <p:cNvPr id="2" name="Rubrik 1">
            <a:extLst>
              <a:ext uri="{FF2B5EF4-FFF2-40B4-BE49-F238E27FC236}">
                <a16:creationId xmlns:a16="http://schemas.microsoft.com/office/drawing/2014/main" id="{41A287EB-4BFF-4579-990E-BF37B669532C}"/>
              </a:ext>
            </a:extLst>
          </p:cNvPr>
          <p:cNvSpPr>
            <a:spLocks noGrp="1"/>
          </p:cNvSpPr>
          <p:nvPr>
            <p:ph type="title"/>
          </p:nvPr>
        </p:nvSpPr>
        <p:spPr>
          <a:xfrm>
            <a:off x="206791" y="145517"/>
            <a:ext cx="8229600" cy="1143000"/>
          </a:xfrm>
        </p:spPr>
        <p:txBody>
          <a:bodyPr>
            <a:normAutofit/>
          </a:bodyPr>
          <a:lstStyle/>
          <a:p>
            <a:pPr algn="ctr"/>
            <a:r>
              <a:rPr lang="sv-SE" sz="3600" dirty="0"/>
              <a:t>Exercise 6 – Box </a:t>
            </a:r>
            <a:r>
              <a:rPr lang="sv-SE" sz="3600" dirty="0" err="1"/>
              <a:t>plot</a:t>
            </a:r>
            <a:endParaRPr lang="sv-SE" sz="3600" dirty="0"/>
          </a:p>
        </p:txBody>
      </p:sp>
      <p:sp>
        <p:nvSpPr>
          <p:cNvPr id="10" name="Rectangle 3">
            <a:extLst>
              <a:ext uri="{FF2B5EF4-FFF2-40B4-BE49-F238E27FC236}">
                <a16:creationId xmlns:a16="http://schemas.microsoft.com/office/drawing/2014/main" id="{AFB6847F-AE7C-4D53-B779-4442950C11F4}"/>
              </a:ext>
            </a:extLst>
          </p:cNvPr>
          <p:cNvSpPr/>
          <p:nvPr/>
        </p:nvSpPr>
        <p:spPr bwMode="auto">
          <a:xfrm>
            <a:off x="3957352" y="2871790"/>
            <a:ext cx="2457450" cy="1698226"/>
          </a:xfrm>
          <a:prstGeom prst="rect">
            <a:avLst/>
          </a:prstGeom>
          <a:noFill/>
          <a:ln w="69850" cap="flat" cmpd="sng" algn="ctr">
            <a:solidFill>
              <a:schemeClr val="bg2">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sp>
        <p:nvSpPr>
          <p:cNvPr id="11" name="Rectangle 16">
            <a:extLst>
              <a:ext uri="{FF2B5EF4-FFF2-40B4-BE49-F238E27FC236}">
                <a16:creationId xmlns:a16="http://schemas.microsoft.com/office/drawing/2014/main" id="{3A471E3E-57B4-480D-B351-C40139272469}"/>
              </a:ext>
            </a:extLst>
          </p:cNvPr>
          <p:cNvSpPr/>
          <p:nvPr/>
        </p:nvSpPr>
        <p:spPr bwMode="auto">
          <a:xfrm>
            <a:off x="1665371" y="3145494"/>
            <a:ext cx="607929" cy="354330"/>
          </a:xfrm>
          <a:prstGeom prst="rect">
            <a:avLst/>
          </a:prstGeom>
          <a:noFill/>
          <a:ln w="69850" cap="flat" cmpd="sng" algn="ctr">
            <a:solidFill>
              <a:schemeClr val="bg2">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sp>
        <p:nvSpPr>
          <p:cNvPr id="12" name="Rectangle 17">
            <a:extLst>
              <a:ext uri="{FF2B5EF4-FFF2-40B4-BE49-F238E27FC236}">
                <a16:creationId xmlns:a16="http://schemas.microsoft.com/office/drawing/2014/main" id="{543ED7AC-F2B2-439D-8EB0-F9A4C6387662}"/>
              </a:ext>
            </a:extLst>
          </p:cNvPr>
          <p:cNvSpPr/>
          <p:nvPr/>
        </p:nvSpPr>
        <p:spPr bwMode="auto">
          <a:xfrm>
            <a:off x="3017921" y="1942556"/>
            <a:ext cx="607929" cy="354330"/>
          </a:xfrm>
          <a:prstGeom prst="rect">
            <a:avLst/>
          </a:prstGeom>
          <a:noFill/>
          <a:ln w="69850" cap="flat" cmpd="sng" algn="ctr">
            <a:solidFill>
              <a:schemeClr val="bg2">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grpSp>
        <p:nvGrpSpPr>
          <p:cNvPr id="23" name="Group 8">
            <a:extLst>
              <a:ext uri="{FF2B5EF4-FFF2-40B4-BE49-F238E27FC236}">
                <a16:creationId xmlns:a16="http://schemas.microsoft.com/office/drawing/2014/main" id="{9B4CAD3F-990F-4201-B166-034CB8E9A5A6}"/>
              </a:ext>
            </a:extLst>
          </p:cNvPr>
          <p:cNvGrpSpPr/>
          <p:nvPr/>
        </p:nvGrpSpPr>
        <p:grpSpPr>
          <a:xfrm>
            <a:off x="3094694" y="1208412"/>
            <a:ext cx="5436009" cy="2672505"/>
            <a:chOff x="3669396" y="3128552"/>
            <a:chExt cx="5055354" cy="2266122"/>
          </a:xfrm>
        </p:grpSpPr>
        <p:sp>
          <p:nvSpPr>
            <p:cNvPr id="24" name="textruta 14">
              <a:extLst>
                <a:ext uri="{FF2B5EF4-FFF2-40B4-BE49-F238E27FC236}">
                  <a16:creationId xmlns:a16="http://schemas.microsoft.com/office/drawing/2014/main" id="{5B06FDA2-E696-47EA-88D0-076683C572E6}"/>
                </a:ext>
              </a:extLst>
            </p:cNvPr>
            <p:cNvSpPr txBox="1"/>
            <p:nvPr/>
          </p:nvSpPr>
          <p:spPr>
            <a:xfrm>
              <a:off x="3669396" y="4898820"/>
              <a:ext cx="5055354" cy="495854"/>
            </a:xfrm>
            <a:prstGeom prst="rect">
              <a:avLst/>
            </a:prstGeom>
            <a:noFill/>
            <a:ln>
              <a:solidFill>
                <a:schemeClr val="tx2">
                  <a:lumMod val="60000"/>
                  <a:lumOff val="40000"/>
                </a:schemeClr>
              </a:solidFill>
            </a:ln>
          </p:spPr>
          <p:txBody>
            <a:bodyPr wrap="square" rtlCol="0">
              <a:spAutoFit/>
            </a:bodyPr>
            <a:lstStyle/>
            <a:p>
              <a:r>
                <a:rPr lang="sv-SE" sz="1600" dirty="0">
                  <a:latin typeface="Gotham Office" panose="02000000000000000000" pitchFamily="2" charset="0"/>
                </a:rPr>
                <a:t>X- axis 	</a:t>
              </a:r>
              <a:r>
                <a:rPr lang="sv-SE" sz="1600" dirty="0" err="1">
                  <a:latin typeface="Gotham Office" panose="02000000000000000000" pitchFamily="2" charset="0"/>
                </a:rPr>
                <a:t>Sample</a:t>
              </a:r>
              <a:r>
                <a:rPr lang="sv-SE" sz="1600" dirty="0">
                  <a:latin typeface="Gotham Office" panose="02000000000000000000" pitchFamily="2" charset="0"/>
                </a:rPr>
                <a:t> annotation: </a:t>
              </a:r>
              <a:r>
                <a:rPr lang="sv-SE" sz="1600" dirty="0" err="1">
                  <a:latin typeface="Gotham Office" panose="02000000000000000000" pitchFamily="2" charset="0"/>
                </a:rPr>
                <a:t>Treatment</a:t>
              </a:r>
              <a:endParaRPr lang="sv-SE" sz="1600" dirty="0">
                <a:latin typeface="Gotham Office" panose="02000000000000000000" pitchFamily="2" charset="0"/>
              </a:endParaRPr>
            </a:p>
            <a:p>
              <a:r>
                <a:rPr lang="sv-SE" sz="1600" dirty="0">
                  <a:latin typeface="Gotham Office" panose="02000000000000000000" pitchFamily="2" charset="0"/>
                </a:rPr>
                <a:t>Y- axis 	Variables selected by Y axis tool</a:t>
              </a:r>
            </a:p>
          </p:txBody>
        </p:sp>
        <p:pic>
          <p:nvPicPr>
            <p:cNvPr id="25" name="Picture 10">
              <a:extLst>
                <a:ext uri="{FF2B5EF4-FFF2-40B4-BE49-F238E27FC236}">
                  <a16:creationId xmlns:a16="http://schemas.microsoft.com/office/drawing/2014/main" id="{2025CAD6-5115-4301-8171-92C61BBE30B3}"/>
                </a:ext>
              </a:extLst>
            </p:cNvPr>
            <p:cNvPicPr>
              <a:picLocks noChangeAspect="1"/>
            </p:cNvPicPr>
            <p:nvPr/>
          </p:nvPicPr>
          <p:blipFill rotWithShape="1">
            <a:blip r:embed="rId3" cstate="print"/>
            <a:srcRect l="14311" t="424" r="47341" b="76223"/>
            <a:stretch/>
          </p:blipFill>
          <p:spPr>
            <a:xfrm>
              <a:off x="3669396" y="3128552"/>
              <a:ext cx="4362994" cy="1660484"/>
            </a:xfrm>
            <a:prstGeom prst="rect">
              <a:avLst/>
            </a:prstGeom>
            <a:ln>
              <a:solidFill>
                <a:schemeClr val="tx2">
                  <a:lumMod val="60000"/>
                  <a:lumOff val="40000"/>
                </a:schemeClr>
              </a:solidFill>
            </a:ln>
          </p:spPr>
        </p:pic>
      </p:grpSp>
      <p:sp>
        <p:nvSpPr>
          <p:cNvPr id="27" name="Ned 14">
            <a:extLst>
              <a:ext uri="{FF2B5EF4-FFF2-40B4-BE49-F238E27FC236}">
                <a16:creationId xmlns:a16="http://schemas.microsoft.com/office/drawing/2014/main" id="{FAE076AA-001C-4CF1-B423-B2EA63C80C8A}"/>
              </a:ext>
            </a:extLst>
          </p:cNvPr>
          <p:cNvSpPr/>
          <p:nvPr/>
        </p:nvSpPr>
        <p:spPr bwMode="auto">
          <a:xfrm>
            <a:off x="6302216" y="3097413"/>
            <a:ext cx="484632" cy="217594"/>
          </a:xfrm>
          <a:prstGeom prst="downArrow">
            <a:avLst/>
          </a:prstGeom>
          <a:solidFill>
            <a:schemeClr val="tx2">
              <a:lumMod val="60000"/>
              <a:lumOff val="40000"/>
            </a:schemeClr>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28" name="Rectangle 3">
            <a:extLst>
              <a:ext uri="{FF2B5EF4-FFF2-40B4-BE49-F238E27FC236}">
                <a16:creationId xmlns:a16="http://schemas.microsoft.com/office/drawing/2014/main" id="{DD9A4583-C166-49FF-87CA-7791A45C76F0}"/>
              </a:ext>
            </a:extLst>
          </p:cNvPr>
          <p:cNvSpPr/>
          <p:nvPr/>
        </p:nvSpPr>
        <p:spPr bwMode="auto">
          <a:xfrm>
            <a:off x="5186077" y="1503363"/>
            <a:ext cx="2457450" cy="1698226"/>
          </a:xfrm>
          <a:prstGeom prst="rect">
            <a:avLst/>
          </a:prstGeom>
          <a:noFill/>
          <a:ln w="571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sp>
        <p:nvSpPr>
          <p:cNvPr id="16" name="Rectangle 17">
            <a:extLst>
              <a:ext uri="{FF2B5EF4-FFF2-40B4-BE49-F238E27FC236}">
                <a16:creationId xmlns:a16="http://schemas.microsoft.com/office/drawing/2014/main" id="{B4BCF5C4-17CD-4CBF-BCA2-DF4813BA22C8}"/>
              </a:ext>
            </a:extLst>
          </p:cNvPr>
          <p:cNvSpPr/>
          <p:nvPr/>
        </p:nvSpPr>
        <p:spPr bwMode="auto">
          <a:xfrm>
            <a:off x="3334138" y="5586833"/>
            <a:ext cx="2096277" cy="566455"/>
          </a:xfrm>
          <a:prstGeom prst="rect">
            <a:avLst/>
          </a:prstGeom>
          <a:noFill/>
          <a:ln w="698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pic>
        <p:nvPicPr>
          <p:cNvPr id="15" name="Picture 14">
            <a:extLst>
              <a:ext uri="{FF2B5EF4-FFF2-40B4-BE49-F238E27FC236}">
                <a16:creationId xmlns:a16="http://schemas.microsoft.com/office/drawing/2014/main" id="{4204E1B2-3583-4E76-8886-0B250D7BA555}"/>
              </a:ext>
            </a:extLst>
          </p:cNvPr>
          <p:cNvPicPr>
            <a:picLocks noChangeAspect="1"/>
          </p:cNvPicPr>
          <p:nvPr/>
        </p:nvPicPr>
        <p:blipFill>
          <a:blip r:embed="rId4"/>
          <a:stretch>
            <a:fillRect/>
          </a:stretch>
        </p:blipFill>
        <p:spPr>
          <a:xfrm>
            <a:off x="468501" y="1130345"/>
            <a:ext cx="2096130" cy="807883"/>
          </a:xfrm>
          <a:prstGeom prst="rect">
            <a:avLst/>
          </a:prstGeom>
          <a:ln>
            <a:solidFill>
              <a:schemeClr val="accent1"/>
            </a:solidFill>
          </a:ln>
        </p:spPr>
      </p:pic>
      <p:pic>
        <p:nvPicPr>
          <p:cNvPr id="17" name="Picture 16">
            <a:extLst>
              <a:ext uri="{FF2B5EF4-FFF2-40B4-BE49-F238E27FC236}">
                <a16:creationId xmlns:a16="http://schemas.microsoft.com/office/drawing/2014/main" id="{75B53102-D640-4239-BB8D-BA6EA839744D}"/>
              </a:ext>
            </a:extLst>
          </p:cNvPr>
          <p:cNvPicPr/>
          <p:nvPr/>
        </p:nvPicPr>
        <p:blipFill rotWithShape="1">
          <a:blip r:embed="rId5"/>
          <a:srcRect l="27733" t="22309" r="45754" b="53256"/>
          <a:stretch/>
        </p:blipFill>
        <p:spPr bwMode="auto">
          <a:xfrm>
            <a:off x="493077" y="2129449"/>
            <a:ext cx="2096130" cy="1143000"/>
          </a:xfrm>
          <a:prstGeom prst="rect">
            <a:avLst/>
          </a:prstGeom>
          <a:ln>
            <a:solidFill>
              <a:schemeClr val="accent1"/>
            </a:solidFill>
          </a:ln>
          <a:extLst>
            <a:ext uri="{53640926-AAD7-44D8-BBD7-CCE9431645EC}">
              <a14:shadowObscured xmlns:a14="http://schemas.microsoft.com/office/drawing/2010/main"/>
            </a:ext>
          </a:extLst>
        </p:spPr>
      </p:pic>
      <p:sp>
        <p:nvSpPr>
          <p:cNvPr id="18" name="Ned 14">
            <a:extLst>
              <a:ext uri="{FF2B5EF4-FFF2-40B4-BE49-F238E27FC236}">
                <a16:creationId xmlns:a16="http://schemas.microsoft.com/office/drawing/2014/main" id="{D5190A9E-2733-4116-A376-FCE1FCD8ACE9}"/>
              </a:ext>
            </a:extLst>
          </p:cNvPr>
          <p:cNvSpPr/>
          <p:nvPr/>
        </p:nvSpPr>
        <p:spPr bwMode="auto">
          <a:xfrm>
            <a:off x="2131018" y="1892517"/>
            <a:ext cx="484632" cy="217594"/>
          </a:xfrm>
          <a:prstGeom prst="downArrow">
            <a:avLst/>
          </a:prstGeom>
          <a:solidFill>
            <a:schemeClr val="tx2">
              <a:lumMod val="60000"/>
              <a:lumOff val="40000"/>
            </a:schemeClr>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pic>
        <p:nvPicPr>
          <p:cNvPr id="19" name="Picture 18">
            <a:extLst>
              <a:ext uri="{FF2B5EF4-FFF2-40B4-BE49-F238E27FC236}">
                <a16:creationId xmlns:a16="http://schemas.microsoft.com/office/drawing/2014/main" id="{B6C32978-1235-4226-AB9B-4769328773EB}"/>
              </a:ext>
            </a:extLst>
          </p:cNvPr>
          <p:cNvPicPr>
            <a:picLocks noChangeAspect="1"/>
          </p:cNvPicPr>
          <p:nvPr/>
        </p:nvPicPr>
        <p:blipFill>
          <a:blip r:embed="rId6"/>
          <a:stretch>
            <a:fillRect/>
          </a:stretch>
        </p:blipFill>
        <p:spPr>
          <a:xfrm>
            <a:off x="558348" y="3775787"/>
            <a:ext cx="2038870" cy="996781"/>
          </a:xfrm>
          <a:prstGeom prst="rect">
            <a:avLst/>
          </a:prstGeom>
          <a:ln>
            <a:solidFill>
              <a:schemeClr val="accent1"/>
            </a:solidFill>
          </a:ln>
        </p:spPr>
      </p:pic>
      <p:pic>
        <p:nvPicPr>
          <p:cNvPr id="22" name="Picture 21">
            <a:extLst>
              <a:ext uri="{FF2B5EF4-FFF2-40B4-BE49-F238E27FC236}">
                <a16:creationId xmlns:a16="http://schemas.microsoft.com/office/drawing/2014/main" id="{6A37760F-590B-48BA-8EC9-38041CDAD6F3}"/>
              </a:ext>
            </a:extLst>
          </p:cNvPr>
          <p:cNvPicPr/>
          <p:nvPr/>
        </p:nvPicPr>
        <p:blipFill rotWithShape="1">
          <a:blip r:embed="rId7"/>
          <a:srcRect l="57675" t="23637" r="22410" b="63625"/>
          <a:stretch/>
        </p:blipFill>
        <p:spPr bwMode="auto">
          <a:xfrm>
            <a:off x="6248392" y="4148181"/>
            <a:ext cx="2282311" cy="760876"/>
          </a:xfrm>
          <a:prstGeom prst="rect">
            <a:avLst/>
          </a:prstGeom>
          <a:ln>
            <a:solidFill>
              <a:schemeClr val="accent1"/>
            </a:solidFill>
          </a:ln>
          <a:extLst>
            <a:ext uri="{53640926-AAD7-44D8-BBD7-CCE9431645EC}">
              <a14:shadowObscured xmlns:a14="http://schemas.microsoft.com/office/drawing/2010/main"/>
            </a:ext>
          </a:extLst>
        </p:spPr>
      </p:pic>
      <p:sp>
        <p:nvSpPr>
          <p:cNvPr id="26" name="Rectangle 17">
            <a:extLst>
              <a:ext uri="{FF2B5EF4-FFF2-40B4-BE49-F238E27FC236}">
                <a16:creationId xmlns:a16="http://schemas.microsoft.com/office/drawing/2014/main" id="{86A4AE03-9253-4615-9D5C-2982D876F862}"/>
              </a:ext>
            </a:extLst>
          </p:cNvPr>
          <p:cNvSpPr/>
          <p:nvPr/>
        </p:nvSpPr>
        <p:spPr bwMode="auto">
          <a:xfrm>
            <a:off x="1765405" y="5318343"/>
            <a:ext cx="607929" cy="310927"/>
          </a:xfrm>
          <a:prstGeom prst="rect">
            <a:avLst/>
          </a:prstGeom>
          <a:noFill/>
          <a:ln w="698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sp>
        <p:nvSpPr>
          <p:cNvPr id="30" name="Rectangle 17">
            <a:extLst>
              <a:ext uri="{FF2B5EF4-FFF2-40B4-BE49-F238E27FC236}">
                <a16:creationId xmlns:a16="http://schemas.microsoft.com/office/drawing/2014/main" id="{F88B27B5-C005-4B1F-84CE-CEBFCAE02FFD}"/>
              </a:ext>
            </a:extLst>
          </p:cNvPr>
          <p:cNvSpPr/>
          <p:nvPr/>
        </p:nvSpPr>
        <p:spPr bwMode="auto">
          <a:xfrm>
            <a:off x="6863279" y="4617104"/>
            <a:ext cx="1722373" cy="310927"/>
          </a:xfrm>
          <a:prstGeom prst="rect">
            <a:avLst/>
          </a:prstGeom>
          <a:noFill/>
          <a:ln w="698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sp>
        <p:nvSpPr>
          <p:cNvPr id="4" name="TextBox 3">
            <a:extLst>
              <a:ext uri="{FF2B5EF4-FFF2-40B4-BE49-F238E27FC236}">
                <a16:creationId xmlns:a16="http://schemas.microsoft.com/office/drawing/2014/main" id="{55E7E3B3-9383-4814-98B6-4B75590FA079}"/>
              </a:ext>
            </a:extLst>
          </p:cNvPr>
          <p:cNvSpPr txBox="1"/>
          <p:nvPr/>
        </p:nvSpPr>
        <p:spPr>
          <a:xfrm>
            <a:off x="6204921" y="4991360"/>
            <a:ext cx="1304396" cy="276999"/>
          </a:xfrm>
          <a:prstGeom prst="rect">
            <a:avLst/>
          </a:prstGeom>
          <a:noFill/>
        </p:spPr>
        <p:txBody>
          <a:bodyPr wrap="none" rtlCol="0">
            <a:spAutoFit/>
          </a:bodyPr>
          <a:lstStyle/>
          <a:p>
            <a:r>
              <a:rPr lang="sv-SE" sz="1200" dirty="0">
                <a:latin typeface="Gotham Office" panose="02000000000000000000" pitchFamily="2" charset="0"/>
              </a:rPr>
              <a:t>Second x-axis</a:t>
            </a:r>
            <a:endParaRPr lang="en-SE" sz="1200" dirty="0">
              <a:latin typeface="Gotham Office" panose="02000000000000000000" pitchFamily="2" charset="0"/>
            </a:endParaRPr>
          </a:p>
        </p:txBody>
      </p:sp>
      <p:sp>
        <p:nvSpPr>
          <p:cNvPr id="31" name="TextBox 30">
            <a:extLst>
              <a:ext uri="{FF2B5EF4-FFF2-40B4-BE49-F238E27FC236}">
                <a16:creationId xmlns:a16="http://schemas.microsoft.com/office/drawing/2014/main" id="{50A19A28-7A33-41A3-B377-4ADF904E0D8B}"/>
              </a:ext>
            </a:extLst>
          </p:cNvPr>
          <p:cNvSpPr txBox="1"/>
          <p:nvPr/>
        </p:nvSpPr>
        <p:spPr>
          <a:xfrm>
            <a:off x="451782" y="4830523"/>
            <a:ext cx="1921552" cy="276999"/>
          </a:xfrm>
          <a:prstGeom prst="rect">
            <a:avLst/>
          </a:prstGeom>
          <a:noFill/>
        </p:spPr>
        <p:txBody>
          <a:bodyPr wrap="none" rtlCol="0">
            <a:spAutoFit/>
          </a:bodyPr>
          <a:lstStyle/>
          <a:p>
            <a:r>
              <a:rPr lang="sv-SE" sz="1200" dirty="0">
                <a:latin typeface="Gotham Office" panose="02000000000000000000" pitchFamily="2" charset="0"/>
              </a:rPr>
              <a:t>Change variable label</a:t>
            </a:r>
            <a:endParaRPr lang="en-SE" sz="1200" dirty="0">
              <a:latin typeface="Gotham Office" panose="02000000000000000000" pitchFamily="2" charset="0"/>
            </a:endParaRPr>
          </a:p>
        </p:txBody>
      </p:sp>
    </p:spTree>
    <p:extLst>
      <p:ext uri="{BB962C8B-B14F-4D97-AF65-F5344CB8AC3E}">
        <p14:creationId xmlns:p14="http://schemas.microsoft.com/office/powerpoint/2010/main" val="2781143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DD819F9-4A88-4ECD-846F-38375A9FD737}"/>
              </a:ext>
            </a:extLst>
          </p:cNvPr>
          <p:cNvSpPr>
            <a:spLocks noGrp="1"/>
          </p:cNvSpPr>
          <p:nvPr>
            <p:ph type="title"/>
          </p:nvPr>
        </p:nvSpPr>
        <p:spPr>
          <a:xfrm>
            <a:off x="197708" y="177217"/>
            <a:ext cx="8229600" cy="1143000"/>
          </a:xfrm>
        </p:spPr>
        <p:txBody>
          <a:bodyPr>
            <a:normAutofit/>
          </a:bodyPr>
          <a:lstStyle/>
          <a:p>
            <a:pPr algn="ctr"/>
            <a:r>
              <a:rPr lang="sv-SE" sz="3600" dirty="0" err="1"/>
              <a:t>Exercise</a:t>
            </a:r>
            <a:r>
              <a:rPr lang="sv-SE" sz="3600" dirty="0"/>
              <a:t> 6 Box </a:t>
            </a:r>
            <a:r>
              <a:rPr lang="sv-SE" sz="3600" dirty="0" err="1"/>
              <a:t>Plot</a:t>
            </a:r>
            <a:r>
              <a:rPr lang="sv-SE" sz="3600" dirty="0"/>
              <a:t>: Steps</a:t>
            </a:r>
          </a:p>
        </p:txBody>
      </p:sp>
      <p:sp>
        <p:nvSpPr>
          <p:cNvPr id="3" name="Platshållare för innehåll 2">
            <a:extLst>
              <a:ext uri="{FF2B5EF4-FFF2-40B4-BE49-F238E27FC236}">
                <a16:creationId xmlns:a16="http://schemas.microsoft.com/office/drawing/2014/main" id="{07DE562F-8A52-4EAA-A243-950DCAD147D8}"/>
              </a:ext>
            </a:extLst>
          </p:cNvPr>
          <p:cNvSpPr>
            <a:spLocks noGrp="1"/>
          </p:cNvSpPr>
          <p:nvPr>
            <p:ph idx="1"/>
          </p:nvPr>
        </p:nvSpPr>
        <p:spPr>
          <a:xfrm>
            <a:off x="545267" y="1199204"/>
            <a:ext cx="6474581" cy="5234548"/>
          </a:xfrm>
        </p:spPr>
        <p:txBody>
          <a:bodyPr>
            <a:normAutofit fontScale="25000" lnSpcReduction="20000"/>
          </a:bodyPr>
          <a:lstStyle/>
          <a:p>
            <a:pPr marL="514350" indent="-514350">
              <a:lnSpc>
                <a:spcPct val="120000"/>
              </a:lnSpc>
              <a:buClr>
                <a:srgbClr val="009BDB"/>
              </a:buClr>
              <a:buFont typeface="+mj-lt"/>
              <a:buAutoNum type="arabicPeriod"/>
            </a:pPr>
            <a:r>
              <a:rPr lang="en-US" sz="6400" dirty="0"/>
              <a:t>Select the </a:t>
            </a:r>
            <a:r>
              <a:rPr lang="en-US" sz="6400" dirty="0" err="1"/>
              <a:t>Qlucore</a:t>
            </a:r>
            <a:r>
              <a:rPr lang="en-US" sz="6400" dirty="0"/>
              <a:t> Test Data Set from the Help Menu/Example Files</a:t>
            </a:r>
          </a:p>
          <a:p>
            <a:pPr marL="514350" indent="-514350">
              <a:lnSpc>
                <a:spcPct val="120000"/>
              </a:lnSpc>
              <a:buClr>
                <a:srgbClr val="009BDB"/>
              </a:buClr>
              <a:buFont typeface="+mj-lt"/>
              <a:buAutoNum type="arabicPeriod"/>
            </a:pPr>
            <a:r>
              <a:rPr lang="en-US" sz="6400" dirty="0"/>
              <a:t>Open a Box Plot by pressing the “All” button in the Method tab and select Box Sample</a:t>
            </a:r>
          </a:p>
          <a:p>
            <a:pPr marL="514350" indent="-514350">
              <a:lnSpc>
                <a:spcPct val="120000"/>
              </a:lnSpc>
              <a:buClr>
                <a:srgbClr val="009BDB"/>
              </a:buClr>
              <a:buFont typeface="+mj-lt"/>
              <a:buAutoNum type="arabicPeriod"/>
            </a:pPr>
            <a:r>
              <a:rPr lang="en-US" sz="6400" dirty="0"/>
              <a:t>Select the Treatment annotation in the X-axis data selection (1</a:t>
            </a:r>
            <a:r>
              <a:rPr lang="en-US" sz="6400" baseline="30000" dirty="0"/>
              <a:t>st</a:t>
            </a:r>
            <a:r>
              <a:rPr lang="en-US" sz="6400" dirty="0"/>
              <a:t>)</a:t>
            </a:r>
          </a:p>
          <a:p>
            <a:pPr marL="514350" indent="-514350">
              <a:lnSpc>
                <a:spcPct val="120000"/>
              </a:lnSpc>
              <a:buClr>
                <a:srgbClr val="009BDB"/>
              </a:buClr>
              <a:buFont typeface="+mj-lt"/>
              <a:buAutoNum type="arabicPeriod"/>
            </a:pPr>
            <a:r>
              <a:rPr lang="en-US" sz="6400" dirty="0"/>
              <a:t>Select “Variables selected by y-axis tool” on y-axis data selection and select one or several variables from the active list in the Variable tab with the mouse</a:t>
            </a:r>
          </a:p>
          <a:p>
            <a:pPr marL="514350" indent="-514350">
              <a:lnSpc>
                <a:spcPct val="120000"/>
              </a:lnSpc>
              <a:buClr>
                <a:srgbClr val="009BDB"/>
              </a:buClr>
              <a:buFont typeface="+mj-lt"/>
              <a:buAutoNum type="arabicPeriod"/>
            </a:pPr>
            <a:r>
              <a:rPr lang="en-US" sz="6400" dirty="0"/>
              <a:t>Double click on the y-axis to open the plot settings and change Variable title to Gene symbol.</a:t>
            </a:r>
          </a:p>
          <a:p>
            <a:pPr marL="514350" indent="-514350">
              <a:lnSpc>
                <a:spcPct val="120000"/>
              </a:lnSpc>
              <a:buClr>
                <a:srgbClr val="009BDB"/>
              </a:buClr>
              <a:buFont typeface="+mj-lt"/>
              <a:buAutoNum type="arabicPeriod"/>
            </a:pPr>
            <a:r>
              <a:rPr lang="en-US" sz="6400" dirty="0"/>
              <a:t>Go to the Options tab and tick the box samples to show both samples and boxes. </a:t>
            </a:r>
          </a:p>
          <a:p>
            <a:pPr marL="514350" indent="-514350">
              <a:lnSpc>
                <a:spcPct val="120000"/>
              </a:lnSpc>
              <a:buClr>
                <a:srgbClr val="009BDB"/>
              </a:buClr>
              <a:buFont typeface="+mj-lt"/>
              <a:buAutoNum type="arabicPeriod"/>
            </a:pPr>
            <a:r>
              <a:rPr lang="en-US" sz="6400" dirty="0"/>
              <a:t>Tick and untick the other boxes and see how it affects the plot.</a:t>
            </a:r>
          </a:p>
          <a:p>
            <a:pPr marL="514350" indent="-514350">
              <a:lnSpc>
                <a:spcPct val="120000"/>
              </a:lnSpc>
              <a:buClr>
                <a:srgbClr val="009BDB"/>
              </a:buClr>
              <a:buFont typeface="+mj-lt"/>
              <a:buAutoNum type="arabicPeriod"/>
            </a:pPr>
            <a:r>
              <a:rPr lang="en-US" sz="6400" dirty="0"/>
              <a:t>Add different p-values</a:t>
            </a:r>
          </a:p>
          <a:p>
            <a:pPr marL="514350" indent="-514350">
              <a:lnSpc>
                <a:spcPct val="120000"/>
              </a:lnSpc>
              <a:buClr>
                <a:srgbClr val="009BDB"/>
              </a:buClr>
              <a:buFont typeface="+mj-lt"/>
              <a:buAutoNum type="arabicPeriod"/>
            </a:pPr>
            <a:r>
              <a:rPr lang="en-US" sz="6400" dirty="0"/>
              <a:t>Go to the Method tab and add </a:t>
            </a:r>
            <a:br>
              <a:rPr lang="en-US" sz="6400" dirty="0"/>
            </a:br>
            <a:r>
              <a:rPr lang="en-US" sz="6400" dirty="0"/>
              <a:t>Gender as a 2</a:t>
            </a:r>
            <a:r>
              <a:rPr lang="en-US" sz="6400" baseline="30000" dirty="0"/>
              <a:t>nd</a:t>
            </a:r>
            <a:r>
              <a:rPr lang="en-US" sz="6400" dirty="0"/>
              <a:t> x-axis</a:t>
            </a:r>
          </a:p>
          <a:p>
            <a:pPr marL="514350" indent="-514350">
              <a:lnSpc>
                <a:spcPct val="120000"/>
              </a:lnSpc>
              <a:buClr>
                <a:srgbClr val="009BDB"/>
              </a:buClr>
              <a:buFont typeface="+mj-lt"/>
              <a:buAutoNum type="arabicPeriod"/>
            </a:pPr>
            <a:r>
              <a:rPr lang="en-US" sz="6400" dirty="0"/>
              <a:t>Export the image – File/Export/Image in</a:t>
            </a:r>
            <a:br>
              <a:rPr lang="en-US" sz="6400" dirty="0"/>
            </a:br>
            <a:r>
              <a:rPr lang="en-US" sz="6400" dirty="0"/>
              <a:t>your preferred file format.</a:t>
            </a:r>
          </a:p>
          <a:p>
            <a:pPr marL="514350" indent="-514350">
              <a:lnSpc>
                <a:spcPct val="120000"/>
              </a:lnSpc>
              <a:buClr>
                <a:srgbClr val="009BDB"/>
              </a:buClr>
              <a:buFont typeface="+mj-lt"/>
              <a:buAutoNum type="arabicPeriod"/>
            </a:pPr>
            <a:r>
              <a:rPr lang="en-US" sz="6400" dirty="0"/>
              <a:t>Open the exported file.</a:t>
            </a:r>
          </a:p>
          <a:p>
            <a:pPr marL="514350" indent="-514350">
              <a:lnSpc>
                <a:spcPct val="120000"/>
              </a:lnSpc>
              <a:buClr>
                <a:srgbClr val="009BDB"/>
              </a:buClr>
              <a:buFont typeface="+mj-lt"/>
              <a:buAutoNum type="arabicPeriod"/>
            </a:pPr>
            <a:endParaRPr lang="en-US" sz="6400" dirty="0"/>
          </a:p>
          <a:p>
            <a:pPr marL="514350" indent="-514350">
              <a:lnSpc>
                <a:spcPct val="120000"/>
              </a:lnSpc>
              <a:buClr>
                <a:srgbClr val="76C3F0"/>
              </a:buClr>
              <a:buFont typeface="+mj-lt"/>
              <a:buAutoNum type="arabicPeriod"/>
            </a:pPr>
            <a:endParaRPr lang="en-US" sz="2600" dirty="0">
              <a:latin typeface="+mj-lt"/>
            </a:endParaRPr>
          </a:p>
          <a:p>
            <a:pPr marL="514350" indent="-514350">
              <a:lnSpc>
                <a:spcPct val="120000"/>
              </a:lnSpc>
              <a:buClr>
                <a:srgbClr val="76C3F0"/>
              </a:buClr>
              <a:buFont typeface="+mj-lt"/>
              <a:buAutoNum type="arabicPeriod"/>
            </a:pPr>
            <a:endParaRPr lang="en-US" sz="2600" dirty="0">
              <a:latin typeface="+mj-lt"/>
            </a:endParaRPr>
          </a:p>
          <a:p>
            <a:pPr marL="514350" indent="-514350">
              <a:lnSpc>
                <a:spcPct val="120000"/>
              </a:lnSpc>
              <a:buClr>
                <a:srgbClr val="76C3F0"/>
              </a:buClr>
              <a:buFont typeface="+mj-lt"/>
              <a:buAutoNum type="arabicPeriod"/>
            </a:pPr>
            <a:endParaRPr lang="en-US" sz="2600" dirty="0">
              <a:latin typeface="+mj-lt"/>
            </a:endParaRPr>
          </a:p>
          <a:p>
            <a:pPr marL="514350" indent="-514350">
              <a:lnSpc>
                <a:spcPct val="120000"/>
              </a:lnSpc>
              <a:buClr>
                <a:srgbClr val="76C3F0"/>
              </a:buClr>
              <a:buFont typeface="+mj-lt"/>
              <a:buAutoNum type="arabicPeriod"/>
            </a:pPr>
            <a:endParaRPr lang="en-US" sz="2600" dirty="0">
              <a:latin typeface="+mj-lt"/>
            </a:endParaRPr>
          </a:p>
          <a:p>
            <a:pPr>
              <a:lnSpc>
                <a:spcPct val="120000"/>
              </a:lnSpc>
            </a:pPr>
            <a:endParaRPr lang="sv-SE" dirty="0"/>
          </a:p>
        </p:txBody>
      </p:sp>
      <p:pic>
        <p:nvPicPr>
          <p:cNvPr id="5" name="Picture 10">
            <a:extLst>
              <a:ext uri="{FF2B5EF4-FFF2-40B4-BE49-F238E27FC236}">
                <a16:creationId xmlns:a16="http://schemas.microsoft.com/office/drawing/2014/main" id="{B86D29BF-3E92-4459-B9CB-DD9B48757401}"/>
              </a:ext>
            </a:extLst>
          </p:cNvPr>
          <p:cNvPicPr>
            <a:picLocks noChangeAspect="1"/>
          </p:cNvPicPr>
          <p:nvPr/>
        </p:nvPicPr>
        <p:blipFill rotWithShape="1">
          <a:blip r:embed="rId2" cstate="print"/>
          <a:srcRect l="33119" t="424" r="47341" b="76223"/>
          <a:stretch/>
        </p:blipFill>
        <p:spPr>
          <a:xfrm>
            <a:off x="7067334" y="2564625"/>
            <a:ext cx="1795540" cy="1470847"/>
          </a:xfrm>
          <a:prstGeom prst="rect">
            <a:avLst/>
          </a:prstGeom>
          <a:ln>
            <a:solidFill>
              <a:schemeClr val="tx2"/>
            </a:solidFill>
          </a:ln>
        </p:spPr>
      </p:pic>
      <p:sp>
        <p:nvSpPr>
          <p:cNvPr id="6" name="Ned 14">
            <a:extLst>
              <a:ext uri="{FF2B5EF4-FFF2-40B4-BE49-F238E27FC236}">
                <a16:creationId xmlns:a16="http://schemas.microsoft.com/office/drawing/2014/main" id="{BE11F7FD-D2A4-4AD4-A63D-7CB31A313F02}"/>
              </a:ext>
            </a:extLst>
          </p:cNvPr>
          <p:cNvSpPr/>
          <p:nvPr/>
        </p:nvSpPr>
        <p:spPr bwMode="auto">
          <a:xfrm>
            <a:off x="7675302" y="3323883"/>
            <a:ext cx="484632" cy="185190"/>
          </a:xfrm>
          <a:prstGeom prst="downArrow">
            <a:avLst/>
          </a:prstGeom>
          <a:solidFill>
            <a:schemeClr val="tx2">
              <a:lumMod val="60000"/>
              <a:lumOff val="40000"/>
            </a:schemeClr>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pic>
        <p:nvPicPr>
          <p:cNvPr id="9" name="Picture 8">
            <a:extLst>
              <a:ext uri="{FF2B5EF4-FFF2-40B4-BE49-F238E27FC236}">
                <a16:creationId xmlns:a16="http://schemas.microsoft.com/office/drawing/2014/main" id="{D7B53369-5AFD-40AD-9843-501F977F52B0}"/>
              </a:ext>
            </a:extLst>
          </p:cNvPr>
          <p:cNvPicPr>
            <a:picLocks noChangeAspect="1"/>
          </p:cNvPicPr>
          <p:nvPr/>
        </p:nvPicPr>
        <p:blipFill>
          <a:blip r:embed="rId3"/>
          <a:stretch>
            <a:fillRect/>
          </a:stretch>
        </p:blipFill>
        <p:spPr>
          <a:xfrm>
            <a:off x="7005852" y="686026"/>
            <a:ext cx="1857022" cy="715727"/>
          </a:xfrm>
          <a:prstGeom prst="rect">
            <a:avLst/>
          </a:prstGeom>
          <a:ln>
            <a:solidFill>
              <a:schemeClr val="accent1"/>
            </a:solidFill>
          </a:ln>
        </p:spPr>
      </p:pic>
      <p:pic>
        <p:nvPicPr>
          <p:cNvPr id="10" name="Picture 9">
            <a:extLst>
              <a:ext uri="{FF2B5EF4-FFF2-40B4-BE49-F238E27FC236}">
                <a16:creationId xmlns:a16="http://schemas.microsoft.com/office/drawing/2014/main" id="{084C30CE-1B87-4AFB-A981-739F182F0D28}"/>
              </a:ext>
            </a:extLst>
          </p:cNvPr>
          <p:cNvPicPr/>
          <p:nvPr/>
        </p:nvPicPr>
        <p:blipFill rotWithShape="1">
          <a:blip r:embed="rId4"/>
          <a:srcRect l="27733" t="22309" r="45754" b="53256"/>
          <a:stretch/>
        </p:blipFill>
        <p:spPr bwMode="auto">
          <a:xfrm>
            <a:off x="7019848" y="1554883"/>
            <a:ext cx="1857022" cy="828767"/>
          </a:xfrm>
          <a:prstGeom prst="rect">
            <a:avLst/>
          </a:prstGeom>
          <a:ln>
            <a:solidFill>
              <a:schemeClr val="accent1"/>
            </a:solidFill>
          </a:ln>
          <a:extLst>
            <a:ext uri="{53640926-AAD7-44D8-BBD7-CCE9431645EC}">
              <a14:shadowObscured xmlns:a14="http://schemas.microsoft.com/office/drawing/2010/main"/>
            </a:ext>
          </a:extLst>
        </p:spPr>
      </p:pic>
      <p:pic>
        <p:nvPicPr>
          <p:cNvPr id="11" name="Picture 10">
            <a:extLst>
              <a:ext uri="{FF2B5EF4-FFF2-40B4-BE49-F238E27FC236}">
                <a16:creationId xmlns:a16="http://schemas.microsoft.com/office/drawing/2014/main" id="{20C906BE-FC9E-4CED-93F1-EFA6DFCC69EF}"/>
              </a:ext>
            </a:extLst>
          </p:cNvPr>
          <p:cNvPicPr>
            <a:picLocks noChangeAspect="1"/>
          </p:cNvPicPr>
          <p:nvPr/>
        </p:nvPicPr>
        <p:blipFill>
          <a:blip r:embed="rId5"/>
          <a:stretch>
            <a:fillRect/>
          </a:stretch>
        </p:blipFill>
        <p:spPr>
          <a:xfrm>
            <a:off x="7050588" y="4195516"/>
            <a:ext cx="1795541" cy="877820"/>
          </a:xfrm>
          <a:prstGeom prst="rect">
            <a:avLst/>
          </a:prstGeom>
          <a:ln>
            <a:solidFill>
              <a:schemeClr val="accent1"/>
            </a:solidFill>
          </a:ln>
        </p:spPr>
      </p:pic>
      <p:pic>
        <p:nvPicPr>
          <p:cNvPr id="13" name="Picture 12">
            <a:extLst>
              <a:ext uri="{FF2B5EF4-FFF2-40B4-BE49-F238E27FC236}">
                <a16:creationId xmlns:a16="http://schemas.microsoft.com/office/drawing/2014/main" id="{1EEF36A9-BFE7-4103-B989-1E2F5AB85BEF}"/>
              </a:ext>
            </a:extLst>
          </p:cNvPr>
          <p:cNvPicPr>
            <a:picLocks noChangeAspect="1"/>
          </p:cNvPicPr>
          <p:nvPr/>
        </p:nvPicPr>
        <p:blipFill>
          <a:blip r:embed="rId6"/>
          <a:stretch>
            <a:fillRect/>
          </a:stretch>
        </p:blipFill>
        <p:spPr>
          <a:xfrm>
            <a:off x="5499185" y="5233380"/>
            <a:ext cx="3377685" cy="517783"/>
          </a:xfrm>
          <a:prstGeom prst="rect">
            <a:avLst/>
          </a:prstGeom>
          <a:ln>
            <a:solidFill>
              <a:schemeClr val="accent1"/>
            </a:solidFill>
          </a:ln>
        </p:spPr>
      </p:pic>
      <p:pic>
        <p:nvPicPr>
          <p:cNvPr id="15" name="Picture 14">
            <a:extLst>
              <a:ext uri="{FF2B5EF4-FFF2-40B4-BE49-F238E27FC236}">
                <a16:creationId xmlns:a16="http://schemas.microsoft.com/office/drawing/2014/main" id="{93EB4BA2-5CEF-4226-8CBF-991391F60744}"/>
              </a:ext>
            </a:extLst>
          </p:cNvPr>
          <p:cNvPicPr/>
          <p:nvPr/>
        </p:nvPicPr>
        <p:blipFill rotWithShape="1">
          <a:blip r:embed="rId7"/>
          <a:srcRect l="57675" t="23637" r="22410" b="63625"/>
          <a:stretch/>
        </p:blipFill>
        <p:spPr bwMode="auto">
          <a:xfrm>
            <a:off x="7067973" y="5872374"/>
            <a:ext cx="1808897" cy="520081"/>
          </a:xfrm>
          <a:prstGeom prst="rect">
            <a:avLst/>
          </a:prstGeom>
          <a:ln>
            <a:solidFill>
              <a:schemeClr val="accent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918411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12055-FD82-4DB6-9E64-5CF1FF99ACC4}"/>
              </a:ext>
            </a:extLst>
          </p:cNvPr>
          <p:cNvSpPr>
            <a:spLocks noGrp="1"/>
          </p:cNvSpPr>
          <p:nvPr>
            <p:ph type="title"/>
          </p:nvPr>
        </p:nvSpPr>
        <p:spPr>
          <a:xfrm>
            <a:off x="276808" y="260619"/>
            <a:ext cx="8229600" cy="1143000"/>
          </a:xfrm>
        </p:spPr>
        <p:txBody>
          <a:bodyPr>
            <a:normAutofit/>
          </a:bodyPr>
          <a:lstStyle/>
          <a:p>
            <a:pPr algn="ctr"/>
            <a:r>
              <a:rPr lang="sv-SE" sz="3600" dirty="0"/>
              <a:t>Exercise 7 - Templates</a:t>
            </a:r>
            <a:endParaRPr lang="en-SE" sz="3600" dirty="0"/>
          </a:p>
        </p:txBody>
      </p:sp>
      <p:sp>
        <p:nvSpPr>
          <p:cNvPr id="3" name="Content Placeholder 2">
            <a:extLst>
              <a:ext uri="{FF2B5EF4-FFF2-40B4-BE49-F238E27FC236}">
                <a16:creationId xmlns:a16="http://schemas.microsoft.com/office/drawing/2014/main" id="{E9ED5143-62E7-4830-BCAA-EB318151FB59}"/>
              </a:ext>
            </a:extLst>
          </p:cNvPr>
          <p:cNvSpPr>
            <a:spLocks noGrp="1"/>
          </p:cNvSpPr>
          <p:nvPr>
            <p:ph sz="half" idx="1"/>
          </p:nvPr>
        </p:nvSpPr>
        <p:spPr>
          <a:xfrm>
            <a:off x="401217" y="1294124"/>
            <a:ext cx="8229600" cy="4341424"/>
          </a:xfrm>
        </p:spPr>
        <p:txBody>
          <a:bodyPr/>
          <a:lstStyle/>
          <a:p>
            <a:r>
              <a:rPr lang="sv-SE" dirty="0"/>
              <a:t>Work with predefined workflow templates</a:t>
            </a:r>
          </a:p>
          <a:p>
            <a:r>
              <a:rPr lang="sv-SE" dirty="0"/>
              <a:t>- perform automated statistics</a:t>
            </a:r>
          </a:p>
          <a:p>
            <a:r>
              <a:rPr lang="sv-SE" dirty="0"/>
              <a:t>- automatically launch plots</a:t>
            </a:r>
          </a:p>
          <a:p>
            <a:pPr marL="342900" indent="-342900">
              <a:buFontTx/>
              <a:buChar char="-"/>
            </a:pPr>
            <a:endParaRPr lang="sv-SE" dirty="0"/>
          </a:p>
          <a:p>
            <a:pPr marL="342900" indent="-342900">
              <a:buFontTx/>
              <a:buChar char="-"/>
            </a:pPr>
            <a:endParaRPr lang="en-SE" dirty="0"/>
          </a:p>
        </p:txBody>
      </p:sp>
      <p:sp>
        <p:nvSpPr>
          <p:cNvPr id="4" name="Date Placeholder 3">
            <a:extLst>
              <a:ext uri="{FF2B5EF4-FFF2-40B4-BE49-F238E27FC236}">
                <a16:creationId xmlns:a16="http://schemas.microsoft.com/office/drawing/2014/main" id="{F1E10961-D70D-4397-A86D-086FA2DA5BDA}"/>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Footer Placeholder 4">
            <a:extLst>
              <a:ext uri="{FF2B5EF4-FFF2-40B4-BE49-F238E27FC236}">
                <a16:creationId xmlns:a16="http://schemas.microsoft.com/office/drawing/2014/main" id="{1C70077A-F69F-43F4-B3DA-DA4FE07CBA17}"/>
              </a:ext>
            </a:extLst>
          </p:cNvPr>
          <p:cNvSpPr>
            <a:spLocks noGrp="1"/>
          </p:cNvSpPr>
          <p:nvPr>
            <p:ph type="ftr" sz="quarter" idx="11"/>
          </p:nvPr>
        </p:nvSpPr>
        <p:spPr/>
        <p:txBody>
          <a:bodyPr/>
          <a:lstStyle/>
          <a:p>
            <a:endParaRPr lang="sv-SE" dirty="0"/>
          </a:p>
        </p:txBody>
      </p:sp>
      <p:sp>
        <p:nvSpPr>
          <p:cNvPr id="6" name="Slide Number Placeholder 5">
            <a:extLst>
              <a:ext uri="{FF2B5EF4-FFF2-40B4-BE49-F238E27FC236}">
                <a16:creationId xmlns:a16="http://schemas.microsoft.com/office/drawing/2014/main" id="{5621723F-2DE2-4D14-A822-9A615CD24E9F}"/>
              </a:ext>
            </a:extLst>
          </p:cNvPr>
          <p:cNvSpPr>
            <a:spLocks noGrp="1"/>
          </p:cNvSpPr>
          <p:nvPr>
            <p:ph type="sldNum" sz="quarter" idx="12"/>
          </p:nvPr>
        </p:nvSpPr>
        <p:spPr/>
        <p:txBody>
          <a:bodyPr/>
          <a:lstStyle/>
          <a:p>
            <a:fld id="{4FB200D7-8764-084F-859C-3608A6975463}" type="slidenum">
              <a:rPr lang="sv-SE" smtClean="0"/>
              <a:t>35</a:t>
            </a:fld>
            <a:endParaRPr lang="sv-SE"/>
          </a:p>
        </p:txBody>
      </p:sp>
      <p:pic>
        <p:nvPicPr>
          <p:cNvPr id="7" name="Picture 6">
            <a:extLst>
              <a:ext uri="{FF2B5EF4-FFF2-40B4-BE49-F238E27FC236}">
                <a16:creationId xmlns:a16="http://schemas.microsoft.com/office/drawing/2014/main" id="{4D23575D-D5AC-44EF-A1A2-482C8DA7C6C7}"/>
              </a:ext>
            </a:extLst>
          </p:cNvPr>
          <p:cNvPicPr>
            <a:picLocks noChangeAspect="1"/>
          </p:cNvPicPr>
          <p:nvPr/>
        </p:nvPicPr>
        <p:blipFill>
          <a:blip r:embed="rId2"/>
          <a:stretch>
            <a:fillRect/>
          </a:stretch>
        </p:blipFill>
        <p:spPr>
          <a:xfrm>
            <a:off x="1250302" y="2749863"/>
            <a:ext cx="4255141" cy="3690005"/>
          </a:xfrm>
          <a:prstGeom prst="rect">
            <a:avLst/>
          </a:prstGeom>
        </p:spPr>
      </p:pic>
    </p:spTree>
    <p:extLst>
      <p:ext uri="{BB962C8B-B14F-4D97-AF65-F5344CB8AC3E}">
        <p14:creationId xmlns:p14="http://schemas.microsoft.com/office/powerpoint/2010/main" val="15218166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60D42-EDCC-4C73-97C4-656F53DFCDDA}"/>
              </a:ext>
            </a:extLst>
          </p:cNvPr>
          <p:cNvSpPr>
            <a:spLocks noGrp="1"/>
          </p:cNvSpPr>
          <p:nvPr>
            <p:ph type="title"/>
          </p:nvPr>
        </p:nvSpPr>
        <p:spPr>
          <a:xfrm>
            <a:off x="270588" y="257288"/>
            <a:ext cx="8229600" cy="1143000"/>
          </a:xfrm>
        </p:spPr>
        <p:txBody>
          <a:bodyPr>
            <a:normAutofit/>
          </a:bodyPr>
          <a:lstStyle/>
          <a:p>
            <a:pPr algn="ctr"/>
            <a:r>
              <a:rPr lang="sv-SE" sz="3600" dirty="0" err="1"/>
              <a:t>Exercise</a:t>
            </a:r>
            <a:r>
              <a:rPr lang="sv-SE" sz="3600" dirty="0"/>
              <a:t> 7 Templates: Steps</a:t>
            </a:r>
            <a:endParaRPr lang="en-SE" sz="3600" dirty="0"/>
          </a:p>
        </p:txBody>
      </p:sp>
      <p:sp>
        <p:nvSpPr>
          <p:cNvPr id="3" name="Content Placeholder 2">
            <a:extLst>
              <a:ext uri="{FF2B5EF4-FFF2-40B4-BE49-F238E27FC236}">
                <a16:creationId xmlns:a16="http://schemas.microsoft.com/office/drawing/2014/main" id="{9EB5C13B-E18B-42F3-AFAB-8E8D81AFF308}"/>
              </a:ext>
            </a:extLst>
          </p:cNvPr>
          <p:cNvSpPr>
            <a:spLocks noGrp="1"/>
          </p:cNvSpPr>
          <p:nvPr>
            <p:ph sz="half" idx="1"/>
          </p:nvPr>
        </p:nvSpPr>
        <p:spPr>
          <a:xfrm>
            <a:off x="457200" y="1339154"/>
            <a:ext cx="7113037" cy="4341424"/>
          </a:xfrm>
        </p:spPr>
        <p:txBody>
          <a:bodyPr>
            <a:normAutofit lnSpcReduction="10000"/>
          </a:bodyPr>
          <a:lstStyle/>
          <a:p>
            <a:pPr marL="457200" indent="-457200">
              <a:buClr>
                <a:srgbClr val="00B0F0"/>
              </a:buClr>
              <a:buFont typeface="+mj-lt"/>
              <a:buAutoNum type="arabicPeriod"/>
            </a:pPr>
            <a:r>
              <a:rPr lang="sv-SE" sz="2000" dirty="0"/>
              <a:t>Open the Qlucore Test Data set from the Help menu.</a:t>
            </a:r>
          </a:p>
          <a:p>
            <a:pPr marL="457200" indent="-457200">
              <a:buClr>
                <a:srgbClr val="00B0F0"/>
              </a:buClr>
              <a:buFont typeface="+mj-lt"/>
              <a:buAutoNum type="arabicPeriod"/>
            </a:pPr>
            <a:endParaRPr lang="sv-SE" sz="2000" dirty="0"/>
          </a:p>
          <a:p>
            <a:pPr marL="457200" indent="-457200">
              <a:buClr>
                <a:srgbClr val="00B0F0"/>
              </a:buClr>
              <a:buFont typeface="+mj-lt"/>
              <a:buAutoNum type="arabicPeriod"/>
            </a:pPr>
            <a:r>
              <a:rPr lang="sv-SE" sz="2000" dirty="0"/>
              <a:t>Click on the launch button for the</a:t>
            </a:r>
            <a:br>
              <a:rPr lang="sv-SE" sz="2000" dirty="0"/>
            </a:br>
            <a:r>
              <a:rPr lang="sv-SE" sz="2000" dirty="0"/>
              <a:t>Templates. </a:t>
            </a:r>
          </a:p>
          <a:p>
            <a:pPr marL="457200" indent="-457200">
              <a:buClr>
                <a:srgbClr val="00B0F0"/>
              </a:buClr>
              <a:buFont typeface="+mj-lt"/>
              <a:buAutoNum type="arabicPeriod"/>
            </a:pPr>
            <a:endParaRPr lang="sv-SE" sz="2000" dirty="0"/>
          </a:p>
          <a:p>
            <a:pPr marL="457200" indent="-457200">
              <a:buClr>
                <a:srgbClr val="00B0F0"/>
              </a:buClr>
              <a:buFont typeface="+mj-lt"/>
              <a:buAutoNum type="arabicPeriod"/>
            </a:pPr>
            <a:r>
              <a:rPr lang="sv-SE" sz="2000" dirty="0"/>
              <a:t>Template 1: Select the Heatmap sample clustering template, select the annotation Treatment, press Execute</a:t>
            </a:r>
          </a:p>
          <a:p>
            <a:pPr marL="457200" indent="-457200">
              <a:buClr>
                <a:srgbClr val="00B0F0"/>
              </a:buClr>
              <a:buFont typeface="+mj-lt"/>
              <a:buAutoNum type="arabicPeriod"/>
            </a:pPr>
            <a:endParaRPr lang="sv-SE" sz="2000" dirty="0"/>
          </a:p>
          <a:p>
            <a:pPr marL="457200" indent="-457200">
              <a:buClr>
                <a:srgbClr val="00B0F0"/>
              </a:buClr>
              <a:buFont typeface="+mj-lt"/>
              <a:buAutoNum type="arabicPeriod"/>
            </a:pPr>
            <a:r>
              <a:rPr lang="sv-SE" sz="2000" dirty="0"/>
              <a:t>Template 2: Select the Multigroup ANOVA template/annotation Treatment/q=0.1/Execute</a:t>
            </a:r>
          </a:p>
          <a:p>
            <a:pPr marL="457200" indent="-457200">
              <a:buClr>
                <a:srgbClr val="00B0F0"/>
              </a:buClr>
              <a:buFont typeface="+mj-lt"/>
              <a:buAutoNum type="arabicPeriod"/>
            </a:pPr>
            <a:endParaRPr lang="sv-SE" sz="2000" dirty="0"/>
          </a:p>
          <a:p>
            <a:pPr marL="457200" indent="-457200">
              <a:buClr>
                <a:srgbClr val="00B0F0"/>
              </a:buClr>
              <a:buFont typeface="+mj-lt"/>
              <a:buAutoNum type="arabicPeriod"/>
            </a:pPr>
            <a:r>
              <a:rPr lang="sv-SE" sz="2000" dirty="0"/>
              <a:t>Template 3: Select t-test &amp; Fold change/annotation Treatment= Placebo/q=0,1/Fold change=2/Execute</a:t>
            </a:r>
            <a:endParaRPr lang="en-SE" sz="2000" dirty="0"/>
          </a:p>
        </p:txBody>
      </p:sp>
      <p:sp>
        <p:nvSpPr>
          <p:cNvPr id="4" name="Date Placeholder 3">
            <a:extLst>
              <a:ext uri="{FF2B5EF4-FFF2-40B4-BE49-F238E27FC236}">
                <a16:creationId xmlns:a16="http://schemas.microsoft.com/office/drawing/2014/main" id="{ED0D059E-54C2-4353-BCB2-54892BCAABB2}"/>
              </a:ext>
            </a:extLst>
          </p:cNvPr>
          <p:cNvSpPr>
            <a:spLocks noGrp="1"/>
          </p:cNvSpPr>
          <p:nvPr>
            <p:ph type="dt" sz="half" idx="10"/>
          </p:nvPr>
        </p:nvSpPr>
        <p:spPr/>
        <p:txBody>
          <a:bodyPr/>
          <a:lstStyle/>
          <a:p>
            <a:fld id="{C43E9057-FE4B-014A-BFEF-273470737B51}" type="datetime1">
              <a:rPr lang="en-US" smtClean="0"/>
              <a:t>2/20/20</a:t>
            </a:fld>
            <a:endParaRPr lang="sv-SE"/>
          </a:p>
        </p:txBody>
      </p:sp>
      <p:sp>
        <p:nvSpPr>
          <p:cNvPr id="5" name="Footer Placeholder 4">
            <a:extLst>
              <a:ext uri="{FF2B5EF4-FFF2-40B4-BE49-F238E27FC236}">
                <a16:creationId xmlns:a16="http://schemas.microsoft.com/office/drawing/2014/main" id="{71840BB7-3707-4025-85DA-A1D05E9EC038}"/>
              </a:ext>
            </a:extLst>
          </p:cNvPr>
          <p:cNvSpPr>
            <a:spLocks noGrp="1"/>
          </p:cNvSpPr>
          <p:nvPr>
            <p:ph type="ftr" sz="quarter" idx="11"/>
          </p:nvPr>
        </p:nvSpPr>
        <p:spPr/>
        <p:txBody>
          <a:bodyPr/>
          <a:lstStyle/>
          <a:p>
            <a:endParaRPr lang="sv-SE" dirty="0"/>
          </a:p>
        </p:txBody>
      </p:sp>
      <p:sp>
        <p:nvSpPr>
          <p:cNvPr id="6" name="Slide Number Placeholder 5">
            <a:extLst>
              <a:ext uri="{FF2B5EF4-FFF2-40B4-BE49-F238E27FC236}">
                <a16:creationId xmlns:a16="http://schemas.microsoft.com/office/drawing/2014/main" id="{59029B5B-5A8F-4191-9870-66F2F6EB8AC6}"/>
              </a:ext>
            </a:extLst>
          </p:cNvPr>
          <p:cNvSpPr>
            <a:spLocks noGrp="1"/>
          </p:cNvSpPr>
          <p:nvPr>
            <p:ph type="sldNum" sz="quarter" idx="12"/>
          </p:nvPr>
        </p:nvSpPr>
        <p:spPr/>
        <p:txBody>
          <a:bodyPr/>
          <a:lstStyle/>
          <a:p>
            <a:fld id="{4FB200D7-8764-084F-859C-3608A6975463}" type="slidenum">
              <a:rPr lang="sv-SE" smtClean="0"/>
              <a:t>36</a:t>
            </a:fld>
            <a:endParaRPr lang="sv-SE"/>
          </a:p>
        </p:txBody>
      </p:sp>
      <p:pic>
        <p:nvPicPr>
          <p:cNvPr id="7" name="Picture 6">
            <a:extLst>
              <a:ext uri="{FF2B5EF4-FFF2-40B4-BE49-F238E27FC236}">
                <a16:creationId xmlns:a16="http://schemas.microsoft.com/office/drawing/2014/main" id="{D7C9C17B-BD19-42CC-8935-4096DF35A37C}"/>
              </a:ext>
            </a:extLst>
          </p:cNvPr>
          <p:cNvPicPr>
            <a:picLocks noChangeAspect="1"/>
          </p:cNvPicPr>
          <p:nvPr/>
        </p:nvPicPr>
        <p:blipFill rotWithShape="1">
          <a:blip r:embed="rId2"/>
          <a:srcRect l="16294" t="11663" r="7515" b="12532"/>
          <a:stretch/>
        </p:blipFill>
        <p:spPr>
          <a:xfrm>
            <a:off x="7682204" y="2108718"/>
            <a:ext cx="914400" cy="404328"/>
          </a:xfrm>
          <a:prstGeom prst="rect">
            <a:avLst/>
          </a:prstGeom>
          <a:ln>
            <a:solidFill>
              <a:srgbClr val="0070C0"/>
            </a:solidFill>
          </a:ln>
        </p:spPr>
      </p:pic>
    </p:spTree>
    <p:extLst>
      <p:ext uri="{BB962C8B-B14F-4D97-AF65-F5344CB8AC3E}">
        <p14:creationId xmlns:p14="http://schemas.microsoft.com/office/powerpoint/2010/main" val="868791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16B27FC-4A22-45EF-91D5-819EA40DDDA9}"/>
              </a:ext>
            </a:extLst>
          </p:cNvPr>
          <p:cNvSpPr>
            <a:spLocks noGrp="1"/>
          </p:cNvSpPr>
          <p:nvPr>
            <p:ph type="title"/>
          </p:nvPr>
        </p:nvSpPr>
        <p:spPr>
          <a:xfrm>
            <a:off x="230284" y="287105"/>
            <a:ext cx="8229600" cy="1143000"/>
          </a:xfrm>
        </p:spPr>
        <p:txBody>
          <a:bodyPr>
            <a:normAutofit/>
          </a:bodyPr>
          <a:lstStyle/>
          <a:p>
            <a:pPr algn="ctr"/>
            <a:r>
              <a:rPr lang="sv-SE" sz="3600" dirty="0"/>
              <a:t>Exercise 8 – GEO data set</a:t>
            </a:r>
          </a:p>
        </p:txBody>
      </p:sp>
      <p:sp>
        <p:nvSpPr>
          <p:cNvPr id="5" name="Platshållare för innehåll 2">
            <a:extLst>
              <a:ext uri="{FF2B5EF4-FFF2-40B4-BE49-F238E27FC236}">
                <a16:creationId xmlns:a16="http://schemas.microsoft.com/office/drawing/2014/main" id="{539C4391-0FEB-43EB-BAAF-04BA51D194BD}"/>
              </a:ext>
            </a:extLst>
          </p:cNvPr>
          <p:cNvSpPr txBox="1">
            <a:spLocks/>
          </p:cNvSpPr>
          <p:nvPr/>
        </p:nvSpPr>
        <p:spPr>
          <a:xfrm>
            <a:off x="446281" y="1462420"/>
            <a:ext cx="8366415" cy="47371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b="0" i="0" kern="1200">
                <a:solidFill>
                  <a:schemeClr val="tx1"/>
                </a:solidFill>
                <a:latin typeface="Gotham-Light"/>
                <a:ea typeface="+mn-ea"/>
                <a:cs typeface="Gotham-Light"/>
              </a:defRPr>
            </a:lvl1pPr>
            <a:lvl2pPr marL="742950" indent="-285750" algn="l" defTabSz="457200" rtl="0" eaLnBrk="1" latinLnBrk="0" hangingPunct="1">
              <a:spcBef>
                <a:spcPct val="20000"/>
              </a:spcBef>
              <a:buFont typeface="Arial"/>
              <a:buChar char="–"/>
              <a:defRPr sz="2400" b="0" i="0" kern="1200">
                <a:solidFill>
                  <a:schemeClr val="tx1"/>
                </a:solidFill>
                <a:latin typeface="Gotham-Light"/>
                <a:ea typeface="+mn-ea"/>
                <a:cs typeface="Gotham-Light"/>
              </a:defRPr>
            </a:lvl2pPr>
            <a:lvl3pPr marL="1143000" indent="-228600" algn="l" defTabSz="457200" rtl="0" eaLnBrk="1" latinLnBrk="0" hangingPunct="1">
              <a:spcBef>
                <a:spcPct val="20000"/>
              </a:spcBef>
              <a:buFont typeface="Arial"/>
              <a:buChar char="•"/>
              <a:defRPr sz="2000" b="0" i="0" kern="1200">
                <a:solidFill>
                  <a:schemeClr val="tx1"/>
                </a:solidFill>
                <a:latin typeface="Gotham-Light"/>
                <a:ea typeface="+mn-ea"/>
                <a:cs typeface="Gotham-Light"/>
              </a:defRPr>
            </a:lvl3pPr>
            <a:lvl4pPr marL="1600200" indent="-228600" algn="l" defTabSz="457200" rtl="0" eaLnBrk="1" latinLnBrk="0" hangingPunct="1">
              <a:spcBef>
                <a:spcPct val="20000"/>
              </a:spcBef>
              <a:buFont typeface="Arial"/>
              <a:buChar char="–"/>
              <a:defRPr sz="1800" b="0" i="0" kern="1200">
                <a:solidFill>
                  <a:schemeClr val="tx1"/>
                </a:solidFill>
                <a:latin typeface="Gotham-Light"/>
                <a:ea typeface="+mn-ea"/>
                <a:cs typeface="Gotham-Light"/>
              </a:defRPr>
            </a:lvl4pPr>
            <a:lvl5pPr marL="2057400" indent="-228600" algn="l" defTabSz="457200" rtl="0" eaLnBrk="1" latinLnBrk="0" hangingPunct="1">
              <a:spcBef>
                <a:spcPct val="20000"/>
              </a:spcBef>
              <a:buFont typeface="Arial"/>
              <a:buChar char="»"/>
              <a:defRPr sz="1800" b="0" i="0" kern="1200">
                <a:solidFill>
                  <a:schemeClr val="tx1"/>
                </a:solidFill>
                <a:latin typeface="Gotham-Light"/>
                <a:ea typeface="+mn-ea"/>
                <a:cs typeface="Gotham-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009BDB"/>
              </a:buClr>
              <a:buFont typeface="Wingdings" panose="05000000000000000000" pitchFamily="2" charset="2"/>
              <a:buChar char="§"/>
            </a:pPr>
            <a:r>
              <a:rPr lang="sv-SE" sz="2000" dirty="0">
                <a:latin typeface="Gotham Office" panose="02000000000000000000" pitchFamily="2" charset="0"/>
              </a:rPr>
              <a:t>Import data set from Gene Expression Omnibus (GEO)</a:t>
            </a:r>
          </a:p>
          <a:p>
            <a:pPr>
              <a:buClr>
                <a:srgbClr val="009BDB"/>
              </a:buClr>
              <a:buFont typeface="Wingdings" panose="05000000000000000000" pitchFamily="2" charset="2"/>
              <a:buChar char="§"/>
            </a:pPr>
            <a:r>
              <a:rPr lang="sv-SE" sz="2000" dirty="0">
                <a:latin typeface="Gotham Office" panose="02000000000000000000" pitchFamily="2" charset="0"/>
              </a:rPr>
              <a:t>Find discriminating variables separating</a:t>
            </a:r>
            <a:br>
              <a:rPr lang="sv-SE" sz="2000" dirty="0">
                <a:latin typeface="Gotham Office" panose="02000000000000000000" pitchFamily="2" charset="0"/>
              </a:rPr>
            </a:br>
            <a:r>
              <a:rPr lang="sv-SE" sz="2000" dirty="0">
                <a:latin typeface="Gotham Office" panose="02000000000000000000" pitchFamily="2" charset="0"/>
              </a:rPr>
              <a:t>the different disease subtypes using ANOVA and t-test</a:t>
            </a:r>
          </a:p>
          <a:p>
            <a:pPr>
              <a:buClr>
                <a:srgbClr val="009BDB"/>
              </a:buClr>
              <a:buFont typeface="Wingdings" panose="05000000000000000000" pitchFamily="2" charset="2"/>
              <a:buChar char="§"/>
            </a:pPr>
            <a:r>
              <a:rPr lang="sv-SE" sz="2000" dirty="0">
                <a:latin typeface="Gotham Office" panose="02000000000000000000" pitchFamily="2" charset="0"/>
              </a:rPr>
              <a:t>Present the results</a:t>
            </a:r>
            <a:br>
              <a:rPr lang="sv-SE" sz="2000" dirty="0">
                <a:latin typeface="Gotham Office" panose="02000000000000000000" pitchFamily="2" charset="0"/>
              </a:rPr>
            </a:br>
            <a:r>
              <a:rPr lang="sv-SE" sz="2000" dirty="0">
                <a:latin typeface="Gotham Office" panose="02000000000000000000" pitchFamily="2" charset="0"/>
              </a:rPr>
              <a:t>in synchronized plots including a volcano plot</a:t>
            </a:r>
          </a:p>
          <a:p>
            <a:endParaRPr lang="sv-SE" sz="2800" dirty="0">
              <a:latin typeface="Calibri" pitchFamily="34" charset="0"/>
            </a:endParaRPr>
          </a:p>
          <a:p>
            <a:pPr>
              <a:buFont typeface="Arial"/>
              <a:buNone/>
            </a:pPr>
            <a:endParaRPr lang="sv-SE" sz="2800" dirty="0">
              <a:latin typeface="Calibri" pitchFamily="34" charset="0"/>
            </a:endParaRPr>
          </a:p>
        </p:txBody>
      </p:sp>
      <p:pic>
        <p:nvPicPr>
          <p:cNvPr id="3" name="Picture 2">
            <a:extLst>
              <a:ext uri="{FF2B5EF4-FFF2-40B4-BE49-F238E27FC236}">
                <a16:creationId xmlns:a16="http://schemas.microsoft.com/office/drawing/2014/main" id="{C86CA56F-E45A-4765-9643-581197C99705}"/>
              </a:ext>
            </a:extLst>
          </p:cNvPr>
          <p:cNvPicPr>
            <a:picLocks noChangeAspect="1"/>
          </p:cNvPicPr>
          <p:nvPr/>
        </p:nvPicPr>
        <p:blipFill>
          <a:blip r:embed="rId2"/>
          <a:stretch>
            <a:fillRect/>
          </a:stretch>
        </p:blipFill>
        <p:spPr>
          <a:xfrm>
            <a:off x="2802835" y="3234285"/>
            <a:ext cx="5161723" cy="2886186"/>
          </a:xfrm>
          <a:prstGeom prst="rect">
            <a:avLst/>
          </a:prstGeom>
        </p:spPr>
      </p:pic>
    </p:spTree>
    <p:extLst>
      <p:ext uri="{BB962C8B-B14F-4D97-AF65-F5344CB8AC3E}">
        <p14:creationId xmlns:p14="http://schemas.microsoft.com/office/powerpoint/2010/main" val="27723166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Bildobjekt 50">
            <a:extLst>
              <a:ext uri="{FF2B5EF4-FFF2-40B4-BE49-F238E27FC236}">
                <a16:creationId xmlns:a16="http://schemas.microsoft.com/office/drawing/2014/main" id="{EEA43C8E-5B63-47F0-BF23-C0745B12002B}"/>
              </a:ext>
            </a:extLst>
          </p:cNvPr>
          <p:cNvPicPr>
            <a:picLocks noChangeAspect="1"/>
          </p:cNvPicPr>
          <p:nvPr/>
        </p:nvPicPr>
        <p:blipFill>
          <a:blip r:embed="rId2"/>
          <a:stretch>
            <a:fillRect/>
          </a:stretch>
        </p:blipFill>
        <p:spPr>
          <a:xfrm>
            <a:off x="4225439" y="1273066"/>
            <a:ext cx="2463176" cy="3490225"/>
          </a:xfrm>
          <a:prstGeom prst="rect">
            <a:avLst/>
          </a:prstGeom>
          <a:ln>
            <a:solidFill>
              <a:schemeClr val="tx2"/>
            </a:solidFill>
          </a:ln>
        </p:spPr>
      </p:pic>
      <p:sp>
        <p:nvSpPr>
          <p:cNvPr id="2" name="Rubrik 1">
            <a:extLst>
              <a:ext uri="{FF2B5EF4-FFF2-40B4-BE49-F238E27FC236}">
                <a16:creationId xmlns:a16="http://schemas.microsoft.com/office/drawing/2014/main" id="{0A7F1F91-F8A8-4C35-907B-0D8A1F62E6AC}"/>
              </a:ext>
            </a:extLst>
          </p:cNvPr>
          <p:cNvSpPr>
            <a:spLocks noGrp="1"/>
          </p:cNvSpPr>
          <p:nvPr>
            <p:ph type="title"/>
          </p:nvPr>
        </p:nvSpPr>
        <p:spPr>
          <a:xfrm>
            <a:off x="185351" y="202647"/>
            <a:ext cx="8229600" cy="1143000"/>
          </a:xfrm>
        </p:spPr>
        <p:txBody>
          <a:bodyPr>
            <a:normAutofit/>
          </a:bodyPr>
          <a:lstStyle/>
          <a:p>
            <a:pPr algn="ctr"/>
            <a:r>
              <a:rPr lang="sv-SE" sz="3600" dirty="0"/>
              <a:t>Exercise 8: GEO data</a:t>
            </a:r>
          </a:p>
        </p:txBody>
      </p:sp>
      <p:pic>
        <p:nvPicPr>
          <p:cNvPr id="29" name="Picture 8">
            <a:extLst>
              <a:ext uri="{FF2B5EF4-FFF2-40B4-BE49-F238E27FC236}">
                <a16:creationId xmlns:a16="http://schemas.microsoft.com/office/drawing/2014/main" id="{E16BBE31-E95C-4F80-8B8B-F457E228A359}"/>
              </a:ext>
            </a:extLst>
          </p:cNvPr>
          <p:cNvPicPr/>
          <p:nvPr/>
        </p:nvPicPr>
        <p:blipFill rotWithShape="1">
          <a:blip r:embed="rId3" cstate="print"/>
          <a:srcRect r="70718" b="62592"/>
          <a:stretch/>
        </p:blipFill>
        <p:spPr bwMode="auto">
          <a:xfrm>
            <a:off x="573535" y="1254117"/>
            <a:ext cx="2743468" cy="2164019"/>
          </a:xfrm>
          <a:prstGeom prst="rect">
            <a:avLst/>
          </a:prstGeom>
          <a:ln>
            <a:solidFill>
              <a:schemeClr val="accent1"/>
            </a:solidFill>
          </a:ln>
          <a:extLst>
            <a:ext uri="{53640926-AAD7-44D8-BBD7-CCE9431645EC}">
              <a14:shadowObscured xmlns:a14="http://schemas.microsoft.com/office/drawing/2010/main"/>
            </a:ext>
          </a:extLst>
        </p:spPr>
      </p:pic>
      <p:pic>
        <p:nvPicPr>
          <p:cNvPr id="30" name="Picture 9">
            <a:extLst>
              <a:ext uri="{FF2B5EF4-FFF2-40B4-BE49-F238E27FC236}">
                <a16:creationId xmlns:a16="http://schemas.microsoft.com/office/drawing/2014/main" id="{4F095E51-4466-46B6-91FC-A9308B9B599A}"/>
              </a:ext>
            </a:extLst>
          </p:cNvPr>
          <p:cNvPicPr/>
          <p:nvPr/>
        </p:nvPicPr>
        <p:blipFill rotWithShape="1">
          <a:blip r:embed="rId4" cstate="print"/>
          <a:srcRect l="39236" t="37222" r="39699" b="41297"/>
          <a:stretch/>
        </p:blipFill>
        <p:spPr bwMode="auto">
          <a:xfrm>
            <a:off x="1660754" y="1981053"/>
            <a:ext cx="2079329" cy="1351321"/>
          </a:xfrm>
          <a:prstGeom prst="rect">
            <a:avLst/>
          </a:prstGeom>
          <a:ln>
            <a:solidFill>
              <a:schemeClr val="accent1"/>
            </a:solidFill>
          </a:ln>
          <a:extLst>
            <a:ext uri="{53640926-AAD7-44D8-BBD7-CCE9431645EC}">
              <a14:shadowObscured xmlns:a14="http://schemas.microsoft.com/office/drawing/2010/main"/>
            </a:ext>
          </a:extLst>
        </p:spPr>
      </p:pic>
      <p:pic>
        <p:nvPicPr>
          <p:cNvPr id="32" name="Picture 3">
            <a:extLst>
              <a:ext uri="{FF2B5EF4-FFF2-40B4-BE49-F238E27FC236}">
                <a16:creationId xmlns:a16="http://schemas.microsoft.com/office/drawing/2014/main" id="{EAEA6033-CDF0-4043-A2A1-333B86693AEE}"/>
              </a:ext>
            </a:extLst>
          </p:cNvPr>
          <p:cNvPicPr>
            <a:picLocks noChangeAspect="1" noChangeArrowheads="1"/>
          </p:cNvPicPr>
          <p:nvPr/>
        </p:nvPicPr>
        <p:blipFill>
          <a:blip r:embed="rId5" cstate="print"/>
          <a:srcRect/>
          <a:stretch>
            <a:fillRect/>
          </a:stretch>
        </p:blipFill>
        <p:spPr bwMode="auto">
          <a:xfrm>
            <a:off x="792639" y="4351243"/>
            <a:ext cx="2124075" cy="990600"/>
          </a:xfrm>
          <a:prstGeom prst="rect">
            <a:avLst/>
          </a:prstGeom>
          <a:noFill/>
          <a:ln w="9525">
            <a:solidFill>
              <a:schemeClr val="accent1"/>
            </a:solidFill>
            <a:miter lim="800000"/>
            <a:headEnd/>
            <a:tailEnd/>
          </a:ln>
        </p:spPr>
      </p:pic>
      <p:sp>
        <p:nvSpPr>
          <p:cNvPr id="33" name="textruta 32">
            <a:extLst>
              <a:ext uri="{FF2B5EF4-FFF2-40B4-BE49-F238E27FC236}">
                <a16:creationId xmlns:a16="http://schemas.microsoft.com/office/drawing/2014/main" id="{FEED483A-57D4-42E3-BA7E-0AE0AA56D868}"/>
              </a:ext>
            </a:extLst>
          </p:cNvPr>
          <p:cNvSpPr txBox="1"/>
          <p:nvPr/>
        </p:nvSpPr>
        <p:spPr>
          <a:xfrm>
            <a:off x="593745" y="3589964"/>
            <a:ext cx="2703048" cy="338554"/>
          </a:xfrm>
          <a:prstGeom prst="rect">
            <a:avLst/>
          </a:prstGeom>
          <a:noFill/>
        </p:spPr>
        <p:txBody>
          <a:bodyPr wrap="none" rtlCol="0">
            <a:spAutoFit/>
          </a:bodyPr>
          <a:lstStyle/>
          <a:p>
            <a:r>
              <a:rPr lang="sv-SE" sz="1600" dirty="0" err="1">
                <a:latin typeface="Gotham Office" panose="02000000000000000000" pitchFamily="2" charset="0"/>
              </a:rPr>
              <a:t>Download</a:t>
            </a:r>
            <a:r>
              <a:rPr lang="sv-SE" sz="1600" dirty="0">
                <a:latin typeface="Gotham Office" panose="02000000000000000000" pitchFamily="2" charset="0"/>
              </a:rPr>
              <a:t> GEO dataset</a:t>
            </a:r>
          </a:p>
        </p:txBody>
      </p:sp>
      <p:sp>
        <p:nvSpPr>
          <p:cNvPr id="34" name="textruta 33">
            <a:extLst>
              <a:ext uri="{FF2B5EF4-FFF2-40B4-BE49-F238E27FC236}">
                <a16:creationId xmlns:a16="http://schemas.microsoft.com/office/drawing/2014/main" id="{0CCBE5EA-E979-4558-B943-E05D0B590228}"/>
              </a:ext>
            </a:extLst>
          </p:cNvPr>
          <p:cNvSpPr txBox="1"/>
          <p:nvPr/>
        </p:nvSpPr>
        <p:spPr>
          <a:xfrm>
            <a:off x="4011658" y="4763582"/>
            <a:ext cx="2408673" cy="369332"/>
          </a:xfrm>
          <a:prstGeom prst="rect">
            <a:avLst/>
          </a:prstGeom>
          <a:noFill/>
        </p:spPr>
        <p:txBody>
          <a:bodyPr wrap="none" rtlCol="0">
            <a:spAutoFit/>
          </a:bodyPr>
          <a:lstStyle>
            <a:defPPr>
              <a:defRPr lang="sv-SE"/>
            </a:defPPr>
            <a:lvl1pPr>
              <a:defRPr sz="1600">
                <a:latin typeface="Gotham Office" panose="02000000000000000000" pitchFamily="2" charset="0"/>
              </a:defRPr>
            </a:lvl1pPr>
          </a:lstStyle>
          <a:p>
            <a:r>
              <a:rPr lang="sv-SE" dirty="0"/>
              <a:t>Perform ANOVA (F-test)</a:t>
            </a:r>
          </a:p>
        </p:txBody>
      </p:sp>
      <p:sp>
        <p:nvSpPr>
          <p:cNvPr id="35" name="textruta 34">
            <a:extLst>
              <a:ext uri="{FF2B5EF4-FFF2-40B4-BE49-F238E27FC236}">
                <a16:creationId xmlns:a16="http://schemas.microsoft.com/office/drawing/2014/main" id="{9E8732E7-417B-4D34-B575-E9286A141E40}"/>
              </a:ext>
            </a:extLst>
          </p:cNvPr>
          <p:cNvSpPr txBox="1"/>
          <p:nvPr/>
        </p:nvSpPr>
        <p:spPr>
          <a:xfrm>
            <a:off x="652588" y="5604896"/>
            <a:ext cx="2919197" cy="369332"/>
          </a:xfrm>
          <a:prstGeom prst="rect">
            <a:avLst/>
          </a:prstGeom>
          <a:noFill/>
        </p:spPr>
        <p:txBody>
          <a:bodyPr wrap="none" rtlCol="0">
            <a:spAutoFit/>
          </a:bodyPr>
          <a:lstStyle>
            <a:defPPr>
              <a:defRPr lang="sv-SE"/>
            </a:defPPr>
            <a:lvl1pPr>
              <a:defRPr sz="1600">
                <a:latin typeface="Gotham Office" panose="02000000000000000000" pitchFamily="2" charset="0"/>
              </a:defRPr>
            </a:lvl1pPr>
          </a:lstStyle>
          <a:p>
            <a:r>
              <a:rPr lang="sv-SE" dirty="0"/>
              <a:t>Colour samples and variables</a:t>
            </a:r>
          </a:p>
        </p:txBody>
      </p:sp>
      <p:sp>
        <p:nvSpPr>
          <p:cNvPr id="50" name="Rectangle 16">
            <a:extLst>
              <a:ext uri="{FF2B5EF4-FFF2-40B4-BE49-F238E27FC236}">
                <a16:creationId xmlns:a16="http://schemas.microsoft.com/office/drawing/2014/main" id="{8F8CA5DF-1ED4-4CF6-9218-B8588925516D}"/>
              </a:ext>
            </a:extLst>
          </p:cNvPr>
          <p:cNvSpPr/>
          <p:nvPr/>
        </p:nvSpPr>
        <p:spPr bwMode="auto">
          <a:xfrm>
            <a:off x="4225439" y="2488329"/>
            <a:ext cx="2463176" cy="1413683"/>
          </a:xfrm>
          <a:prstGeom prst="rect">
            <a:avLst/>
          </a:prstGeom>
          <a:noFill/>
          <a:ln w="698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pic>
        <p:nvPicPr>
          <p:cNvPr id="3" name="Picture 2">
            <a:extLst>
              <a:ext uri="{FF2B5EF4-FFF2-40B4-BE49-F238E27FC236}">
                <a16:creationId xmlns:a16="http://schemas.microsoft.com/office/drawing/2014/main" id="{DF78758A-8634-4E27-BF6E-E719668792A1}"/>
              </a:ext>
            </a:extLst>
          </p:cNvPr>
          <p:cNvPicPr>
            <a:picLocks noChangeAspect="1"/>
          </p:cNvPicPr>
          <p:nvPr/>
        </p:nvPicPr>
        <p:blipFill>
          <a:blip r:embed="rId6"/>
          <a:stretch>
            <a:fillRect/>
          </a:stretch>
        </p:blipFill>
        <p:spPr>
          <a:xfrm>
            <a:off x="4390687" y="5194759"/>
            <a:ext cx="3109726" cy="860838"/>
          </a:xfrm>
          <a:prstGeom prst="rect">
            <a:avLst/>
          </a:prstGeom>
          <a:ln>
            <a:solidFill>
              <a:schemeClr val="accent1"/>
            </a:solidFill>
          </a:ln>
        </p:spPr>
      </p:pic>
      <p:pic>
        <p:nvPicPr>
          <p:cNvPr id="4" name="Picture 3">
            <a:extLst>
              <a:ext uri="{FF2B5EF4-FFF2-40B4-BE49-F238E27FC236}">
                <a16:creationId xmlns:a16="http://schemas.microsoft.com/office/drawing/2014/main" id="{3D29FA21-14A2-49F2-9976-29FD981945A8}"/>
              </a:ext>
            </a:extLst>
          </p:cNvPr>
          <p:cNvPicPr>
            <a:picLocks noChangeAspect="1"/>
          </p:cNvPicPr>
          <p:nvPr/>
        </p:nvPicPr>
        <p:blipFill>
          <a:blip r:embed="rId7"/>
          <a:stretch>
            <a:fillRect/>
          </a:stretch>
        </p:blipFill>
        <p:spPr>
          <a:xfrm>
            <a:off x="6902396" y="1345647"/>
            <a:ext cx="1966773" cy="431177"/>
          </a:xfrm>
          <a:prstGeom prst="rect">
            <a:avLst/>
          </a:prstGeom>
          <a:ln>
            <a:solidFill>
              <a:schemeClr val="accent1"/>
            </a:solidFill>
          </a:ln>
        </p:spPr>
      </p:pic>
      <p:sp>
        <p:nvSpPr>
          <p:cNvPr id="13" name="textruta 33">
            <a:extLst>
              <a:ext uri="{FF2B5EF4-FFF2-40B4-BE49-F238E27FC236}">
                <a16:creationId xmlns:a16="http://schemas.microsoft.com/office/drawing/2014/main" id="{3F7BC02B-AFE2-4AD0-A9D5-CD56ED57FA6B}"/>
              </a:ext>
            </a:extLst>
          </p:cNvPr>
          <p:cNvSpPr txBox="1"/>
          <p:nvPr/>
        </p:nvSpPr>
        <p:spPr>
          <a:xfrm>
            <a:off x="6973963" y="1937297"/>
            <a:ext cx="1966773" cy="338554"/>
          </a:xfrm>
          <a:prstGeom prst="rect">
            <a:avLst/>
          </a:prstGeom>
          <a:noFill/>
        </p:spPr>
        <p:txBody>
          <a:bodyPr wrap="square" rtlCol="0">
            <a:spAutoFit/>
          </a:bodyPr>
          <a:lstStyle>
            <a:defPPr>
              <a:defRPr lang="sv-SE"/>
            </a:defPPr>
            <a:lvl1pPr>
              <a:defRPr sz="1600">
                <a:latin typeface="Gotham Office" panose="02000000000000000000" pitchFamily="2" charset="0"/>
              </a:defRPr>
            </a:lvl1pPr>
          </a:lstStyle>
          <a:p>
            <a:r>
              <a:rPr lang="sv-SE" dirty="0"/>
              <a:t>Perform t-test</a:t>
            </a:r>
          </a:p>
        </p:txBody>
      </p:sp>
      <p:sp>
        <p:nvSpPr>
          <p:cNvPr id="14" name="textruta 34">
            <a:extLst>
              <a:ext uri="{FF2B5EF4-FFF2-40B4-BE49-F238E27FC236}">
                <a16:creationId xmlns:a16="http://schemas.microsoft.com/office/drawing/2014/main" id="{7DFA7C05-F818-4931-8421-3D918A0E1449}"/>
              </a:ext>
            </a:extLst>
          </p:cNvPr>
          <p:cNvSpPr txBox="1"/>
          <p:nvPr/>
        </p:nvSpPr>
        <p:spPr>
          <a:xfrm>
            <a:off x="4753314" y="6055597"/>
            <a:ext cx="1540230" cy="338554"/>
          </a:xfrm>
          <a:prstGeom prst="rect">
            <a:avLst/>
          </a:prstGeom>
          <a:noFill/>
        </p:spPr>
        <p:txBody>
          <a:bodyPr wrap="none" rtlCol="0">
            <a:spAutoFit/>
          </a:bodyPr>
          <a:lstStyle>
            <a:defPPr>
              <a:defRPr lang="sv-SE"/>
            </a:defPPr>
            <a:lvl1pPr>
              <a:defRPr sz="1600">
                <a:latin typeface="Gotham Office" panose="02000000000000000000" pitchFamily="2" charset="0"/>
              </a:defRPr>
            </a:lvl1pPr>
          </a:lstStyle>
          <a:p>
            <a:r>
              <a:rPr lang="sv-SE" dirty="0"/>
              <a:t>Volcano plot</a:t>
            </a:r>
          </a:p>
        </p:txBody>
      </p:sp>
    </p:spTree>
    <p:extLst>
      <p:ext uri="{BB962C8B-B14F-4D97-AF65-F5344CB8AC3E}">
        <p14:creationId xmlns:p14="http://schemas.microsoft.com/office/powerpoint/2010/main" val="13287871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E03B66C-A015-48AD-AC36-519ED0E12E57}"/>
              </a:ext>
            </a:extLst>
          </p:cNvPr>
          <p:cNvSpPr>
            <a:spLocks noGrp="1"/>
          </p:cNvSpPr>
          <p:nvPr>
            <p:ph type="title"/>
          </p:nvPr>
        </p:nvSpPr>
        <p:spPr>
          <a:xfrm>
            <a:off x="197708" y="228600"/>
            <a:ext cx="8229600" cy="1143000"/>
          </a:xfrm>
        </p:spPr>
        <p:txBody>
          <a:bodyPr>
            <a:normAutofit/>
          </a:bodyPr>
          <a:lstStyle/>
          <a:p>
            <a:pPr algn="ctr"/>
            <a:r>
              <a:rPr lang="sv-SE" sz="3600" dirty="0" err="1"/>
              <a:t>Exercise</a:t>
            </a:r>
            <a:r>
              <a:rPr lang="sv-SE" sz="3600" dirty="0"/>
              <a:t> 8 GEO data: Steps</a:t>
            </a:r>
          </a:p>
        </p:txBody>
      </p:sp>
      <p:sp>
        <p:nvSpPr>
          <p:cNvPr id="3" name="Platshållare för innehåll 2">
            <a:extLst>
              <a:ext uri="{FF2B5EF4-FFF2-40B4-BE49-F238E27FC236}">
                <a16:creationId xmlns:a16="http://schemas.microsoft.com/office/drawing/2014/main" id="{E2A9C93B-1C2D-4BEB-833C-7D4263442BD4}"/>
              </a:ext>
            </a:extLst>
          </p:cNvPr>
          <p:cNvSpPr>
            <a:spLocks noGrp="1"/>
          </p:cNvSpPr>
          <p:nvPr>
            <p:ph idx="1"/>
          </p:nvPr>
        </p:nvSpPr>
        <p:spPr>
          <a:xfrm>
            <a:off x="399534" y="1149177"/>
            <a:ext cx="7525266" cy="5482281"/>
          </a:xfrm>
        </p:spPr>
        <p:txBody>
          <a:bodyPr>
            <a:normAutofit fontScale="85000" lnSpcReduction="20000"/>
          </a:bodyPr>
          <a:lstStyle/>
          <a:p>
            <a:pPr marL="358775" indent="-358775">
              <a:lnSpc>
                <a:spcPct val="120000"/>
              </a:lnSpc>
              <a:buClr>
                <a:srgbClr val="009BDB"/>
              </a:buClr>
              <a:buFont typeface="+mj-lt"/>
              <a:buAutoNum type="arabicPeriod"/>
            </a:pPr>
            <a:r>
              <a:rPr lang="en-US" sz="1800" dirty="0">
                <a:cs typeface="Calibri" charset="0"/>
              </a:rPr>
              <a:t>Import a data set from GEO.  Search for GSE13425 (childhood ALLs). (If no internet connection - find the data set on a USB stick)</a:t>
            </a:r>
          </a:p>
          <a:p>
            <a:pPr marL="358775" indent="-358775">
              <a:lnSpc>
                <a:spcPct val="120000"/>
              </a:lnSpc>
              <a:buClr>
                <a:srgbClr val="009BDB"/>
              </a:buClr>
              <a:buFont typeface="+mj-lt"/>
              <a:buAutoNum type="arabicPeriod"/>
            </a:pPr>
            <a:r>
              <a:rPr lang="en-US" sz="1800" dirty="0" err="1">
                <a:cs typeface="Calibri" charset="0"/>
              </a:rPr>
              <a:t>Colour</a:t>
            </a:r>
            <a:r>
              <a:rPr lang="en-US" sz="1800" dirty="0">
                <a:cs typeface="Calibri" charset="0"/>
              </a:rPr>
              <a:t> the samples according to </a:t>
            </a:r>
            <a:r>
              <a:rPr lang="sv-SE" sz="1800" dirty="0">
                <a:cs typeface="Calibri" charset="0"/>
              </a:rPr>
              <a:t>the annotation </a:t>
            </a:r>
            <a:br>
              <a:rPr lang="sv-SE" sz="1800" dirty="0">
                <a:cs typeface="Calibri" charset="0"/>
              </a:rPr>
            </a:br>
            <a:r>
              <a:rPr lang="sv-SE" sz="1800" dirty="0">
                <a:cs typeface="Calibri" charset="0"/>
              </a:rPr>
              <a:t>characteristics_ch1.</a:t>
            </a:r>
            <a:endParaRPr lang="en-US" sz="1800" dirty="0">
              <a:cs typeface="Calibri" charset="0"/>
            </a:endParaRPr>
          </a:p>
          <a:p>
            <a:pPr marL="361950" lvl="0" indent="-361950">
              <a:lnSpc>
                <a:spcPct val="120000"/>
              </a:lnSpc>
              <a:buClr>
                <a:srgbClr val="009BDB"/>
              </a:buClr>
              <a:buFont typeface="+mj-lt"/>
              <a:buAutoNum type="arabicPeriod"/>
              <a:defRPr/>
            </a:pPr>
            <a:r>
              <a:rPr lang="sv-SE" sz="1800" dirty="0">
                <a:cs typeface="Calibri" charset="0"/>
              </a:rPr>
              <a:t>Select Multi group comparison in the Statistics dialog. </a:t>
            </a:r>
          </a:p>
          <a:p>
            <a:pPr marL="361950" lvl="0" indent="-361950">
              <a:lnSpc>
                <a:spcPct val="120000"/>
              </a:lnSpc>
              <a:buClr>
                <a:srgbClr val="009BDB"/>
              </a:buClr>
              <a:buFont typeface="+mj-lt"/>
              <a:buAutoNum type="arabicPeriod"/>
              <a:defRPr/>
            </a:pPr>
            <a:r>
              <a:rPr lang="sv-SE" sz="1800" dirty="0">
                <a:cs typeface="Calibri" charset="0"/>
              </a:rPr>
              <a:t>Select the annotation characteristics_ch1.</a:t>
            </a:r>
          </a:p>
          <a:p>
            <a:pPr marL="361950" lvl="0" indent="-361950">
              <a:lnSpc>
                <a:spcPct val="120000"/>
              </a:lnSpc>
              <a:buClr>
                <a:srgbClr val="009BDB"/>
              </a:buClr>
              <a:buFont typeface="+mj-lt"/>
              <a:buAutoNum type="arabicPeriod"/>
              <a:defRPr/>
            </a:pPr>
            <a:r>
              <a:rPr lang="sv-SE" sz="1800" dirty="0">
                <a:cs typeface="Calibri" charset="0"/>
              </a:rPr>
              <a:t>Drag the p-value slider in the Statistics dialog and filter to </a:t>
            </a:r>
            <a:br>
              <a:rPr lang="sv-SE" sz="1800" dirty="0">
                <a:cs typeface="Calibri" charset="0"/>
              </a:rPr>
            </a:br>
            <a:r>
              <a:rPr lang="sv-SE" sz="1800" dirty="0">
                <a:cs typeface="Calibri" charset="0"/>
              </a:rPr>
              <a:t>the 800 most significant variables that separates the disease subtypes.</a:t>
            </a:r>
          </a:p>
          <a:p>
            <a:pPr marL="361950" lvl="0" indent="-361950">
              <a:lnSpc>
                <a:spcPct val="120000"/>
              </a:lnSpc>
              <a:buClr>
                <a:srgbClr val="009BDB"/>
              </a:buClr>
              <a:buFont typeface="+mj-lt"/>
              <a:buAutoNum type="arabicPeriod"/>
              <a:defRPr/>
            </a:pPr>
            <a:r>
              <a:rPr lang="sv-SE" sz="1800" dirty="0">
                <a:cs typeface="Calibri" charset="0"/>
              </a:rPr>
              <a:t>Open up a new synchronized plot, and make it a heatmap</a:t>
            </a:r>
          </a:p>
          <a:p>
            <a:pPr marL="361950" lvl="0" indent="-361950">
              <a:lnSpc>
                <a:spcPct val="120000"/>
              </a:lnSpc>
              <a:buClr>
                <a:srgbClr val="009BDB"/>
              </a:buClr>
              <a:buFont typeface="+mj-lt"/>
              <a:buAutoNum type="arabicPeriod"/>
              <a:defRPr/>
            </a:pPr>
            <a:r>
              <a:rPr lang="sv-SE" sz="1800" dirty="0">
                <a:cs typeface="Calibri" charset="0"/>
              </a:rPr>
              <a:t>Select hierarchical clustring for both samples and variables.</a:t>
            </a:r>
          </a:p>
          <a:p>
            <a:pPr marL="361950" lvl="0" indent="-361950">
              <a:lnSpc>
                <a:spcPct val="120000"/>
              </a:lnSpc>
              <a:buClr>
                <a:srgbClr val="009BDB"/>
              </a:buClr>
              <a:buFont typeface="+mj-lt"/>
              <a:buAutoNum type="arabicPeriod"/>
              <a:defRPr/>
            </a:pPr>
            <a:r>
              <a:rPr lang="sv-SE" sz="1800" dirty="0">
                <a:cs typeface="Calibri" charset="0"/>
              </a:rPr>
              <a:t>Colour the samples according to characteristics_ch1.</a:t>
            </a:r>
          </a:p>
          <a:p>
            <a:pPr marL="361950" lvl="0" indent="-361950">
              <a:lnSpc>
                <a:spcPct val="120000"/>
              </a:lnSpc>
              <a:buClr>
                <a:srgbClr val="009BDB"/>
              </a:buClr>
              <a:buFont typeface="+mj-lt"/>
              <a:buAutoNum type="arabicPeriod"/>
              <a:defRPr/>
            </a:pPr>
            <a:r>
              <a:rPr lang="sv-SE" sz="1800" dirty="0">
                <a:cs typeface="Calibri" charset="0"/>
              </a:rPr>
              <a:t>Show all the sample annotations in the heatmap </a:t>
            </a:r>
            <a:br>
              <a:rPr lang="sv-SE" sz="1800" dirty="0">
                <a:cs typeface="Calibri" charset="0"/>
              </a:rPr>
            </a:br>
            <a:r>
              <a:rPr lang="sv-SE" sz="1800" dirty="0">
                <a:cs typeface="Calibri" charset="0"/>
              </a:rPr>
              <a:t>(View/Color/Sam.)</a:t>
            </a:r>
          </a:p>
          <a:p>
            <a:pPr marL="361950" lvl="0" indent="-361950">
              <a:lnSpc>
                <a:spcPct val="120000"/>
              </a:lnSpc>
              <a:buClr>
                <a:srgbClr val="009BDB"/>
              </a:buClr>
              <a:buFont typeface="+mj-lt"/>
              <a:buAutoNum type="arabicPeriod"/>
              <a:defRPr/>
            </a:pPr>
            <a:r>
              <a:rPr lang="sv-SE" sz="1800" dirty="0">
                <a:cs typeface="Calibri" charset="0"/>
              </a:rPr>
              <a:t>Colour the variables according to q-value(View/Colour/Var.)</a:t>
            </a:r>
          </a:p>
          <a:p>
            <a:pPr marL="361950" lvl="0" indent="-361950">
              <a:lnSpc>
                <a:spcPct val="120000"/>
              </a:lnSpc>
              <a:buClr>
                <a:srgbClr val="009BDB"/>
              </a:buClr>
              <a:buFont typeface="+mj-lt"/>
              <a:buAutoNum type="arabicPeriod"/>
              <a:defRPr/>
            </a:pPr>
            <a:r>
              <a:rPr lang="sv-SE" sz="1800" dirty="0">
                <a:cs typeface="Calibri" charset="0"/>
              </a:rPr>
              <a:t>Copy the active list, rename, add more information and export it.</a:t>
            </a:r>
          </a:p>
          <a:p>
            <a:pPr marL="361950" lvl="0" indent="-361950">
              <a:lnSpc>
                <a:spcPct val="120000"/>
              </a:lnSpc>
              <a:buClr>
                <a:srgbClr val="009BDB"/>
              </a:buClr>
              <a:buFont typeface="+mj-lt"/>
              <a:buAutoNum type="arabicPeriod"/>
              <a:defRPr/>
            </a:pPr>
            <a:r>
              <a:rPr lang="sv-SE" sz="1800" dirty="0">
                <a:cs typeface="Calibri" charset="0"/>
              </a:rPr>
              <a:t>Change the statistical test to a Two Group comparison (t-test) on T-ALL and p-value filtration  down to 800 variables</a:t>
            </a:r>
          </a:p>
          <a:p>
            <a:pPr marL="361950" lvl="0" indent="-361950">
              <a:lnSpc>
                <a:spcPct val="120000"/>
              </a:lnSpc>
              <a:buClr>
                <a:srgbClr val="009BDB"/>
              </a:buClr>
              <a:buFont typeface="+mj-lt"/>
              <a:buAutoNum type="arabicPeriod"/>
              <a:defRPr/>
            </a:pPr>
            <a:r>
              <a:rPr lang="sv-SE" sz="1800" dirty="0">
                <a:ea typeface="Calibri" charset="0"/>
                <a:cs typeface="Calibri" charset="0"/>
              </a:rPr>
              <a:t>Open up a new synchronized plot and make it a Volcano plot – select from All plots.</a:t>
            </a:r>
          </a:p>
          <a:p>
            <a:pPr marL="361950" lvl="0" indent="-361950">
              <a:lnSpc>
                <a:spcPct val="120000"/>
              </a:lnSpc>
              <a:buClr>
                <a:srgbClr val="009BDB"/>
              </a:buClr>
              <a:buFont typeface="+mj-lt"/>
              <a:buAutoNum type="arabicPeriod"/>
              <a:defRPr/>
            </a:pPr>
            <a:r>
              <a:rPr lang="sv-SE" sz="1800" dirty="0">
                <a:ea typeface="Calibri" charset="0"/>
                <a:cs typeface="Calibri" charset="0"/>
              </a:rPr>
              <a:t>Colour it according to R-statistics  (View/Colour/Var)</a:t>
            </a:r>
          </a:p>
          <a:p>
            <a:pPr marL="361950" lvl="0" indent="-361950">
              <a:lnSpc>
                <a:spcPct val="120000"/>
              </a:lnSpc>
              <a:buClr>
                <a:srgbClr val="009BDB"/>
              </a:buClr>
              <a:buFont typeface="+mj-lt"/>
              <a:buAutoNum type="arabicPeriod"/>
              <a:defRPr/>
            </a:pPr>
            <a:r>
              <a:rPr lang="sv-SE" sz="1800" dirty="0">
                <a:ea typeface="Calibri" charset="0"/>
                <a:cs typeface="Calibri" charset="0"/>
              </a:rPr>
              <a:t>Tile the plots (Ctrl T/Cmd T)</a:t>
            </a:r>
          </a:p>
          <a:p>
            <a:endParaRPr lang="sv-SE" sz="1600" dirty="0"/>
          </a:p>
        </p:txBody>
      </p:sp>
      <p:pic>
        <p:nvPicPr>
          <p:cNvPr id="5" name="Picture 8">
            <a:extLst>
              <a:ext uri="{FF2B5EF4-FFF2-40B4-BE49-F238E27FC236}">
                <a16:creationId xmlns:a16="http://schemas.microsoft.com/office/drawing/2014/main" id="{71ECB717-B2C6-4CC3-B1DC-2F0230B494CE}"/>
              </a:ext>
            </a:extLst>
          </p:cNvPr>
          <p:cNvPicPr/>
          <p:nvPr/>
        </p:nvPicPr>
        <p:blipFill rotWithShape="1">
          <a:blip r:embed="rId2" cstate="print"/>
          <a:srcRect r="89805" b="76153"/>
          <a:stretch/>
        </p:blipFill>
        <p:spPr bwMode="auto">
          <a:xfrm>
            <a:off x="7397922" y="1753387"/>
            <a:ext cx="1541720" cy="1762306"/>
          </a:xfrm>
          <a:prstGeom prst="rect">
            <a:avLst/>
          </a:prstGeom>
          <a:ln>
            <a:solidFill>
              <a:schemeClr val="accent1">
                <a:lumMod val="75000"/>
              </a:schemeClr>
            </a:solid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EDB7A838-AD1A-4BD5-97DD-4E0699C9C72A}"/>
              </a:ext>
            </a:extLst>
          </p:cNvPr>
          <p:cNvPicPr>
            <a:picLocks noChangeAspect="1"/>
          </p:cNvPicPr>
          <p:nvPr/>
        </p:nvPicPr>
        <p:blipFill>
          <a:blip r:embed="rId3"/>
          <a:stretch>
            <a:fillRect/>
          </a:stretch>
        </p:blipFill>
        <p:spPr>
          <a:xfrm>
            <a:off x="6309793" y="5574886"/>
            <a:ext cx="2315094" cy="640867"/>
          </a:xfrm>
          <a:prstGeom prst="rect">
            <a:avLst/>
          </a:prstGeom>
          <a:ln>
            <a:solidFill>
              <a:schemeClr val="accent1"/>
            </a:solidFill>
          </a:ln>
        </p:spPr>
      </p:pic>
      <p:pic>
        <p:nvPicPr>
          <p:cNvPr id="7" name="Picture 6">
            <a:extLst>
              <a:ext uri="{FF2B5EF4-FFF2-40B4-BE49-F238E27FC236}">
                <a16:creationId xmlns:a16="http://schemas.microsoft.com/office/drawing/2014/main" id="{A3479266-14A2-4B7D-93DE-41CD30658E01}"/>
              </a:ext>
            </a:extLst>
          </p:cNvPr>
          <p:cNvPicPr>
            <a:picLocks noChangeAspect="1"/>
          </p:cNvPicPr>
          <p:nvPr/>
        </p:nvPicPr>
        <p:blipFill>
          <a:blip r:embed="rId4"/>
          <a:stretch>
            <a:fillRect/>
          </a:stretch>
        </p:blipFill>
        <p:spPr>
          <a:xfrm>
            <a:off x="7630934" y="3755727"/>
            <a:ext cx="1287819" cy="905914"/>
          </a:xfrm>
          <a:prstGeom prst="rect">
            <a:avLst/>
          </a:prstGeom>
          <a:ln>
            <a:solidFill>
              <a:schemeClr val="accent1"/>
            </a:solidFill>
          </a:ln>
        </p:spPr>
      </p:pic>
    </p:spTree>
    <p:extLst>
      <p:ext uri="{BB962C8B-B14F-4D97-AF65-F5344CB8AC3E}">
        <p14:creationId xmlns:p14="http://schemas.microsoft.com/office/powerpoint/2010/main" val="1968599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161925" y="164326"/>
            <a:ext cx="8229600" cy="1143000"/>
          </a:xfrm>
        </p:spPr>
        <p:txBody>
          <a:bodyPr>
            <a:normAutofit/>
          </a:bodyPr>
          <a:lstStyle/>
          <a:p>
            <a:pPr algn="ctr"/>
            <a:r>
              <a:rPr lang="sv-SE" sz="3600" dirty="0"/>
              <a:t>Agenda</a:t>
            </a:r>
          </a:p>
        </p:txBody>
      </p:sp>
      <p:sp>
        <p:nvSpPr>
          <p:cNvPr id="4" name="Rectangle 1">
            <a:extLst>
              <a:ext uri="{FF2B5EF4-FFF2-40B4-BE49-F238E27FC236}">
                <a16:creationId xmlns:a16="http://schemas.microsoft.com/office/drawing/2014/main" id="{4271AE02-139B-9247-870D-D684F0D4671A}"/>
              </a:ext>
            </a:extLst>
          </p:cNvPr>
          <p:cNvSpPr>
            <a:spLocks noChangeArrowheads="1"/>
          </p:cNvSpPr>
          <p:nvPr/>
        </p:nvSpPr>
        <p:spPr bwMode="auto">
          <a:xfrm>
            <a:off x="208723" y="1534902"/>
            <a:ext cx="8229600" cy="4878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0000"/>
                </a:solidFill>
                <a:effectLst/>
                <a:latin typeface="Calibri" panose="020F0502020204030204" pitchFamily="34" charset="0"/>
              </a:rPr>
              <a:t> </a:t>
            </a:r>
            <a:endParaRPr kumimoji="0" lang="en-US" altLang="en-US"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rgbClr val="000000"/>
                </a:solidFill>
                <a:effectLst/>
                <a:latin typeface="+mj-lt"/>
              </a:rPr>
              <a:t>How to access on-site Qlucore licenses provided to you by NCI CCR:</a:t>
            </a:r>
            <a:endParaRPr kumimoji="0" lang="en-US" altLang="en-US"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mj-lt"/>
              </a:rPr>
              <a:t> </a:t>
            </a:r>
            <a:endParaRPr kumimoji="0" lang="en-US" altLang="en-US"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mj-lt"/>
              </a:rPr>
              <a:t> </a:t>
            </a:r>
            <a:endParaRPr kumimoji="0" lang="en-US" altLang="en-US"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mj-lt"/>
              </a:rPr>
              <a:t>Open  Qlucore software – go to - </a:t>
            </a:r>
            <a:r>
              <a:rPr kumimoji="0" lang="en-US" altLang="en-US" b="1" i="0" u="none" strike="noStrike" cap="none" normalizeH="0" baseline="0" dirty="0">
                <a:ln>
                  <a:noFill/>
                </a:ln>
                <a:solidFill>
                  <a:srgbClr val="000000"/>
                </a:solidFill>
                <a:effectLst/>
                <a:latin typeface="+mj-lt"/>
              </a:rPr>
              <a:t>License</a:t>
            </a:r>
            <a:r>
              <a:rPr kumimoji="0" lang="en-US" altLang="en-US" b="0" i="0" u="none" strike="noStrike" cap="none" normalizeH="0" baseline="0" dirty="0">
                <a:ln>
                  <a:noFill/>
                </a:ln>
                <a:solidFill>
                  <a:srgbClr val="000000"/>
                </a:solidFill>
                <a:effectLst/>
                <a:latin typeface="+mj-lt"/>
              </a:rPr>
              <a:t> – </a:t>
            </a:r>
            <a:r>
              <a:rPr kumimoji="0" lang="en-US" altLang="en-US" b="1" i="0" u="none" strike="noStrike" cap="none" normalizeH="0" baseline="0" dirty="0">
                <a:ln>
                  <a:noFill/>
                </a:ln>
                <a:solidFill>
                  <a:srgbClr val="000000"/>
                </a:solidFill>
                <a:effectLst/>
                <a:latin typeface="+mj-lt"/>
              </a:rPr>
              <a:t>Set License Server</a:t>
            </a:r>
            <a:r>
              <a:rPr kumimoji="0" lang="en-US" altLang="en-US" b="0" i="0" u="none" strike="noStrike" cap="none" normalizeH="0" baseline="0" dirty="0">
                <a:ln>
                  <a:noFill/>
                </a:ln>
                <a:solidFill>
                  <a:srgbClr val="000000"/>
                </a:solidFill>
                <a:effectLst/>
                <a:latin typeface="+mj-lt"/>
              </a:rPr>
              <a:t> - </a:t>
            </a:r>
            <a:r>
              <a:rPr kumimoji="0" lang="en-US" altLang="en-US" b="1" i="0" u="none" strike="noStrike" cap="none" normalizeH="0" baseline="0" dirty="0">
                <a:ln>
                  <a:noFill/>
                </a:ln>
                <a:solidFill>
                  <a:srgbClr val="000000"/>
                </a:solidFill>
                <a:effectLst/>
                <a:latin typeface="+mj-lt"/>
              </a:rPr>
              <a:t>Add Server</a:t>
            </a:r>
            <a:r>
              <a:rPr kumimoji="0" lang="en-US" altLang="en-US" b="0" i="0" u="none" strike="noStrike" cap="none" normalizeH="0" baseline="0" dirty="0">
                <a:ln>
                  <a:noFill/>
                </a:ln>
                <a:solidFill>
                  <a:srgbClr val="000000"/>
                </a:solidFill>
                <a:effectLst/>
                <a:latin typeface="+mj-lt"/>
              </a:rPr>
              <a:t> – it will ask for IP address and Port</a:t>
            </a:r>
            <a:endParaRPr kumimoji="0" lang="en-US" altLang="en-US"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mj-lt"/>
              </a:rPr>
              <a:t> </a:t>
            </a:r>
            <a:endParaRPr kumimoji="0" lang="en-US" altLang="en-US"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b="1" i="0" u="none" strike="noStrike" cap="none" normalizeH="0" baseline="0" dirty="0">
              <a:ln>
                <a:noFill/>
              </a:ln>
              <a:solidFill>
                <a:srgbClr val="000000"/>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b="1" dirty="0">
              <a:solidFill>
                <a:srgbClr val="000000"/>
              </a:solidFill>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b="1" i="0" u="none" strike="noStrike" cap="none" normalizeH="0" baseline="0" dirty="0">
              <a:ln>
                <a:noFill/>
              </a:ln>
              <a:solidFill>
                <a:srgbClr val="000000"/>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rgbClr val="000000"/>
                </a:solidFill>
                <a:effectLst/>
                <a:latin typeface="+mj-lt"/>
              </a:rPr>
              <a:t>Your license admin provides the license server identifier (either the server name or the IP address) to the QOE users (port is normally always 6200, otherwise also the port).</a:t>
            </a:r>
            <a:endParaRPr kumimoji="0" lang="en-US" altLang="en-US"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mj-lt"/>
              </a:rPr>
              <a:t> </a:t>
            </a:r>
            <a:endParaRPr kumimoji="0" lang="en-US" altLang="en-US"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mj-lt"/>
              </a:rPr>
              <a:t> </a:t>
            </a:r>
            <a:endParaRPr kumimoji="0" lang="en-US" altLang="en-US"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mj-lt"/>
              </a:rPr>
              <a:t>The port is usually 6200</a:t>
            </a:r>
            <a:endParaRPr kumimoji="0" lang="en-US" altLang="en-US"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mj-lt"/>
              </a:rPr>
              <a:t>The server info – </a:t>
            </a:r>
            <a:r>
              <a:rPr lang="en-US" altLang="en-US" dirty="0">
                <a:solidFill>
                  <a:srgbClr val="000000"/>
                </a:solidFill>
                <a:latin typeface="+mj-lt"/>
              </a:rPr>
              <a:t>we should get from David</a:t>
            </a:r>
            <a:endParaRPr lang="en-US" altLang="en-US" dirty="0">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26" name="Picture 2">
            <a:extLst>
              <a:ext uri="{FF2B5EF4-FFF2-40B4-BE49-F238E27FC236}">
                <a16:creationId xmlns:a16="http://schemas.microsoft.com/office/drawing/2014/main" id="{D8C20041-E088-2348-AF59-62DC32CB4E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7700" y="-14578"/>
            <a:ext cx="2146300" cy="2628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0461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006FBEC-B125-44E3-995B-FDBC76745E14}"/>
              </a:ext>
            </a:extLst>
          </p:cNvPr>
          <p:cNvSpPr>
            <a:spLocks noGrp="1"/>
          </p:cNvSpPr>
          <p:nvPr>
            <p:ph type="title"/>
          </p:nvPr>
        </p:nvSpPr>
        <p:spPr>
          <a:xfrm>
            <a:off x="279711" y="296011"/>
            <a:ext cx="8686800" cy="1143000"/>
          </a:xfrm>
        </p:spPr>
        <p:txBody>
          <a:bodyPr>
            <a:normAutofit/>
          </a:bodyPr>
          <a:lstStyle/>
          <a:p>
            <a:pPr algn="ctr"/>
            <a:r>
              <a:rPr lang="sv-SE" dirty="0"/>
              <a:t>Exercise 9– Exploratory Data Analysis</a:t>
            </a:r>
          </a:p>
        </p:txBody>
      </p:sp>
      <p:sp>
        <p:nvSpPr>
          <p:cNvPr id="3" name="Platshållare för innehåll 2">
            <a:extLst>
              <a:ext uri="{FF2B5EF4-FFF2-40B4-BE49-F238E27FC236}">
                <a16:creationId xmlns:a16="http://schemas.microsoft.com/office/drawing/2014/main" id="{F54204A2-904D-43C0-833C-A3E336F96469}"/>
              </a:ext>
            </a:extLst>
          </p:cNvPr>
          <p:cNvSpPr>
            <a:spLocks noGrp="1"/>
          </p:cNvSpPr>
          <p:nvPr>
            <p:ph idx="1"/>
          </p:nvPr>
        </p:nvSpPr>
        <p:spPr>
          <a:xfrm>
            <a:off x="457200" y="1553194"/>
            <a:ext cx="6623222" cy="4437295"/>
          </a:xfrm>
        </p:spPr>
        <p:txBody>
          <a:bodyPr/>
          <a:lstStyle/>
          <a:p>
            <a:pPr>
              <a:buClr>
                <a:srgbClr val="009BDB"/>
              </a:buClr>
              <a:buFont typeface="Wingdings" panose="05000000000000000000" pitchFamily="2" charset="2"/>
              <a:buChar char="§"/>
            </a:pPr>
            <a:r>
              <a:rPr lang="en-US" sz="2000" dirty="0"/>
              <a:t>Use the statistical and visual support in </a:t>
            </a:r>
            <a:r>
              <a:rPr lang="en-US" sz="2000" dirty="0" err="1"/>
              <a:t>Qlucore</a:t>
            </a:r>
            <a:r>
              <a:rPr lang="en-US" sz="2000" dirty="0"/>
              <a:t> Omics Explorer for exploratory analysis and hypothesis generation.</a:t>
            </a:r>
          </a:p>
          <a:p>
            <a:pPr>
              <a:buClr>
                <a:srgbClr val="009BDB"/>
              </a:buClr>
              <a:buFont typeface="Wingdings" panose="05000000000000000000" pitchFamily="2" charset="2"/>
              <a:buChar char="§"/>
            </a:pPr>
            <a:r>
              <a:rPr lang="en-US" sz="2000" dirty="0"/>
              <a:t>Find new, previously unknown structures in data.</a:t>
            </a:r>
          </a:p>
          <a:p>
            <a:pPr>
              <a:buClr>
                <a:srgbClr val="009BDB"/>
              </a:buClr>
              <a:buFont typeface="Wingdings" panose="05000000000000000000" pitchFamily="2" charset="2"/>
              <a:buChar char="§"/>
            </a:pPr>
            <a:r>
              <a:rPr lang="en-US" sz="2000" dirty="0"/>
              <a:t>Quality control – detect anomalies.</a:t>
            </a:r>
          </a:p>
          <a:p>
            <a:pPr>
              <a:buClr>
                <a:srgbClr val="009BDB"/>
              </a:buClr>
              <a:buFont typeface="Wingdings" panose="05000000000000000000" pitchFamily="2" charset="2"/>
              <a:buChar char="§"/>
            </a:pPr>
            <a:r>
              <a:rPr lang="en-US" sz="2000" dirty="0"/>
              <a:t>Use the powerful pattern recognizing capabilities of the human brain. </a:t>
            </a:r>
          </a:p>
          <a:p>
            <a:endParaRPr lang="sv-SE" dirty="0"/>
          </a:p>
        </p:txBody>
      </p:sp>
      <p:pic>
        <p:nvPicPr>
          <p:cNvPr id="4" name="Picture 2">
            <a:extLst>
              <a:ext uri="{FF2B5EF4-FFF2-40B4-BE49-F238E27FC236}">
                <a16:creationId xmlns:a16="http://schemas.microsoft.com/office/drawing/2014/main" id="{6791E47F-0F9A-4BD3-99FE-2B3A4FC6FC6F}"/>
              </a:ext>
            </a:extLst>
          </p:cNvPr>
          <p:cNvPicPr>
            <a:picLocks noChangeAspect="1" noChangeArrowheads="1"/>
          </p:cNvPicPr>
          <p:nvPr/>
        </p:nvPicPr>
        <p:blipFill>
          <a:blip r:embed="rId2" cstate="print"/>
          <a:srcRect/>
          <a:stretch>
            <a:fillRect/>
          </a:stretch>
        </p:blipFill>
        <p:spPr bwMode="auto">
          <a:xfrm>
            <a:off x="6435725" y="4124177"/>
            <a:ext cx="2412598" cy="2117725"/>
          </a:xfrm>
          <a:prstGeom prst="rect">
            <a:avLst/>
          </a:prstGeom>
          <a:noFill/>
          <a:ln w="9525">
            <a:solidFill>
              <a:schemeClr val="accent1">
                <a:lumMod val="75000"/>
              </a:schemeClr>
            </a:solidFill>
            <a:miter lim="800000"/>
            <a:headEnd/>
            <a:tailEnd/>
          </a:ln>
        </p:spPr>
      </p:pic>
    </p:spTree>
    <p:extLst>
      <p:ext uri="{BB962C8B-B14F-4D97-AF65-F5344CB8AC3E}">
        <p14:creationId xmlns:p14="http://schemas.microsoft.com/office/powerpoint/2010/main" val="12349311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objekt 15">
            <a:extLst>
              <a:ext uri="{FF2B5EF4-FFF2-40B4-BE49-F238E27FC236}">
                <a16:creationId xmlns:a16="http://schemas.microsoft.com/office/drawing/2014/main" id="{48356A48-5942-45CB-AF21-52A2C8B2C0B8}"/>
              </a:ext>
            </a:extLst>
          </p:cNvPr>
          <p:cNvPicPr>
            <a:picLocks noChangeAspect="1"/>
          </p:cNvPicPr>
          <p:nvPr/>
        </p:nvPicPr>
        <p:blipFill>
          <a:blip r:embed="rId2"/>
          <a:stretch>
            <a:fillRect/>
          </a:stretch>
        </p:blipFill>
        <p:spPr>
          <a:xfrm>
            <a:off x="3350010" y="2693099"/>
            <a:ext cx="2723990" cy="826644"/>
          </a:xfrm>
          <a:prstGeom prst="rect">
            <a:avLst/>
          </a:prstGeom>
          <a:ln>
            <a:solidFill>
              <a:schemeClr val="accent1"/>
            </a:solidFill>
          </a:ln>
        </p:spPr>
      </p:pic>
      <p:sp>
        <p:nvSpPr>
          <p:cNvPr id="2" name="Rubrik 1">
            <a:extLst>
              <a:ext uri="{FF2B5EF4-FFF2-40B4-BE49-F238E27FC236}">
                <a16:creationId xmlns:a16="http://schemas.microsoft.com/office/drawing/2014/main" id="{6AB397B0-3CF2-4B90-B662-5D32BCDC60EF}"/>
              </a:ext>
            </a:extLst>
          </p:cNvPr>
          <p:cNvSpPr>
            <a:spLocks noGrp="1"/>
          </p:cNvSpPr>
          <p:nvPr>
            <p:ph type="title"/>
          </p:nvPr>
        </p:nvSpPr>
        <p:spPr>
          <a:xfrm>
            <a:off x="198691" y="208347"/>
            <a:ext cx="8229600" cy="1143000"/>
          </a:xfrm>
        </p:spPr>
        <p:txBody>
          <a:bodyPr>
            <a:normAutofit/>
          </a:bodyPr>
          <a:lstStyle/>
          <a:p>
            <a:pPr algn="ctr"/>
            <a:r>
              <a:rPr lang="sv-SE" sz="3600" dirty="0"/>
              <a:t>Exercise 9: </a:t>
            </a:r>
            <a:r>
              <a:rPr lang="sv-SE" sz="3600" dirty="0" err="1"/>
              <a:t>Exploration</a:t>
            </a:r>
            <a:endParaRPr lang="sv-SE" sz="3600" dirty="0"/>
          </a:p>
        </p:txBody>
      </p:sp>
      <p:pic>
        <p:nvPicPr>
          <p:cNvPr id="5" name="Platshållare för innehåll 4">
            <a:extLst>
              <a:ext uri="{FF2B5EF4-FFF2-40B4-BE49-F238E27FC236}">
                <a16:creationId xmlns:a16="http://schemas.microsoft.com/office/drawing/2014/main" id="{E0525997-CEB7-47D9-91E5-E1C7B537ED38}"/>
              </a:ext>
            </a:extLst>
          </p:cNvPr>
          <p:cNvPicPr>
            <a:picLocks noGrp="1" noChangeAspect="1"/>
          </p:cNvPicPr>
          <p:nvPr>
            <p:ph idx="1"/>
          </p:nvPr>
        </p:nvPicPr>
        <p:blipFill>
          <a:blip r:embed="rId3"/>
          <a:stretch>
            <a:fillRect/>
          </a:stretch>
        </p:blipFill>
        <p:spPr>
          <a:xfrm>
            <a:off x="685800" y="1683544"/>
            <a:ext cx="2538412" cy="3596831"/>
          </a:xfrm>
          <a:prstGeom prst="rect">
            <a:avLst/>
          </a:prstGeom>
          <a:ln>
            <a:solidFill>
              <a:schemeClr val="tx2"/>
            </a:solidFill>
          </a:ln>
        </p:spPr>
      </p:pic>
      <p:pic>
        <p:nvPicPr>
          <p:cNvPr id="6" name="Bildobjekt 5">
            <a:extLst>
              <a:ext uri="{FF2B5EF4-FFF2-40B4-BE49-F238E27FC236}">
                <a16:creationId xmlns:a16="http://schemas.microsoft.com/office/drawing/2014/main" id="{08DE77D8-3768-4FB9-A53C-8152F48F8966}"/>
              </a:ext>
            </a:extLst>
          </p:cNvPr>
          <p:cNvPicPr>
            <a:picLocks noChangeAspect="1"/>
          </p:cNvPicPr>
          <p:nvPr/>
        </p:nvPicPr>
        <p:blipFill>
          <a:blip r:embed="rId4"/>
          <a:stretch>
            <a:fillRect/>
          </a:stretch>
        </p:blipFill>
        <p:spPr>
          <a:xfrm>
            <a:off x="3432615" y="1683544"/>
            <a:ext cx="5282771" cy="805209"/>
          </a:xfrm>
          <a:prstGeom prst="rect">
            <a:avLst/>
          </a:prstGeom>
          <a:ln>
            <a:solidFill>
              <a:schemeClr val="tx2"/>
            </a:solidFill>
          </a:ln>
        </p:spPr>
      </p:pic>
      <p:pic>
        <p:nvPicPr>
          <p:cNvPr id="7" name="Bildobjekt 6">
            <a:extLst>
              <a:ext uri="{FF2B5EF4-FFF2-40B4-BE49-F238E27FC236}">
                <a16:creationId xmlns:a16="http://schemas.microsoft.com/office/drawing/2014/main" id="{D1A48F35-0D4A-420B-8103-4D95FB6F01DD}"/>
              </a:ext>
            </a:extLst>
          </p:cNvPr>
          <p:cNvPicPr>
            <a:picLocks noChangeAspect="1"/>
          </p:cNvPicPr>
          <p:nvPr/>
        </p:nvPicPr>
        <p:blipFill>
          <a:blip r:embed="rId5"/>
          <a:stretch>
            <a:fillRect/>
          </a:stretch>
        </p:blipFill>
        <p:spPr>
          <a:xfrm>
            <a:off x="3878758" y="4101861"/>
            <a:ext cx="2149098" cy="1981200"/>
          </a:xfrm>
          <a:prstGeom prst="rect">
            <a:avLst/>
          </a:prstGeom>
          <a:ln>
            <a:solidFill>
              <a:schemeClr val="tx2"/>
            </a:solidFill>
          </a:ln>
        </p:spPr>
      </p:pic>
      <p:pic>
        <p:nvPicPr>
          <p:cNvPr id="8" name="Bildobjekt 7">
            <a:extLst>
              <a:ext uri="{FF2B5EF4-FFF2-40B4-BE49-F238E27FC236}">
                <a16:creationId xmlns:a16="http://schemas.microsoft.com/office/drawing/2014/main" id="{E730D1F3-965F-40B5-B3F0-F172B670A4A7}"/>
              </a:ext>
            </a:extLst>
          </p:cNvPr>
          <p:cNvPicPr>
            <a:picLocks noChangeAspect="1"/>
          </p:cNvPicPr>
          <p:nvPr/>
        </p:nvPicPr>
        <p:blipFill>
          <a:blip r:embed="rId6"/>
          <a:stretch>
            <a:fillRect/>
          </a:stretch>
        </p:blipFill>
        <p:spPr>
          <a:xfrm>
            <a:off x="6449503" y="4057650"/>
            <a:ext cx="2148390" cy="1981200"/>
          </a:xfrm>
          <a:prstGeom prst="rect">
            <a:avLst/>
          </a:prstGeom>
          <a:ln>
            <a:solidFill>
              <a:schemeClr val="tx2"/>
            </a:solidFill>
          </a:ln>
        </p:spPr>
      </p:pic>
      <p:sp>
        <p:nvSpPr>
          <p:cNvPr id="10" name="Ram 14">
            <a:extLst>
              <a:ext uri="{FF2B5EF4-FFF2-40B4-BE49-F238E27FC236}">
                <a16:creationId xmlns:a16="http://schemas.microsoft.com/office/drawing/2014/main" id="{280A7898-7125-408C-89A1-343C358685FB}"/>
              </a:ext>
            </a:extLst>
          </p:cNvPr>
          <p:cNvSpPr/>
          <p:nvPr/>
        </p:nvSpPr>
        <p:spPr bwMode="auto">
          <a:xfrm>
            <a:off x="6941883" y="1683544"/>
            <a:ext cx="1896102" cy="778149"/>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1" name="Ram 13">
            <a:extLst>
              <a:ext uri="{FF2B5EF4-FFF2-40B4-BE49-F238E27FC236}">
                <a16:creationId xmlns:a16="http://schemas.microsoft.com/office/drawing/2014/main" id="{D2B618FB-8AA2-4FCF-BF1E-710041038A0F}"/>
              </a:ext>
            </a:extLst>
          </p:cNvPr>
          <p:cNvSpPr/>
          <p:nvPr/>
        </p:nvSpPr>
        <p:spPr bwMode="auto">
          <a:xfrm>
            <a:off x="670140" y="2298615"/>
            <a:ext cx="2554071" cy="716047"/>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2" name="Ram 16">
            <a:extLst>
              <a:ext uri="{FF2B5EF4-FFF2-40B4-BE49-F238E27FC236}">
                <a16:creationId xmlns:a16="http://schemas.microsoft.com/office/drawing/2014/main" id="{E1D3D67B-581A-416D-9331-9F6367D61E4E}"/>
              </a:ext>
            </a:extLst>
          </p:cNvPr>
          <p:cNvSpPr/>
          <p:nvPr/>
        </p:nvSpPr>
        <p:spPr bwMode="auto">
          <a:xfrm>
            <a:off x="4103818" y="4904342"/>
            <a:ext cx="419346" cy="376237"/>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4" name="Ram 16">
            <a:extLst>
              <a:ext uri="{FF2B5EF4-FFF2-40B4-BE49-F238E27FC236}">
                <a16:creationId xmlns:a16="http://schemas.microsoft.com/office/drawing/2014/main" id="{72D3DCD1-FAAB-4457-BAF1-522B19FCCE9C}"/>
              </a:ext>
            </a:extLst>
          </p:cNvPr>
          <p:cNvSpPr/>
          <p:nvPr/>
        </p:nvSpPr>
        <p:spPr bwMode="auto">
          <a:xfrm>
            <a:off x="6315070" y="5273135"/>
            <a:ext cx="395286" cy="376237"/>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5" name="Ram 16">
            <a:extLst>
              <a:ext uri="{FF2B5EF4-FFF2-40B4-BE49-F238E27FC236}">
                <a16:creationId xmlns:a16="http://schemas.microsoft.com/office/drawing/2014/main" id="{8BB33053-3293-423A-B5C0-5A6E5564969D}"/>
              </a:ext>
            </a:extLst>
          </p:cNvPr>
          <p:cNvSpPr/>
          <p:nvPr/>
        </p:nvSpPr>
        <p:spPr bwMode="auto">
          <a:xfrm>
            <a:off x="3678244" y="3165611"/>
            <a:ext cx="608005" cy="376237"/>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7" name="Ram 16">
            <a:extLst>
              <a:ext uri="{FF2B5EF4-FFF2-40B4-BE49-F238E27FC236}">
                <a16:creationId xmlns:a16="http://schemas.microsoft.com/office/drawing/2014/main" id="{0998D7F7-D9BF-4311-8E56-7C268FE0D774}"/>
              </a:ext>
            </a:extLst>
          </p:cNvPr>
          <p:cNvSpPr/>
          <p:nvPr/>
        </p:nvSpPr>
        <p:spPr bwMode="auto">
          <a:xfrm>
            <a:off x="4953307" y="4386404"/>
            <a:ext cx="419346" cy="376237"/>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8" name="textruta 17">
            <a:extLst>
              <a:ext uri="{FF2B5EF4-FFF2-40B4-BE49-F238E27FC236}">
                <a16:creationId xmlns:a16="http://schemas.microsoft.com/office/drawing/2014/main" id="{FB83AECB-FE17-47AD-A1EA-D674A2DD56B4}"/>
              </a:ext>
            </a:extLst>
          </p:cNvPr>
          <p:cNvSpPr txBox="1"/>
          <p:nvPr/>
        </p:nvSpPr>
        <p:spPr>
          <a:xfrm>
            <a:off x="7260938" y="2573016"/>
            <a:ext cx="1336955" cy="338554"/>
          </a:xfrm>
          <a:prstGeom prst="rect">
            <a:avLst/>
          </a:prstGeom>
          <a:noFill/>
        </p:spPr>
        <p:txBody>
          <a:bodyPr wrap="square" rtlCol="0">
            <a:spAutoFit/>
          </a:bodyPr>
          <a:lstStyle>
            <a:defPPr>
              <a:defRPr lang="sv-SE"/>
            </a:defPPr>
            <a:lvl1pPr>
              <a:defRPr sz="1600">
                <a:latin typeface="Gotham Office" panose="02000000000000000000" pitchFamily="2" charset="0"/>
              </a:defRPr>
            </a:lvl1pPr>
          </a:lstStyle>
          <a:p>
            <a:r>
              <a:rPr lang="sv-SE" dirty="0"/>
              <a:t>Network</a:t>
            </a:r>
          </a:p>
        </p:txBody>
      </p:sp>
      <p:sp>
        <p:nvSpPr>
          <p:cNvPr id="19" name="textruta 18">
            <a:extLst>
              <a:ext uri="{FF2B5EF4-FFF2-40B4-BE49-F238E27FC236}">
                <a16:creationId xmlns:a16="http://schemas.microsoft.com/office/drawing/2014/main" id="{DB6A7829-F35C-40AD-BD22-284C40872085}"/>
              </a:ext>
            </a:extLst>
          </p:cNvPr>
          <p:cNvSpPr txBox="1"/>
          <p:nvPr/>
        </p:nvSpPr>
        <p:spPr>
          <a:xfrm>
            <a:off x="6139631" y="3189818"/>
            <a:ext cx="1925211" cy="338554"/>
          </a:xfrm>
          <a:prstGeom prst="rect">
            <a:avLst/>
          </a:prstGeom>
          <a:noFill/>
        </p:spPr>
        <p:txBody>
          <a:bodyPr wrap="square" rtlCol="0">
            <a:spAutoFit/>
          </a:bodyPr>
          <a:lstStyle>
            <a:defPPr>
              <a:defRPr lang="sv-SE"/>
            </a:defPPr>
            <a:lvl1pPr>
              <a:defRPr sz="1600">
                <a:latin typeface="Gotham Office" panose="02000000000000000000" pitchFamily="2" charset="0"/>
              </a:defRPr>
            </a:lvl1pPr>
          </a:lstStyle>
          <a:p>
            <a:r>
              <a:rPr lang="sv-SE" dirty="0"/>
              <a:t>Annotate</a:t>
            </a:r>
          </a:p>
        </p:txBody>
      </p:sp>
      <p:sp>
        <p:nvSpPr>
          <p:cNvPr id="20" name="textruta 19">
            <a:extLst>
              <a:ext uri="{FF2B5EF4-FFF2-40B4-BE49-F238E27FC236}">
                <a16:creationId xmlns:a16="http://schemas.microsoft.com/office/drawing/2014/main" id="{26B241F5-4DA9-4355-8AF2-9DF419007B2D}"/>
              </a:ext>
            </a:extLst>
          </p:cNvPr>
          <p:cNvSpPr txBox="1"/>
          <p:nvPr/>
        </p:nvSpPr>
        <p:spPr>
          <a:xfrm>
            <a:off x="1059399" y="5308277"/>
            <a:ext cx="2062742" cy="338554"/>
          </a:xfrm>
          <a:prstGeom prst="rect">
            <a:avLst/>
          </a:prstGeom>
          <a:noFill/>
        </p:spPr>
        <p:txBody>
          <a:bodyPr wrap="square" rtlCol="0">
            <a:spAutoFit/>
          </a:bodyPr>
          <a:lstStyle>
            <a:defPPr>
              <a:defRPr lang="sv-SE"/>
            </a:defPPr>
            <a:lvl1pPr>
              <a:defRPr sz="1600">
                <a:latin typeface="Gotham Office" panose="02000000000000000000" pitchFamily="2" charset="0"/>
              </a:defRPr>
            </a:lvl1pPr>
          </a:lstStyle>
          <a:p>
            <a:r>
              <a:rPr lang="sv-SE" dirty="0"/>
              <a:t>Variance filtering</a:t>
            </a:r>
          </a:p>
        </p:txBody>
      </p:sp>
      <p:sp>
        <p:nvSpPr>
          <p:cNvPr id="21" name="textruta 20">
            <a:extLst>
              <a:ext uri="{FF2B5EF4-FFF2-40B4-BE49-F238E27FC236}">
                <a16:creationId xmlns:a16="http://schemas.microsoft.com/office/drawing/2014/main" id="{25B862E0-FBB2-42F0-A5AE-DE1DA0EDCB40}"/>
              </a:ext>
            </a:extLst>
          </p:cNvPr>
          <p:cNvSpPr txBox="1"/>
          <p:nvPr/>
        </p:nvSpPr>
        <p:spPr>
          <a:xfrm>
            <a:off x="3678244" y="6083061"/>
            <a:ext cx="2821606" cy="369332"/>
          </a:xfrm>
          <a:prstGeom prst="rect">
            <a:avLst/>
          </a:prstGeom>
          <a:noFill/>
        </p:spPr>
        <p:txBody>
          <a:bodyPr wrap="square" rtlCol="0">
            <a:spAutoFit/>
          </a:bodyPr>
          <a:lstStyle>
            <a:defPPr>
              <a:defRPr lang="sv-SE"/>
            </a:defPPr>
            <a:lvl1pPr>
              <a:defRPr sz="1600">
                <a:latin typeface="Gotham Office" panose="02000000000000000000" pitchFamily="2" charset="0"/>
              </a:defRPr>
            </a:lvl1pPr>
          </a:lstStyle>
          <a:p>
            <a:r>
              <a:rPr lang="sv-SE" dirty="0"/>
              <a:t>New annotation and values</a:t>
            </a:r>
          </a:p>
        </p:txBody>
      </p:sp>
      <p:sp>
        <p:nvSpPr>
          <p:cNvPr id="22" name="textruta 21">
            <a:extLst>
              <a:ext uri="{FF2B5EF4-FFF2-40B4-BE49-F238E27FC236}">
                <a16:creationId xmlns:a16="http://schemas.microsoft.com/office/drawing/2014/main" id="{6E067D12-8947-46F4-81C0-75200EAD35E8}"/>
              </a:ext>
            </a:extLst>
          </p:cNvPr>
          <p:cNvSpPr txBox="1"/>
          <p:nvPr/>
        </p:nvSpPr>
        <p:spPr>
          <a:xfrm>
            <a:off x="6651256" y="6038850"/>
            <a:ext cx="2081069" cy="338554"/>
          </a:xfrm>
          <a:prstGeom prst="rect">
            <a:avLst/>
          </a:prstGeom>
          <a:noFill/>
        </p:spPr>
        <p:txBody>
          <a:bodyPr wrap="square" rtlCol="0">
            <a:spAutoFit/>
          </a:bodyPr>
          <a:lstStyle>
            <a:defPPr>
              <a:defRPr lang="sv-SE"/>
            </a:defPPr>
            <a:lvl1pPr>
              <a:defRPr sz="1600">
                <a:latin typeface="Gotham Office" panose="02000000000000000000" pitchFamily="2" charset="0"/>
              </a:defRPr>
            </a:lvl1pPr>
          </a:lstStyle>
          <a:p>
            <a:r>
              <a:rPr lang="sv-SE" dirty="0"/>
              <a:t>Deselect group</a:t>
            </a:r>
          </a:p>
        </p:txBody>
      </p:sp>
    </p:spTree>
    <p:extLst>
      <p:ext uri="{BB962C8B-B14F-4D97-AF65-F5344CB8AC3E}">
        <p14:creationId xmlns:p14="http://schemas.microsoft.com/office/powerpoint/2010/main" val="42910895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F3052EB-6A34-4E5E-9CCD-9C124650F731}"/>
              </a:ext>
            </a:extLst>
          </p:cNvPr>
          <p:cNvSpPr>
            <a:spLocks noGrp="1"/>
          </p:cNvSpPr>
          <p:nvPr>
            <p:ph type="title"/>
          </p:nvPr>
        </p:nvSpPr>
        <p:spPr>
          <a:xfrm>
            <a:off x="215961" y="231581"/>
            <a:ext cx="8229600" cy="1143000"/>
          </a:xfrm>
        </p:spPr>
        <p:txBody>
          <a:bodyPr>
            <a:normAutofit/>
          </a:bodyPr>
          <a:lstStyle/>
          <a:p>
            <a:pPr algn="ctr"/>
            <a:r>
              <a:rPr lang="sv-SE" sz="3600" dirty="0" err="1"/>
              <a:t>Exercise</a:t>
            </a:r>
            <a:r>
              <a:rPr lang="sv-SE" sz="3600" dirty="0"/>
              <a:t> 9 </a:t>
            </a:r>
            <a:r>
              <a:rPr lang="sv-SE" sz="3600" dirty="0" err="1"/>
              <a:t>Exploration</a:t>
            </a:r>
            <a:r>
              <a:rPr lang="sv-SE" sz="3600" dirty="0"/>
              <a:t>: Steps</a:t>
            </a:r>
          </a:p>
        </p:txBody>
      </p:sp>
      <p:sp>
        <p:nvSpPr>
          <p:cNvPr id="3" name="Platshållare för innehåll 2">
            <a:extLst>
              <a:ext uri="{FF2B5EF4-FFF2-40B4-BE49-F238E27FC236}">
                <a16:creationId xmlns:a16="http://schemas.microsoft.com/office/drawing/2014/main" id="{C3C831EE-A688-4365-959F-57A276CF6B11}"/>
              </a:ext>
            </a:extLst>
          </p:cNvPr>
          <p:cNvSpPr>
            <a:spLocks noGrp="1"/>
          </p:cNvSpPr>
          <p:nvPr>
            <p:ph idx="1"/>
          </p:nvPr>
        </p:nvSpPr>
        <p:spPr>
          <a:xfrm>
            <a:off x="342900" y="1374581"/>
            <a:ext cx="5883335" cy="5298068"/>
          </a:xfrm>
        </p:spPr>
        <p:txBody>
          <a:bodyPr>
            <a:normAutofit fontScale="70000" lnSpcReduction="20000"/>
          </a:bodyPr>
          <a:lstStyle/>
          <a:p>
            <a:pPr marL="457200" indent="-457200">
              <a:lnSpc>
                <a:spcPct val="120000"/>
              </a:lnSpc>
              <a:buClr>
                <a:srgbClr val="009BDB"/>
              </a:buClr>
              <a:buFont typeface="+mj-lt"/>
              <a:buAutoNum type="arabicPeriod"/>
            </a:pPr>
            <a:r>
              <a:rPr lang="sv-SE" sz="2600" dirty="0"/>
              <a:t>Load the Acute Lymphoblastic Leukemia.gedata data set from the Help menu.</a:t>
            </a:r>
          </a:p>
          <a:p>
            <a:pPr marL="457200" indent="-457200">
              <a:lnSpc>
                <a:spcPct val="120000"/>
              </a:lnSpc>
              <a:buClr>
                <a:srgbClr val="009BDB"/>
              </a:buClr>
              <a:buFont typeface="+mj-lt"/>
              <a:buAutoNum type="arabicPeriod"/>
            </a:pPr>
            <a:r>
              <a:rPr lang="sv-SE" sz="2600" dirty="0"/>
              <a:t>Look at the data. </a:t>
            </a:r>
            <a:r>
              <a:rPr lang="sv-SE" sz="2600" dirty="0" err="1"/>
              <a:t>Can</a:t>
            </a:r>
            <a:r>
              <a:rPr lang="sv-SE" sz="2600" dirty="0"/>
              <a:t> </a:t>
            </a:r>
            <a:r>
              <a:rPr lang="sv-SE" sz="2600" dirty="0" err="1"/>
              <a:t>you</a:t>
            </a:r>
            <a:r>
              <a:rPr lang="sv-SE" sz="2600" dirty="0"/>
              <a:t> </a:t>
            </a:r>
            <a:r>
              <a:rPr lang="sv-SE" sz="2600" dirty="0" err="1"/>
              <a:t>see</a:t>
            </a:r>
            <a:r>
              <a:rPr lang="sv-SE" sz="2600" dirty="0"/>
              <a:t> </a:t>
            </a:r>
            <a:r>
              <a:rPr lang="sv-SE" sz="2600" dirty="0" err="1"/>
              <a:t>any</a:t>
            </a:r>
            <a:r>
              <a:rPr lang="sv-SE" sz="2600" dirty="0"/>
              <a:t> </a:t>
            </a:r>
            <a:r>
              <a:rPr lang="sv-SE" sz="2600" dirty="0" err="1"/>
              <a:t>patterns</a:t>
            </a:r>
            <a:r>
              <a:rPr lang="sv-SE" sz="2600" dirty="0"/>
              <a:t>?</a:t>
            </a:r>
          </a:p>
          <a:p>
            <a:pPr marL="457200" indent="-457200">
              <a:lnSpc>
                <a:spcPct val="120000"/>
              </a:lnSpc>
              <a:buClr>
                <a:srgbClr val="009BDB"/>
              </a:buClr>
              <a:buFont typeface="+mj-lt"/>
              <a:buAutoNum type="arabicPeriod"/>
            </a:pPr>
            <a:r>
              <a:rPr lang="sv-SE" sz="2600" dirty="0"/>
              <a:t>Remove variables with low variance by moving </a:t>
            </a:r>
            <a:br>
              <a:rPr lang="sv-SE" sz="2600" dirty="0"/>
            </a:br>
            <a:r>
              <a:rPr lang="sv-SE" sz="2600" dirty="0"/>
              <a:t>the  variance slider</a:t>
            </a:r>
          </a:p>
          <a:p>
            <a:pPr marL="457200" indent="-457200">
              <a:lnSpc>
                <a:spcPct val="120000"/>
              </a:lnSpc>
              <a:buClr>
                <a:srgbClr val="009BDB"/>
              </a:buClr>
              <a:buFont typeface="+mj-lt"/>
              <a:buAutoNum type="arabicPeriod"/>
            </a:pPr>
            <a:r>
              <a:rPr lang="sv-SE" sz="2600" dirty="0" err="1"/>
              <a:t>Find</a:t>
            </a:r>
            <a:r>
              <a:rPr lang="sv-SE" sz="2600" dirty="0"/>
              <a:t> the maximum </a:t>
            </a:r>
            <a:r>
              <a:rPr lang="sv-SE" sz="2600" dirty="0" err="1"/>
              <a:t>Projection</a:t>
            </a:r>
            <a:r>
              <a:rPr lang="sv-SE" sz="2600" dirty="0"/>
              <a:t> Score, 0.43. </a:t>
            </a:r>
          </a:p>
          <a:p>
            <a:pPr marL="457200" indent="-457200">
              <a:lnSpc>
                <a:spcPct val="120000"/>
              </a:lnSpc>
              <a:buClr>
                <a:srgbClr val="009BDB"/>
              </a:buClr>
              <a:buFont typeface="+mj-lt"/>
              <a:buAutoNum type="arabicPeriod"/>
            </a:pPr>
            <a:r>
              <a:rPr lang="sv-SE" sz="2600" dirty="0" err="1"/>
              <a:t>Use</a:t>
            </a:r>
            <a:r>
              <a:rPr lang="sv-SE" sz="2600" dirty="0"/>
              <a:t> </a:t>
            </a:r>
            <a:r>
              <a:rPr lang="sv-SE" sz="2600" dirty="0" err="1"/>
              <a:t>networks</a:t>
            </a:r>
            <a:r>
              <a:rPr lang="sv-SE" sz="2600" dirty="0"/>
              <a:t> to </a:t>
            </a:r>
            <a:r>
              <a:rPr lang="sv-SE" sz="2600" dirty="0" err="1"/>
              <a:t>connect</a:t>
            </a:r>
            <a:r>
              <a:rPr lang="sv-SE" sz="2600" dirty="0"/>
              <a:t> </a:t>
            </a:r>
            <a:r>
              <a:rPr lang="sv-SE" sz="2600" dirty="0" err="1"/>
              <a:t>each</a:t>
            </a:r>
            <a:r>
              <a:rPr lang="sv-SE" sz="2600" dirty="0"/>
              <a:t> </a:t>
            </a:r>
            <a:r>
              <a:rPr lang="sv-SE" sz="2600" dirty="0" err="1"/>
              <a:t>sample</a:t>
            </a:r>
            <a:r>
              <a:rPr lang="sv-SE" sz="2600" dirty="0"/>
              <a:t> to </a:t>
            </a:r>
            <a:r>
              <a:rPr lang="sv-SE" sz="2600" dirty="0" err="1"/>
              <a:t>its</a:t>
            </a:r>
            <a:r>
              <a:rPr lang="sv-SE" sz="2600" dirty="0"/>
              <a:t> </a:t>
            </a:r>
            <a:r>
              <a:rPr lang="sv-SE" sz="2600" dirty="0" err="1"/>
              <a:t>closest</a:t>
            </a:r>
            <a:r>
              <a:rPr lang="sv-SE" sz="2600" dirty="0"/>
              <a:t> </a:t>
            </a:r>
            <a:r>
              <a:rPr lang="sv-SE" sz="2600" dirty="0" err="1"/>
              <a:t>neighbors</a:t>
            </a:r>
            <a:r>
              <a:rPr lang="sv-SE" sz="2600" dirty="0"/>
              <a:t>.</a:t>
            </a:r>
          </a:p>
          <a:p>
            <a:pPr marL="457200" indent="-457200">
              <a:lnSpc>
                <a:spcPct val="120000"/>
              </a:lnSpc>
              <a:buClr>
                <a:srgbClr val="009BDB"/>
              </a:buClr>
              <a:buFont typeface="+mj-lt"/>
              <a:buAutoNum type="arabicPeriod"/>
            </a:pPr>
            <a:r>
              <a:rPr lang="sv-SE" sz="2600" dirty="0" err="1"/>
              <a:t>Create</a:t>
            </a:r>
            <a:r>
              <a:rPr lang="sv-SE" sz="2600" dirty="0"/>
              <a:t> a new </a:t>
            </a:r>
            <a:r>
              <a:rPr lang="sv-SE" sz="2600" dirty="0" err="1"/>
              <a:t>sample</a:t>
            </a:r>
            <a:r>
              <a:rPr lang="sv-SE" sz="2600" dirty="0"/>
              <a:t> annotation.</a:t>
            </a:r>
          </a:p>
          <a:p>
            <a:pPr marL="457200" indent="-457200">
              <a:lnSpc>
                <a:spcPct val="120000"/>
              </a:lnSpc>
              <a:buClr>
                <a:srgbClr val="009BDB"/>
              </a:buClr>
              <a:buFont typeface="+mj-lt"/>
              <a:buAutoNum type="arabicPeriod"/>
            </a:pPr>
            <a:r>
              <a:rPr lang="sv-SE" sz="2600" dirty="0"/>
              <a:t>Color the data set </a:t>
            </a:r>
            <a:r>
              <a:rPr lang="sv-SE" sz="2600" dirty="0" err="1"/>
              <a:t>according</a:t>
            </a:r>
            <a:r>
              <a:rPr lang="sv-SE" sz="2600" dirty="0"/>
              <a:t> to the new annotation.</a:t>
            </a:r>
          </a:p>
          <a:p>
            <a:pPr marL="457200" indent="-457200">
              <a:lnSpc>
                <a:spcPct val="120000"/>
              </a:lnSpc>
              <a:buClr>
                <a:srgbClr val="009BDB"/>
              </a:buClr>
              <a:buFont typeface="+mj-lt"/>
              <a:buAutoNum type="arabicPeriod"/>
            </a:pPr>
            <a:r>
              <a:rPr lang="sv-SE" sz="2600" dirty="0" err="1"/>
              <a:t>Create</a:t>
            </a:r>
            <a:r>
              <a:rPr lang="sv-SE" sz="2600" dirty="0"/>
              <a:t> a new annotation </a:t>
            </a:r>
            <a:r>
              <a:rPr lang="sv-SE" sz="2600" dirty="0" err="1"/>
              <a:t>value</a:t>
            </a:r>
            <a:r>
              <a:rPr lang="sv-SE" sz="2600" dirty="0"/>
              <a:t>.</a:t>
            </a:r>
          </a:p>
          <a:p>
            <a:pPr marL="457200" indent="-457200">
              <a:lnSpc>
                <a:spcPct val="120000"/>
              </a:lnSpc>
              <a:buClr>
                <a:srgbClr val="009BDB"/>
              </a:buClr>
              <a:buFont typeface="+mj-lt"/>
              <a:buAutoNum type="arabicPeriod"/>
            </a:pPr>
            <a:r>
              <a:rPr lang="sv-SE" sz="2600" dirty="0"/>
              <a:t>Select the Mouse tool Annotate and annotate the found group by circling the samples clockwise with the mouse </a:t>
            </a:r>
            <a:r>
              <a:rPr lang="sv-SE" sz="2600" i="1" dirty="0"/>
              <a:t>(Make sure that the Multi checkbox is marked)</a:t>
            </a:r>
          </a:p>
          <a:p>
            <a:pPr marL="457200" indent="-457200">
              <a:lnSpc>
                <a:spcPct val="120000"/>
              </a:lnSpc>
              <a:buClr>
                <a:srgbClr val="009BDB"/>
              </a:buClr>
              <a:buFont typeface="+mj-lt"/>
              <a:buAutoNum type="arabicPeriod"/>
            </a:pPr>
            <a:r>
              <a:rPr lang="sv-SE" sz="2600" dirty="0" err="1"/>
              <a:t>Deselect</a:t>
            </a:r>
            <a:r>
              <a:rPr lang="sv-SE" sz="2600" dirty="0"/>
              <a:t> the </a:t>
            </a:r>
            <a:r>
              <a:rPr lang="sv-SE" sz="2600" dirty="0" err="1"/>
              <a:t>found</a:t>
            </a:r>
            <a:r>
              <a:rPr lang="sv-SE" sz="2600" dirty="0"/>
              <a:t> </a:t>
            </a:r>
            <a:r>
              <a:rPr lang="sv-SE" sz="2600" dirty="0" err="1"/>
              <a:t>group</a:t>
            </a:r>
            <a:r>
              <a:rPr lang="sv-SE" sz="2600" dirty="0"/>
              <a:t>.</a:t>
            </a:r>
          </a:p>
          <a:p>
            <a:pPr marL="457200" indent="-457200">
              <a:lnSpc>
                <a:spcPct val="120000"/>
              </a:lnSpc>
              <a:buClr>
                <a:srgbClr val="009BDB"/>
              </a:buClr>
              <a:buFont typeface="+mj-lt"/>
              <a:buAutoNum type="arabicPeriod"/>
            </a:pPr>
            <a:r>
              <a:rPr lang="sv-SE" sz="2600" dirty="0" err="1"/>
              <a:t>Repeat</a:t>
            </a:r>
            <a:r>
              <a:rPr lang="sv-SE" sz="2600" dirty="0"/>
              <a:t> steps 5-10.</a:t>
            </a:r>
          </a:p>
          <a:p>
            <a:endParaRPr lang="sv-SE" dirty="0"/>
          </a:p>
        </p:txBody>
      </p:sp>
      <p:pic>
        <p:nvPicPr>
          <p:cNvPr id="6" name="Picture 8">
            <a:extLst>
              <a:ext uri="{FF2B5EF4-FFF2-40B4-BE49-F238E27FC236}">
                <a16:creationId xmlns:a16="http://schemas.microsoft.com/office/drawing/2014/main" id="{0D4FF80E-8202-47E4-B316-9A0004B21E39}"/>
              </a:ext>
            </a:extLst>
          </p:cNvPr>
          <p:cNvPicPr>
            <a:picLocks noChangeAspect="1" noChangeArrowheads="1"/>
          </p:cNvPicPr>
          <p:nvPr/>
        </p:nvPicPr>
        <p:blipFill>
          <a:blip r:embed="rId2" cstate="print"/>
          <a:srcRect/>
          <a:stretch>
            <a:fillRect/>
          </a:stretch>
        </p:blipFill>
        <p:spPr bwMode="auto">
          <a:xfrm>
            <a:off x="8155577" y="4838654"/>
            <a:ext cx="756709" cy="330200"/>
          </a:xfrm>
          <a:prstGeom prst="rect">
            <a:avLst/>
          </a:prstGeom>
          <a:noFill/>
          <a:ln w="9525">
            <a:solidFill>
              <a:schemeClr val="accent1">
                <a:lumMod val="75000"/>
              </a:schemeClr>
            </a:solidFill>
            <a:miter lim="800000"/>
            <a:headEnd/>
            <a:tailEnd/>
          </a:ln>
        </p:spPr>
      </p:pic>
      <p:pic>
        <p:nvPicPr>
          <p:cNvPr id="8" name="Picture 2">
            <a:extLst>
              <a:ext uri="{FF2B5EF4-FFF2-40B4-BE49-F238E27FC236}">
                <a16:creationId xmlns:a16="http://schemas.microsoft.com/office/drawing/2014/main" id="{D862DEE8-90EC-4DB5-927C-E9DE345C8D42}"/>
              </a:ext>
            </a:extLst>
          </p:cNvPr>
          <p:cNvPicPr>
            <a:picLocks noChangeAspect="1" noChangeArrowheads="1"/>
          </p:cNvPicPr>
          <p:nvPr/>
        </p:nvPicPr>
        <p:blipFill>
          <a:blip r:embed="rId3" cstate="print"/>
          <a:srcRect/>
          <a:stretch>
            <a:fillRect/>
          </a:stretch>
        </p:blipFill>
        <p:spPr bwMode="auto">
          <a:xfrm>
            <a:off x="8025354" y="2232158"/>
            <a:ext cx="886932" cy="776066"/>
          </a:xfrm>
          <a:prstGeom prst="rect">
            <a:avLst/>
          </a:prstGeom>
          <a:noFill/>
          <a:ln w="9525">
            <a:solidFill>
              <a:schemeClr val="accent1">
                <a:lumMod val="75000"/>
              </a:schemeClr>
            </a:solidFill>
            <a:miter lim="800000"/>
            <a:headEnd/>
            <a:tailEnd/>
          </a:ln>
        </p:spPr>
      </p:pic>
      <p:pic>
        <p:nvPicPr>
          <p:cNvPr id="9" name="Bildobjekt 8">
            <a:extLst>
              <a:ext uri="{FF2B5EF4-FFF2-40B4-BE49-F238E27FC236}">
                <a16:creationId xmlns:a16="http://schemas.microsoft.com/office/drawing/2014/main" id="{816777CB-A302-4CDF-B78C-37E169DB5FB8}"/>
              </a:ext>
            </a:extLst>
          </p:cNvPr>
          <p:cNvPicPr>
            <a:picLocks noChangeAspect="1"/>
          </p:cNvPicPr>
          <p:nvPr/>
        </p:nvPicPr>
        <p:blipFill>
          <a:blip r:embed="rId4"/>
          <a:stretch>
            <a:fillRect/>
          </a:stretch>
        </p:blipFill>
        <p:spPr>
          <a:xfrm>
            <a:off x="6226236" y="1685152"/>
            <a:ext cx="2686050" cy="542925"/>
          </a:xfrm>
          <a:prstGeom prst="rect">
            <a:avLst/>
          </a:prstGeom>
          <a:ln>
            <a:solidFill>
              <a:schemeClr val="tx2"/>
            </a:solidFill>
          </a:ln>
        </p:spPr>
      </p:pic>
      <p:pic>
        <p:nvPicPr>
          <p:cNvPr id="10" name="Bildobjekt 9">
            <a:extLst>
              <a:ext uri="{FF2B5EF4-FFF2-40B4-BE49-F238E27FC236}">
                <a16:creationId xmlns:a16="http://schemas.microsoft.com/office/drawing/2014/main" id="{F8B30349-F61E-4A06-B22F-DA591D1CE024}"/>
              </a:ext>
            </a:extLst>
          </p:cNvPr>
          <p:cNvPicPr>
            <a:picLocks noChangeAspect="1"/>
          </p:cNvPicPr>
          <p:nvPr/>
        </p:nvPicPr>
        <p:blipFill>
          <a:blip r:embed="rId5"/>
          <a:stretch>
            <a:fillRect/>
          </a:stretch>
        </p:blipFill>
        <p:spPr>
          <a:xfrm>
            <a:off x="6485237" y="3062736"/>
            <a:ext cx="2414637" cy="357195"/>
          </a:xfrm>
          <a:prstGeom prst="rect">
            <a:avLst/>
          </a:prstGeom>
          <a:ln>
            <a:solidFill>
              <a:schemeClr val="tx2"/>
            </a:solidFill>
          </a:ln>
        </p:spPr>
      </p:pic>
      <p:pic>
        <p:nvPicPr>
          <p:cNvPr id="11" name="Bildobjekt 10">
            <a:extLst>
              <a:ext uri="{FF2B5EF4-FFF2-40B4-BE49-F238E27FC236}">
                <a16:creationId xmlns:a16="http://schemas.microsoft.com/office/drawing/2014/main" id="{F49913AB-AB43-413F-BB0D-9BA4DF0021DD}"/>
              </a:ext>
            </a:extLst>
          </p:cNvPr>
          <p:cNvPicPr>
            <a:picLocks noChangeAspect="1"/>
          </p:cNvPicPr>
          <p:nvPr/>
        </p:nvPicPr>
        <p:blipFill>
          <a:blip r:embed="rId6"/>
          <a:stretch>
            <a:fillRect/>
          </a:stretch>
        </p:blipFill>
        <p:spPr>
          <a:xfrm>
            <a:off x="8445561" y="3449084"/>
            <a:ext cx="466725" cy="393799"/>
          </a:xfrm>
          <a:prstGeom prst="rect">
            <a:avLst/>
          </a:prstGeom>
          <a:ln>
            <a:solidFill>
              <a:schemeClr val="tx2"/>
            </a:solidFill>
          </a:ln>
        </p:spPr>
      </p:pic>
      <p:pic>
        <p:nvPicPr>
          <p:cNvPr id="13" name="Bildobjekt 12">
            <a:extLst>
              <a:ext uri="{FF2B5EF4-FFF2-40B4-BE49-F238E27FC236}">
                <a16:creationId xmlns:a16="http://schemas.microsoft.com/office/drawing/2014/main" id="{E258E3F6-CD1E-4C1E-9412-68DB79F35015}"/>
              </a:ext>
            </a:extLst>
          </p:cNvPr>
          <p:cNvPicPr>
            <a:picLocks noChangeAspect="1"/>
          </p:cNvPicPr>
          <p:nvPr/>
        </p:nvPicPr>
        <p:blipFill rotWithShape="1">
          <a:blip r:embed="rId7"/>
          <a:srcRect l="21064" t="35887"/>
          <a:stretch/>
        </p:blipFill>
        <p:spPr>
          <a:xfrm>
            <a:off x="8468758" y="3852912"/>
            <a:ext cx="436083" cy="574035"/>
          </a:xfrm>
          <a:prstGeom prst="rect">
            <a:avLst/>
          </a:prstGeom>
          <a:ln>
            <a:solidFill>
              <a:schemeClr val="tx2"/>
            </a:solidFill>
          </a:ln>
        </p:spPr>
      </p:pic>
      <p:pic>
        <p:nvPicPr>
          <p:cNvPr id="14" name="Bildobjekt 13">
            <a:extLst>
              <a:ext uri="{FF2B5EF4-FFF2-40B4-BE49-F238E27FC236}">
                <a16:creationId xmlns:a16="http://schemas.microsoft.com/office/drawing/2014/main" id="{C0C53184-724F-41FB-8E11-07BDC48CBDB7}"/>
              </a:ext>
            </a:extLst>
          </p:cNvPr>
          <p:cNvPicPr>
            <a:picLocks noChangeAspect="1"/>
          </p:cNvPicPr>
          <p:nvPr/>
        </p:nvPicPr>
        <p:blipFill>
          <a:blip r:embed="rId8"/>
          <a:stretch>
            <a:fillRect/>
          </a:stretch>
        </p:blipFill>
        <p:spPr>
          <a:xfrm>
            <a:off x="7809618" y="4441490"/>
            <a:ext cx="1102668" cy="400970"/>
          </a:xfrm>
          <a:prstGeom prst="rect">
            <a:avLst/>
          </a:prstGeom>
          <a:ln>
            <a:solidFill>
              <a:schemeClr val="tx2"/>
            </a:solidFill>
          </a:ln>
        </p:spPr>
      </p:pic>
    </p:spTree>
    <p:extLst>
      <p:ext uri="{BB962C8B-B14F-4D97-AF65-F5344CB8AC3E}">
        <p14:creationId xmlns:p14="http://schemas.microsoft.com/office/powerpoint/2010/main" val="2775403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8C36B-92CE-462A-95A0-AB4F471062B2}"/>
              </a:ext>
            </a:extLst>
          </p:cNvPr>
          <p:cNvSpPr>
            <a:spLocks noGrp="1"/>
          </p:cNvSpPr>
          <p:nvPr>
            <p:ph type="title"/>
          </p:nvPr>
        </p:nvSpPr>
        <p:spPr>
          <a:xfrm>
            <a:off x="245165" y="232243"/>
            <a:ext cx="8229600" cy="1143000"/>
          </a:xfrm>
        </p:spPr>
        <p:txBody>
          <a:bodyPr>
            <a:normAutofit/>
          </a:bodyPr>
          <a:lstStyle/>
          <a:p>
            <a:pPr algn="ctr"/>
            <a:r>
              <a:rPr lang="sv-SE" sz="3600" dirty="0"/>
              <a:t>Exercise 10 - t-SNE plot</a:t>
            </a:r>
            <a:endParaRPr lang="en-SE" sz="3600" dirty="0"/>
          </a:p>
        </p:txBody>
      </p:sp>
      <p:sp>
        <p:nvSpPr>
          <p:cNvPr id="3" name="Content Placeholder 2">
            <a:extLst>
              <a:ext uri="{FF2B5EF4-FFF2-40B4-BE49-F238E27FC236}">
                <a16:creationId xmlns:a16="http://schemas.microsoft.com/office/drawing/2014/main" id="{4FFD344D-635E-485C-B7DE-2DB189AD859B}"/>
              </a:ext>
            </a:extLst>
          </p:cNvPr>
          <p:cNvSpPr>
            <a:spLocks noGrp="1"/>
          </p:cNvSpPr>
          <p:nvPr>
            <p:ph idx="1"/>
          </p:nvPr>
        </p:nvSpPr>
        <p:spPr>
          <a:xfrm>
            <a:off x="402774" y="1552700"/>
            <a:ext cx="8229600" cy="4437295"/>
          </a:xfrm>
        </p:spPr>
        <p:txBody>
          <a:bodyPr/>
          <a:lstStyle/>
          <a:p>
            <a:r>
              <a:rPr lang="sv-SE" dirty="0"/>
              <a:t>Keep the settings from previous exercise.</a:t>
            </a:r>
          </a:p>
          <a:p>
            <a:r>
              <a:rPr lang="sv-SE" dirty="0"/>
              <a:t>Open a new synchronized plot and change it to a t-SNE plot. (Scatter/Type = 2D t-SNE)</a:t>
            </a:r>
          </a:p>
          <a:p>
            <a:r>
              <a:rPr lang="sv-SE" dirty="0"/>
              <a:t>Press Calc (Method tab)   </a:t>
            </a:r>
          </a:p>
          <a:p>
            <a:r>
              <a:rPr lang="sv-SE" dirty="0"/>
              <a:t>Change Perplexity to 5 and press Calc again.</a:t>
            </a:r>
          </a:p>
          <a:p>
            <a:r>
              <a:rPr lang="sv-SE" dirty="0"/>
              <a:t>Test other Perplexity values</a:t>
            </a:r>
          </a:p>
          <a:p>
            <a:r>
              <a:rPr lang="sv-SE" dirty="0"/>
              <a:t>Use the annotate tool to re-annotate if needed</a:t>
            </a:r>
            <a:endParaRPr lang="en-SE" dirty="0"/>
          </a:p>
        </p:txBody>
      </p:sp>
      <p:sp>
        <p:nvSpPr>
          <p:cNvPr id="4" name="Date Placeholder 3">
            <a:extLst>
              <a:ext uri="{FF2B5EF4-FFF2-40B4-BE49-F238E27FC236}">
                <a16:creationId xmlns:a16="http://schemas.microsoft.com/office/drawing/2014/main" id="{B684FFF8-C25A-4250-99A2-58A3D6734751}"/>
              </a:ext>
            </a:extLst>
          </p:cNvPr>
          <p:cNvSpPr>
            <a:spLocks noGrp="1"/>
          </p:cNvSpPr>
          <p:nvPr>
            <p:ph type="dt" sz="half" idx="4294967295"/>
          </p:nvPr>
        </p:nvSpPr>
        <p:spPr>
          <a:xfrm>
            <a:off x="457200" y="6507859"/>
            <a:ext cx="1357971" cy="179427"/>
          </a:xfrm>
        </p:spPr>
        <p:txBody>
          <a:bodyPr/>
          <a:lstStyle/>
          <a:p>
            <a:fld id="{282D6F7A-6881-E645-ABF7-7757FF373EBE}" type="datetime1">
              <a:rPr lang="en-US" smtClean="0"/>
              <a:t>2/20/20</a:t>
            </a:fld>
            <a:endParaRPr lang="sv-SE"/>
          </a:p>
        </p:txBody>
      </p:sp>
      <p:sp>
        <p:nvSpPr>
          <p:cNvPr id="5" name="Footer Placeholder 4">
            <a:extLst>
              <a:ext uri="{FF2B5EF4-FFF2-40B4-BE49-F238E27FC236}">
                <a16:creationId xmlns:a16="http://schemas.microsoft.com/office/drawing/2014/main" id="{69FB02BD-F86C-4F50-8B6F-F9D6F98BFF3E}"/>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B5F08569-7722-4790-913B-ADF7903310D3}"/>
              </a:ext>
            </a:extLst>
          </p:cNvPr>
          <p:cNvSpPr>
            <a:spLocks noGrp="1"/>
          </p:cNvSpPr>
          <p:nvPr>
            <p:ph type="sldNum" sz="quarter" idx="12"/>
          </p:nvPr>
        </p:nvSpPr>
        <p:spPr/>
        <p:txBody>
          <a:bodyPr/>
          <a:lstStyle/>
          <a:p>
            <a:fld id="{4FB200D7-8764-084F-859C-3608A6975463}" type="slidenum">
              <a:rPr lang="sv-SE" smtClean="0"/>
              <a:t>43</a:t>
            </a:fld>
            <a:endParaRPr lang="sv-SE"/>
          </a:p>
        </p:txBody>
      </p:sp>
      <p:pic>
        <p:nvPicPr>
          <p:cNvPr id="8" name="Picture 7">
            <a:extLst>
              <a:ext uri="{FF2B5EF4-FFF2-40B4-BE49-F238E27FC236}">
                <a16:creationId xmlns:a16="http://schemas.microsoft.com/office/drawing/2014/main" id="{E36BA366-4A00-46A2-8156-F7C80A3E7728}"/>
              </a:ext>
            </a:extLst>
          </p:cNvPr>
          <p:cNvPicPr>
            <a:picLocks noChangeAspect="1"/>
          </p:cNvPicPr>
          <p:nvPr/>
        </p:nvPicPr>
        <p:blipFill>
          <a:blip r:embed="rId2"/>
          <a:stretch>
            <a:fillRect/>
          </a:stretch>
        </p:blipFill>
        <p:spPr>
          <a:xfrm>
            <a:off x="4948876" y="4779800"/>
            <a:ext cx="1416026" cy="979418"/>
          </a:xfrm>
          <a:prstGeom prst="rect">
            <a:avLst/>
          </a:prstGeom>
          <a:ln>
            <a:solidFill>
              <a:schemeClr val="accent1"/>
            </a:solidFill>
          </a:ln>
        </p:spPr>
      </p:pic>
      <p:pic>
        <p:nvPicPr>
          <p:cNvPr id="9" name="Picture 8">
            <a:extLst>
              <a:ext uri="{FF2B5EF4-FFF2-40B4-BE49-F238E27FC236}">
                <a16:creationId xmlns:a16="http://schemas.microsoft.com/office/drawing/2014/main" id="{3D2D8EEA-A34B-4672-A1C0-C9745DA010F4}"/>
              </a:ext>
            </a:extLst>
          </p:cNvPr>
          <p:cNvPicPr>
            <a:picLocks noChangeAspect="1"/>
          </p:cNvPicPr>
          <p:nvPr/>
        </p:nvPicPr>
        <p:blipFill>
          <a:blip r:embed="rId3"/>
          <a:stretch>
            <a:fillRect/>
          </a:stretch>
        </p:blipFill>
        <p:spPr>
          <a:xfrm>
            <a:off x="625534" y="4649379"/>
            <a:ext cx="2861579" cy="1591959"/>
          </a:xfrm>
          <a:prstGeom prst="rect">
            <a:avLst/>
          </a:prstGeom>
          <a:ln>
            <a:solidFill>
              <a:schemeClr val="accent1"/>
            </a:solidFill>
          </a:ln>
        </p:spPr>
      </p:pic>
    </p:spTree>
    <p:extLst>
      <p:ext uri="{BB962C8B-B14F-4D97-AF65-F5344CB8AC3E}">
        <p14:creationId xmlns:p14="http://schemas.microsoft.com/office/powerpoint/2010/main" val="20985091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672751" y="2139651"/>
            <a:ext cx="5636609" cy="658540"/>
          </a:xfrm>
        </p:spPr>
        <p:txBody>
          <a:bodyPr>
            <a:noAutofit/>
          </a:bodyPr>
          <a:lstStyle/>
          <a:p>
            <a:r>
              <a:rPr lang="sv-SE" b="0" dirty="0"/>
              <a:t>Some advice on how to import different data types</a:t>
            </a:r>
          </a:p>
        </p:txBody>
      </p:sp>
      <p:sp>
        <p:nvSpPr>
          <p:cNvPr id="3" name="Platshållare för text 2"/>
          <p:cNvSpPr>
            <a:spLocks noGrp="1"/>
          </p:cNvSpPr>
          <p:nvPr>
            <p:ph type="body" idx="1"/>
          </p:nvPr>
        </p:nvSpPr>
        <p:spPr/>
        <p:txBody>
          <a:bodyPr/>
          <a:lstStyle/>
          <a:p>
            <a:endParaRPr lang="sv-SE"/>
          </a:p>
        </p:txBody>
      </p:sp>
      <p:sp>
        <p:nvSpPr>
          <p:cNvPr id="4" name="Platshållare för datum 3"/>
          <p:cNvSpPr>
            <a:spLocks noGrp="1"/>
          </p:cNvSpPr>
          <p:nvPr>
            <p:ph type="dt" sz="half" idx="10"/>
          </p:nvPr>
        </p:nvSpPr>
        <p:spPr/>
        <p:txBody>
          <a:bodyPr/>
          <a:lstStyle/>
          <a:p>
            <a:fld id="{8AF820DC-6E20-784C-A9CD-3483CE96196E}" type="datetime1">
              <a:rPr lang="en-US" smtClean="0"/>
              <a:t>2/20/20</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4FB200D7-8764-084F-859C-3608A6975463}" type="slidenum">
              <a:rPr lang="sv-SE" smtClean="0"/>
              <a:t>44</a:t>
            </a:fld>
            <a:endParaRPr lang="sv-SE"/>
          </a:p>
        </p:txBody>
      </p:sp>
    </p:spTree>
    <p:extLst>
      <p:ext uri="{BB962C8B-B14F-4D97-AF65-F5344CB8AC3E}">
        <p14:creationId xmlns:p14="http://schemas.microsoft.com/office/powerpoint/2010/main" val="31187929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35F248A-8B7B-4742-8F94-20B3F950FC66}"/>
              </a:ext>
            </a:extLst>
          </p:cNvPr>
          <p:cNvSpPr>
            <a:spLocks noGrp="1"/>
          </p:cNvSpPr>
          <p:nvPr>
            <p:ph type="title"/>
          </p:nvPr>
        </p:nvSpPr>
        <p:spPr>
          <a:xfrm>
            <a:off x="197708" y="219931"/>
            <a:ext cx="8229600" cy="1143000"/>
          </a:xfrm>
        </p:spPr>
        <p:txBody>
          <a:bodyPr>
            <a:normAutofit/>
          </a:bodyPr>
          <a:lstStyle/>
          <a:p>
            <a:pPr algn="ctr"/>
            <a:r>
              <a:rPr lang="sv-SE" sz="3600" dirty="0"/>
              <a:t>Import of </a:t>
            </a:r>
            <a:r>
              <a:rPr lang="sv-SE" sz="3600" dirty="0" err="1"/>
              <a:t>cel</a:t>
            </a:r>
            <a:r>
              <a:rPr lang="sv-SE" sz="3600" dirty="0"/>
              <a:t> </a:t>
            </a:r>
            <a:r>
              <a:rPr lang="sv-SE" sz="3600" dirty="0" err="1"/>
              <a:t>files</a:t>
            </a:r>
            <a:endParaRPr lang="sv-SE" sz="3600" dirty="0"/>
          </a:p>
        </p:txBody>
      </p:sp>
      <p:sp>
        <p:nvSpPr>
          <p:cNvPr id="3" name="Platshållare för innehåll 2">
            <a:extLst>
              <a:ext uri="{FF2B5EF4-FFF2-40B4-BE49-F238E27FC236}">
                <a16:creationId xmlns:a16="http://schemas.microsoft.com/office/drawing/2014/main" id="{4337BB37-ACE8-443F-9D31-DDEB1CA3D83C}"/>
              </a:ext>
            </a:extLst>
          </p:cNvPr>
          <p:cNvSpPr>
            <a:spLocks noGrp="1"/>
          </p:cNvSpPr>
          <p:nvPr>
            <p:ph idx="1"/>
          </p:nvPr>
        </p:nvSpPr>
        <p:spPr>
          <a:xfrm>
            <a:off x="457200" y="1610344"/>
            <a:ext cx="4972050" cy="4437295"/>
          </a:xfrm>
        </p:spPr>
        <p:txBody>
          <a:bodyPr>
            <a:normAutofit fontScale="85000" lnSpcReduction="20000"/>
          </a:bodyPr>
          <a:lstStyle/>
          <a:p>
            <a:pPr>
              <a:buNone/>
            </a:pPr>
            <a:r>
              <a:rPr lang="sv-SE" sz="2300" b="1" dirty="0"/>
              <a:t>Preparations:</a:t>
            </a:r>
          </a:p>
          <a:p>
            <a:pPr>
              <a:buClr>
                <a:srgbClr val="009BDB"/>
              </a:buClr>
              <a:buFont typeface="Wingdings" panose="05000000000000000000" pitchFamily="2" charset="2"/>
              <a:buChar char="§"/>
            </a:pPr>
            <a:r>
              <a:rPr lang="sv-SE" sz="2300" dirty="0"/>
              <a:t>Register on </a:t>
            </a:r>
            <a:r>
              <a:rPr lang="sv-SE" sz="2300" dirty="0" err="1"/>
              <a:t>Affymetrix</a:t>
            </a:r>
            <a:r>
              <a:rPr lang="sv-SE" sz="2300" dirty="0"/>
              <a:t> </a:t>
            </a:r>
            <a:r>
              <a:rPr lang="sv-SE" sz="2300" dirty="0" err="1"/>
              <a:t>NetAffx</a:t>
            </a:r>
            <a:endParaRPr lang="sv-SE" sz="2300" dirty="0"/>
          </a:p>
          <a:p>
            <a:pPr>
              <a:buClr>
                <a:srgbClr val="009BDB"/>
              </a:buClr>
              <a:buFont typeface="Wingdings" panose="05000000000000000000" pitchFamily="2" charset="2"/>
              <a:buChar char="§"/>
            </a:pPr>
            <a:r>
              <a:rPr lang="sv-SE" sz="2300" dirty="0" err="1"/>
              <a:t>Enter</a:t>
            </a:r>
            <a:r>
              <a:rPr lang="sv-SE" sz="2300" dirty="0"/>
              <a:t> </a:t>
            </a:r>
            <a:r>
              <a:rPr lang="sv-SE" sz="2300" dirty="0" err="1"/>
              <a:t>you</a:t>
            </a:r>
            <a:r>
              <a:rPr lang="sv-SE" sz="2300" dirty="0"/>
              <a:t> </a:t>
            </a:r>
            <a:r>
              <a:rPr lang="sv-SE" sz="2300" dirty="0" err="1"/>
              <a:t>credentials</a:t>
            </a:r>
            <a:r>
              <a:rPr lang="sv-SE" sz="2300" dirty="0"/>
              <a:t> in </a:t>
            </a:r>
            <a:r>
              <a:rPr lang="sv-SE" sz="2300" dirty="0" err="1"/>
              <a:t>File</a:t>
            </a:r>
            <a:r>
              <a:rPr lang="sv-SE" sz="2300" dirty="0"/>
              <a:t>/</a:t>
            </a:r>
            <a:r>
              <a:rPr lang="sv-SE" sz="2300" dirty="0" err="1"/>
              <a:t>Preferences</a:t>
            </a:r>
            <a:r>
              <a:rPr lang="sv-SE" sz="2300" dirty="0"/>
              <a:t>/</a:t>
            </a:r>
            <a:r>
              <a:rPr lang="sv-SE" sz="2300" dirty="0" err="1"/>
              <a:t>Affymetrix</a:t>
            </a:r>
            <a:endParaRPr lang="sv-SE" sz="2300" dirty="0"/>
          </a:p>
          <a:p>
            <a:endParaRPr lang="sv-SE" sz="2300" dirty="0"/>
          </a:p>
          <a:p>
            <a:pPr>
              <a:buNone/>
            </a:pPr>
            <a:r>
              <a:rPr lang="sv-SE" sz="2300" dirty="0"/>
              <a:t>Import:</a:t>
            </a:r>
          </a:p>
          <a:p>
            <a:pPr>
              <a:buNone/>
            </a:pPr>
            <a:r>
              <a:rPr lang="sv-SE" sz="2300" dirty="0"/>
              <a:t>1.  </a:t>
            </a:r>
            <a:r>
              <a:rPr lang="sv-SE" sz="2300" dirty="0" err="1"/>
              <a:t>Select</a:t>
            </a:r>
            <a:r>
              <a:rPr lang="sv-SE" sz="2300" dirty="0"/>
              <a:t> </a:t>
            </a:r>
            <a:r>
              <a:rPr lang="sv-SE" sz="2300" dirty="0" err="1"/>
              <a:t>File</a:t>
            </a:r>
            <a:r>
              <a:rPr lang="sv-SE" sz="2300" dirty="0"/>
              <a:t> </a:t>
            </a:r>
            <a:r>
              <a:rPr lang="sv-SE" sz="2300" dirty="0" err="1"/>
              <a:t>Open</a:t>
            </a:r>
            <a:r>
              <a:rPr lang="sv-SE" sz="2300" dirty="0"/>
              <a:t>, </a:t>
            </a:r>
            <a:r>
              <a:rPr lang="sv-SE" sz="2300" dirty="0" err="1"/>
              <a:t>select</a:t>
            </a:r>
            <a:r>
              <a:rPr lang="sv-SE" sz="2300" dirty="0"/>
              <a:t> </a:t>
            </a:r>
            <a:r>
              <a:rPr lang="sv-SE" sz="2300" dirty="0" err="1"/>
              <a:t>your</a:t>
            </a:r>
            <a:r>
              <a:rPr lang="sv-SE" sz="2300" dirty="0"/>
              <a:t> </a:t>
            </a:r>
            <a:r>
              <a:rPr lang="sv-SE" sz="2300" dirty="0" err="1"/>
              <a:t>files</a:t>
            </a:r>
            <a:r>
              <a:rPr lang="sv-SE" sz="2300" dirty="0"/>
              <a:t>, press OK, </a:t>
            </a:r>
            <a:r>
              <a:rPr lang="sv-SE" sz="2300" dirty="0" err="1"/>
              <a:t>select</a:t>
            </a:r>
            <a:r>
              <a:rPr lang="sv-SE" sz="2300" dirty="0"/>
              <a:t> </a:t>
            </a:r>
            <a:r>
              <a:rPr lang="sv-SE" sz="2300" dirty="0" err="1"/>
              <a:t>normalization</a:t>
            </a:r>
            <a:r>
              <a:rPr lang="sv-SE" sz="2300" dirty="0"/>
              <a:t> </a:t>
            </a:r>
            <a:r>
              <a:rPr lang="sv-SE" sz="2300" dirty="0" err="1"/>
              <a:t>method</a:t>
            </a:r>
            <a:r>
              <a:rPr lang="sv-SE" sz="2300" dirty="0"/>
              <a:t>, press OK</a:t>
            </a:r>
          </a:p>
          <a:p>
            <a:endParaRPr lang="sv-SE" sz="2300" dirty="0"/>
          </a:p>
          <a:p>
            <a:pPr>
              <a:buNone/>
            </a:pPr>
            <a:r>
              <a:rPr lang="sv-SE" sz="2300" dirty="0"/>
              <a:t>	</a:t>
            </a:r>
            <a:r>
              <a:rPr lang="sv-SE" sz="2300" i="1" dirty="0"/>
              <a:t>The data </a:t>
            </a:r>
            <a:r>
              <a:rPr lang="sv-SE" sz="2300" i="1" dirty="0" err="1"/>
              <a:t>will</a:t>
            </a:r>
            <a:r>
              <a:rPr lang="sv-SE" sz="2300" i="1" dirty="0"/>
              <a:t> be </a:t>
            </a:r>
            <a:r>
              <a:rPr lang="sv-SE" sz="2300" i="1" dirty="0" err="1"/>
              <a:t>normalized</a:t>
            </a:r>
            <a:r>
              <a:rPr lang="sv-SE" sz="2300" i="1" dirty="0"/>
              <a:t>, log </a:t>
            </a:r>
            <a:r>
              <a:rPr lang="sv-SE" sz="2300" i="1" dirty="0" err="1"/>
              <a:t>transformed</a:t>
            </a:r>
            <a:r>
              <a:rPr lang="sv-SE" sz="2300" i="1" dirty="0"/>
              <a:t> and </a:t>
            </a:r>
            <a:r>
              <a:rPr lang="sv-SE" sz="2300" i="1" dirty="0" err="1"/>
              <a:t>opened</a:t>
            </a:r>
            <a:r>
              <a:rPr lang="sv-SE" sz="2300" i="1" dirty="0"/>
              <a:t> </a:t>
            </a:r>
            <a:r>
              <a:rPr lang="sv-SE" sz="2300" i="1" dirty="0" err="1"/>
              <a:t>up</a:t>
            </a:r>
            <a:r>
              <a:rPr lang="sv-SE" sz="2300" i="1" dirty="0"/>
              <a:t> as a PCA </a:t>
            </a:r>
            <a:r>
              <a:rPr lang="sv-SE" sz="2300" i="1" dirty="0" err="1"/>
              <a:t>plot</a:t>
            </a:r>
            <a:endParaRPr lang="sv-SE" sz="2300" i="1" dirty="0"/>
          </a:p>
          <a:p>
            <a:pPr>
              <a:buNone/>
            </a:pPr>
            <a:endParaRPr lang="sv-SE" sz="2300" dirty="0"/>
          </a:p>
          <a:p>
            <a:pPr marL="514350" indent="-514350">
              <a:buNone/>
            </a:pPr>
            <a:r>
              <a:rPr lang="sv-SE" sz="2300" dirty="0"/>
              <a:t>2.  Import annotations </a:t>
            </a:r>
          </a:p>
          <a:p>
            <a:pPr marL="514350" indent="-514350">
              <a:buNone/>
            </a:pPr>
            <a:r>
              <a:rPr lang="sv-SE" sz="2300" dirty="0"/>
              <a:t>     s</a:t>
            </a:r>
            <a:r>
              <a:rPr lang="sv-SE" dirty="0"/>
              <a:t>ee Add annotations, below</a:t>
            </a:r>
          </a:p>
          <a:p>
            <a:endParaRPr lang="sv-SE" dirty="0"/>
          </a:p>
        </p:txBody>
      </p:sp>
      <p:pic>
        <p:nvPicPr>
          <p:cNvPr id="4" name="Picture 4">
            <a:extLst>
              <a:ext uri="{FF2B5EF4-FFF2-40B4-BE49-F238E27FC236}">
                <a16:creationId xmlns:a16="http://schemas.microsoft.com/office/drawing/2014/main" id="{A620C336-ACDD-43A9-B842-E273567CFC8A}"/>
              </a:ext>
            </a:extLst>
          </p:cNvPr>
          <p:cNvPicPr>
            <a:picLocks noChangeAspect="1" noChangeArrowheads="1"/>
          </p:cNvPicPr>
          <p:nvPr/>
        </p:nvPicPr>
        <p:blipFill>
          <a:blip r:embed="rId2" cstate="print"/>
          <a:srcRect/>
          <a:stretch>
            <a:fillRect/>
          </a:stretch>
        </p:blipFill>
        <p:spPr bwMode="auto">
          <a:xfrm>
            <a:off x="5579269" y="1803205"/>
            <a:ext cx="3014662" cy="2211154"/>
          </a:xfrm>
          <a:prstGeom prst="rect">
            <a:avLst/>
          </a:prstGeom>
          <a:noFill/>
          <a:ln w="9525">
            <a:noFill/>
            <a:miter lim="800000"/>
            <a:headEnd/>
            <a:tailEnd/>
          </a:ln>
        </p:spPr>
      </p:pic>
      <p:sp>
        <p:nvSpPr>
          <p:cNvPr id="5" name="Rektangel 4">
            <a:extLst>
              <a:ext uri="{FF2B5EF4-FFF2-40B4-BE49-F238E27FC236}">
                <a16:creationId xmlns:a16="http://schemas.microsoft.com/office/drawing/2014/main" id="{828981AF-E816-4FAB-B681-C21AF551D9A6}"/>
              </a:ext>
            </a:extLst>
          </p:cNvPr>
          <p:cNvSpPr/>
          <p:nvPr/>
        </p:nvSpPr>
        <p:spPr>
          <a:xfrm>
            <a:off x="5600700" y="4538814"/>
            <a:ext cx="2971800" cy="1815882"/>
          </a:xfrm>
          <a:prstGeom prst="rect">
            <a:avLst/>
          </a:prstGeom>
          <a:solidFill>
            <a:schemeClr val="accent3">
              <a:lumMod val="20000"/>
              <a:lumOff val="80000"/>
            </a:schemeClr>
          </a:solidFill>
        </p:spPr>
        <p:txBody>
          <a:bodyPr wrap="square">
            <a:spAutoFit/>
          </a:bodyPr>
          <a:lstStyle/>
          <a:p>
            <a:r>
              <a:rPr lang="sv-SE" sz="1600" b="1" i="1" dirty="0">
                <a:latin typeface="Gotham Office" panose="02000000000000000000" pitchFamily="2" charset="0"/>
                <a:cs typeface="Calibri" panose="020F0502020204030204" pitchFamily="34" charset="0"/>
              </a:rPr>
              <a:t>Note: </a:t>
            </a:r>
            <a:r>
              <a:rPr lang="sv-SE" sz="1600" i="1" dirty="0">
                <a:latin typeface="Gotham Office" panose="02000000000000000000" pitchFamily="2" charset="0"/>
                <a:cs typeface="Calibri" panose="020F0502020204030204" pitchFamily="34" charset="0"/>
              </a:rPr>
              <a:t>The </a:t>
            </a:r>
            <a:r>
              <a:rPr lang="sv-SE" sz="1600" i="1" dirty="0" err="1">
                <a:latin typeface="Gotham Office" panose="02000000000000000000" pitchFamily="2" charset="0"/>
                <a:cs typeface="Calibri" panose="020F0502020204030204" pitchFamily="34" charset="0"/>
              </a:rPr>
              <a:t>Qlucore</a:t>
            </a:r>
            <a:r>
              <a:rPr lang="sv-SE" sz="1600" i="1" dirty="0">
                <a:latin typeface="Gotham Office" panose="02000000000000000000" pitchFamily="2" charset="0"/>
                <a:cs typeface="Calibri" panose="020F0502020204030204" pitchFamily="34" charset="0"/>
              </a:rPr>
              <a:t> software must be </a:t>
            </a:r>
            <a:r>
              <a:rPr lang="sv-SE" sz="1600" i="1" dirty="0" err="1">
                <a:latin typeface="Gotham Office" panose="02000000000000000000" pitchFamily="2" charset="0"/>
                <a:cs typeface="Calibri" panose="020F0502020204030204" pitchFamily="34" charset="0"/>
              </a:rPr>
              <a:t>allowed</a:t>
            </a:r>
            <a:r>
              <a:rPr lang="sv-SE" sz="1600" i="1" dirty="0">
                <a:latin typeface="Gotham Office" panose="02000000000000000000" pitchFamily="2" charset="0"/>
                <a:cs typeface="Calibri" panose="020F0502020204030204" pitchFamily="34" charset="0"/>
              </a:rPr>
              <a:t> to </a:t>
            </a:r>
            <a:r>
              <a:rPr lang="sv-SE" sz="1600" i="1" dirty="0" err="1">
                <a:latin typeface="Gotham Office" panose="02000000000000000000" pitchFamily="2" charset="0"/>
                <a:cs typeface="Calibri" panose="020F0502020204030204" pitchFamily="34" charset="0"/>
              </a:rPr>
              <a:t>download</a:t>
            </a:r>
            <a:r>
              <a:rPr lang="sv-SE" sz="1600" i="1" dirty="0">
                <a:latin typeface="Gotham Office" panose="02000000000000000000" pitchFamily="2" charset="0"/>
                <a:cs typeface="Calibri" panose="020F0502020204030204" pitchFamily="34" charset="0"/>
              </a:rPr>
              <a:t> information from </a:t>
            </a:r>
            <a:r>
              <a:rPr lang="sv-SE" sz="1600" i="1" dirty="0" err="1">
                <a:latin typeface="Gotham Office" panose="02000000000000000000" pitchFamily="2" charset="0"/>
                <a:cs typeface="Calibri" panose="020F0502020204030204" pitchFamily="34" charset="0"/>
              </a:rPr>
              <a:t>Affymetrix</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if</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this</a:t>
            </a:r>
            <a:r>
              <a:rPr lang="sv-SE" sz="1600" i="1" dirty="0">
                <a:latin typeface="Gotham Office" panose="02000000000000000000" pitchFamily="2" charset="0"/>
                <a:cs typeface="Calibri" panose="020F0502020204030204" pitchFamily="34" charset="0"/>
              </a:rPr>
              <a:t> is </a:t>
            </a:r>
            <a:r>
              <a:rPr lang="sv-SE" sz="1600" i="1" dirty="0" err="1">
                <a:latin typeface="Gotham Office" panose="02000000000000000000" pitchFamily="2" charset="0"/>
                <a:cs typeface="Calibri" panose="020F0502020204030204" pitchFamily="34" charset="0"/>
              </a:rPr>
              <a:t>prevented</a:t>
            </a:r>
            <a:r>
              <a:rPr lang="sv-SE" sz="1600" i="1" dirty="0">
                <a:latin typeface="Gotham Office" panose="02000000000000000000" pitchFamily="2" charset="0"/>
                <a:cs typeface="Calibri" panose="020F0502020204030204" pitchFamily="34" charset="0"/>
              </a:rPr>
              <a:t> by </a:t>
            </a:r>
            <a:r>
              <a:rPr lang="sv-SE" sz="1600" i="1" dirty="0" err="1">
                <a:latin typeface="Gotham Office" panose="02000000000000000000" pitchFamily="2" charset="0"/>
                <a:cs typeface="Calibri" panose="020F0502020204030204" pitchFamily="34" charset="0"/>
              </a:rPr>
              <a:t>firewall</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settings</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etc</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please</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contact</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your</a:t>
            </a:r>
            <a:r>
              <a:rPr lang="sv-SE" sz="1600" i="1" dirty="0">
                <a:latin typeface="Gotham Office" panose="02000000000000000000" pitchFamily="2" charset="0"/>
                <a:cs typeface="Calibri" panose="020F0502020204030204" pitchFamily="34" charset="0"/>
              </a:rPr>
              <a:t> IT dept.</a:t>
            </a:r>
          </a:p>
        </p:txBody>
      </p:sp>
      <p:pic>
        <p:nvPicPr>
          <p:cNvPr id="6" name="Picture 5">
            <a:extLst>
              <a:ext uri="{FF2B5EF4-FFF2-40B4-BE49-F238E27FC236}">
                <a16:creationId xmlns:a16="http://schemas.microsoft.com/office/drawing/2014/main" id="{52C47772-B249-944B-8774-DFF56F29CE6B}"/>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526731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07E74C9-F8A7-43D4-B669-34ED51A041EF}"/>
              </a:ext>
            </a:extLst>
          </p:cNvPr>
          <p:cNvSpPr>
            <a:spLocks noGrp="1"/>
          </p:cNvSpPr>
          <p:nvPr>
            <p:ph type="title"/>
          </p:nvPr>
        </p:nvSpPr>
        <p:spPr>
          <a:xfrm>
            <a:off x="180332" y="220713"/>
            <a:ext cx="8229600" cy="1143000"/>
          </a:xfrm>
        </p:spPr>
        <p:txBody>
          <a:bodyPr>
            <a:normAutofit/>
          </a:bodyPr>
          <a:lstStyle/>
          <a:p>
            <a:pPr algn="ctr"/>
            <a:r>
              <a:rPr lang="sv-SE" sz="3600" dirty="0"/>
              <a:t>Import of Agilent </a:t>
            </a:r>
            <a:r>
              <a:rPr lang="sv-SE" sz="3600" dirty="0" err="1"/>
              <a:t>txt-files</a:t>
            </a:r>
            <a:endParaRPr lang="sv-SE" sz="3600" dirty="0"/>
          </a:p>
        </p:txBody>
      </p:sp>
      <p:sp>
        <p:nvSpPr>
          <p:cNvPr id="3" name="Platshållare för innehåll 2">
            <a:extLst>
              <a:ext uri="{FF2B5EF4-FFF2-40B4-BE49-F238E27FC236}">
                <a16:creationId xmlns:a16="http://schemas.microsoft.com/office/drawing/2014/main" id="{A975B446-898D-48E4-B50C-6FEE03D0CFCC}"/>
              </a:ext>
            </a:extLst>
          </p:cNvPr>
          <p:cNvSpPr>
            <a:spLocks noGrp="1"/>
          </p:cNvSpPr>
          <p:nvPr>
            <p:ph idx="1"/>
          </p:nvPr>
        </p:nvSpPr>
        <p:spPr>
          <a:xfrm>
            <a:off x="457200" y="1594545"/>
            <a:ext cx="8229600" cy="4437295"/>
          </a:xfrm>
        </p:spPr>
        <p:txBody>
          <a:bodyPr/>
          <a:lstStyle/>
          <a:p>
            <a:pPr marL="457200" indent="-457200">
              <a:buClr>
                <a:srgbClr val="009BDB"/>
              </a:buClr>
              <a:buFont typeface="+mj-lt"/>
              <a:buAutoNum type="arabicPeriod"/>
            </a:pPr>
            <a:r>
              <a:rPr lang="sv-SE" sz="2000" dirty="0"/>
              <a:t>Import data</a:t>
            </a:r>
          </a:p>
          <a:p>
            <a:pPr marL="800100" lvl="1" indent="-342900">
              <a:buClr>
                <a:srgbClr val="009BDB"/>
              </a:buClr>
              <a:buFont typeface="+mj-lt"/>
              <a:buAutoNum type="alphaLcPeriod"/>
            </a:pPr>
            <a:r>
              <a:rPr lang="sv-SE" sz="1800" dirty="0"/>
              <a:t>Go to </a:t>
            </a:r>
            <a:r>
              <a:rPr lang="sv-SE" sz="1800" dirty="0" err="1"/>
              <a:t>File</a:t>
            </a:r>
            <a:r>
              <a:rPr lang="sv-SE" sz="1800" dirty="0"/>
              <a:t>/</a:t>
            </a:r>
            <a:r>
              <a:rPr lang="sv-SE" sz="1800" dirty="0" err="1"/>
              <a:t>Open</a:t>
            </a:r>
            <a:endParaRPr lang="sv-SE" sz="1800" dirty="0"/>
          </a:p>
          <a:p>
            <a:pPr marL="800100" lvl="1" indent="-342900">
              <a:buClr>
                <a:srgbClr val="009BDB"/>
              </a:buClr>
              <a:buFont typeface="+mj-lt"/>
              <a:buAutoNum type="alphaLcPeriod"/>
            </a:pPr>
            <a:r>
              <a:rPr lang="sv-SE" sz="1800" dirty="0" err="1"/>
              <a:t>Select</a:t>
            </a:r>
            <a:r>
              <a:rPr lang="sv-SE" sz="1800" dirty="0"/>
              <a:t> the </a:t>
            </a:r>
            <a:r>
              <a:rPr lang="sv-SE" sz="1800" dirty="0" err="1"/>
              <a:t>files</a:t>
            </a:r>
            <a:r>
              <a:rPr lang="sv-SE" sz="1800" dirty="0"/>
              <a:t> and </a:t>
            </a:r>
            <a:br>
              <a:rPr lang="sv-SE" sz="1800" dirty="0"/>
            </a:br>
            <a:r>
              <a:rPr lang="sv-SE" sz="1800" dirty="0"/>
              <a:t>press OK</a:t>
            </a:r>
          </a:p>
          <a:p>
            <a:pPr marL="800100" lvl="1" indent="-342900">
              <a:buClr>
                <a:srgbClr val="009BDB"/>
              </a:buClr>
              <a:buFont typeface="+mj-lt"/>
              <a:buAutoNum type="alphaLcPeriod"/>
            </a:pPr>
            <a:r>
              <a:rPr lang="sv-SE" sz="1800" dirty="0" err="1"/>
              <a:t>Select</a:t>
            </a:r>
            <a:r>
              <a:rPr lang="sv-SE" sz="1800" dirty="0"/>
              <a:t> Agilent.txt</a:t>
            </a:r>
          </a:p>
          <a:p>
            <a:pPr marL="800100" lvl="1" indent="-342900">
              <a:buClr>
                <a:srgbClr val="009BDB"/>
              </a:buClr>
              <a:buFont typeface="+mj-lt"/>
              <a:buAutoNum type="alphaLcPeriod"/>
            </a:pPr>
            <a:r>
              <a:rPr lang="sv-SE" sz="1800" dirty="0" err="1"/>
              <a:t>Select</a:t>
            </a:r>
            <a:r>
              <a:rPr lang="sv-SE" sz="1800" dirty="0"/>
              <a:t> the </a:t>
            </a:r>
            <a:r>
              <a:rPr lang="sv-SE" sz="1800" dirty="0" err="1"/>
              <a:t>desired</a:t>
            </a:r>
            <a:r>
              <a:rPr lang="sv-SE" sz="1800" dirty="0"/>
              <a:t> </a:t>
            </a:r>
            <a:r>
              <a:rPr lang="sv-SE" sz="1800" dirty="0" err="1"/>
              <a:t>settings</a:t>
            </a:r>
            <a:br>
              <a:rPr lang="sv-SE" sz="1800" dirty="0"/>
            </a:br>
            <a:r>
              <a:rPr lang="sv-SE" sz="1800" dirty="0"/>
              <a:t>in the </a:t>
            </a:r>
            <a:r>
              <a:rPr lang="sv-SE" sz="1800" dirty="0" err="1"/>
              <a:t>normalization</a:t>
            </a:r>
            <a:r>
              <a:rPr lang="sv-SE" sz="1800" dirty="0"/>
              <a:t> </a:t>
            </a:r>
            <a:r>
              <a:rPr lang="sv-SE" sz="1800" dirty="0" err="1"/>
              <a:t>dialogue</a:t>
            </a:r>
            <a:endParaRPr lang="sv-SE" sz="1800" dirty="0"/>
          </a:p>
          <a:p>
            <a:pPr marL="800100" lvl="1" indent="-342900">
              <a:buClr>
                <a:srgbClr val="009BDB"/>
              </a:buClr>
              <a:buFont typeface="+mj-lt"/>
              <a:buAutoNum type="alphaLcPeriod"/>
            </a:pPr>
            <a:r>
              <a:rPr lang="sv-SE" sz="1800" dirty="0"/>
              <a:t>Press OK and the data </a:t>
            </a:r>
            <a:r>
              <a:rPr lang="sv-SE" sz="1800" dirty="0" err="1"/>
              <a:t>will</a:t>
            </a:r>
            <a:r>
              <a:rPr lang="sv-SE" sz="1800" dirty="0"/>
              <a:t> be</a:t>
            </a:r>
            <a:br>
              <a:rPr lang="sv-SE" sz="1800" dirty="0"/>
            </a:br>
            <a:r>
              <a:rPr lang="sv-SE" sz="1800" dirty="0" err="1"/>
              <a:t>normalized</a:t>
            </a:r>
            <a:r>
              <a:rPr lang="sv-SE" sz="1800" dirty="0"/>
              <a:t>   and </a:t>
            </a:r>
            <a:r>
              <a:rPr lang="sv-SE" sz="1800" dirty="0" err="1"/>
              <a:t>displayed</a:t>
            </a:r>
            <a:r>
              <a:rPr lang="sv-SE" sz="1800" dirty="0"/>
              <a:t> in a PCA </a:t>
            </a:r>
            <a:r>
              <a:rPr lang="sv-SE" sz="1800" dirty="0" err="1"/>
              <a:t>plot</a:t>
            </a:r>
            <a:r>
              <a:rPr lang="sv-SE" sz="1800" dirty="0"/>
              <a:t>.</a:t>
            </a:r>
            <a:endParaRPr lang="sv-SE" sz="1600" dirty="0"/>
          </a:p>
          <a:p>
            <a:pPr marL="457200" indent="-457200">
              <a:buClr>
                <a:srgbClr val="009BDB"/>
              </a:buClr>
              <a:buFont typeface="+mj-lt"/>
              <a:buAutoNum type="arabicPeriod"/>
            </a:pPr>
            <a:r>
              <a:rPr lang="sv-SE" sz="2000" dirty="0"/>
              <a:t>Import annotations </a:t>
            </a:r>
            <a:br>
              <a:rPr lang="sv-SE" sz="2000" dirty="0"/>
            </a:br>
            <a:r>
              <a:rPr lang="sv-SE" sz="2000" dirty="0"/>
              <a:t>see Add annotations, below</a:t>
            </a:r>
          </a:p>
          <a:p>
            <a:pPr marL="0" indent="0">
              <a:buNone/>
            </a:pPr>
            <a:endParaRPr lang="sv-SE" dirty="0"/>
          </a:p>
        </p:txBody>
      </p:sp>
      <p:pic>
        <p:nvPicPr>
          <p:cNvPr id="4" name="Bildobjekt 3">
            <a:extLst>
              <a:ext uri="{FF2B5EF4-FFF2-40B4-BE49-F238E27FC236}">
                <a16:creationId xmlns:a16="http://schemas.microsoft.com/office/drawing/2014/main" id="{4352E939-577E-48E5-B917-1F90B9ACF661}"/>
              </a:ext>
            </a:extLst>
          </p:cNvPr>
          <p:cNvPicPr>
            <a:picLocks noChangeAspect="1"/>
          </p:cNvPicPr>
          <p:nvPr/>
        </p:nvPicPr>
        <p:blipFill>
          <a:blip r:embed="rId2"/>
          <a:stretch>
            <a:fillRect/>
          </a:stretch>
        </p:blipFill>
        <p:spPr>
          <a:xfrm>
            <a:off x="3788487" y="1594545"/>
            <a:ext cx="2400300" cy="1476375"/>
          </a:xfrm>
          <a:prstGeom prst="rect">
            <a:avLst/>
          </a:prstGeom>
        </p:spPr>
      </p:pic>
      <p:pic>
        <p:nvPicPr>
          <p:cNvPr id="5" name="Bildobjekt 4">
            <a:extLst>
              <a:ext uri="{FF2B5EF4-FFF2-40B4-BE49-F238E27FC236}">
                <a16:creationId xmlns:a16="http://schemas.microsoft.com/office/drawing/2014/main" id="{9006168F-A363-434A-93AA-19C176A8978C}"/>
              </a:ext>
            </a:extLst>
          </p:cNvPr>
          <p:cNvPicPr>
            <a:picLocks noChangeAspect="1"/>
          </p:cNvPicPr>
          <p:nvPr/>
        </p:nvPicPr>
        <p:blipFill>
          <a:blip r:embed="rId3"/>
          <a:stretch>
            <a:fillRect/>
          </a:stretch>
        </p:blipFill>
        <p:spPr>
          <a:xfrm>
            <a:off x="6524466" y="1214437"/>
            <a:ext cx="2248059" cy="5197513"/>
          </a:xfrm>
          <a:prstGeom prst="rect">
            <a:avLst/>
          </a:prstGeom>
          <a:ln>
            <a:solidFill>
              <a:schemeClr val="tx2"/>
            </a:solidFill>
          </a:ln>
        </p:spPr>
      </p:pic>
    </p:spTree>
    <p:extLst>
      <p:ext uri="{BB962C8B-B14F-4D97-AF65-F5344CB8AC3E}">
        <p14:creationId xmlns:p14="http://schemas.microsoft.com/office/powerpoint/2010/main" val="31856695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A8D957C-EF5D-46E7-93DC-5F33BCD4A335}"/>
              </a:ext>
            </a:extLst>
          </p:cNvPr>
          <p:cNvSpPr>
            <a:spLocks noGrp="1"/>
          </p:cNvSpPr>
          <p:nvPr>
            <p:ph type="title"/>
          </p:nvPr>
        </p:nvSpPr>
        <p:spPr>
          <a:xfrm>
            <a:off x="189186" y="189703"/>
            <a:ext cx="8229600" cy="1143000"/>
          </a:xfrm>
        </p:spPr>
        <p:txBody>
          <a:bodyPr>
            <a:normAutofit/>
          </a:bodyPr>
          <a:lstStyle/>
          <a:p>
            <a:pPr algn="ctr"/>
            <a:r>
              <a:rPr lang="sv-SE" sz="3600" dirty="0"/>
              <a:t>Import of RNA-</a:t>
            </a:r>
            <a:r>
              <a:rPr lang="sv-SE" sz="3600" dirty="0" err="1"/>
              <a:t>seq</a:t>
            </a:r>
            <a:r>
              <a:rPr lang="sv-SE" sz="3600" dirty="0"/>
              <a:t> BAM-</a:t>
            </a:r>
            <a:r>
              <a:rPr lang="sv-SE" sz="3600" dirty="0" err="1"/>
              <a:t>files</a:t>
            </a:r>
            <a:endParaRPr lang="sv-SE" sz="3600" dirty="0"/>
          </a:p>
        </p:txBody>
      </p:sp>
      <p:sp>
        <p:nvSpPr>
          <p:cNvPr id="3" name="Platshållare för innehåll 2">
            <a:extLst>
              <a:ext uri="{FF2B5EF4-FFF2-40B4-BE49-F238E27FC236}">
                <a16:creationId xmlns:a16="http://schemas.microsoft.com/office/drawing/2014/main" id="{2783D0F9-CE80-49F7-BA07-31EAD727F041}"/>
              </a:ext>
            </a:extLst>
          </p:cNvPr>
          <p:cNvSpPr>
            <a:spLocks noGrp="1"/>
          </p:cNvSpPr>
          <p:nvPr>
            <p:ph idx="1"/>
          </p:nvPr>
        </p:nvSpPr>
        <p:spPr>
          <a:xfrm>
            <a:off x="457200" y="1245993"/>
            <a:ext cx="8229600" cy="5492558"/>
          </a:xfrm>
        </p:spPr>
        <p:txBody>
          <a:bodyPr>
            <a:normAutofit/>
          </a:bodyPr>
          <a:lstStyle/>
          <a:p>
            <a:pPr>
              <a:lnSpc>
                <a:spcPct val="120000"/>
              </a:lnSpc>
              <a:buNone/>
            </a:pPr>
            <a:r>
              <a:rPr lang="sv-SE" sz="1600" b="1" dirty="0"/>
              <a:t>Preparations</a:t>
            </a:r>
          </a:p>
          <a:p>
            <a:pPr>
              <a:lnSpc>
                <a:spcPct val="120000"/>
              </a:lnSpc>
              <a:buClr>
                <a:srgbClr val="009BDB"/>
              </a:buClr>
              <a:buFont typeface="Wingdings" panose="05000000000000000000" pitchFamily="2" charset="2"/>
              <a:buChar char="§"/>
            </a:pPr>
            <a:r>
              <a:rPr lang="sv-SE" sz="1600" dirty="0" err="1"/>
              <a:t>Enter</a:t>
            </a:r>
            <a:r>
              <a:rPr lang="sv-SE" sz="1600" dirty="0"/>
              <a:t> the </a:t>
            </a:r>
            <a:r>
              <a:rPr lang="sv-SE" sz="1600" dirty="0" err="1"/>
              <a:t>path</a:t>
            </a:r>
            <a:r>
              <a:rPr lang="sv-SE" sz="1600" dirty="0"/>
              <a:t> to the </a:t>
            </a:r>
            <a:r>
              <a:rPr lang="sv-SE" sz="1600" dirty="0" err="1"/>
              <a:t>Reference</a:t>
            </a:r>
            <a:r>
              <a:rPr lang="sv-SE" sz="1600" dirty="0"/>
              <a:t> </a:t>
            </a:r>
            <a:r>
              <a:rPr lang="sv-SE" sz="1600" dirty="0" err="1"/>
              <a:t>Genome</a:t>
            </a:r>
            <a:r>
              <a:rPr lang="sv-SE" sz="1600" dirty="0"/>
              <a:t> </a:t>
            </a:r>
            <a:br>
              <a:rPr lang="sv-SE" sz="1600" dirty="0"/>
            </a:br>
            <a:r>
              <a:rPr lang="sv-SE" sz="1600" dirty="0"/>
              <a:t>in </a:t>
            </a:r>
            <a:r>
              <a:rPr lang="sv-SE" sz="1600" dirty="0" err="1"/>
              <a:t>File</a:t>
            </a:r>
            <a:r>
              <a:rPr lang="sv-SE" sz="1600" dirty="0"/>
              <a:t>/</a:t>
            </a:r>
            <a:r>
              <a:rPr lang="sv-SE" sz="1600" dirty="0" err="1"/>
              <a:t>Open</a:t>
            </a:r>
            <a:r>
              <a:rPr lang="sv-SE" sz="1600" dirty="0"/>
              <a:t> BAM </a:t>
            </a:r>
            <a:r>
              <a:rPr lang="sv-SE" sz="1600" dirty="0" err="1"/>
              <a:t>files</a:t>
            </a:r>
            <a:endParaRPr lang="sv-SE" sz="1600" dirty="0"/>
          </a:p>
          <a:p>
            <a:pPr>
              <a:lnSpc>
                <a:spcPct val="120000"/>
              </a:lnSpc>
              <a:buClr>
                <a:srgbClr val="009BDB"/>
              </a:buClr>
              <a:buFont typeface="Wingdings" panose="05000000000000000000" pitchFamily="2" charset="2"/>
              <a:buChar char="§"/>
            </a:pPr>
            <a:r>
              <a:rPr lang="sv-SE" sz="1600" dirty="0" err="1"/>
              <a:t>Define</a:t>
            </a:r>
            <a:r>
              <a:rPr lang="sv-SE" sz="1600" dirty="0"/>
              <a:t> </a:t>
            </a:r>
            <a:r>
              <a:rPr lang="sv-SE" sz="1600" dirty="0" err="1"/>
              <a:t>possible</a:t>
            </a:r>
            <a:r>
              <a:rPr lang="sv-SE" sz="1600" dirty="0"/>
              <a:t> prefiltration</a:t>
            </a:r>
          </a:p>
          <a:p>
            <a:pPr>
              <a:lnSpc>
                <a:spcPct val="120000"/>
              </a:lnSpc>
              <a:buClr>
                <a:srgbClr val="009BDB"/>
              </a:buClr>
              <a:buFont typeface="Wingdings" panose="05000000000000000000" pitchFamily="2" charset="2"/>
              <a:buChar char="§"/>
            </a:pPr>
            <a:r>
              <a:rPr lang="sv-SE" sz="1600" dirty="0" err="1"/>
              <a:t>Select</a:t>
            </a:r>
            <a:r>
              <a:rPr lang="sv-SE" sz="1600" dirty="0"/>
              <a:t> </a:t>
            </a:r>
            <a:r>
              <a:rPr lang="sv-SE" sz="1600" dirty="0" err="1"/>
              <a:t>normalization</a:t>
            </a:r>
            <a:r>
              <a:rPr lang="sv-SE" sz="1600" dirty="0"/>
              <a:t> </a:t>
            </a:r>
            <a:r>
              <a:rPr lang="sv-SE" sz="1600" dirty="0" err="1"/>
              <a:t>method</a:t>
            </a:r>
            <a:endParaRPr lang="sv-SE" sz="1600" dirty="0"/>
          </a:p>
          <a:p>
            <a:pPr marL="0" indent="0">
              <a:lnSpc>
                <a:spcPct val="120000"/>
              </a:lnSpc>
              <a:buNone/>
            </a:pPr>
            <a:endParaRPr lang="sv-SE" sz="1400" dirty="0"/>
          </a:p>
          <a:p>
            <a:pPr>
              <a:lnSpc>
                <a:spcPct val="120000"/>
              </a:lnSpc>
              <a:buNone/>
            </a:pPr>
            <a:r>
              <a:rPr lang="sv-SE" sz="1600" b="1" dirty="0"/>
              <a:t>Import (step 1)</a:t>
            </a:r>
          </a:p>
          <a:p>
            <a:pPr>
              <a:lnSpc>
                <a:spcPct val="120000"/>
              </a:lnSpc>
              <a:buClr>
                <a:srgbClr val="009BDB"/>
              </a:buClr>
            </a:pPr>
            <a:r>
              <a:rPr lang="sv-SE" sz="1600" dirty="0" err="1"/>
              <a:t>Select</a:t>
            </a:r>
            <a:r>
              <a:rPr lang="sv-SE" sz="1600" dirty="0"/>
              <a:t> the </a:t>
            </a:r>
            <a:r>
              <a:rPr lang="sv-SE" sz="1600" dirty="0" err="1"/>
              <a:t>files</a:t>
            </a:r>
            <a:r>
              <a:rPr lang="sv-SE" sz="1600" dirty="0"/>
              <a:t> and Press OK</a:t>
            </a:r>
          </a:p>
          <a:p>
            <a:pPr>
              <a:lnSpc>
                <a:spcPct val="120000"/>
              </a:lnSpc>
              <a:buClr>
                <a:srgbClr val="009BDB"/>
              </a:buClr>
            </a:pPr>
            <a:r>
              <a:rPr lang="sv-SE" sz="1600" dirty="0"/>
              <a:t>The BAM </a:t>
            </a:r>
            <a:r>
              <a:rPr lang="sv-SE" sz="1600" dirty="0" err="1"/>
              <a:t>files</a:t>
            </a:r>
            <a:r>
              <a:rPr lang="sv-SE" sz="1600" dirty="0"/>
              <a:t> </a:t>
            </a:r>
            <a:r>
              <a:rPr lang="sv-SE" sz="1600" dirty="0" err="1"/>
              <a:t>will</a:t>
            </a:r>
            <a:r>
              <a:rPr lang="sv-SE" sz="1600" dirty="0"/>
              <a:t> be </a:t>
            </a:r>
            <a:r>
              <a:rPr lang="sv-SE" sz="1600" dirty="0" err="1"/>
              <a:t>counted</a:t>
            </a:r>
            <a:r>
              <a:rPr lang="sv-SE" sz="1600" dirty="0"/>
              <a:t>,</a:t>
            </a:r>
          </a:p>
          <a:p>
            <a:pPr>
              <a:lnSpc>
                <a:spcPct val="120000"/>
              </a:lnSpc>
              <a:buClr>
                <a:srgbClr val="009BDB"/>
              </a:buClr>
            </a:pPr>
            <a:r>
              <a:rPr lang="sv-SE" sz="1600" dirty="0" err="1"/>
              <a:t>normalized</a:t>
            </a:r>
            <a:r>
              <a:rPr lang="sv-SE" sz="1600" dirty="0"/>
              <a:t> </a:t>
            </a:r>
            <a:r>
              <a:rPr lang="sv-SE" sz="1600" dirty="0" err="1"/>
              <a:t>using</a:t>
            </a:r>
            <a:r>
              <a:rPr lang="sv-SE" sz="1600" dirty="0"/>
              <a:t> TMM, </a:t>
            </a:r>
          </a:p>
          <a:p>
            <a:pPr>
              <a:lnSpc>
                <a:spcPct val="120000"/>
              </a:lnSpc>
              <a:buClr>
                <a:srgbClr val="009BDB"/>
              </a:buClr>
            </a:pPr>
            <a:r>
              <a:rPr lang="sv-SE" sz="1600" dirty="0"/>
              <a:t>log </a:t>
            </a:r>
            <a:r>
              <a:rPr lang="sv-SE" sz="1600" dirty="0" err="1"/>
              <a:t>transformed</a:t>
            </a:r>
            <a:r>
              <a:rPr lang="sv-SE" sz="1600" dirty="0"/>
              <a:t> </a:t>
            </a:r>
          </a:p>
          <a:p>
            <a:pPr>
              <a:lnSpc>
                <a:spcPct val="120000"/>
              </a:lnSpc>
              <a:buClr>
                <a:srgbClr val="009BDB"/>
              </a:buClr>
            </a:pPr>
            <a:r>
              <a:rPr lang="sv-SE" sz="1600" dirty="0"/>
              <a:t>and the data </a:t>
            </a:r>
            <a:r>
              <a:rPr lang="sv-SE" sz="1600" dirty="0" err="1"/>
              <a:t>will</a:t>
            </a:r>
            <a:r>
              <a:rPr lang="sv-SE" sz="1600" dirty="0"/>
              <a:t> be </a:t>
            </a:r>
            <a:r>
              <a:rPr lang="sv-SE" sz="1600" dirty="0" err="1"/>
              <a:t>opened</a:t>
            </a:r>
            <a:r>
              <a:rPr lang="sv-SE" sz="1600" dirty="0"/>
              <a:t> </a:t>
            </a:r>
            <a:r>
              <a:rPr lang="sv-SE" sz="1600" dirty="0" err="1"/>
              <a:t>up</a:t>
            </a:r>
            <a:r>
              <a:rPr lang="sv-SE" sz="1600" dirty="0"/>
              <a:t>  in a</a:t>
            </a:r>
            <a:br>
              <a:rPr lang="sv-SE" sz="1600" dirty="0"/>
            </a:br>
            <a:r>
              <a:rPr lang="sv-SE" sz="1600" dirty="0"/>
              <a:t>PCA </a:t>
            </a:r>
            <a:r>
              <a:rPr lang="sv-SE" sz="1600" dirty="0" err="1"/>
              <a:t>plot</a:t>
            </a:r>
            <a:endParaRPr lang="sv-SE" sz="1600" dirty="0"/>
          </a:p>
          <a:p>
            <a:pPr>
              <a:lnSpc>
                <a:spcPct val="120000"/>
              </a:lnSpc>
            </a:pPr>
            <a:endParaRPr lang="sv-SE" sz="1400" dirty="0"/>
          </a:p>
          <a:p>
            <a:pPr>
              <a:lnSpc>
                <a:spcPct val="120000"/>
              </a:lnSpc>
              <a:buNone/>
            </a:pPr>
            <a:r>
              <a:rPr lang="sv-SE" sz="1600" b="1" dirty="0"/>
              <a:t>Step 2: </a:t>
            </a:r>
            <a:r>
              <a:rPr lang="sv-SE" sz="1600" dirty="0"/>
              <a:t>Import annotations</a:t>
            </a:r>
          </a:p>
          <a:p>
            <a:pPr>
              <a:lnSpc>
                <a:spcPct val="120000"/>
              </a:lnSpc>
              <a:buNone/>
            </a:pPr>
            <a:r>
              <a:rPr lang="sv-SE" sz="1600" dirty="0"/>
              <a:t> – </a:t>
            </a:r>
            <a:r>
              <a:rPr lang="sv-SE" sz="1600" dirty="0" err="1"/>
              <a:t>see</a:t>
            </a:r>
            <a:r>
              <a:rPr lang="sv-SE" sz="1600" dirty="0"/>
              <a:t> </a:t>
            </a:r>
            <a:r>
              <a:rPr lang="sv-SE" sz="1600" dirty="0" err="1"/>
              <a:t>Add</a:t>
            </a:r>
            <a:r>
              <a:rPr lang="sv-SE" sz="1600" dirty="0"/>
              <a:t> annotations </a:t>
            </a:r>
            <a:r>
              <a:rPr lang="sv-SE" sz="1600" dirty="0" err="1"/>
              <a:t>below</a:t>
            </a:r>
            <a:endParaRPr lang="sv-SE" sz="1600" dirty="0"/>
          </a:p>
          <a:p>
            <a:endParaRPr lang="sv-SE" sz="1400" dirty="0"/>
          </a:p>
        </p:txBody>
      </p:sp>
      <p:sp>
        <p:nvSpPr>
          <p:cNvPr id="4" name="textruta 3">
            <a:extLst>
              <a:ext uri="{FF2B5EF4-FFF2-40B4-BE49-F238E27FC236}">
                <a16:creationId xmlns:a16="http://schemas.microsoft.com/office/drawing/2014/main" id="{17DE7955-E8CD-474E-A595-C53642BAA6E8}"/>
              </a:ext>
            </a:extLst>
          </p:cNvPr>
          <p:cNvSpPr txBox="1"/>
          <p:nvPr/>
        </p:nvSpPr>
        <p:spPr>
          <a:xfrm>
            <a:off x="5788622" y="4649336"/>
            <a:ext cx="2988375" cy="1815882"/>
          </a:xfrm>
          <a:prstGeom prst="rect">
            <a:avLst/>
          </a:prstGeom>
          <a:solidFill>
            <a:schemeClr val="accent3">
              <a:lumMod val="20000"/>
              <a:lumOff val="80000"/>
            </a:schemeClr>
          </a:solidFill>
        </p:spPr>
        <p:txBody>
          <a:bodyPr wrap="square" rtlCol="0">
            <a:spAutoFit/>
          </a:bodyPr>
          <a:lstStyle/>
          <a:p>
            <a:r>
              <a:rPr lang="sv-SE" sz="1600" i="1" dirty="0" err="1">
                <a:latin typeface="Gotham Office" panose="02000000000000000000" pitchFamily="2" charset="0"/>
                <a:cs typeface="Calibri" panose="020F0502020204030204" pitchFamily="34" charset="0"/>
              </a:rPr>
              <a:t>Note</a:t>
            </a:r>
            <a:r>
              <a:rPr lang="sv-SE" sz="1600" i="1" dirty="0">
                <a:latin typeface="Gotham Office" panose="02000000000000000000" pitchFamily="2" charset="0"/>
                <a:cs typeface="Calibri" panose="020F0502020204030204" pitchFamily="34" charset="0"/>
              </a:rPr>
              <a:t>: The BAM </a:t>
            </a:r>
            <a:r>
              <a:rPr lang="sv-SE" sz="1600" i="1" dirty="0" err="1">
                <a:latin typeface="Gotham Office" panose="02000000000000000000" pitchFamily="2" charset="0"/>
                <a:cs typeface="Calibri" panose="020F0502020204030204" pitchFamily="34" charset="0"/>
              </a:rPr>
              <a:t>files</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need</a:t>
            </a:r>
            <a:r>
              <a:rPr lang="sv-SE" sz="1600" i="1" dirty="0">
                <a:latin typeface="Gotham Office" panose="02000000000000000000" pitchFamily="2" charset="0"/>
                <a:cs typeface="Calibri" panose="020F0502020204030204" pitchFamily="34" charset="0"/>
              </a:rPr>
              <a:t> to be </a:t>
            </a:r>
            <a:r>
              <a:rPr lang="sv-SE" sz="1600" i="1" dirty="0" err="1">
                <a:latin typeface="Gotham Office" panose="02000000000000000000" pitchFamily="2" charset="0"/>
                <a:cs typeface="Calibri" panose="020F0502020204030204" pitchFamily="34" charset="0"/>
              </a:rPr>
              <a:t>aligned</a:t>
            </a:r>
            <a:r>
              <a:rPr lang="sv-SE" sz="1600" i="1" dirty="0">
                <a:latin typeface="Gotham Office" panose="02000000000000000000" pitchFamily="2" charset="0"/>
                <a:cs typeface="Calibri" panose="020F0502020204030204" pitchFamily="34" charset="0"/>
              </a:rPr>
              <a:t> and </a:t>
            </a:r>
            <a:r>
              <a:rPr lang="sv-SE" sz="1600" i="1" dirty="0" err="1">
                <a:latin typeface="Gotham Office" panose="02000000000000000000" pitchFamily="2" charset="0"/>
                <a:cs typeface="Calibri" panose="020F0502020204030204" pitchFamily="34" charset="0"/>
              </a:rPr>
              <a:t>sorted</a:t>
            </a:r>
            <a:r>
              <a:rPr lang="sv-SE" sz="1600" i="1" dirty="0">
                <a:latin typeface="Gotham Office" panose="02000000000000000000" pitchFamily="2" charset="0"/>
                <a:cs typeface="Calibri" panose="020F0502020204030204" pitchFamily="34" charset="0"/>
              </a:rPr>
              <a:t> on </a:t>
            </a:r>
            <a:r>
              <a:rPr lang="sv-SE" sz="1600" i="1" dirty="0" err="1">
                <a:latin typeface="Gotham Office" panose="02000000000000000000" pitchFamily="2" charset="0"/>
                <a:cs typeface="Calibri" panose="020F0502020204030204" pitchFamily="34" charset="0"/>
              </a:rPr>
              <a:t>coordinate</a:t>
            </a:r>
            <a:r>
              <a:rPr lang="sv-SE" sz="1600" i="1" dirty="0">
                <a:latin typeface="Gotham Office" panose="02000000000000000000" pitchFamily="2" charset="0"/>
                <a:cs typeface="Calibri" panose="020F0502020204030204" pitchFamily="34" charset="0"/>
              </a:rPr>
              <a:t>.</a:t>
            </a:r>
          </a:p>
          <a:p>
            <a:r>
              <a:rPr lang="sv-SE" sz="1600" i="1" dirty="0">
                <a:latin typeface="Gotham Office" panose="02000000000000000000" pitchFamily="2" charset="0"/>
                <a:cs typeface="Calibri" panose="020F0502020204030204" pitchFamily="34" charset="0"/>
              </a:rPr>
              <a:t>The </a:t>
            </a:r>
            <a:r>
              <a:rPr lang="sv-SE" sz="1600" i="1" dirty="0" err="1">
                <a:latin typeface="Gotham Office" panose="02000000000000000000" pitchFamily="2" charset="0"/>
                <a:cs typeface="Calibri" panose="020F0502020204030204" pitchFamily="34" charset="0"/>
              </a:rPr>
              <a:t>reference</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genome</a:t>
            </a:r>
            <a:r>
              <a:rPr lang="sv-SE" sz="1600" i="1" dirty="0">
                <a:latin typeface="Gotham Office" panose="02000000000000000000" pitchFamily="2" charset="0"/>
                <a:cs typeface="Calibri" panose="020F0502020204030204" pitchFamily="34" charset="0"/>
              </a:rPr>
              <a:t> must be the same </a:t>
            </a:r>
            <a:r>
              <a:rPr lang="sv-SE" sz="1600" i="1" dirty="0" err="1">
                <a:latin typeface="Gotham Office" panose="02000000000000000000" pitchFamily="2" charset="0"/>
                <a:cs typeface="Calibri" panose="020F0502020204030204" pitchFamily="34" charset="0"/>
              </a:rPr>
              <a:t>that</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was</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used</a:t>
            </a:r>
            <a:r>
              <a:rPr lang="sv-SE" sz="1600" i="1" dirty="0">
                <a:latin typeface="Gotham Office" panose="02000000000000000000" pitchFamily="2" charset="0"/>
                <a:cs typeface="Calibri" panose="020F0502020204030204" pitchFamily="34" charset="0"/>
              </a:rPr>
              <a:t>  </a:t>
            </a:r>
            <a:r>
              <a:rPr lang="sv-SE" sz="1600" i="1" dirty="0" err="1">
                <a:latin typeface="Gotham Office" panose="02000000000000000000" pitchFamily="2" charset="0"/>
                <a:cs typeface="Calibri" panose="020F0502020204030204" pitchFamily="34" charset="0"/>
              </a:rPr>
              <a:t>used</a:t>
            </a:r>
            <a:r>
              <a:rPr lang="sv-SE" sz="1600" i="1" dirty="0">
                <a:latin typeface="Gotham Office" panose="02000000000000000000" pitchFamily="2" charset="0"/>
                <a:cs typeface="Calibri" panose="020F0502020204030204" pitchFamily="34" charset="0"/>
              </a:rPr>
              <a:t> for the </a:t>
            </a:r>
            <a:r>
              <a:rPr lang="sv-SE" sz="1600" i="1" dirty="0" err="1">
                <a:latin typeface="Gotham Office" panose="02000000000000000000" pitchFamily="2" charset="0"/>
                <a:cs typeface="Calibri" panose="020F0502020204030204" pitchFamily="34" charset="0"/>
              </a:rPr>
              <a:t>alignment</a:t>
            </a:r>
            <a:r>
              <a:rPr lang="sv-SE" sz="1600" dirty="0">
                <a:latin typeface="Gotham Office" panose="02000000000000000000" pitchFamily="2" charset="0"/>
                <a:cs typeface="Calibri" panose="020F0502020204030204" pitchFamily="34" charset="0"/>
              </a:rPr>
              <a:t>.</a:t>
            </a:r>
          </a:p>
        </p:txBody>
      </p:sp>
      <p:pic>
        <p:nvPicPr>
          <p:cNvPr id="5" name="Bildobjekt 4">
            <a:extLst>
              <a:ext uri="{FF2B5EF4-FFF2-40B4-BE49-F238E27FC236}">
                <a16:creationId xmlns:a16="http://schemas.microsoft.com/office/drawing/2014/main" id="{F3EFC6B6-E290-480F-A82A-BC35F98A45B0}"/>
              </a:ext>
            </a:extLst>
          </p:cNvPr>
          <p:cNvPicPr>
            <a:picLocks noChangeAspect="1"/>
          </p:cNvPicPr>
          <p:nvPr/>
        </p:nvPicPr>
        <p:blipFill>
          <a:blip r:embed="rId2"/>
          <a:stretch>
            <a:fillRect/>
          </a:stretch>
        </p:blipFill>
        <p:spPr>
          <a:xfrm>
            <a:off x="5619170" y="1245993"/>
            <a:ext cx="3248025" cy="3312727"/>
          </a:xfrm>
          <a:prstGeom prst="rect">
            <a:avLst/>
          </a:prstGeom>
        </p:spPr>
      </p:pic>
    </p:spTree>
    <p:extLst>
      <p:ext uri="{BB962C8B-B14F-4D97-AF65-F5344CB8AC3E}">
        <p14:creationId xmlns:p14="http://schemas.microsoft.com/office/powerpoint/2010/main" val="33048339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366C16A-0A99-443D-BB2A-61BB5401B43A}"/>
              </a:ext>
            </a:extLst>
          </p:cNvPr>
          <p:cNvSpPr>
            <a:spLocks noGrp="1"/>
          </p:cNvSpPr>
          <p:nvPr>
            <p:ph type="title"/>
          </p:nvPr>
        </p:nvSpPr>
        <p:spPr>
          <a:xfrm>
            <a:off x="210113" y="226496"/>
            <a:ext cx="8229600" cy="1143000"/>
          </a:xfrm>
        </p:spPr>
        <p:txBody>
          <a:bodyPr>
            <a:normAutofit/>
          </a:bodyPr>
          <a:lstStyle/>
          <a:p>
            <a:pPr algn="ctr"/>
            <a:r>
              <a:rPr lang="sv-SE" sz="3600" dirty="0" err="1"/>
              <a:t>Add</a:t>
            </a:r>
            <a:r>
              <a:rPr lang="sv-SE" sz="3600" dirty="0"/>
              <a:t> annotations</a:t>
            </a:r>
          </a:p>
        </p:txBody>
      </p:sp>
      <p:pic>
        <p:nvPicPr>
          <p:cNvPr id="4" name="Picture 2">
            <a:extLst>
              <a:ext uri="{FF2B5EF4-FFF2-40B4-BE49-F238E27FC236}">
                <a16:creationId xmlns:a16="http://schemas.microsoft.com/office/drawing/2014/main" id="{72975342-5173-43E5-8F21-5D49AA03F4B9}"/>
              </a:ext>
            </a:extLst>
          </p:cNvPr>
          <p:cNvPicPr>
            <a:picLocks noChangeAspect="1" noChangeArrowheads="1"/>
          </p:cNvPicPr>
          <p:nvPr/>
        </p:nvPicPr>
        <p:blipFill>
          <a:blip r:embed="rId2" cstate="print"/>
          <a:srcRect l="1354" t="2778" r="66250" b="48611"/>
          <a:stretch>
            <a:fillRect/>
          </a:stretch>
        </p:blipFill>
        <p:spPr bwMode="auto">
          <a:xfrm>
            <a:off x="4917113" y="1493063"/>
            <a:ext cx="3949700" cy="3556000"/>
          </a:xfrm>
          <a:prstGeom prst="rect">
            <a:avLst/>
          </a:prstGeom>
          <a:noFill/>
          <a:ln w="9525">
            <a:noFill/>
            <a:miter lim="800000"/>
            <a:headEnd/>
            <a:tailEnd/>
          </a:ln>
        </p:spPr>
      </p:pic>
      <p:graphicFrame>
        <p:nvGraphicFramePr>
          <p:cNvPr id="5" name="Tabell 4">
            <a:extLst>
              <a:ext uri="{FF2B5EF4-FFF2-40B4-BE49-F238E27FC236}">
                <a16:creationId xmlns:a16="http://schemas.microsoft.com/office/drawing/2014/main" id="{7A50035B-ED4E-47D8-AE99-1F8DB13E6A81}"/>
              </a:ext>
            </a:extLst>
          </p:cNvPr>
          <p:cNvGraphicFramePr>
            <a:graphicFrameLocks noGrp="1"/>
          </p:cNvGraphicFramePr>
          <p:nvPr>
            <p:extLst>
              <p:ext uri="{D42A27DB-BD31-4B8C-83A1-F6EECF244321}">
                <p14:modId xmlns:p14="http://schemas.microsoft.com/office/powerpoint/2010/main" val="1468893820"/>
              </p:ext>
            </p:extLst>
          </p:nvPr>
        </p:nvGraphicFramePr>
        <p:xfrm>
          <a:off x="469604" y="1493063"/>
          <a:ext cx="3944682" cy="3235590"/>
        </p:xfrm>
        <a:graphic>
          <a:graphicData uri="http://schemas.openxmlformats.org/drawingml/2006/table">
            <a:tbl>
              <a:tblPr/>
              <a:tblGrid>
                <a:gridCol w="657447">
                  <a:extLst>
                    <a:ext uri="{9D8B030D-6E8A-4147-A177-3AD203B41FA5}">
                      <a16:colId xmlns:a16="http://schemas.microsoft.com/office/drawing/2014/main" val="20000"/>
                    </a:ext>
                  </a:extLst>
                </a:gridCol>
                <a:gridCol w="657447">
                  <a:extLst>
                    <a:ext uri="{9D8B030D-6E8A-4147-A177-3AD203B41FA5}">
                      <a16:colId xmlns:a16="http://schemas.microsoft.com/office/drawing/2014/main" val="20001"/>
                    </a:ext>
                  </a:extLst>
                </a:gridCol>
                <a:gridCol w="657447">
                  <a:extLst>
                    <a:ext uri="{9D8B030D-6E8A-4147-A177-3AD203B41FA5}">
                      <a16:colId xmlns:a16="http://schemas.microsoft.com/office/drawing/2014/main" val="20002"/>
                    </a:ext>
                  </a:extLst>
                </a:gridCol>
                <a:gridCol w="657447">
                  <a:extLst>
                    <a:ext uri="{9D8B030D-6E8A-4147-A177-3AD203B41FA5}">
                      <a16:colId xmlns:a16="http://schemas.microsoft.com/office/drawing/2014/main" val="20003"/>
                    </a:ext>
                  </a:extLst>
                </a:gridCol>
                <a:gridCol w="657447">
                  <a:extLst>
                    <a:ext uri="{9D8B030D-6E8A-4147-A177-3AD203B41FA5}">
                      <a16:colId xmlns:a16="http://schemas.microsoft.com/office/drawing/2014/main" val="20004"/>
                    </a:ext>
                  </a:extLst>
                </a:gridCol>
                <a:gridCol w="657447">
                  <a:extLst>
                    <a:ext uri="{9D8B030D-6E8A-4147-A177-3AD203B41FA5}">
                      <a16:colId xmlns:a16="http://schemas.microsoft.com/office/drawing/2014/main" val="20005"/>
                    </a:ext>
                  </a:extLst>
                </a:gridCol>
              </a:tblGrid>
              <a:tr h="382770">
                <a:tc>
                  <a:txBody>
                    <a:bodyPr/>
                    <a:lstStyle/>
                    <a:p>
                      <a:pPr algn="l" fontAlgn="b"/>
                      <a:r>
                        <a:rPr lang="sv-SE" sz="1100" b="1" i="0" u="none" strike="noStrike" dirty="0" err="1">
                          <a:solidFill>
                            <a:srgbClr val="000000"/>
                          </a:solidFill>
                          <a:latin typeface="Calibri"/>
                        </a:rPr>
                        <a:t>SampleID</a:t>
                      </a:r>
                      <a:endParaRPr lang="sv-SE" sz="1100" b="1"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1" i="0" u="none" strike="noStrike">
                          <a:solidFill>
                            <a:srgbClr val="000000"/>
                          </a:solidFill>
                          <a:latin typeface="Calibri"/>
                        </a:rPr>
                        <a:t>Age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1" i="0" u="none" strike="noStrike">
                          <a:solidFill>
                            <a:srgbClr val="000000"/>
                          </a:solidFill>
                          <a:latin typeface="Calibri"/>
                        </a:rPr>
                        <a:t>Gender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1" i="0" u="none" strike="noStrike" dirty="0" err="1">
                          <a:solidFill>
                            <a:srgbClr val="000000"/>
                          </a:solidFill>
                          <a:latin typeface="Calibri"/>
                        </a:rPr>
                        <a:t>Treatment</a:t>
                      </a:r>
                      <a:endParaRPr lang="sv-SE" sz="1100" b="1"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1" i="0" u="none" strike="noStrike">
                          <a:solidFill>
                            <a:srgbClr val="000000"/>
                          </a:solidFill>
                          <a:latin typeface="Calibri"/>
                        </a:rPr>
                        <a:t>Rank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1" i="0" u="none" strike="noStrike" dirty="0">
                          <a:solidFill>
                            <a:srgbClr val="000000"/>
                          </a:solidFill>
                          <a:latin typeface="Calibri"/>
                        </a:rPr>
                        <a:t>Censor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7735">
                <a:tc>
                  <a:txBody>
                    <a:bodyPr/>
                    <a:lstStyle/>
                    <a:p>
                      <a:pPr algn="r" fontAlgn="b"/>
                      <a:r>
                        <a:rPr lang="sv-SE" sz="1100" b="0" i="0" u="none" strike="noStrike">
                          <a:solidFill>
                            <a:srgbClr val="000000"/>
                          </a:solidFill>
                          <a:latin typeface="Calibri"/>
                        </a:rPr>
                        <a:t>5303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a:solidFill>
                            <a:srgbClr val="000000"/>
                          </a:solidFill>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Female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Drug 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Very low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7735">
                <a:tc>
                  <a:txBody>
                    <a:bodyPr/>
                    <a:lstStyle/>
                    <a:p>
                      <a:pPr algn="r" fontAlgn="b"/>
                      <a:r>
                        <a:rPr lang="sv-SE" sz="1100" b="0" i="0" u="none" strike="noStrike">
                          <a:solidFill>
                            <a:srgbClr val="000000"/>
                          </a:solidFill>
                          <a:latin typeface="Calibri"/>
                        </a:rPr>
                        <a:t>5308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a:solidFill>
                            <a:srgbClr val="000000"/>
                          </a:solidFill>
                          <a:latin typeface="Calibri"/>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Female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Placebo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Very low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37735">
                <a:tc>
                  <a:txBody>
                    <a:bodyPr/>
                    <a:lstStyle/>
                    <a:p>
                      <a:pPr algn="r" fontAlgn="b"/>
                      <a:r>
                        <a:rPr lang="sv-SE" sz="1100" b="0" i="0" u="none" strike="noStrike">
                          <a:solidFill>
                            <a:srgbClr val="000000"/>
                          </a:solidFill>
                          <a:latin typeface="Calibri"/>
                        </a:rPr>
                        <a:t>5302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a:solidFill>
                            <a:srgbClr val="000000"/>
                          </a:solidFill>
                          <a:latin typeface="Calibri"/>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Drug 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Low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37735">
                <a:tc>
                  <a:txBody>
                    <a:bodyPr/>
                    <a:lstStyle/>
                    <a:p>
                      <a:pPr algn="r" fontAlgn="b"/>
                      <a:r>
                        <a:rPr lang="sv-SE" sz="1100" b="0" i="0" u="none" strike="noStrike">
                          <a:solidFill>
                            <a:srgbClr val="000000"/>
                          </a:solidFill>
                          <a:latin typeface="Calibri"/>
                        </a:rPr>
                        <a:t>5309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Drug 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Low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37735">
                <a:tc>
                  <a:txBody>
                    <a:bodyPr/>
                    <a:lstStyle/>
                    <a:p>
                      <a:pPr algn="r" fontAlgn="b"/>
                      <a:r>
                        <a:rPr lang="sv-SE" sz="1100" b="0" i="0" u="none" strike="noStrike">
                          <a:solidFill>
                            <a:srgbClr val="000000"/>
                          </a:solidFill>
                          <a:latin typeface="Calibri"/>
                        </a:rPr>
                        <a:t>5312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a:solidFill>
                            <a:srgbClr val="000000"/>
                          </a:solidFill>
                          <a:latin typeface="Calibri"/>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Drug 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Medium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37735">
                <a:tc>
                  <a:txBody>
                    <a:bodyPr/>
                    <a:lstStyle/>
                    <a:p>
                      <a:pPr algn="r" fontAlgn="b"/>
                      <a:r>
                        <a:rPr lang="sv-SE" sz="1100" b="0" i="0" u="none" strike="noStrike">
                          <a:solidFill>
                            <a:srgbClr val="000000"/>
                          </a:solidFill>
                          <a:latin typeface="Calibri"/>
                        </a:rPr>
                        <a:t>5305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a:solidFill>
                            <a:srgbClr val="000000"/>
                          </a:solidFill>
                          <a:latin typeface="Calibri"/>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Placebo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Medium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37735">
                <a:tc>
                  <a:txBody>
                    <a:bodyPr/>
                    <a:lstStyle/>
                    <a:p>
                      <a:pPr algn="r" fontAlgn="b"/>
                      <a:r>
                        <a:rPr lang="sv-SE" sz="1100" b="0" i="0" u="none" strike="noStrike">
                          <a:solidFill>
                            <a:srgbClr val="000000"/>
                          </a:solidFill>
                          <a:latin typeface="Calibri"/>
                        </a:rPr>
                        <a:t>5311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a:solidFill>
                            <a:srgbClr val="000000"/>
                          </a:solidFill>
                          <a:latin typeface="Calibri"/>
                        </a:rPr>
                        <a:t>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Female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Drug 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Medium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37735">
                <a:tc>
                  <a:txBody>
                    <a:bodyPr/>
                    <a:lstStyle/>
                    <a:p>
                      <a:pPr algn="r" fontAlgn="b"/>
                      <a:r>
                        <a:rPr lang="sv-SE" sz="1100" b="0" i="0" u="none" strike="noStrike">
                          <a:solidFill>
                            <a:srgbClr val="000000"/>
                          </a:solidFill>
                          <a:latin typeface="Calibri"/>
                        </a:rPr>
                        <a:t>5307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a:solidFill>
                            <a:srgbClr val="000000"/>
                          </a:solidFill>
                          <a:latin typeface="Calibri"/>
                        </a:rPr>
                        <a:t>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Placebo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High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37735">
                <a:tc>
                  <a:txBody>
                    <a:bodyPr/>
                    <a:lstStyle/>
                    <a:p>
                      <a:pPr algn="r" fontAlgn="b"/>
                      <a:r>
                        <a:rPr lang="sv-SE" sz="1100" b="0" i="0" u="none" strike="noStrike">
                          <a:solidFill>
                            <a:srgbClr val="000000"/>
                          </a:solidFill>
                          <a:latin typeface="Calibri"/>
                        </a:rPr>
                        <a:t>5301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a:solidFill>
                            <a:srgbClr val="000000"/>
                          </a:solidFill>
                          <a:latin typeface="Calibri"/>
                        </a:rPr>
                        <a:t>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Drug 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High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37735">
                <a:tc>
                  <a:txBody>
                    <a:bodyPr/>
                    <a:lstStyle/>
                    <a:p>
                      <a:pPr algn="r" fontAlgn="b"/>
                      <a:r>
                        <a:rPr lang="sv-SE" sz="1100" b="0" i="0" u="none" strike="noStrike">
                          <a:solidFill>
                            <a:srgbClr val="000000"/>
                          </a:solidFill>
                          <a:latin typeface="Calibri"/>
                        </a:rPr>
                        <a:t>5310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a:solidFill>
                            <a:srgbClr val="000000"/>
                          </a:solidFill>
                          <a:latin typeface="Calibri"/>
                        </a:rPr>
                        <a:t>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Female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Drug 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Very high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37735">
                <a:tc>
                  <a:txBody>
                    <a:bodyPr/>
                    <a:lstStyle/>
                    <a:p>
                      <a:pPr algn="r" fontAlgn="b"/>
                      <a:r>
                        <a:rPr lang="sv-SE" sz="1100" b="0" i="0" u="none" strike="noStrike">
                          <a:solidFill>
                            <a:srgbClr val="000000"/>
                          </a:solidFill>
                          <a:latin typeface="Calibri"/>
                        </a:rPr>
                        <a:t>5306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a:solidFill>
                            <a:srgbClr val="000000"/>
                          </a:solidFill>
                          <a:latin typeface="Calibri"/>
                        </a:rPr>
                        <a:t>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Female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Placebo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Very high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37735">
                <a:tc>
                  <a:txBody>
                    <a:bodyPr/>
                    <a:lstStyle/>
                    <a:p>
                      <a:pPr algn="r" fontAlgn="b"/>
                      <a:r>
                        <a:rPr lang="sv-SE" sz="1100" b="0" i="0" u="none" strike="noStrike">
                          <a:solidFill>
                            <a:srgbClr val="000000"/>
                          </a:solidFill>
                          <a:latin typeface="Calibri"/>
                        </a:rPr>
                        <a:t>5304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a:solidFill>
                            <a:srgbClr val="000000"/>
                          </a:solidFill>
                          <a:latin typeface="Calibri"/>
                        </a:rPr>
                        <a:t>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Female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Drug 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1100" b="0" i="0" u="none" strike="noStrike">
                          <a:solidFill>
                            <a:srgbClr val="000000"/>
                          </a:solidFill>
                          <a:latin typeface="Calibri"/>
                        </a:rPr>
                        <a:t>Very high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11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sp>
        <p:nvSpPr>
          <p:cNvPr id="6" name="Rektangel 5">
            <a:extLst>
              <a:ext uri="{FF2B5EF4-FFF2-40B4-BE49-F238E27FC236}">
                <a16:creationId xmlns:a16="http://schemas.microsoft.com/office/drawing/2014/main" id="{27B21CFB-4085-48B8-A5EA-FFEE9CADB68C}"/>
              </a:ext>
            </a:extLst>
          </p:cNvPr>
          <p:cNvSpPr/>
          <p:nvPr/>
        </p:nvSpPr>
        <p:spPr>
          <a:xfrm>
            <a:off x="635016" y="5264268"/>
            <a:ext cx="7898775" cy="584775"/>
          </a:xfrm>
          <a:prstGeom prst="rect">
            <a:avLst/>
          </a:prstGeom>
        </p:spPr>
        <p:txBody>
          <a:bodyPr wrap="square">
            <a:spAutoFit/>
          </a:bodyPr>
          <a:lstStyle/>
          <a:p>
            <a:r>
              <a:rPr lang="sv-SE" sz="1600" dirty="0">
                <a:latin typeface="Gotham Office" panose="02000000000000000000" pitchFamily="2" charset="0"/>
              </a:rPr>
              <a:t>The </a:t>
            </a:r>
            <a:r>
              <a:rPr lang="sv-SE" sz="1600" dirty="0" err="1">
                <a:latin typeface="Gotham Office" panose="02000000000000000000" pitchFamily="2" charset="0"/>
              </a:rPr>
              <a:t>unique</a:t>
            </a:r>
            <a:r>
              <a:rPr lang="sv-SE" sz="1600" dirty="0">
                <a:latin typeface="Gotham Office" panose="02000000000000000000" pitchFamily="2" charset="0"/>
              </a:rPr>
              <a:t> </a:t>
            </a:r>
            <a:r>
              <a:rPr lang="sv-SE" sz="1600" dirty="0" err="1">
                <a:latin typeface="Gotham Office" panose="02000000000000000000" pitchFamily="2" charset="0"/>
              </a:rPr>
              <a:t>sample</a:t>
            </a:r>
            <a:r>
              <a:rPr lang="sv-SE" sz="1600" dirty="0">
                <a:latin typeface="Gotham Office" panose="02000000000000000000" pitchFamily="2" charset="0"/>
              </a:rPr>
              <a:t>/</a:t>
            </a:r>
            <a:r>
              <a:rPr lang="sv-SE" sz="1600" dirty="0" err="1">
                <a:latin typeface="Gotham Office" panose="02000000000000000000" pitchFamily="2" charset="0"/>
              </a:rPr>
              <a:t>variable</a:t>
            </a:r>
            <a:r>
              <a:rPr lang="sv-SE" sz="1600" dirty="0">
                <a:latin typeface="Gotham Office" panose="02000000000000000000" pitchFamily="2" charset="0"/>
              </a:rPr>
              <a:t> id in the </a:t>
            </a:r>
            <a:r>
              <a:rPr lang="sv-SE" sz="1600" dirty="0" err="1">
                <a:latin typeface="Gotham Office" panose="02000000000000000000" pitchFamily="2" charset="0"/>
              </a:rPr>
              <a:t>first</a:t>
            </a:r>
            <a:r>
              <a:rPr lang="sv-SE" sz="1600" dirty="0">
                <a:latin typeface="Gotham Office" panose="02000000000000000000" pitchFamily="2" charset="0"/>
              </a:rPr>
              <a:t> </a:t>
            </a:r>
            <a:r>
              <a:rPr lang="sv-SE" sz="1600" dirty="0" err="1">
                <a:latin typeface="Gotham Office" panose="02000000000000000000" pitchFamily="2" charset="0"/>
              </a:rPr>
              <a:t>column</a:t>
            </a:r>
            <a:r>
              <a:rPr lang="sv-SE" sz="1600" dirty="0">
                <a:latin typeface="Gotham Office" panose="02000000000000000000" pitchFamily="2" charset="0"/>
              </a:rPr>
              <a:t> must match the id in the </a:t>
            </a:r>
            <a:r>
              <a:rPr lang="sv-SE" sz="1600" dirty="0" err="1">
                <a:latin typeface="Gotham Office" panose="02000000000000000000" pitchFamily="2" charset="0"/>
              </a:rPr>
              <a:t>imported</a:t>
            </a:r>
            <a:r>
              <a:rPr lang="sv-SE" sz="1600" dirty="0">
                <a:latin typeface="Gotham Office" panose="02000000000000000000" pitchFamily="2" charset="0"/>
              </a:rPr>
              <a:t> </a:t>
            </a:r>
            <a:r>
              <a:rPr lang="sv-SE" sz="1600" dirty="0" err="1">
                <a:latin typeface="Gotham Office" panose="02000000000000000000" pitchFamily="2" charset="0"/>
              </a:rPr>
              <a:t>dataset</a:t>
            </a:r>
            <a:r>
              <a:rPr lang="sv-SE" sz="1600" dirty="0">
                <a:latin typeface="Gotham Office" panose="02000000000000000000" pitchFamily="2" charset="0"/>
              </a:rPr>
              <a:t>.</a:t>
            </a:r>
          </a:p>
        </p:txBody>
      </p:sp>
    </p:spTree>
    <p:extLst>
      <p:ext uri="{BB962C8B-B14F-4D97-AF65-F5344CB8AC3E}">
        <p14:creationId xmlns:p14="http://schemas.microsoft.com/office/powerpoint/2010/main" val="14536024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7B3D30B-E90E-4F3D-A88C-4808E2A74A8E}"/>
              </a:ext>
            </a:extLst>
          </p:cNvPr>
          <p:cNvSpPr>
            <a:spLocks noGrp="1"/>
          </p:cNvSpPr>
          <p:nvPr>
            <p:ph type="title"/>
          </p:nvPr>
        </p:nvSpPr>
        <p:spPr>
          <a:xfrm>
            <a:off x="222421" y="260156"/>
            <a:ext cx="8229600" cy="1143000"/>
          </a:xfrm>
        </p:spPr>
        <p:txBody>
          <a:bodyPr>
            <a:normAutofit/>
          </a:bodyPr>
          <a:lstStyle/>
          <a:p>
            <a:pPr algn="ctr"/>
            <a:r>
              <a:rPr lang="sv-SE" sz="3600" dirty="0"/>
              <a:t>Steps </a:t>
            </a:r>
            <a:r>
              <a:rPr lang="sv-SE" sz="3600" dirty="0" err="1"/>
              <a:t>to</a:t>
            </a:r>
            <a:r>
              <a:rPr lang="sv-SE" sz="3600" dirty="0"/>
              <a:t> </a:t>
            </a:r>
            <a:r>
              <a:rPr lang="sv-SE" sz="3600" dirty="0" err="1"/>
              <a:t>add</a:t>
            </a:r>
            <a:r>
              <a:rPr lang="sv-SE" sz="3600" dirty="0"/>
              <a:t> annotations</a:t>
            </a:r>
          </a:p>
        </p:txBody>
      </p:sp>
      <p:sp>
        <p:nvSpPr>
          <p:cNvPr id="3" name="Platshållare för innehåll 2">
            <a:extLst>
              <a:ext uri="{FF2B5EF4-FFF2-40B4-BE49-F238E27FC236}">
                <a16:creationId xmlns:a16="http://schemas.microsoft.com/office/drawing/2014/main" id="{DA98042C-067D-4548-A873-9AC9C0370337}"/>
              </a:ext>
            </a:extLst>
          </p:cNvPr>
          <p:cNvSpPr>
            <a:spLocks noGrp="1"/>
          </p:cNvSpPr>
          <p:nvPr>
            <p:ph idx="1"/>
          </p:nvPr>
        </p:nvSpPr>
        <p:spPr>
          <a:xfrm>
            <a:off x="457200" y="1403156"/>
            <a:ext cx="7426411" cy="4926207"/>
          </a:xfrm>
        </p:spPr>
        <p:txBody>
          <a:bodyPr>
            <a:normAutofit fontScale="70000" lnSpcReduction="20000"/>
          </a:bodyPr>
          <a:lstStyle/>
          <a:p>
            <a:pPr marL="457200" indent="-457200">
              <a:lnSpc>
                <a:spcPct val="120000"/>
              </a:lnSpc>
              <a:buClr>
                <a:srgbClr val="009BDB"/>
              </a:buClr>
              <a:buFont typeface="+mj-lt"/>
              <a:buAutoNum type="arabicPeriod"/>
            </a:pPr>
            <a:r>
              <a:rPr lang="sv-SE" dirty="0" err="1"/>
              <a:t>Select</a:t>
            </a:r>
            <a:r>
              <a:rPr lang="sv-SE" dirty="0"/>
              <a:t> </a:t>
            </a:r>
            <a:r>
              <a:rPr lang="sv-SE" dirty="0" err="1"/>
              <a:t>File</a:t>
            </a:r>
            <a:r>
              <a:rPr lang="sv-SE" dirty="0"/>
              <a:t>/</a:t>
            </a:r>
            <a:r>
              <a:rPr lang="sv-SE" dirty="0" err="1"/>
              <a:t>Open</a:t>
            </a:r>
            <a:r>
              <a:rPr lang="sv-SE" dirty="0"/>
              <a:t> </a:t>
            </a:r>
            <a:r>
              <a:rPr lang="sv-SE" dirty="0" err="1"/>
              <a:t>with</a:t>
            </a:r>
            <a:r>
              <a:rPr lang="sv-SE" dirty="0"/>
              <a:t> </a:t>
            </a:r>
            <a:r>
              <a:rPr lang="sv-SE" dirty="0" err="1"/>
              <a:t>Wizard</a:t>
            </a:r>
            <a:endParaRPr lang="sv-SE" dirty="0"/>
          </a:p>
          <a:p>
            <a:pPr marL="457200" indent="-457200">
              <a:lnSpc>
                <a:spcPct val="120000"/>
              </a:lnSpc>
              <a:buClr>
                <a:srgbClr val="009BDB"/>
              </a:buClr>
              <a:buFont typeface="+mj-lt"/>
              <a:buAutoNum type="arabicPeriod"/>
            </a:pPr>
            <a:r>
              <a:rPr lang="sv-SE" dirty="0" err="1"/>
              <a:t>Select</a:t>
            </a:r>
            <a:r>
              <a:rPr lang="sv-SE" dirty="0"/>
              <a:t> the </a:t>
            </a:r>
            <a:r>
              <a:rPr lang="sv-SE" dirty="0" err="1"/>
              <a:t>file</a:t>
            </a:r>
            <a:r>
              <a:rPr lang="sv-SE" dirty="0"/>
              <a:t> Data Import </a:t>
            </a:r>
            <a:r>
              <a:rPr lang="sv-SE" dirty="0" err="1"/>
              <a:t>Example</a:t>
            </a:r>
            <a:r>
              <a:rPr lang="sv-SE" dirty="0"/>
              <a:t> </a:t>
            </a:r>
            <a:r>
              <a:rPr lang="sv-SE" dirty="0" err="1"/>
              <a:t>Without</a:t>
            </a:r>
            <a:r>
              <a:rPr lang="sv-SE" dirty="0"/>
              <a:t> Annotations</a:t>
            </a:r>
          </a:p>
          <a:p>
            <a:pPr marL="457200" indent="-457200">
              <a:lnSpc>
                <a:spcPct val="120000"/>
              </a:lnSpc>
              <a:buClr>
                <a:srgbClr val="009BDB"/>
              </a:buClr>
              <a:buFont typeface="+mj-lt"/>
              <a:buAutoNum type="arabicPeriod"/>
            </a:pPr>
            <a:r>
              <a:rPr lang="sv-SE" dirty="0"/>
              <a:t>Check the </a:t>
            </a:r>
            <a:r>
              <a:rPr lang="sv-SE" dirty="0" err="1"/>
              <a:t>sample</a:t>
            </a:r>
            <a:r>
              <a:rPr lang="sv-SE" dirty="0"/>
              <a:t> annotations in the </a:t>
            </a:r>
            <a:r>
              <a:rPr lang="sv-SE" dirty="0" err="1"/>
              <a:t>Sample</a:t>
            </a:r>
            <a:r>
              <a:rPr lang="sv-SE" dirty="0"/>
              <a:t> </a:t>
            </a:r>
            <a:r>
              <a:rPr lang="sv-SE" dirty="0" err="1"/>
              <a:t>tab</a:t>
            </a:r>
            <a:r>
              <a:rPr lang="sv-SE" dirty="0"/>
              <a:t> and </a:t>
            </a:r>
            <a:r>
              <a:rPr lang="sv-SE" dirty="0" err="1"/>
              <a:t>see</a:t>
            </a:r>
            <a:r>
              <a:rPr lang="sv-SE" dirty="0"/>
              <a:t> </a:t>
            </a:r>
            <a:r>
              <a:rPr lang="sv-SE" dirty="0" err="1"/>
              <a:t>that</a:t>
            </a:r>
            <a:r>
              <a:rPr lang="sv-SE" dirty="0"/>
              <a:t> </a:t>
            </a:r>
            <a:r>
              <a:rPr lang="sv-SE" dirty="0" err="1"/>
              <a:t>you</a:t>
            </a:r>
            <a:r>
              <a:rPr lang="sv-SE" dirty="0"/>
              <a:t> </a:t>
            </a:r>
            <a:r>
              <a:rPr lang="sv-SE" dirty="0" err="1"/>
              <a:t>only</a:t>
            </a:r>
            <a:r>
              <a:rPr lang="sv-SE" dirty="0"/>
              <a:t> </a:t>
            </a:r>
            <a:r>
              <a:rPr lang="sv-SE" dirty="0" err="1"/>
              <a:t>have</a:t>
            </a:r>
            <a:r>
              <a:rPr lang="sv-SE" dirty="0"/>
              <a:t> </a:t>
            </a:r>
            <a:r>
              <a:rPr lang="sv-SE" dirty="0" err="1"/>
              <a:t>one</a:t>
            </a:r>
            <a:r>
              <a:rPr lang="sv-SE" dirty="0"/>
              <a:t> annotation – </a:t>
            </a:r>
            <a:r>
              <a:rPr lang="sv-SE" dirty="0" err="1"/>
              <a:t>Sample</a:t>
            </a:r>
            <a:r>
              <a:rPr lang="sv-SE" dirty="0"/>
              <a:t> id</a:t>
            </a:r>
          </a:p>
          <a:p>
            <a:pPr marL="457200" indent="-457200">
              <a:lnSpc>
                <a:spcPct val="120000"/>
              </a:lnSpc>
              <a:buClr>
                <a:srgbClr val="009BDB"/>
              </a:buClr>
              <a:buFont typeface="+mj-lt"/>
              <a:buAutoNum type="arabicPeriod"/>
            </a:pPr>
            <a:r>
              <a:rPr lang="sv-SE" dirty="0" err="1"/>
              <a:t>Select</a:t>
            </a:r>
            <a:r>
              <a:rPr lang="sv-SE" dirty="0"/>
              <a:t> </a:t>
            </a:r>
            <a:r>
              <a:rPr lang="sv-SE" dirty="0" err="1"/>
              <a:t>File</a:t>
            </a:r>
            <a:r>
              <a:rPr lang="sv-SE" dirty="0"/>
              <a:t>/Import/</a:t>
            </a:r>
            <a:r>
              <a:rPr lang="sv-SE" dirty="0" err="1"/>
              <a:t>Sample</a:t>
            </a:r>
            <a:r>
              <a:rPr lang="sv-SE" dirty="0"/>
              <a:t> annotations</a:t>
            </a:r>
          </a:p>
          <a:p>
            <a:pPr marL="457200" indent="-457200">
              <a:lnSpc>
                <a:spcPct val="120000"/>
              </a:lnSpc>
              <a:buClr>
                <a:srgbClr val="009BDB"/>
              </a:buClr>
              <a:buFont typeface="+mj-lt"/>
              <a:buAutoNum type="arabicPeriod"/>
            </a:pPr>
            <a:r>
              <a:rPr lang="sv-SE" dirty="0" err="1"/>
              <a:t>Select</a:t>
            </a:r>
            <a:r>
              <a:rPr lang="sv-SE" dirty="0"/>
              <a:t> the </a:t>
            </a:r>
            <a:r>
              <a:rPr lang="sv-SE" dirty="0" err="1"/>
              <a:t>file</a:t>
            </a:r>
            <a:r>
              <a:rPr lang="sv-SE" dirty="0"/>
              <a:t> </a:t>
            </a:r>
            <a:r>
              <a:rPr lang="sv-SE" dirty="0" err="1"/>
              <a:t>Sample</a:t>
            </a:r>
            <a:r>
              <a:rPr lang="sv-SE" dirty="0"/>
              <a:t> Annotations.txt</a:t>
            </a:r>
          </a:p>
          <a:p>
            <a:pPr marL="457200" indent="-457200">
              <a:lnSpc>
                <a:spcPct val="120000"/>
              </a:lnSpc>
              <a:buClr>
                <a:srgbClr val="009BDB"/>
              </a:buClr>
              <a:buFont typeface="+mj-lt"/>
              <a:buAutoNum type="arabicPeriod"/>
            </a:pPr>
            <a:r>
              <a:rPr lang="sv-SE" dirty="0"/>
              <a:t>Import all the annotations</a:t>
            </a:r>
          </a:p>
          <a:p>
            <a:pPr marL="457200" indent="-457200">
              <a:lnSpc>
                <a:spcPct val="120000"/>
              </a:lnSpc>
              <a:buClr>
                <a:srgbClr val="009BDB"/>
              </a:buClr>
              <a:buFont typeface="+mj-lt"/>
              <a:buAutoNum type="arabicPeriod"/>
            </a:pPr>
            <a:r>
              <a:rPr lang="sv-SE" dirty="0"/>
              <a:t>Check the </a:t>
            </a:r>
            <a:r>
              <a:rPr lang="sv-SE" dirty="0" err="1"/>
              <a:t>sample</a:t>
            </a:r>
            <a:r>
              <a:rPr lang="sv-SE" dirty="0"/>
              <a:t> annotations in the </a:t>
            </a:r>
            <a:r>
              <a:rPr lang="sv-SE" dirty="0" err="1"/>
              <a:t>Sample</a:t>
            </a:r>
            <a:r>
              <a:rPr lang="sv-SE" dirty="0"/>
              <a:t> </a:t>
            </a:r>
            <a:r>
              <a:rPr lang="sv-SE" dirty="0" err="1"/>
              <a:t>tab</a:t>
            </a:r>
            <a:r>
              <a:rPr lang="sv-SE" dirty="0"/>
              <a:t> and </a:t>
            </a:r>
            <a:r>
              <a:rPr lang="sv-SE" dirty="0" err="1"/>
              <a:t>see</a:t>
            </a:r>
            <a:r>
              <a:rPr lang="sv-SE" dirty="0"/>
              <a:t> </a:t>
            </a:r>
            <a:r>
              <a:rPr lang="sv-SE" dirty="0" err="1"/>
              <a:t>that</a:t>
            </a:r>
            <a:r>
              <a:rPr lang="sv-SE" dirty="0"/>
              <a:t> </a:t>
            </a:r>
            <a:r>
              <a:rPr lang="sv-SE" dirty="0" err="1"/>
              <a:t>you</a:t>
            </a:r>
            <a:r>
              <a:rPr lang="sv-SE" dirty="0"/>
              <a:t> </a:t>
            </a:r>
            <a:r>
              <a:rPr lang="sv-SE" dirty="0" err="1"/>
              <a:t>now</a:t>
            </a:r>
            <a:r>
              <a:rPr lang="sv-SE" dirty="0"/>
              <a:t> </a:t>
            </a:r>
            <a:r>
              <a:rPr lang="sv-SE" dirty="0" err="1"/>
              <a:t>have</a:t>
            </a:r>
            <a:r>
              <a:rPr lang="sv-SE" dirty="0"/>
              <a:t> all 6 annotations</a:t>
            </a:r>
          </a:p>
          <a:p>
            <a:pPr marL="457200" indent="-457200">
              <a:lnSpc>
                <a:spcPct val="120000"/>
              </a:lnSpc>
              <a:buClr>
                <a:srgbClr val="009BDB"/>
              </a:buClr>
              <a:buFont typeface="+mj-lt"/>
              <a:buAutoNum type="arabicPeriod"/>
            </a:pPr>
            <a:endParaRPr lang="sv-SE" sz="2800" dirty="0"/>
          </a:p>
          <a:p>
            <a:pPr marL="0" indent="0">
              <a:lnSpc>
                <a:spcPct val="120000"/>
              </a:lnSpc>
              <a:buClr>
                <a:srgbClr val="009BDB"/>
              </a:buClr>
              <a:buNone/>
            </a:pPr>
            <a:r>
              <a:rPr lang="sv-SE" b="1" dirty="0"/>
              <a:t>Another </a:t>
            </a:r>
            <a:r>
              <a:rPr lang="sv-SE" b="1" dirty="0" err="1"/>
              <a:t>way</a:t>
            </a:r>
            <a:r>
              <a:rPr lang="sv-SE" b="1" dirty="0"/>
              <a:t> of </a:t>
            </a:r>
            <a:r>
              <a:rPr lang="sv-SE" b="1" dirty="0" err="1"/>
              <a:t>creating</a:t>
            </a:r>
            <a:r>
              <a:rPr lang="sv-SE" b="1" dirty="0"/>
              <a:t> the </a:t>
            </a:r>
            <a:r>
              <a:rPr lang="sv-SE" b="1" dirty="0" err="1"/>
              <a:t>sample</a:t>
            </a:r>
            <a:r>
              <a:rPr lang="sv-SE" b="1" dirty="0"/>
              <a:t> annotation file:</a:t>
            </a:r>
          </a:p>
          <a:p>
            <a:pPr marL="457200" indent="-457200">
              <a:lnSpc>
                <a:spcPct val="120000"/>
              </a:lnSpc>
              <a:buClr>
                <a:srgbClr val="009BDB"/>
              </a:buClr>
              <a:buFont typeface="+mj-lt"/>
              <a:buAutoNum type="arabicPeriod"/>
            </a:pPr>
            <a:r>
              <a:rPr lang="sv-SE" dirty="0"/>
              <a:t>Close the </a:t>
            </a:r>
            <a:r>
              <a:rPr lang="sv-SE" dirty="0" err="1"/>
              <a:t>dataset</a:t>
            </a:r>
            <a:r>
              <a:rPr lang="sv-SE" dirty="0"/>
              <a:t> and import it </a:t>
            </a:r>
            <a:r>
              <a:rPr lang="sv-SE" dirty="0" err="1"/>
              <a:t>again</a:t>
            </a:r>
            <a:r>
              <a:rPr lang="sv-SE" dirty="0"/>
              <a:t> (</a:t>
            </a:r>
            <a:r>
              <a:rPr lang="sv-SE" dirty="0" err="1"/>
              <a:t>without</a:t>
            </a:r>
            <a:r>
              <a:rPr lang="sv-SE" dirty="0"/>
              <a:t> annotations)</a:t>
            </a:r>
          </a:p>
          <a:p>
            <a:pPr marL="457200" indent="-457200">
              <a:lnSpc>
                <a:spcPct val="120000"/>
              </a:lnSpc>
              <a:buClr>
                <a:srgbClr val="009BDB"/>
              </a:buClr>
              <a:buFont typeface="+mj-lt"/>
              <a:buAutoNum type="arabicPeriod"/>
            </a:pPr>
            <a:r>
              <a:rPr lang="sv-SE" dirty="0" err="1"/>
              <a:t>Perform</a:t>
            </a:r>
            <a:r>
              <a:rPr lang="sv-SE" dirty="0"/>
              <a:t> </a:t>
            </a:r>
            <a:r>
              <a:rPr lang="sv-SE" dirty="0" err="1"/>
              <a:t>File</a:t>
            </a:r>
            <a:r>
              <a:rPr lang="sv-SE" dirty="0"/>
              <a:t>/Export/</a:t>
            </a:r>
            <a:r>
              <a:rPr lang="sv-SE" dirty="0" err="1"/>
              <a:t>Sample</a:t>
            </a:r>
            <a:r>
              <a:rPr lang="sv-SE" dirty="0"/>
              <a:t> annotations</a:t>
            </a:r>
          </a:p>
          <a:p>
            <a:pPr marL="457200" indent="-457200">
              <a:lnSpc>
                <a:spcPct val="120000"/>
              </a:lnSpc>
              <a:buClr>
                <a:srgbClr val="009BDB"/>
              </a:buClr>
              <a:buFont typeface="+mj-lt"/>
              <a:buAutoNum type="arabicPeriod"/>
            </a:pPr>
            <a:r>
              <a:rPr lang="sv-SE" dirty="0" err="1"/>
              <a:t>Open</a:t>
            </a:r>
            <a:r>
              <a:rPr lang="sv-SE" dirty="0"/>
              <a:t> the </a:t>
            </a:r>
            <a:r>
              <a:rPr lang="sv-SE" dirty="0" err="1"/>
              <a:t>file</a:t>
            </a:r>
            <a:r>
              <a:rPr lang="sv-SE" dirty="0"/>
              <a:t> in Excel and </a:t>
            </a:r>
            <a:r>
              <a:rPr lang="sv-SE" dirty="0" err="1"/>
              <a:t>add</a:t>
            </a:r>
            <a:r>
              <a:rPr lang="sv-SE" dirty="0"/>
              <a:t> </a:t>
            </a:r>
            <a:r>
              <a:rPr lang="sv-SE" dirty="0" err="1"/>
              <a:t>one</a:t>
            </a:r>
            <a:r>
              <a:rPr lang="sv-SE" dirty="0"/>
              <a:t> </a:t>
            </a:r>
            <a:r>
              <a:rPr lang="sv-SE" dirty="0" err="1"/>
              <a:t>column</a:t>
            </a:r>
            <a:r>
              <a:rPr lang="sv-SE" dirty="0"/>
              <a:t> per annotation.</a:t>
            </a:r>
          </a:p>
          <a:p>
            <a:pPr marL="457200" indent="-457200">
              <a:lnSpc>
                <a:spcPct val="120000"/>
              </a:lnSpc>
              <a:buClr>
                <a:srgbClr val="009BDB"/>
              </a:buClr>
              <a:buFont typeface="+mj-lt"/>
              <a:buAutoNum type="arabicPeriod"/>
            </a:pPr>
            <a:r>
              <a:rPr lang="sv-SE" dirty="0"/>
              <a:t>Save the </a:t>
            </a:r>
            <a:r>
              <a:rPr lang="sv-SE" dirty="0" err="1"/>
              <a:t>file</a:t>
            </a:r>
            <a:r>
              <a:rPr lang="sv-SE" dirty="0"/>
              <a:t> (</a:t>
            </a:r>
            <a:r>
              <a:rPr lang="sv-SE" dirty="0" err="1"/>
              <a:t>txt</a:t>
            </a:r>
            <a:r>
              <a:rPr lang="sv-SE" dirty="0"/>
              <a:t>) and import as in steps 4-6.</a:t>
            </a:r>
          </a:p>
          <a:p>
            <a:pPr>
              <a:lnSpc>
                <a:spcPct val="120000"/>
              </a:lnSpc>
            </a:pPr>
            <a:endParaRPr lang="sv-SE" dirty="0"/>
          </a:p>
        </p:txBody>
      </p:sp>
    </p:spTree>
    <p:extLst>
      <p:ext uri="{BB962C8B-B14F-4D97-AF65-F5344CB8AC3E}">
        <p14:creationId xmlns:p14="http://schemas.microsoft.com/office/powerpoint/2010/main" val="3626082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200004" y="264307"/>
            <a:ext cx="8229600" cy="879215"/>
          </a:xfrm>
        </p:spPr>
        <p:txBody>
          <a:bodyPr>
            <a:normAutofit/>
          </a:bodyPr>
          <a:lstStyle/>
          <a:p>
            <a:pPr algn="ctr"/>
            <a:r>
              <a:rPr lang="sv-SE" sz="3600" dirty="0"/>
              <a:t>Pre-</a:t>
            </a:r>
            <a:r>
              <a:rPr lang="sv-SE" sz="3600" dirty="0" err="1"/>
              <a:t>requisites</a:t>
            </a:r>
            <a:endParaRPr lang="sv-SE" sz="3600" dirty="0"/>
          </a:p>
        </p:txBody>
      </p:sp>
      <p:sp>
        <p:nvSpPr>
          <p:cNvPr id="3" name="Platshållare för datum 2"/>
          <p:cNvSpPr>
            <a:spLocks noGrp="1"/>
          </p:cNvSpPr>
          <p:nvPr>
            <p:ph type="dt" sz="half" idx="10"/>
          </p:nvPr>
        </p:nvSpPr>
        <p:spPr/>
        <p:txBody>
          <a:bodyPr/>
          <a:lstStyle/>
          <a:p>
            <a:fld id="{1FBC5EBE-A7E5-9D4C-AFEB-D87CEDCD52E2}" type="datetime1">
              <a:rPr lang="en-US" smtClean="0"/>
              <a:t>2/20/20</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4FB200D7-8764-084F-859C-3608A6975463}" type="slidenum">
              <a:rPr lang="sv-SE" smtClean="0"/>
              <a:t>5</a:t>
            </a:fld>
            <a:endParaRPr lang="sv-SE"/>
          </a:p>
        </p:txBody>
      </p:sp>
      <p:sp>
        <p:nvSpPr>
          <p:cNvPr id="7" name="Platshållare för innehåll 2">
            <a:extLst>
              <a:ext uri="{FF2B5EF4-FFF2-40B4-BE49-F238E27FC236}">
                <a16:creationId xmlns:a16="http://schemas.microsoft.com/office/drawing/2014/main" id="{C9A66F9C-D726-4A4B-BA78-E3D419D5D450}"/>
              </a:ext>
            </a:extLst>
          </p:cNvPr>
          <p:cNvSpPr txBox="1">
            <a:spLocks/>
          </p:cNvSpPr>
          <p:nvPr/>
        </p:nvSpPr>
        <p:spPr>
          <a:xfrm>
            <a:off x="-1" y="1558902"/>
            <a:ext cx="5288693" cy="4066100"/>
          </a:xfrm>
          <a:prstGeom prst="rect">
            <a:avLst/>
          </a:prstGeom>
        </p:spPr>
        <p:txBody>
          <a:bodyPr>
            <a:noAutofit/>
          </a:bodyPr>
          <a:lstStyle>
            <a:lvl1pPr marL="342900" indent="-342900" algn="l" defTabSz="457200" rtl="0" eaLnBrk="1" latinLnBrk="0" hangingPunct="1">
              <a:spcBef>
                <a:spcPct val="20000"/>
              </a:spcBef>
              <a:buFont typeface="Arial"/>
              <a:buChar char="•"/>
              <a:defRPr sz="2400" b="0" i="0" kern="1200">
                <a:solidFill>
                  <a:schemeClr val="tx1"/>
                </a:solidFill>
                <a:latin typeface="Gotham-Light"/>
                <a:ea typeface="+mn-ea"/>
                <a:cs typeface="Gotham-Light"/>
              </a:defRPr>
            </a:lvl1pPr>
            <a:lvl2pPr marL="742950" indent="-285750" algn="l" defTabSz="457200" rtl="0" eaLnBrk="1" latinLnBrk="0" hangingPunct="1">
              <a:spcBef>
                <a:spcPct val="20000"/>
              </a:spcBef>
              <a:buFont typeface="Arial"/>
              <a:buChar char="–"/>
              <a:defRPr sz="2400" b="0" i="0" kern="1200">
                <a:solidFill>
                  <a:schemeClr val="tx1"/>
                </a:solidFill>
                <a:latin typeface="Gotham-Light"/>
                <a:ea typeface="+mn-ea"/>
                <a:cs typeface="Gotham-Light"/>
              </a:defRPr>
            </a:lvl2pPr>
            <a:lvl3pPr marL="1143000" indent="-228600" algn="l" defTabSz="457200" rtl="0" eaLnBrk="1" latinLnBrk="0" hangingPunct="1">
              <a:spcBef>
                <a:spcPct val="20000"/>
              </a:spcBef>
              <a:buFont typeface="Arial"/>
              <a:buChar char="•"/>
              <a:defRPr sz="2000" b="0" i="0" kern="1200">
                <a:solidFill>
                  <a:schemeClr val="tx1"/>
                </a:solidFill>
                <a:latin typeface="Gotham-Light"/>
                <a:ea typeface="+mn-ea"/>
                <a:cs typeface="Gotham-Light"/>
              </a:defRPr>
            </a:lvl3pPr>
            <a:lvl4pPr marL="1600200" indent="-228600" algn="l" defTabSz="457200" rtl="0" eaLnBrk="1" latinLnBrk="0" hangingPunct="1">
              <a:spcBef>
                <a:spcPct val="20000"/>
              </a:spcBef>
              <a:buFont typeface="Arial"/>
              <a:buChar char="–"/>
              <a:defRPr sz="1800" b="0" i="0" kern="1200">
                <a:solidFill>
                  <a:schemeClr val="tx1"/>
                </a:solidFill>
                <a:latin typeface="Gotham-Light"/>
                <a:ea typeface="+mn-ea"/>
                <a:cs typeface="Gotham-Light"/>
              </a:defRPr>
            </a:lvl4pPr>
            <a:lvl5pPr marL="2057400" indent="-228600" algn="l" defTabSz="457200" rtl="0" eaLnBrk="1" latinLnBrk="0" hangingPunct="1">
              <a:spcBef>
                <a:spcPct val="20000"/>
              </a:spcBef>
              <a:buFont typeface="Arial"/>
              <a:buChar char="»"/>
              <a:defRPr sz="1800" b="0" i="0" kern="1200">
                <a:solidFill>
                  <a:schemeClr val="tx1"/>
                </a:solidFill>
                <a:latin typeface="Gotham-Light"/>
                <a:ea typeface="+mn-ea"/>
                <a:cs typeface="Gotham-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44500" indent="0">
              <a:buFont typeface="Arial"/>
              <a:buNone/>
            </a:pPr>
            <a:r>
              <a:rPr lang="en-US" sz="1800" dirty="0">
                <a:latin typeface="Gotham Office" panose="02000000000000000000" pitchFamily="2" charset="0"/>
                <a:cs typeface="BrowalliaUPC" panose="020B0604020202020204" pitchFamily="34" charset="-34"/>
              </a:rPr>
              <a:t>The Basic Training includes exercises on basic features and functionality in Qlucore Omics Explorer.</a:t>
            </a:r>
          </a:p>
          <a:p>
            <a:pPr marL="444500" indent="0">
              <a:buFont typeface="Arial"/>
              <a:buNone/>
            </a:pPr>
            <a:endParaRPr lang="en-US" sz="1800" dirty="0">
              <a:latin typeface="Gotham Office" panose="02000000000000000000" pitchFamily="2" charset="0"/>
              <a:cs typeface="BrowalliaUPC" panose="020B0604020202020204" pitchFamily="34" charset="-34"/>
            </a:endParaRPr>
          </a:p>
          <a:p>
            <a:pPr marL="444500" indent="0">
              <a:buFont typeface="Arial"/>
              <a:buNone/>
            </a:pPr>
            <a:r>
              <a:rPr lang="en-US" sz="1800" dirty="0">
                <a:latin typeface="Gotham Office" panose="02000000000000000000" pitchFamily="2" charset="0"/>
                <a:cs typeface="BrowalliaUPC" panose="020B0604020202020204" pitchFamily="34" charset="-34"/>
              </a:rPr>
              <a:t>The training is intended for new users  and does not require that you have previous experience with Qlucore Omics Explorer. </a:t>
            </a:r>
          </a:p>
          <a:p>
            <a:pPr marL="444500" indent="0">
              <a:buFont typeface="Arial"/>
              <a:buNone/>
            </a:pPr>
            <a:endParaRPr lang="en-US" sz="1800" dirty="0">
              <a:latin typeface="Gotham Office" panose="02000000000000000000" pitchFamily="2" charset="0"/>
              <a:cs typeface="BrowalliaUPC" panose="020B0604020202020204" pitchFamily="34" charset="-34"/>
            </a:endParaRPr>
          </a:p>
          <a:p>
            <a:pPr marL="444500" indent="0">
              <a:buFont typeface="Arial"/>
              <a:buNone/>
            </a:pPr>
            <a:r>
              <a:rPr lang="en-US" sz="1600" i="1" dirty="0">
                <a:latin typeface="Gotham Office" panose="02000000000000000000" pitchFamily="2" charset="0"/>
                <a:cs typeface="BrowalliaUPC" panose="020B0604020202020204" pitchFamily="34" charset="-34"/>
              </a:rPr>
              <a:t>The training focuses on how to get started and use the basics in the program. We </a:t>
            </a:r>
            <a:r>
              <a:rPr lang="en-US" sz="1600" i="1" dirty="0">
                <a:latin typeface="Gotham Office" panose="02000000000000000000" pitchFamily="2" charset="0"/>
                <a:ea typeface="Calibri" charset="0"/>
                <a:cs typeface="Calibri" charset="0"/>
              </a:rPr>
              <a:t>assume that the attendants have a basic understanding of general statistical concepts</a:t>
            </a:r>
            <a:r>
              <a:rPr lang="en-US" sz="1800" i="1" dirty="0">
                <a:latin typeface="Calibri" panose="020F0502020204030204" pitchFamily="34" charset="0"/>
                <a:ea typeface="Calibri" charset="0"/>
                <a:cs typeface="Calibri" charset="0"/>
              </a:rPr>
              <a:t>.</a:t>
            </a:r>
          </a:p>
          <a:p>
            <a:endParaRPr lang="en-US" sz="2000" dirty="0">
              <a:latin typeface="Calibri" panose="020F0502020204030204" pitchFamily="34" charset="0"/>
              <a:cs typeface="BrowalliaUPC" panose="020B0604020202020204" pitchFamily="34" charset="-34"/>
            </a:endParaRPr>
          </a:p>
          <a:p>
            <a:pPr marL="444500" indent="0">
              <a:buFont typeface="Arial"/>
              <a:buNone/>
            </a:pPr>
            <a:endParaRPr lang="sv-SE" sz="2000" dirty="0">
              <a:solidFill>
                <a:schemeClr val="accent4"/>
              </a:solidFill>
              <a:latin typeface="Calibri" panose="020F0502020204030204" pitchFamily="34" charset="0"/>
              <a:cs typeface="BrowalliaUPC" panose="020B0604020202020204" pitchFamily="34" charset="-34"/>
            </a:endParaRPr>
          </a:p>
          <a:p>
            <a:pPr lvl="1"/>
            <a:endParaRPr lang="sv-SE" dirty="0">
              <a:solidFill>
                <a:schemeClr val="accent4"/>
              </a:solidFill>
            </a:endParaRPr>
          </a:p>
          <a:p>
            <a:pPr lvl="1">
              <a:buFont typeface="Wingdings" pitchFamily="2" charset="2"/>
              <a:buChar char="§"/>
            </a:pPr>
            <a:endParaRPr lang="sv-SE" sz="1400" b="1" dirty="0">
              <a:solidFill>
                <a:schemeClr val="bg2"/>
              </a:solidFill>
            </a:endParaRPr>
          </a:p>
          <a:p>
            <a:pPr marL="742950" lvl="2" indent="-342900">
              <a:buFont typeface="Wingdings" pitchFamily="2" charset="2"/>
              <a:buChar char="§"/>
            </a:pPr>
            <a:endParaRPr lang="sv-SE" sz="1400" dirty="0"/>
          </a:p>
          <a:p>
            <a:pPr marL="742950" lvl="2" indent="-342900">
              <a:buFont typeface="Arial"/>
              <a:buAutoNum type="arabicPeriod" startAt="3"/>
            </a:pPr>
            <a:endParaRPr lang="sv-SE" sz="1200" dirty="0"/>
          </a:p>
          <a:p>
            <a:pPr marL="742950" lvl="2" indent="-342900">
              <a:buFont typeface="Arial"/>
              <a:buAutoNum type="arabicPeriod" startAt="3"/>
            </a:pPr>
            <a:endParaRPr lang="sv-SE" sz="1200" dirty="0"/>
          </a:p>
          <a:p>
            <a:pPr marL="742950" lvl="2" indent="-342900">
              <a:buFont typeface="Arial"/>
              <a:buAutoNum type="arabicPeriod" startAt="3"/>
            </a:pPr>
            <a:endParaRPr lang="sv-SE" sz="1200" b="1" dirty="0"/>
          </a:p>
          <a:p>
            <a:pPr marL="742950" lvl="2" indent="-342900">
              <a:buFont typeface="Arial"/>
              <a:buAutoNum type="arabicPeriod" startAt="3"/>
            </a:pPr>
            <a:endParaRPr lang="sv-SE" sz="1200" b="1" dirty="0"/>
          </a:p>
          <a:p>
            <a:pPr marL="742950" lvl="2" indent="-342900">
              <a:buFont typeface="Arial"/>
              <a:buAutoNum type="arabicPeriod" startAt="3"/>
            </a:pPr>
            <a:endParaRPr lang="sv-SE" sz="1200" b="1" dirty="0"/>
          </a:p>
          <a:p>
            <a:pPr marL="342900" lvl="1" indent="-342900">
              <a:buFont typeface="Wingdings" pitchFamily="2" charset="2"/>
              <a:buChar char="§"/>
            </a:pPr>
            <a:endParaRPr lang="sv-SE" sz="1600" b="1" dirty="0"/>
          </a:p>
          <a:p>
            <a:pPr marL="742950" lvl="2" indent="-342900">
              <a:buFont typeface="Arial"/>
              <a:buAutoNum type="arabicPeriod" startAt="2"/>
            </a:pPr>
            <a:endParaRPr lang="sv-SE" sz="1200" b="1" dirty="0"/>
          </a:p>
          <a:p>
            <a:pPr>
              <a:buFont typeface="Wingdings" pitchFamily="2" charset="2"/>
              <a:buChar char="§"/>
            </a:pPr>
            <a:endParaRPr lang="sv-SE" sz="1800" dirty="0"/>
          </a:p>
        </p:txBody>
      </p:sp>
      <p:pic>
        <p:nvPicPr>
          <p:cNvPr id="9" name="Picture 4">
            <a:extLst>
              <a:ext uri="{FF2B5EF4-FFF2-40B4-BE49-F238E27FC236}">
                <a16:creationId xmlns:a16="http://schemas.microsoft.com/office/drawing/2014/main" id="{357FE604-0873-470F-A469-5CE8B922B6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99906" y="1320287"/>
            <a:ext cx="3044032" cy="4543331"/>
          </a:xfrm>
          <a:prstGeom prst="rect">
            <a:avLst/>
          </a:prstGeom>
        </p:spPr>
      </p:pic>
    </p:spTree>
    <p:extLst>
      <p:ext uri="{BB962C8B-B14F-4D97-AF65-F5344CB8AC3E}">
        <p14:creationId xmlns:p14="http://schemas.microsoft.com/office/powerpoint/2010/main" val="21690872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C358CBA-EF51-4456-87F1-B43E26B23CF7}"/>
              </a:ext>
            </a:extLst>
          </p:cNvPr>
          <p:cNvSpPr>
            <a:spLocks noGrp="1"/>
          </p:cNvSpPr>
          <p:nvPr>
            <p:ph type="title"/>
          </p:nvPr>
        </p:nvSpPr>
        <p:spPr>
          <a:xfrm>
            <a:off x="228600" y="260863"/>
            <a:ext cx="8229600" cy="1143000"/>
          </a:xfrm>
        </p:spPr>
        <p:txBody>
          <a:bodyPr>
            <a:normAutofit/>
          </a:bodyPr>
          <a:lstStyle/>
          <a:p>
            <a:pPr algn="ctr"/>
            <a:r>
              <a:rPr lang="sv-SE" sz="3600" dirty="0" err="1"/>
              <a:t>More</a:t>
            </a:r>
            <a:r>
              <a:rPr lang="sv-SE" sz="3600" dirty="0"/>
              <a:t> info – www.qlucore.com</a:t>
            </a:r>
          </a:p>
        </p:txBody>
      </p:sp>
      <p:sp>
        <p:nvSpPr>
          <p:cNvPr id="3" name="Platshållare för innehåll 2">
            <a:extLst>
              <a:ext uri="{FF2B5EF4-FFF2-40B4-BE49-F238E27FC236}">
                <a16:creationId xmlns:a16="http://schemas.microsoft.com/office/drawing/2014/main" id="{50669764-6845-4CFA-96CC-2589A217FFAC}"/>
              </a:ext>
            </a:extLst>
          </p:cNvPr>
          <p:cNvSpPr>
            <a:spLocks noGrp="1"/>
          </p:cNvSpPr>
          <p:nvPr>
            <p:ph idx="1"/>
          </p:nvPr>
        </p:nvSpPr>
        <p:spPr>
          <a:xfrm>
            <a:off x="465438" y="1221493"/>
            <a:ext cx="4946822" cy="4437295"/>
          </a:xfrm>
        </p:spPr>
        <p:txBody>
          <a:bodyPr/>
          <a:lstStyle/>
          <a:p>
            <a:pPr>
              <a:buClr>
                <a:srgbClr val="00B0F0"/>
              </a:buClr>
              <a:buFont typeface="Wingdings" panose="05000000000000000000" pitchFamily="2" charset="2"/>
              <a:buChar char="§"/>
            </a:pPr>
            <a:r>
              <a:rPr lang="en-US" sz="1800" dirty="0" err="1"/>
              <a:t>Qlucore</a:t>
            </a:r>
            <a:r>
              <a:rPr lang="en-US" sz="1800" dirty="0"/>
              <a:t> Omics Explorer</a:t>
            </a:r>
          </a:p>
          <a:p>
            <a:pPr lvl="1">
              <a:buClr>
                <a:srgbClr val="00B0F0"/>
              </a:buClr>
              <a:buFont typeface="Wingdings" panose="05000000000000000000" pitchFamily="2" charset="2"/>
              <a:buChar char="§"/>
            </a:pPr>
            <a:r>
              <a:rPr lang="en-US" sz="1600" dirty="0"/>
              <a:t>Tutorial</a:t>
            </a:r>
          </a:p>
          <a:p>
            <a:pPr lvl="1">
              <a:buClr>
                <a:srgbClr val="00B0F0"/>
              </a:buClr>
              <a:buFont typeface="Wingdings" panose="05000000000000000000" pitchFamily="2" charset="2"/>
              <a:buChar char="§"/>
            </a:pPr>
            <a:r>
              <a:rPr lang="en-US" sz="1600" dirty="0"/>
              <a:t>Documentation and Help Manager</a:t>
            </a:r>
            <a:endParaRPr lang="en-US" sz="1000" dirty="0"/>
          </a:p>
          <a:p>
            <a:pPr>
              <a:buClr>
                <a:srgbClr val="00B0F0"/>
              </a:buClr>
              <a:buFont typeface="Wingdings" panose="05000000000000000000" pitchFamily="2" charset="2"/>
              <a:buChar char="§"/>
            </a:pPr>
            <a:r>
              <a:rPr lang="en-US" sz="1800" dirty="0"/>
              <a:t>Homepage</a:t>
            </a:r>
          </a:p>
          <a:p>
            <a:pPr lvl="1">
              <a:buClr>
                <a:srgbClr val="00B0F0"/>
              </a:buClr>
              <a:buFont typeface="Wingdings" panose="05000000000000000000" pitchFamily="2" charset="2"/>
              <a:buChar char="§"/>
            </a:pPr>
            <a:r>
              <a:rPr lang="en-US" sz="1800" dirty="0"/>
              <a:t>Recorded webinars</a:t>
            </a:r>
          </a:p>
          <a:p>
            <a:pPr lvl="1">
              <a:buClr>
                <a:srgbClr val="00B0F0"/>
              </a:buClr>
              <a:buFont typeface="Wingdings" panose="05000000000000000000" pitchFamily="2" charset="2"/>
              <a:buChar char="§"/>
            </a:pPr>
            <a:r>
              <a:rPr lang="en-US" sz="1800" dirty="0"/>
              <a:t>Case studies</a:t>
            </a:r>
          </a:p>
          <a:p>
            <a:pPr lvl="1">
              <a:buClr>
                <a:srgbClr val="00B0F0"/>
              </a:buClr>
              <a:buFont typeface="Wingdings" panose="05000000000000000000" pitchFamily="2" charset="2"/>
              <a:buChar char="§"/>
            </a:pPr>
            <a:r>
              <a:rPr lang="en-US" sz="1800" dirty="0"/>
              <a:t>Publications</a:t>
            </a:r>
          </a:p>
          <a:p>
            <a:pPr lvl="1">
              <a:buClr>
                <a:srgbClr val="00B0F0"/>
              </a:buClr>
              <a:buFont typeface="Wingdings" panose="05000000000000000000" pitchFamily="2" charset="2"/>
              <a:buChar char="§"/>
            </a:pPr>
            <a:r>
              <a:rPr lang="en-US" sz="1800" dirty="0"/>
              <a:t>Monthly webinars </a:t>
            </a:r>
          </a:p>
          <a:p>
            <a:pPr marL="457200" lvl="1" indent="0">
              <a:buClr>
                <a:srgbClr val="00B0F0"/>
              </a:buClr>
              <a:buNone/>
            </a:pPr>
            <a:endParaRPr lang="en-US" sz="2000" dirty="0">
              <a:latin typeface="+mn-lt"/>
            </a:endParaRPr>
          </a:p>
          <a:p>
            <a:pPr marL="0" indent="0">
              <a:buNone/>
            </a:pPr>
            <a:endParaRPr lang="sv-SE" dirty="0"/>
          </a:p>
        </p:txBody>
      </p:sp>
      <p:pic>
        <p:nvPicPr>
          <p:cNvPr id="6" name="Picture 5">
            <a:extLst>
              <a:ext uri="{FF2B5EF4-FFF2-40B4-BE49-F238E27FC236}">
                <a16:creationId xmlns:a16="http://schemas.microsoft.com/office/drawing/2014/main" id="{FCD1DDDE-3615-4413-A674-87BE8F839654}"/>
              </a:ext>
            </a:extLst>
          </p:cNvPr>
          <p:cNvPicPr>
            <a:picLocks noChangeAspect="1"/>
          </p:cNvPicPr>
          <p:nvPr/>
        </p:nvPicPr>
        <p:blipFill rotWithShape="1">
          <a:blip r:embed="rId2"/>
          <a:srcRect t="1420"/>
          <a:stretch/>
        </p:blipFill>
        <p:spPr>
          <a:xfrm>
            <a:off x="6529807" y="1416925"/>
            <a:ext cx="1928393" cy="3678902"/>
          </a:xfrm>
          <a:prstGeom prst="rect">
            <a:avLst/>
          </a:prstGeom>
          <a:ln>
            <a:solidFill>
              <a:schemeClr val="tx2">
                <a:lumMod val="75000"/>
              </a:schemeClr>
            </a:solidFill>
          </a:ln>
        </p:spPr>
      </p:pic>
      <p:pic>
        <p:nvPicPr>
          <p:cNvPr id="7" name="Picture 6">
            <a:extLst>
              <a:ext uri="{FF2B5EF4-FFF2-40B4-BE49-F238E27FC236}">
                <a16:creationId xmlns:a16="http://schemas.microsoft.com/office/drawing/2014/main" id="{DA1E7CD0-324E-4B9A-93D3-7A3CB093431D}"/>
              </a:ext>
            </a:extLst>
          </p:cNvPr>
          <p:cNvPicPr>
            <a:picLocks noChangeAspect="1"/>
          </p:cNvPicPr>
          <p:nvPr/>
        </p:nvPicPr>
        <p:blipFill>
          <a:blip r:embed="rId3"/>
          <a:stretch>
            <a:fillRect/>
          </a:stretch>
        </p:blipFill>
        <p:spPr>
          <a:xfrm>
            <a:off x="552035" y="4115521"/>
            <a:ext cx="5097063" cy="2627150"/>
          </a:xfrm>
          <a:prstGeom prst="rect">
            <a:avLst/>
          </a:prstGeom>
          <a:ln>
            <a:solidFill>
              <a:schemeClr val="tx2">
                <a:lumMod val="75000"/>
              </a:schemeClr>
            </a:solidFill>
          </a:ln>
        </p:spPr>
      </p:pic>
    </p:spTree>
    <p:extLst>
      <p:ext uri="{BB962C8B-B14F-4D97-AF65-F5344CB8AC3E}">
        <p14:creationId xmlns:p14="http://schemas.microsoft.com/office/powerpoint/2010/main" val="32247392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672752" y="2312645"/>
            <a:ext cx="7772400" cy="658540"/>
          </a:xfrm>
        </p:spPr>
        <p:txBody>
          <a:bodyPr>
            <a:normAutofit/>
          </a:bodyPr>
          <a:lstStyle/>
          <a:p>
            <a:r>
              <a:rPr lang="sv-SE" sz="3600" b="0" dirty="0"/>
              <a:t>Extra </a:t>
            </a:r>
            <a:r>
              <a:rPr lang="sv-SE" sz="3600" b="0" dirty="0" err="1"/>
              <a:t>exercises</a:t>
            </a:r>
            <a:endParaRPr lang="sv-SE" sz="3600" b="0" dirty="0"/>
          </a:p>
        </p:txBody>
      </p:sp>
      <p:sp>
        <p:nvSpPr>
          <p:cNvPr id="4" name="Platshållare för datum 3"/>
          <p:cNvSpPr>
            <a:spLocks noGrp="1"/>
          </p:cNvSpPr>
          <p:nvPr>
            <p:ph type="dt" sz="half" idx="10"/>
          </p:nvPr>
        </p:nvSpPr>
        <p:spPr/>
        <p:txBody>
          <a:bodyPr/>
          <a:lstStyle/>
          <a:p>
            <a:fld id="{8AF820DC-6E20-784C-A9CD-3483CE96196E}" type="datetime1">
              <a:rPr lang="en-US" smtClean="0"/>
              <a:t>2/20/20</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4FB200D7-8764-084F-859C-3608A6975463}" type="slidenum">
              <a:rPr lang="sv-SE" smtClean="0"/>
              <a:t>51</a:t>
            </a:fld>
            <a:endParaRPr lang="sv-SE"/>
          </a:p>
        </p:txBody>
      </p:sp>
    </p:spTree>
    <p:extLst>
      <p:ext uri="{BB962C8B-B14F-4D97-AF65-F5344CB8AC3E}">
        <p14:creationId xmlns:p14="http://schemas.microsoft.com/office/powerpoint/2010/main" val="17973518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E34970B-F092-4E9A-A4AB-5D2A743EEA78}"/>
              </a:ext>
            </a:extLst>
          </p:cNvPr>
          <p:cNvSpPr>
            <a:spLocks noGrp="1"/>
          </p:cNvSpPr>
          <p:nvPr>
            <p:ph type="title"/>
          </p:nvPr>
        </p:nvSpPr>
        <p:spPr>
          <a:xfrm>
            <a:off x="185352" y="288819"/>
            <a:ext cx="8229600" cy="1143000"/>
          </a:xfrm>
        </p:spPr>
        <p:txBody>
          <a:bodyPr>
            <a:normAutofit/>
          </a:bodyPr>
          <a:lstStyle/>
          <a:p>
            <a:pPr algn="ctr"/>
            <a:r>
              <a:rPr lang="sv-SE" sz="3600" dirty="0"/>
              <a:t>Extra exercise 1 – Linear Regression</a:t>
            </a:r>
          </a:p>
        </p:txBody>
      </p:sp>
      <p:sp>
        <p:nvSpPr>
          <p:cNvPr id="6" name="Platshållare för innehåll 5">
            <a:extLst>
              <a:ext uri="{FF2B5EF4-FFF2-40B4-BE49-F238E27FC236}">
                <a16:creationId xmlns:a16="http://schemas.microsoft.com/office/drawing/2014/main" id="{CF41EA5D-9105-4A3F-8126-AA1B51F6245B}"/>
              </a:ext>
            </a:extLst>
          </p:cNvPr>
          <p:cNvSpPr>
            <a:spLocks noGrp="1"/>
          </p:cNvSpPr>
          <p:nvPr>
            <p:ph idx="1"/>
          </p:nvPr>
        </p:nvSpPr>
        <p:spPr>
          <a:xfrm>
            <a:off x="457200" y="1332427"/>
            <a:ext cx="8229600" cy="4437295"/>
          </a:xfrm>
        </p:spPr>
        <p:txBody>
          <a:bodyPr/>
          <a:lstStyle/>
          <a:p>
            <a:pPr>
              <a:buClr>
                <a:srgbClr val="009BDB"/>
              </a:buClr>
              <a:buFont typeface="Wingdings" panose="05000000000000000000" pitchFamily="2" charset="2"/>
              <a:buChar char="§"/>
            </a:pPr>
            <a:r>
              <a:rPr lang="en-US" dirty="0"/>
              <a:t>Create a color gradient</a:t>
            </a:r>
          </a:p>
          <a:p>
            <a:pPr>
              <a:buClr>
                <a:srgbClr val="009BDB"/>
              </a:buClr>
              <a:buFont typeface="Wingdings" panose="05000000000000000000" pitchFamily="2" charset="2"/>
              <a:buChar char="§"/>
            </a:pPr>
            <a:r>
              <a:rPr lang="en-US" dirty="0"/>
              <a:t>Perform Linear regression</a:t>
            </a:r>
          </a:p>
          <a:p>
            <a:pPr>
              <a:buClr>
                <a:srgbClr val="009BDB"/>
              </a:buClr>
              <a:buFont typeface="Wingdings" panose="05000000000000000000" pitchFamily="2" charset="2"/>
              <a:buChar char="§"/>
            </a:pPr>
            <a:r>
              <a:rPr lang="en-US" dirty="0"/>
              <a:t>Find statistically significant variables</a:t>
            </a:r>
          </a:p>
          <a:p>
            <a:pPr>
              <a:buClr>
                <a:srgbClr val="009BDB"/>
              </a:buClr>
              <a:buFont typeface="Wingdings" panose="05000000000000000000" pitchFamily="2" charset="2"/>
              <a:buChar char="§"/>
            </a:pPr>
            <a:r>
              <a:rPr lang="en-US" dirty="0"/>
              <a:t>Show the variables in a scatter plot</a:t>
            </a:r>
          </a:p>
          <a:p>
            <a:endParaRPr lang="sv-SE"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7890" y="3551074"/>
            <a:ext cx="4430758" cy="2277687"/>
          </a:xfrm>
          <a:prstGeom prst="rect">
            <a:avLst/>
          </a:prstGeom>
        </p:spPr>
      </p:pic>
      <p:pic>
        <p:nvPicPr>
          <p:cNvPr id="4" name="Picture 3">
            <a:extLst>
              <a:ext uri="{FF2B5EF4-FFF2-40B4-BE49-F238E27FC236}">
                <a16:creationId xmlns:a16="http://schemas.microsoft.com/office/drawing/2014/main" id="{AEFBD79D-F390-40F7-8325-A7D15B3EA7A7}"/>
              </a:ext>
            </a:extLst>
          </p:cNvPr>
          <p:cNvPicPr>
            <a:picLocks noChangeAspect="1"/>
          </p:cNvPicPr>
          <p:nvPr/>
        </p:nvPicPr>
        <p:blipFill>
          <a:blip r:embed="rId3"/>
          <a:stretch>
            <a:fillRect/>
          </a:stretch>
        </p:blipFill>
        <p:spPr>
          <a:xfrm>
            <a:off x="395231" y="3644348"/>
            <a:ext cx="3533860" cy="1778520"/>
          </a:xfrm>
          <a:prstGeom prst="rect">
            <a:avLst/>
          </a:prstGeom>
        </p:spPr>
      </p:pic>
    </p:spTree>
    <p:extLst>
      <p:ext uri="{BB962C8B-B14F-4D97-AF65-F5344CB8AC3E}">
        <p14:creationId xmlns:p14="http://schemas.microsoft.com/office/powerpoint/2010/main" val="24809487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0A00DEC-6C6B-4F2B-ACA3-07B6775D47B9}"/>
              </a:ext>
            </a:extLst>
          </p:cNvPr>
          <p:cNvSpPr>
            <a:spLocks noGrp="1"/>
          </p:cNvSpPr>
          <p:nvPr>
            <p:ph type="title"/>
          </p:nvPr>
        </p:nvSpPr>
        <p:spPr>
          <a:xfrm>
            <a:off x="185351" y="247833"/>
            <a:ext cx="8229600" cy="1143000"/>
          </a:xfrm>
        </p:spPr>
        <p:txBody>
          <a:bodyPr>
            <a:normAutofit/>
          </a:bodyPr>
          <a:lstStyle/>
          <a:p>
            <a:pPr algn="ctr"/>
            <a:r>
              <a:rPr lang="sv-SE" sz="3600" dirty="0"/>
              <a:t>EE1: Techniques</a:t>
            </a:r>
          </a:p>
        </p:txBody>
      </p:sp>
      <p:pic>
        <p:nvPicPr>
          <p:cNvPr id="5" name="Platshållare för innehåll 4">
            <a:extLst>
              <a:ext uri="{FF2B5EF4-FFF2-40B4-BE49-F238E27FC236}">
                <a16:creationId xmlns:a16="http://schemas.microsoft.com/office/drawing/2014/main" id="{700ABC1F-BDFC-40F6-82C6-192D79558BA0}"/>
              </a:ext>
            </a:extLst>
          </p:cNvPr>
          <p:cNvPicPr>
            <a:picLocks noGrp="1" noChangeAspect="1"/>
          </p:cNvPicPr>
          <p:nvPr>
            <p:ph idx="1"/>
          </p:nvPr>
        </p:nvPicPr>
        <p:blipFill rotWithShape="1">
          <a:blip r:embed="rId2"/>
          <a:srcRect r="958" b="27015"/>
          <a:stretch/>
        </p:blipFill>
        <p:spPr>
          <a:xfrm>
            <a:off x="4401721" y="1182937"/>
            <a:ext cx="2240148" cy="2313431"/>
          </a:xfrm>
          <a:prstGeom prst="rect">
            <a:avLst/>
          </a:prstGeom>
          <a:ln>
            <a:solidFill>
              <a:schemeClr val="tx2"/>
            </a:solidFill>
          </a:ln>
        </p:spPr>
      </p:pic>
      <p:pic>
        <p:nvPicPr>
          <p:cNvPr id="6" name="Picture 4">
            <a:extLst>
              <a:ext uri="{FF2B5EF4-FFF2-40B4-BE49-F238E27FC236}">
                <a16:creationId xmlns:a16="http://schemas.microsoft.com/office/drawing/2014/main" id="{70D7F30B-B375-4522-A1CC-161FE1BF3F21}"/>
              </a:ext>
            </a:extLst>
          </p:cNvPr>
          <p:cNvPicPr>
            <a:picLocks noChangeAspect="1" noChangeArrowheads="1"/>
          </p:cNvPicPr>
          <p:nvPr/>
        </p:nvPicPr>
        <p:blipFill>
          <a:blip r:embed="rId3" cstate="print"/>
          <a:srcRect/>
          <a:stretch>
            <a:fillRect/>
          </a:stretch>
        </p:blipFill>
        <p:spPr bwMode="auto">
          <a:xfrm>
            <a:off x="6748278" y="4460698"/>
            <a:ext cx="1536004" cy="906494"/>
          </a:xfrm>
          <a:prstGeom prst="rect">
            <a:avLst/>
          </a:prstGeom>
          <a:noFill/>
          <a:ln w="9525">
            <a:solidFill>
              <a:schemeClr val="accent1">
                <a:lumMod val="75000"/>
              </a:schemeClr>
            </a:solidFill>
            <a:miter lim="800000"/>
            <a:headEnd/>
            <a:tailEnd/>
          </a:ln>
        </p:spPr>
      </p:pic>
      <p:pic>
        <p:nvPicPr>
          <p:cNvPr id="7" name="Bildobjekt 6">
            <a:extLst>
              <a:ext uri="{FF2B5EF4-FFF2-40B4-BE49-F238E27FC236}">
                <a16:creationId xmlns:a16="http://schemas.microsoft.com/office/drawing/2014/main" id="{70A32C11-9C92-4AE8-B063-3DD835DAD02F}"/>
              </a:ext>
            </a:extLst>
          </p:cNvPr>
          <p:cNvPicPr>
            <a:picLocks noChangeAspect="1"/>
          </p:cNvPicPr>
          <p:nvPr/>
        </p:nvPicPr>
        <p:blipFill rotWithShape="1">
          <a:blip r:embed="rId4"/>
          <a:srcRect r="26027"/>
          <a:stretch/>
        </p:blipFill>
        <p:spPr>
          <a:xfrm>
            <a:off x="408021" y="4796523"/>
            <a:ext cx="2340173" cy="1028700"/>
          </a:xfrm>
          <a:prstGeom prst="rect">
            <a:avLst/>
          </a:prstGeom>
          <a:ln>
            <a:solidFill>
              <a:schemeClr val="tx2"/>
            </a:solidFill>
          </a:ln>
        </p:spPr>
      </p:pic>
      <p:sp>
        <p:nvSpPr>
          <p:cNvPr id="8" name="textruta 7">
            <a:extLst>
              <a:ext uri="{FF2B5EF4-FFF2-40B4-BE49-F238E27FC236}">
                <a16:creationId xmlns:a16="http://schemas.microsoft.com/office/drawing/2014/main" id="{12ECE43C-99EB-4E2A-9328-7B9F8ADE8FBC}"/>
              </a:ext>
            </a:extLst>
          </p:cNvPr>
          <p:cNvSpPr txBox="1"/>
          <p:nvPr/>
        </p:nvSpPr>
        <p:spPr>
          <a:xfrm>
            <a:off x="4523725" y="3654703"/>
            <a:ext cx="2024208" cy="338554"/>
          </a:xfrm>
          <a:prstGeom prst="rect">
            <a:avLst/>
          </a:prstGeom>
          <a:noFill/>
        </p:spPr>
        <p:txBody>
          <a:bodyPr wrap="none" rtlCol="0">
            <a:spAutoFit/>
          </a:bodyPr>
          <a:lstStyle>
            <a:defPPr>
              <a:defRPr lang="sv-SE"/>
            </a:defPPr>
            <a:lvl1pPr>
              <a:defRPr sz="1600">
                <a:latin typeface="Gotham Office" panose="02000000000000000000" pitchFamily="2" charset="0"/>
              </a:defRPr>
            </a:lvl1pPr>
          </a:lstStyle>
          <a:p>
            <a:r>
              <a:rPr lang="sv-SE" dirty="0"/>
              <a:t>Linear regression</a:t>
            </a:r>
          </a:p>
        </p:txBody>
      </p:sp>
      <p:sp>
        <p:nvSpPr>
          <p:cNvPr id="9" name="textruta 8">
            <a:extLst>
              <a:ext uri="{FF2B5EF4-FFF2-40B4-BE49-F238E27FC236}">
                <a16:creationId xmlns:a16="http://schemas.microsoft.com/office/drawing/2014/main" id="{97779484-CD04-4C71-95A7-0AB82D1A16E6}"/>
              </a:ext>
            </a:extLst>
          </p:cNvPr>
          <p:cNvSpPr txBox="1"/>
          <p:nvPr/>
        </p:nvSpPr>
        <p:spPr>
          <a:xfrm>
            <a:off x="408021" y="6100372"/>
            <a:ext cx="2182521" cy="338554"/>
          </a:xfrm>
          <a:prstGeom prst="rect">
            <a:avLst/>
          </a:prstGeom>
          <a:noFill/>
        </p:spPr>
        <p:txBody>
          <a:bodyPr wrap="none" rtlCol="0">
            <a:spAutoFit/>
          </a:bodyPr>
          <a:lstStyle>
            <a:defPPr>
              <a:defRPr lang="sv-SE"/>
            </a:defPPr>
          </a:lstStyle>
          <a:p>
            <a:r>
              <a:rPr lang="sv-SE" sz="1600" dirty="0" err="1">
                <a:latin typeface="Gotham Office" panose="02000000000000000000" pitchFamily="2" charset="0"/>
              </a:rPr>
              <a:t>Select</a:t>
            </a:r>
            <a:r>
              <a:rPr lang="sv-SE" sz="1600" dirty="0">
                <a:latin typeface="Gotham Office" panose="02000000000000000000" pitchFamily="2" charset="0"/>
              </a:rPr>
              <a:t> </a:t>
            </a:r>
            <a:r>
              <a:rPr lang="sv-SE" sz="1600" dirty="0" err="1">
                <a:latin typeface="Gotham Office" panose="02000000000000000000" pitchFamily="2" charset="0"/>
              </a:rPr>
              <a:t>Scatter</a:t>
            </a:r>
            <a:r>
              <a:rPr lang="sv-SE" sz="1600" dirty="0">
                <a:latin typeface="Gotham Office" panose="02000000000000000000" pitchFamily="2" charset="0"/>
              </a:rPr>
              <a:t> </a:t>
            </a:r>
            <a:r>
              <a:rPr lang="sv-SE" sz="1600" dirty="0" err="1">
                <a:latin typeface="Gotham Office" panose="02000000000000000000" pitchFamily="2" charset="0"/>
              </a:rPr>
              <a:t>plot</a:t>
            </a:r>
            <a:endParaRPr lang="sv-SE" sz="1600" dirty="0">
              <a:latin typeface="Gotham Office" panose="02000000000000000000" pitchFamily="2" charset="0"/>
            </a:endParaRPr>
          </a:p>
        </p:txBody>
      </p:sp>
      <p:sp>
        <p:nvSpPr>
          <p:cNvPr id="10" name="textruta 9">
            <a:extLst>
              <a:ext uri="{FF2B5EF4-FFF2-40B4-BE49-F238E27FC236}">
                <a16:creationId xmlns:a16="http://schemas.microsoft.com/office/drawing/2014/main" id="{A36211F4-9109-4695-906F-AA2152A71CE7}"/>
              </a:ext>
            </a:extLst>
          </p:cNvPr>
          <p:cNvSpPr txBox="1"/>
          <p:nvPr/>
        </p:nvSpPr>
        <p:spPr>
          <a:xfrm>
            <a:off x="3404377" y="6070203"/>
            <a:ext cx="1838004" cy="338554"/>
          </a:xfrm>
          <a:prstGeom prst="rect">
            <a:avLst/>
          </a:prstGeom>
          <a:noFill/>
        </p:spPr>
        <p:txBody>
          <a:bodyPr wrap="none" rtlCol="0">
            <a:spAutoFit/>
          </a:bodyPr>
          <a:lstStyle>
            <a:defPPr>
              <a:defRPr lang="sv-SE"/>
            </a:defPPr>
            <a:lvl1pPr>
              <a:defRPr sz="1600">
                <a:latin typeface="Gotham Office" panose="02000000000000000000" pitchFamily="2" charset="0"/>
              </a:defRPr>
            </a:lvl1pPr>
          </a:lstStyle>
          <a:p>
            <a:r>
              <a:rPr lang="sv-SE" dirty="0"/>
              <a:t>Define the axes</a:t>
            </a:r>
          </a:p>
        </p:txBody>
      </p:sp>
      <p:sp>
        <p:nvSpPr>
          <p:cNvPr id="11" name="TextBox 4">
            <a:extLst>
              <a:ext uri="{FF2B5EF4-FFF2-40B4-BE49-F238E27FC236}">
                <a16:creationId xmlns:a16="http://schemas.microsoft.com/office/drawing/2014/main" id="{236F95B2-624C-4F0E-9F1A-1499FD2D0B22}"/>
              </a:ext>
            </a:extLst>
          </p:cNvPr>
          <p:cNvSpPr txBox="1"/>
          <p:nvPr/>
        </p:nvSpPr>
        <p:spPr>
          <a:xfrm>
            <a:off x="571759" y="4138564"/>
            <a:ext cx="2025445" cy="369332"/>
          </a:xfrm>
          <a:prstGeom prst="rect">
            <a:avLst/>
          </a:prstGeom>
          <a:noFill/>
        </p:spPr>
        <p:txBody>
          <a:bodyPr wrap="none" rtlCol="0">
            <a:spAutoFit/>
          </a:bodyPr>
          <a:lstStyle>
            <a:defPPr>
              <a:defRPr lang="sv-SE"/>
            </a:defPPr>
            <a:lvl1pPr>
              <a:defRPr sz="1600">
                <a:latin typeface="Gotham Office" panose="02000000000000000000" pitchFamily="2" charset="0"/>
              </a:defRPr>
            </a:lvl1pPr>
          </a:lstStyle>
          <a:p>
            <a:r>
              <a:rPr lang="sv-SE" dirty="0"/>
              <a:t>Color gradient</a:t>
            </a:r>
            <a:endParaRPr lang="en-US"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165" y="1326318"/>
            <a:ext cx="2790321" cy="2666939"/>
          </a:xfrm>
          <a:prstGeom prst="rect">
            <a:avLst/>
          </a:prstGeom>
          <a:ln>
            <a:solidFill>
              <a:schemeClr val="accent1"/>
            </a:solidFill>
          </a:ln>
        </p:spPr>
      </p:pic>
      <p:sp>
        <p:nvSpPr>
          <p:cNvPr id="13" name="Rectangle 17">
            <a:extLst>
              <a:ext uri="{FF2B5EF4-FFF2-40B4-BE49-F238E27FC236}">
                <a16:creationId xmlns:a16="http://schemas.microsoft.com/office/drawing/2014/main" id="{F88B27B5-C005-4B1F-84CE-CEBFCAE02FFD}"/>
              </a:ext>
            </a:extLst>
          </p:cNvPr>
          <p:cNvSpPr/>
          <p:nvPr/>
        </p:nvSpPr>
        <p:spPr bwMode="auto">
          <a:xfrm>
            <a:off x="990487" y="5241202"/>
            <a:ext cx="779040" cy="354021"/>
          </a:xfrm>
          <a:prstGeom prst="rect">
            <a:avLst/>
          </a:prstGeom>
          <a:noFill/>
          <a:ln w="698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sp>
        <p:nvSpPr>
          <p:cNvPr id="14" name="Rectangle 17">
            <a:extLst>
              <a:ext uri="{FF2B5EF4-FFF2-40B4-BE49-F238E27FC236}">
                <a16:creationId xmlns:a16="http://schemas.microsoft.com/office/drawing/2014/main" id="{F88B27B5-C005-4B1F-84CE-CEBFCAE02FFD}"/>
              </a:ext>
            </a:extLst>
          </p:cNvPr>
          <p:cNvSpPr/>
          <p:nvPr/>
        </p:nvSpPr>
        <p:spPr bwMode="auto">
          <a:xfrm>
            <a:off x="4323379" y="2189533"/>
            <a:ext cx="2424900" cy="677251"/>
          </a:xfrm>
          <a:prstGeom prst="rect">
            <a:avLst/>
          </a:prstGeom>
          <a:noFill/>
          <a:ln w="698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sp>
        <p:nvSpPr>
          <p:cNvPr id="15" name="Rectangle 17">
            <a:extLst>
              <a:ext uri="{FF2B5EF4-FFF2-40B4-BE49-F238E27FC236}">
                <a16:creationId xmlns:a16="http://schemas.microsoft.com/office/drawing/2014/main" id="{F88B27B5-C005-4B1F-84CE-CEBFCAE02FFD}"/>
              </a:ext>
            </a:extLst>
          </p:cNvPr>
          <p:cNvSpPr/>
          <p:nvPr/>
        </p:nvSpPr>
        <p:spPr bwMode="auto">
          <a:xfrm>
            <a:off x="1515320" y="1862518"/>
            <a:ext cx="518811" cy="327015"/>
          </a:xfrm>
          <a:prstGeom prst="rect">
            <a:avLst/>
          </a:prstGeom>
          <a:noFill/>
          <a:ln w="698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55544" y="4647872"/>
            <a:ext cx="2684252" cy="1300065"/>
          </a:xfrm>
          <a:prstGeom prst="rect">
            <a:avLst/>
          </a:prstGeom>
          <a:ln>
            <a:solidFill>
              <a:schemeClr val="accent1"/>
            </a:solidFill>
          </a:ln>
        </p:spPr>
      </p:pic>
      <p:cxnSp>
        <p:nvCxnSpPr>
          <p:cNvPr id="23" name="Straight Arrow Connector 22"/>
          <p:cNvCxnSpPr>
            <a:cxnSpLocks/>
            <a:stCxn id="6" idx="1"/>
          </p:cNvCxnSpPr>
          <p:nvPr/>
        </p:nvCxnSpPr>
        <p:spPr>
          <a:xfrm flipH="1">
            <a:off x="6139796" y="4913945"/>
            <a:ext cx="608482" cy="64912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521552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EA19767-4CCC-4449-8CD1-2FB7E8E9287C}"/>
              </a:ext>
            </a:extLst>
          </p:cNvPr>
          <p:cNvSpPr>
            <a:spLocks noGrp="1"/>
          </p:cNvSpPr>
          <p:nvPr>
            <p:ph type="title"/>
          </p:nvPr>
        </p:nvSpPr>
        <p:spPr>
          <a:xfrm>
            <a:off x="234310" y="260156"/>
            <a:ext cx="8229600" cy="1143000"/>
          </a:xfrm>
        </p:spPr>
        <p:txBody>
          <a:bodyPr>
            <a:normAutofit/>
          </a:bodyPr>
          <a:lstStyle/>
          <a:p>
            <a:pPr algn="ctr"/>
            <a:r>
              <a:rPr lang="sv-SE" sz="3600" dirty="0"/>
              <a:t>EE1: Steps</a:t>
            </a:r>
          </a:p>
        </p:txBody>
      </p:sp>
      <p:sp>
        <p:nvSpPr>
          <p:cNvPr id="3" name="Platshållare för innehåll 2">
            <a:extLst>
              <a:ext uri="{FF2B5EF4-FFF2-40B4-BE49-F238E27FC236}">
                <a16:creationId xmlns:a16="http://schemas.microsoft.com/office/drawing/2014/main" id="{988FB5CF-9C90-47E8-BB4B-066BA51FB477}"/>
              </a:ext>
            </a:extLst>
          </p:cNvPr>
          <p:cNvSpPr>
            <a:spLocks noGrp="1"/>
          </p:cNvSpPr>
          <p:nvPr>
            <p:ph idx="1"/>
          </p:nvPr>
        </p:nvSpPr>
        <p:spPr>
          <a:xfrm>
            <a:off x="737078" y="1188782"/>
            <a:ext cx="5987297" cy="4422309"/>
          </a:xfrm>
        </p:spPr>
        <p:txBody>
          <a:bodyPr>
            <a:normAutofit/>
          </a:bodyPr>
          <a:lstStyle/>
          <a:p>
            <a:pPr>
              <a:buClr>
                <a:srgbClr val="009BDB"/>
              </a:buClr>
              <a:buFont typeface="+mj-lt"/>
              <a:buAutoNum type="arabicPeriod"/>
            </a:pPr>
            <a:r>
              <a:rPr lang="sv-SE" sz="1800" dirty="0" err="1"/>
              <a:t>Use</a:t>
            </a:r>
            <a:r>
              <a:rPr lang="sv-SE" sz="1800" dirty="0"/>
              <a:t> the Data Import </a:t>
            </a:r>
            <a:r>
              <a:rPr lang="sv-SE" sz="1800" dirty="0" err="1"/>
              <a:t>Example</a:t>
            </a:r>
            <a:r>
              <a:rPr lang="sv-SE" sz="1800" dirty="0"/>
              <a:t> </a:t>
            </a:r>
            <a:r>
              <a:rPr lang="sv-SE" sz="1800" dirty="0" err="1"/>
              <a:t>gedata-file</a:t>
            </a:r>
            <a:r>
              <a:rPr lang="sv-SE" sz="1800" dirty="0"/>
              <a:t>. </a:t>
            </a:r>
          </a:p>
          <a:p>
            <a:pPr>
              <a:lnSpc>
                <a:spcPct val="120000"/>
              </a:lnSpc>
              <a:buClr>
                <a:srgbClr val="009BDB"/>
              </a:buClr>
              <a:buFont typeface="+mj-lt"/>
              <a:buAutoNum type="arabicPeriod"/>
            </a:pPr>
            <a:r>
              <a:rPr lang="sv-SE" sz="1800" dirty="0"/>
              <a:t>Start </a:t>
            </a:r>
            <a:r>
              <a:rPr lang="sv-SE" sz="1800" dirty="0" err="1"/>
              <a:t>with</a:t>
            </a:r>
            <a:r>
              <a:rPr lang="sv-SE" sz="1800" dirty="0"/>
              <a:t> a </a:t>
            </a:r>
            <a:r>
              <a:rPr lang="sv-SE" sz="1800" b="1" dirty="0" err="1"/>
              <a:t>heatmap</a:t>
            </a:r>
            <a:endParaRPr lang="sv-SE" sz="1800" b="1" dirty="0"/>
          </a:p>
          <a:p>
            <a:pPr>
              <a:lnSpc>
                <a:spcPct val="120000"/>
              </a:lnSpc>
              <a:buClr>
                <a:srgbClr val="009BDB"/>
              </a:buClr>
              <a:buFont typeface="+mj-lt"/>
              <a:buAutoNum type="arabicPeriod"/>
            </a:pPr>
            <a:r>
              <a:rPr lang="sv-SE" sz="1800" dirty="0" err="1"/>
              <a:t>Create</a:t>
            </a:r>
            <a:r>
              <a:rPr lang="sv-SE" sz="1800" dirty="0"/>
              <a:t> a color gradient for the Age annotation: </a:t>
            </a:r>
          </a:p>
          <a:p>
            <a:pPr marL="857250" lvl="1" indent="-457200">
              <a:lnSpc>
                <a:spcPct val="120000"/>
              </a:lnSpc>
              <a:buClr>
                <a:srgbClr val="009BDB"/>
              </a:buClr>
              <a:buFont typeface="+mj-lt"/>
              <a:buAutoNum type="alphaLcPeriod"/>
            </a:pPr>
            <a:r>
              <a:rPr lang="sv-SE" sz="1800" dirty="0"/>
              <a:t>Double </a:t>
            </a:r>
            <a:r>
              <a:rPr lang="sv-SE" sz="1800" dirty="0" err="1"/>
              <a:t>click</a:t>
            </a:r>
            <a:r>
              <a:rPr lang="sv-SE" sz="1800" dirty="0"/>
              <a:t> the </a:t>
            </a:r>
            <a:r>
              <a:rPr lang="sv-SE" sz="1800" dirty="0" err="1"/>
              <a:t>colored</a:t>
            </a:r>
            <a:r>
              <a:rPr lang="sv-SE" sz="1800" dirty="0"/>
              <a:t> box </a:t>
            </a:r>
            <a:r>
              <a:rPr lang="sv-SE" sz="1800" dirty="0" err="1"/>
              <a:t>next</a:t>
            </a:r>
            <a:r>
              <a:rPr lang="sv-SE" sz="1800" dirty="0"/>
              <a:t> to the </a:t>
            </a:r>
            <a:r>
              <a:rPr lang="sv-SE" sz="1800" dirty="0" err="1"/>
              <a:t>value</a:t>
            </a:r>
            <a:r>
              <a:rPr lang="sv-SE" sz="1800" dirty="0"/>
              <a:t> </a:t>
            </a:r>
            <a:r>
              <a:rPr lang="sv-SE" sz="1800" b="1" dirty="0"/>
              <a:t>20</a:t>
            </a:r>
            <a:r>
              <a:rPr lang="sv-SE" sz="1800" dirty="0"/>
              <a:t> to </a:t>
            </a:r>
            <a:r>
              <a:rPr lang="sv-SE" sz="1800" dirty="0" err="1"/>
              <a:t>change</a:t>
            </a:r>
            <a:r>
              <a:rPr lang="sv-SE" sz="1800" dirty="0"/>
              <a:t> color to a </a:t>
            </a:r>
            <a:r>
              <a:rPr lang="sv-SE" sz="1800" dirty="0" err="1"/>
              <a:t>light</a:t>
            </a:r>
            <a:r>
              <a:rPr lang="sv-SE" sz="1800" dirty="0"/>
              <a:t> color.</a:t>
            </a:r>
          </a:p>
          <a:p>
            <a:pPr marL="857250" lvl="1" indent="-457200">
              <a:lnSpc>
                <a:spcPct val="120000"/>
              </a:lnSpc>
              <a:buClr>
                <a:srgbClr val="009BDB"/>
              </a:buClr>
              <a:buFont typeface="+mj-lt"/>
              <a:buAutoNum type="alphaLcPeriod"/>
            </a:pPr>
            <a:r>
              <a:rPr lang="sv-SE" sz="1800" dirty="0"/>
              <a:t>Do the same </a:t>
            </a:r>
            <a:r>
              <a:rPr lang="sv-SE" sz="1800" dirty="0" err="1"/>
              <a:t>thing</a:t>
            </a:r>
            <a:r>
              <a:rPr lang="sv-SE" sz="1800" dirty="0"/>
              <a:t> on the </a:t>
            </a:r>
            <a:r>
              <a:rPr lang="sv-SE" sz="1800" dirty="0" err="1"/>
              <a:t>value</a:t>
            </a:r>
            <a:r>
              <a:rPr lang="sv-SE" sz="1800" dirty="0"/>
              <a:t> </a:t>
            </a:r>
            <a:r>
              <a:rPr lang="sv-SE" sz="1800" b="1" dirty="0"/>
              <a:t>63</a:t>
            </a:r>
            <a:r>
              <a:rPr lang="sv-SE" sz="1800" dirty="0"/>
              <a:t> </a:t>
            </a:r>
            <a:r>
              <a:rPr lang="sv-SE" sz="1800" dirty="0" err="1"/>
              <a:t>but</a:t>
            </a:r>
            <a:r>
              <a:rPr lang="sv-SE" sz="1800" dirty="0"/>
              <a:t> </a:t>
            </a:r>
            <a:r>
              <a:rPr lang="sv-SE" sz="1800" dirty="0" err="1"/>
              <a:t>select</a:t>
            </a:r>
            <a:r>
              <a:rPr lang="sv-SE" sz="1800" dirty="0"/>
              <a:t> a </a:t>
            </a:r>
            <a:r>
              <a:rPr lang="sv-SE" sz="1800" dirty="0" err="1"/>
              <a:t>darker</a:t>
            </a:r>
            <a:r>
              <a:rPr lang="sv-SE" sz="1800" dirty="0"/>
              <a:t> color. Pick the colors </a:t>
            </a:r>
            <a:r>
              <a:rPr lang="sv-SE" sz="1800" dirty="0" err="1"/>
              <a:t>you</a:t>
            </a:r>
            <a:r>
              <a:rPr lang="sv-SE" sz="1800" dirty="0"/>
              <a:t> like.</a:t>
            </a:r>
            <a:br>
              <a:rPr lang="sv-SE" sz="1800" dirty="0"/>
            </a:br>
            <a:endParaRPr lang="sv-SE" sz="1800" dirty="0"/>
          </a:p>
          <a:p>
            <a:pPr>
              <a:lnSpc>
                <a:spcPct val="120000"/>
              </a:lnSpc>
              <a:buClr>
                <a:srgbClr val="009BDB"/>
              </a:buClr>
              <a:buFont typeface="+mj-lt"/>
              <a:buAutoNum type="arabicPeriod"/>
            </a:pPr>
            <a:r>
              <a:rPr lang="sv-SE" sz="1800" kern="0" dirty="0" err="1"/>
              <a:t>Click</a:t>
            </a:r>
            <a:r>
              <a:rPr lang="sv-SE" sz="1800" kern="0" dirty="0"/>
              <a:t> the gradient </a:t>
            </a:r>
            <a:r>
              <a:rPr lang="sv-SE" sz="1800" kern="0" dirty="0" err="1"/>
              <a:t>icon</a:t>
            </a:r>
            <a:r>
              <a:rPr lang="sv-SE" sz="1800" kern="0" dirty="0"/>
              <a:t> and </a:t>
            </a:r>
            <a:r>
              <a:rPr lang="sv-SE" sz="1800" kern="0" dirty="0" err="1"/>
              <a:t>follow</a:t>
            </a:r>
            <a:r>
              <a:rPr lang="sv-SE" sz="1800" kern="0" dirty="0"/>
              <a:t> the </a:t>
            </a:r>
            <a:r>
              <a:rPr lang="sv-SE" sz="1800" kern="0" dirty="0" err="1"/>
              <a:t>instructions</a:t>
            </a:r>
            <a:r>
              <a:rPr lang="sv-SE" sz="1800" kern="0" dirty="0"/>
              <a:t>. </a:t>
            </a:r>
          </a:p>
          <a:p>
            <a:pPr>
              <a:lnSpc>
                <a:spcPct val="120000"/>
              </a:lnSpc>
              <a:buClr>
                <a:srgbClr val="009BDB"/>
              </a:buClr>
              <a:buFont typeface="+mj-lt"/>
              <a:buAutoNum type="arabicPeriod"/>
            </a:pPr>
            <a:r>
              <a:rPr lang="sv-SE" sz="1800" dirty="0">
                <a:cs typeface="CordiaUPC" panose="020B0304020202020204" pitchFamily="34" charset="-34"/>
              </a:rPr>
              <a:t>Color, </a:t>
            </a:r>
            <a:r>
              <a:rPr lang="sv-SE" sz="1800" dirty="0" err="1">
                <a:cs typeface="CordiaUPC" panose="020B0304020202020204" pitchFamily="34" charset="-34"/>
              </a:rPr>
              <a:t>label</a:t>
            </a:r>
            <a:r>
              <a:rPr lang="sv-SE" sz="1800" dirty="0">
                <a:cs typeface="CordiaUPC" panose="020B0304020202020204" pitchFamily="34" charset="-34"/>
              </a:rPr>
              <a:t> and order </a:t>
            </a:r>
            <a:r>
              <a:rPr lang="sv-SE" sz="1800" dirty="0" err="1">
                <a:cs typeface="CordiaUPC" panose="020B0304020202020204" pitchFamily="34" charset="-34"/>
              </a:rPr>
              <a:t>your</a:t>
            </a:r>
            <a:r>
              <a:rPr lang="sv-SE" sz="1800" dirty="0">
                <a:cs typeface="CordiaUPC" panose="020B0304020202020204" pitchFamily="34" charset="-34"/>
              </a:rPr>
              <a:t> </a:t>
            </a:r>
            <a:r>
              <a:rPr lang="sv-SE" sz="1800" dirty="0" err="1">
                <a:cs typeface="CordiaUPC" panose="020B0304020202020204" pitchFamily="34" charset="-34"/>
              </a:rPr>
              <a:t>heatmap</a:t>
            </a:r>
            <a:r>
              <a:rPr lang="sv-SE" sz="1800" dirty="0">
                <a:cs typeface="CordiaUPC" panose="020B0304020202020204" pitchFamily="34" charset="-34"/>
              </a:rPr>
              <a:t> </a:t>
            </a:r>
            <a:r>
              <a:rPr lang="sv-SE" sz="1800" dirty="0" err="1">
                <a:cs typeface="CordiaUPC" panose="020B0304020202020204" pitchFamily="34" charset="-34"/>
              </a:rPr>
              <a:t>according</a:t>
            </a:r>
            <a:r>
              <a:rPr lang="sv-SE" sz="1800" dirty="0">
                <a:cs typeface="CordiaUPC" panose="020B0304020202020204" pitchFamily="34" charset="-34"/>
              </a:rPr>
              <a:t> to the Age annotation, in the </a:t>
            </a:r>
            <a:r>
              <a:rPr lang="sv-SE" sz="1800" dirty="0" err="1">
                <a:cs typeface="CordiaUPC" panose="020B0304020202020204" pitchFamily="34" charset="-34"/>
              </a:rPr>
              <a:t>view</a:t>
            </a:r>
            <a:r>
              <a:rPr lang="sv-SE" sz="1800" dirty="0">
                <a:cs typeface="CordiaUPC" panose="020B0304020202020204" pitchFamily="34" charset="-34"/>
              </a:rPr>
              <a:t> tab.</a:t>
            </a:r>
          </a:p>
          <a:p>
            <a:pPr marL="514350" indent="-514350">
              <a:buClr>
                <a:srgbClr val="009BDB"/>
              </a:buClr>
              <a:buFont typeface="+mj-lt"/>
              <a:buAutoNum type="arabicPeriod"/>
            </a:pPr>
            <a:endParaRPr lang="sv-SE" dirty="0"/>
          </a:p>
        </p:txBody>
      </p:sp>
      <p:pic>
        <p:nvPicPr>
          <p:cNvPr id="10" name="Bildobjekt 11">
            <a:extLst>
              <a:ext uri="{FF2B5EF4-FFF2-40B4-BE49-F238E27FC236}">
                <a16:creationId xmlns:a16="http://schemas.microsoft.com/office/drawing/2014/main" id="{D974042A-9599-4043-8D60-73802989E987}"/>
              </a:ext>
            </a:extLst>
          </p:cNvPr>
          <p:cNvPicPr>
            <a:picLocks noChangeAspect="1"/>
          </p:cNvPicPr>
          <p:nvPr/>
        </p:nvPicPr>
        <p:blipFill>
          <a:blip r:embed="rId2"/>
          <a:stretch>
            <a:fillRect/>
          </a:stretch>
        </p:blipFill>
        <p:spPr>
          <a:xfrm>
            <a:off x="5531798" y="4065111"/>
            <a:ext cx="592998" cy="612765"/>
          </a:xfrm>
          <a:prstGeom prst="rect">
            <a:avLst/>
          </a:prstGeom>
          <a:ln>
            <a:solidFill>
              <a:schemeClr val="tx2"/>
            </a:solidFill>
          </a:ln>
        </p:spPr>
      </p:pic>
      <p:pic>
        <p:nvPicPr>
          <p:cNvPr id="11" name="Picture 10">
            <a:extLst>
              <a:ext uri="{FF2B5EF4-FFF2-40B4-BE49-F238E27FC236}">
                <a16:creationId xmlns:a16="http://schemas.microsoft.com/office/drawing/2014/main" id="{383D522A-F7B6-BF49-991A-3ED29F715C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4376" y="1730661"/>
            <a:ext cx="2419624" cy="2312633"/>
          </a:xfrm>
          <a:prstGeom prst="rect">
            <a:avLst/>
          </a:prstGeom>
          <a:ln>
            <a:solidFill>
              <a:schemeClr val="accent1"/>
            </a:solidFill>
          </a:ln>
        </p:spPr>
      </p:pic>
      <p:pic>
        <p:nvPicPr>
          <p:cNvPr id="18" name="Picture 17">
            <a:extLst>
              <a:ext uri="{FF2B5EF4-FFF2-40B4-BE49-F238E27FC236}">
                <a16:creationId xmlns:a16="http://schemas.microsoft.com/office/drawing/2014/main" id="{4C4E5516-477F-4B4B-B213-2392B27A19CA}"/>
              </a:ext>
            </a:extLst>
          </p:cNvPr>
          <p:cNvPicPr>
            <a:picLocks noChangeAspect="1"/>
          </p:cNvPicPr>
          <p:nvPr/>
        </p:nvPicPr>
        <p:blipFill>
          <a:blip r:embed="rId4"/>
          <a:stretch>
            <a:fillRect/>
          </a:stretch>
        </p:blipFill>
        <p:spPr>
          <a:xfrm>
            <a:off x="4746566" y="5529093"/>
            <a:ext cx="4073121" cy="1010624"/>
          </a:xfrm>
          <a:prstGeom prst="rect">
            <a:avLst/>
          </a:prstGeom>
          <a:ln>
            <a:solidFill>
              <a:schemeClr val="accent1"/>
            </a:solidFill>
          </a:ln>
        </p:spPr>
      </p:pic>
    </p:spTree>
    <p:extLst>
      <p:ext uri="{BB962C8B-B14F-4D97-AF65-F5344CB8AC3E}">
        <p14:creationId xmlns:p14="http://schemas.microsoft.com/office/powerpoint/2010/main" val="28416954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EA19767-4CCC-4449-8CD1-2FB7E8E9287C}"/>
              </a:ext>
            </a:extLst>
          </p:cNvPr>
          <p:cNvSpPr>
            <a:spLocks noGrp="1"/>
          </p:cNvSpPr>
          <p:nvPr>
            <p:ph type="title"/>
          </p:nvPr>
        </p:nvSpPr>
        <p:spPr>
          <a:xfrm>
            <a:off x="234310" y="260156"/>
            <a:ext cx="8229600" cy="1143000"/>
          </a:xfrm>
        </p:spPr>
        <p:txBody>
          <a:bodyPr>
            <a:normAutofit/>
          </a:bodyPr>
          <a:lstStyle/>
          <a:p>
            <a:pPr algn="ctr"/>
            <a:r>
              <a:rPr lang="sv-SE" sz="3600" dirty="0"/>
              <a:t>EE1: Steps cont</a:t>
            </a:r>
          </a:p>
        </p:txBody>
      </p:sp>
      <p:sp>
        <p:nvSpPr>
          <p:cNvPr id="3" name="Platshållare för innehåll 2">
            <a:extLst>
              <a:ext uri="{FF2B5EF4-FFF2-40B4-BE49-F238E27FC236}">
                <a16:creationId xmlns:a16="http://schemas.microsoft.com/office/drawing/2014/main" id="{988FB5CF-9C90-47E8-BB4B-066BA51FB477}"/>
              </a:ext>
            </a:extLst>
          </p:cNvPr>
          <p:cNvSpPr>
            <a:spLocks noGrp="1"/>
          </p:cNvSpPr>
          <p:nvPr>
            <p:ph idx="1"/>
          </p:nvPr>
        </p:nvSpPr>
        <p:spPr>
          <a:xfrm>
            <a:off x="737079" y="1188782"/>
            <a:ext cx="8229600" cy="5669218"/>
          </a:xfrm>
        </p:spPr>
        <p:txBody>
          <a:bodyPr>
            <a:normAutofit/>
          </a:bodyPr>
          <a:lstStyle/>
          <a:p>
            <a:pPr marL="514350" indent="-514350">
              <a:buClr>
                <a:srgbClr val="009BDB"/>
              </a:buClr>
              <a:buFont typeface="+mj-lt"/>
              <a:buAutoNum type="arabicPeriod" startAt="6"/>
            </a:pPr>
            <a:r>
              <a:rPr lang="en-US" sz="1800" dirty="0"/>
              <a:t>Select Linear Regression in the Statistics dialogue</a:t>
            </a:r>
          </a:p>
          <a:p>
            <a:pPr marL="514350" indent="-514350">
              <a:buClr>
                <a:srgbClr val="009BDB"/>
              </a:buClr>
              <a:buFont typeface="+mj-lt"/>
              <a:buAutoNum type="arabicPeriod" startAt="6"/>
            </a:pPr>
            <a:r>
              <a:rPr lang="en-US" sz="1800" dirty="0"/>
              <a:t>Select the annotation Age</a:t>
            </a:r>
          </a:p>
          <a:p>
            <a:pPr marL="514350" indent="-514350">
              <a:buClr>
                <a:srgbClr val="009BDB"/>
              </a:buClr>
              <a:buFont typeface="+mj-lt"/>
              <a:buAutoNum type="arabicPeriod" startAt="6"/>
            </a:pPr>
            <a:r>
              <a:rPr lang="en-US" sz="1800" dirty="0"/>
              <a:t>Drag the statistical slider to find variables that increase or decrease over age</a:t>
            </a:r>
          </a:p>
          <a:p>
            <a:pPr marL="514350" indent="-514350">
              <a:buClr>
                <a:srgbClr val="009BDB"/>
              </a:buClr>
              <a:buFont typeface="+mj-lt"/>
              <a:buAutoNum type="arabicPeriod" startAt="6"/>
            </a:pPr>
            <a:endParaRPr lang="en-US" sz="1800" dirty="0"/>
          </a:p>
          <a:p>
            <a:pPr marL="514350" indent="-514350">
              <a:buClr>
                <a:srgbClr val="009BDB"/>
              </a:buClr>
              <a:buFont typeface="+mj-lt"/>
              <a:buAutoNum type="arabicPeriod" startAt="6"/>
            </a:pPr>
            <a:r>
              <a:rPr lang="en-US" sz="1800" dirty="0"/>
              <a:t>Show the variables in Scatter plots:</a:t>
            </a:r>
          </a:p>
          <a:p>
            <a:pPr marL="914400" lvl="1" indent="-514350">
              <a:buClr>
                <a:srgbClr val="009BDB"/>
              </a:buClr>
              <a:buFont typeface="+mj-lt"/>
              <a:buAutoNum type="alphaLcParenR"/>
            </a:pPr>
            <a:r>
              <a:rPr lang="en-US" sz="1700" dirty="0"/>
              <a:t>Select Scatter Plot in the Method Tab, Sample Mode</a:t>
            </a:r>
          </a:p>
          <a:p>
            <a:pPr marL="914400" lvl="1" indent="-514350">
              <a:buClr>
                <a:srgbClr val="009BDB"/>
              </a:buClr>
              <a:buFont typeface="+mj-lt"/>
              <a:buAutoNum type="alphaLcParenR"/>
            </a:pPr>
            <a:r>
              <a:rPr lang="en-US" sz="1700" dirty="0"/>
              <a:t>Select the dropdown menu for the x-axis in the </a:t>
            </a:r>
            <a:br>
              <a:rPr lang="en-US" sz="1700" dirty="0"/>
            </a:br>
            <a:r>
              <a:rPr lang="en-US" sz="1700" dirty="0"/>
              <a:t>Axes Data Selection in the Method tab</a:t>
            </a:r>
          </a:p>
          <a:p>
            <a:pPr marL="914400" lvl="1" indent="-514350">
              <a:buClr>
                <a:srgbClr val="009BDB"/>
              </a:buClr>
              <a:buFont typeface="+mj-lt"/>
              <a:buAutoNum type="alphaLcParenR"/>
            </a:pPr>
            <a:r>
              <a:rPr lang="en-US" sz="1700" dirty="0"/>
              <a:t>Select Sample annotation = Age and </a:t>
            </a:r>
            <a:r>
              <a:rPr lang="en-US" sz="1700" b="1" i="1" u="sng" dirty="0"/>
              <a:t>Numerical scale!</a:t>
            </a:r>
          </a:p>
          <a:p>
            <a:pPr marL="914400" lvl="1" indent="-514350">
              <a:buClr>
                <a:srgbClr val="009BDB"/>
              </a:buClr>
              <a:buFont typeface="+mj-lt"/>
              <a:buAutoNum type="alphaLcParenR"/>
            </a:pPr>
            <a:r>
              <a:rPr lang="en-US" sz="1700" dirty="0"/>
              <a:t>Select the dropdown menu for the y-axis in </a:t>
            </a:r>
            <a:br>
              <a:rPr lang="en-US" sz="1700" dirty="0"/>
            </a:br>
            <a:r>
              <a:rPr lang="en-US" sz="1700" dirty="0"/>
              <a:t>the Axes Data Selection in the Method tab</a:t>
            </a:r>
          </a:p>
          <a:p>
            <a:pPr marL="914400" lvl="1" indent="-514350">
              <a:buClr>
                <a:srgbClr val="009BDB"/>
              </a:buClr>
              <a:buFont typeface="+mj-lt"/>
              <a:buAutoNum type="alphaLcParenR"/>
            </a:pPr>
            <a:r>
              <a:rPr lang="en-US" sz="1700" dirty="0"/>
              <a:t>Select “Variables selected by the Y-axis tool”</a:t>
            </a:r>
          </a:p>
          <a:p>
            <a:pPr marL="914400" lvl="1" indent="-514350">
              <a:buClr>
                <a:srgbClr val="009BDB"/>
              </a:buClr>
              <a:buFont typeface="+mj-lt"/>
              <a:buAutoNum type="alphaLcParenR"/>
            </a:pPr>
            <a:r>
              <a:rPr lang="en-US" sz="1700" dirty="0"/>
              <a:t>Click on your list of variables in the variables tab or select</a:t>
            </a:r>
            <a:br>
              <a:rPr lang="en-US" sz="1700" dirty="0"/>
            </a:br>
            <a:r>
              <a:rPr lang="en-US" sz="1700" dirty="0"/>
              <a:t>individual variables in the variable list  </a:t>
            </a:r>
          </a:p>
          <a:p>
            <a:pPr marL="914400" lvl="1" indent="-514350">
              <a:buClr>
                <a:srgbClr val="009BDB"/>
              </a:buClr>
              <a:buFont typeface="+mj-lt"/>
              <a:buAutoNum type="alphaLcParenR"/>
            </a:pPr>
            <a:r>
              <a:rPr lang="en-US" sz="1700" dirty="0"/>
              <a:t>Color the samples by the age annotation</a:t>
            </a:r>
            <a:endParaRPr lang="sv-SE" dirty="0"/>
          </a:p>
        </p:txBody>
      </p:sp>
      <p:pic>
        <p:nvPicPr>
          <p:cNvPr id="5" name="Picture 2">
            <a:extLst>
              <a:ext uri="{FF2B5EF4-FFF2-40B4-BE49-F238E27FC236}">
                <a16:creationId xmlns:a16="http://schemas.microsoft.com/office/drawing/2014/main" id="{FE9B71B7-216E-4B7E-A751-8F3B1065AF42}"/>
              </a:ext>
            </a:extLst>
          </p:cNvPr>
          <p:cNvPicPr>
            <a:picLocks noChangeAspect="1" noChangeArrowheads="1"/>
          </p:cNvPicPr>
          <p:nvPr/>
        </p:nvPicPr>
        <p:blipFill rotWithShape="1">
          <a:blip r:embed="rId2" cstate="print"/>
          <a:srcRect r="16405"/>
          <a:stretch/>
        </p:blipFill>
        <p:spPr bwMode="auto">
          <a:xfrm>
            <a:off x="7434833" y="1311856"/>
            <a:ext cx="1648213" cy="504825"/>
          </a:xfrm>
          <a:prstGeom prst="rect">
            <a:avLst/>
          </a:prstGeom>
          <a:noFill/>
          <a:ln w="9525">
            <a:solidFill>
              <a:schemeClr val="accent1">
                <a:lumMod val="75000"/>
              </a:schemeClr>
            </a:solidFill>
            <a:miter lim="800000"/>
            <a:headEnd/>
            <a:tailEnd/>
          </a:ln>
        </p:spPr>
      </p:pic>
      <p:pic>
        <p:nvPicPr>
          <p:cNvPr id="6" name="Picture 3">
            <a:extLst>
              <a:ext uri="{FF2B5EF4-FFF2-40B4-BE49-F238E27FC236}">
                <a16:creationId xmlns:a16="http://schemas.microsoft.com/office/drawing/2014/main" id="{2B6C7584-7AF7-4AD8-87C2-5E1A9E0D47B5}"/>
              </a:ext>
            </a:extLst>
          </p:cNvPr>
          <p:cNvPicPr>
            <a:picLocks noChangeAspect="1" noChangeArrowheads="1"/>
          </p:cNvPicPr>
          <p:nvPr/>
        </p:nvPicPr>
        <p:blipFill>
          <a:blip r:embed="rId3" cstate="print"/>
          <a:srcRect l="27508" t="36793" r="44690" b="34135"/>
          <a:stretch>
            <a:fillRect/>
          </a:stretch>
        </p:blipFill>
        <p:spPr bwMode="auto">
          <a:xfrm>
            <a:off x="6531728" y="2712685"/>
            <a:ext cx="903105" cy="396969"/>
          </a:xfrm>
          <a:prstGeom prst="rect">
            <a:avLst/>
          </a:prstGeom>
          <a:noFill/>
          <a:ln w="9525">
            <a:solidFill>
              <a:schemeClr val="accent1">
                <a:lumMod val="75000"/>
              </a:schemeClr>
            </a:solidFill>
            <a:miter lim="800000"/>
            <a:headEnd/>
            <a:tailEnd/>
          </a:ln>
        </p:spPr>
      </p:pic>
      <p:pic>
        <p:nvPicPr>
          <p:cNvPr id="7" name="Picture 4">
            <a:extLst>
              <a:ext uri="{FF2B5EF4-FFF2-40B4-BE49-F238E27FC236}">
                <a16:creationId xmlns:a16="http://schemas.microsoft.com/office/drawing/2014/main" id="{7A9FC258-C769-45D4-8BCA-0B2528C0FFFA}"/>
              </a:ext>
            </a:extLst>
          </p:cNvPr>
          <p:cNvPicPr>
            <a:picLocks noChangeAspect="1" noChangeArrowheads="1"/>
          </p:cNvPicPr>
          <p:nvPr/>
        </p:nvPicPr>
        <p:blipFill>
          <a:blip r:embed="rId4" cstate="print"/>
          <a:srcRect/>
          <a:stretch>
            <a:fillRect/>
          </a:stretch>
        </p:blipFill>
        <p:spPr bwMode="auto">
          <a:xfrm>
            <a:off x="7979341" y="3601455"/>
            <a:ext cx="969137" cy="571950"/>
          </a:xfrm>
          <a:prstGeom prst="rect">
            <a:avLst/>
          </a:prstGeom>
          <a:noFill/>
          <a:ln w="9525">
            <a:solidFill>
              <a:schemeClr val="accent1">
                <a:lumMod val="75000"/>
              </a:schemeClr>
            </a:solidFill>
            <a:miter lim="800000"/>
            <a:headEnd/>
            <a:tailEnd/>
          </a:ln>
        </p:spPr>
      </p:pic>
      <p:pic>
        <p:nvPicPr>
          <p:cNvPr id="8" name="Bildobjekt 7">
            <a:extLst>
              <a:ext uri="{FF2B5EF4-FFF2-40B4-BE49-F238E27FC236}">
                <a16:creationId xmlns:a16="http://schemas.microsoft.com/office/drawing/2014/main" id="{53E34BCD-28E3-4F82-A691-7F8C0BE66D2A}"/>
              </a:ext>
            </a:extLst>
          </p:cNvPr>
          <p:cNvPicPr>
            <a:picLocks noChangeAspect="1"/>
          </p:cNvPicPr>
          <p:nvPr/>
        </p:nvPicPr>
        <p:blipFill>
          <a:blip r:embed="rId5"/>
          <a:stretch>
            <a:fillRect/>
          </a:stretch>
        </p:blipFill>
        <p:spPr>
          <a:xfrm>
            <a:off x="8030219" y="2747704"/>
            <a:ext cx="742950" cy="723900"/>
          </a:xfrm>
          <a:prstGeom prst="rect">
            <a:avLst/>
          </a:prstGeom>
          <a:ln>
            <a:solidFill>
              <a:schemeClr val="tx2"/>
            </a:solidFill>
          </a:ln>
        </p:spPr>
      </p:pic>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r="28704"/>
          <a:stretch/>
        </p:blipFill>
        <p:spPr>
          <a:xfrm>
            <a:off x="7749339" y="4400230"/>
            <a:ext cx="1217464" cy="827051"/>
          </a:xfrm>
          <a:prstGeom prst="rect">
            <a:avLst/>
          </a:prstGeom>
          <a:ln>
            <a:solidFill>
              <a:schemeClr val="accent1"/>
            </a:solidFill>
          </a:ln>
        </p:spPr>
      </p:pic>
      <p:pic>
        <p:nvPicPr>
          <p:cNvPr id="10" name="Picture 9">
            <a:extLst>
              <a:ext uri="{FF2B5EF4-FFF2-40B4-BE49-F238E27FC236}">
                <a16:creationId xmlns:a16="http://schemas.microsoft.com/office/drawing/2014/main" id="{562B9E99-94F4-354B-B85B-06BD0EA7BB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31728" y="5805919"/>
            <a:ext cx="2220444" cy="498467"/>
          </a:xfrm>
          <a:prstGeom prst="rect">
            <a:avLst/>
          </a:prstGeom>
          <a:ln>
            <a:solidFill>
              <a:schemeClr val="accent1"/>
            </a:solidFill>
          </a:ln>
        </p:spPr>
      </p:pic>
      <p:sp>
        <p:nvSpPr>
          <p:cNvPr id="11" name="Rectangle 17">
            <a:extLst>
              <a:ext uri="{FF2B5EF4-FFF2-40B4-BE49-F238E27FC236}">
                <a16:creationId xmlns:a16="http://schemas.microsoft.com/office/drawing/2014/main" id="{3D787B4F-6DD0-5747-AEF8-EDD14367972B}"/>
              </a:ext>
            </a:extLst>
          </p:cNvPr>
          <p:cNvSpPr/>
          <p:nvPr/>
        </p:nvSpPr>
        <p:spPr bwMode="auto">
          <a:xfrm>
            <a:off x="8487438" y="5669218"/>
            <a:ext cx="433088" cy="410319"/>
          </a:xfrm>
          <a:prstGeom prst="rect">
            <a:avLst/>
          </a:prstGeom>
          <a:noFill/>
          <a:ln w="698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9806519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DCE7AA0-B02C-45A8-93B0-1DC5FA97966A}"/>
              </a:ext>
            </a:extLst>
          </p:cNvPr>
          <p:cNvSpPr>
            <a:spLocks noGrp="1"/>
          </p:cNvSpPr>
          <p:nvPr>
            <p:ph type="title"/>
          </p:nvPr>
        </p:nvSpPr>
        <p:spPr>
          <a:xfrm>
            <a:off x="160638" y="234219"/>
            <a:ext cx="8229600" cy="1143000"/>
          </a:xfrm>
        </p:spPr>
        <p:txBody>
          <a:bodyPr>
            <a:normAutofit/>
          </a:bodyPr>
          <a:lstStyle/>
          <a:p>
            <a:pPr algn="ctr"/>
            <a:r>
              <a:rPr lang="sv-SE" sz="3600" dirty="0"/>
              <a:t>Extra exercise 2 – Bar plot</a:t>
            </a:r>
          </a:p>
        </p:txBody>
      </p:sp>
      <p:sp>
        <p:nvSpPr>
          <p:cNvPr id="3" name="Platshållare för innehåll 2">
            <a:extLst>
              <a:ext uri="{FF2B5EF4-FFF2-40B4-BE49-F238E27FC236}">
                <a16:creationId xmlns:a16="http://schemas.microsoft.com/office/drawing/2014/main" id="{1F82F3F1-5F71-4216-885E-6809380844EA}"/>
              </a:ext>
            </a:extLst>
          </p:cNvPr>
          <p:cNvSpPr>
            <a:spLocks noGrp="1"/>
          </p:cNvSpPr>
          <p:nvPr>
            <p:ph idx="1"/>
          </p:nvPr>
        </p:nvSpPr>
        <p:spPr>
          <a:xfrm>
            <a:off x="365106" y="1377219"/>
            <a:ext cx="8229600" cy="4437295"/>
          </a:xfrm>
        </p:spPr>
        <p:txBody>
          <a:bodyPr>
            <a:normAutofit/>
          </a:bodyPr>
          <a:lstStyle/>
          <a:p>
            <a:pPr>
              <a:buClr>
                <a:srgbClr val="00B0F0"/>
              </a:buClr>
              <a:buFont typeface="Wingdings" panose="05000000000000000000" pitchFamily="2" charset="2"/>
              <a:buChar char="§"/>
            </a:pPr>
            <a:r>
              <a:rPr lang="sv-SE" sz="2000" dirty="0">
                <a:ea typeface="Calibri" charset="0"/>
                <a:cs typeface="Calibri" charset="0"/>
              </a:rPr>
              <a:t>Display </a:t>
            </a:r>
            <a:r>
              <a:rPr lang="sv-SE" sz="2000" dirty="0" err="1">
                <a:ea typeface="Calibri" charset="0"/>
                <a:cs typeface="Calibri" charset="0"/>
              </a:rPr>
              <a:t>results</a:t>
            </a:r>
            <a:r>
              <a:rPr lang="sv-SE" sz="2000" dirty="0">
                <a:ea typeface="Calibri" charset="0"/>
                <a:cs typeface="Calibri" charset="0"/>
              </a:rPr>
              <a:t> in Bar </a:t>
            </a:r>
            <a:r>
              <a:rPr lang="sv-SE" sz="2000" dirty="0" err="1">
                <a:ea typeface="Calibri" charset="0"/>
                <a:cs typeface="Calibri" charset="0"/>
              </a:rPr>
              <a:t>plots</a:t>
            </a:r>
            <a:endParaRPr lang="sv-SE" sz="2000" dirty="0">
              <a:ea typeface="Calibri" charset="0"/>
              <a:cs typeface="Calibri" charset="0"/>
            </a:endParaRPr>
          </a:p>
          <a:p>
            <a:endParaRPr lang="sv-SE" sz="2000" dirty="0"/>
          </a:p>
        </p:txBody>
      </p:sp>
      <p:pic>
        <p:nvPicPr>
          <p:cNvPr id="4" name="Picture 3">
            <a:extLst>
              <a:ext uri="{FF2B5EF4-FFF2-40B4-BE49-F238E27FC236}">
                <a16:creationId xmlns:a16="http://schemas.microsoft.com/office/drawing/2014/main" id="{E6E7EBC2-7386-42CD-89B3-CCB49E9F5413}"/>
              </a:ext>
            </a:extLst>
          </p:cNvPr>
          <p:cNvPicPr>
            <a:picLocks noChangeAspect="1" noChangeArrowheads="1"/>
          </p:cNvPicPr>
          <p:nvPr/>
        </p:nvPicPr>
        <p:blipFill>
          <a:blip r:embed="rId2" cstate="print"/>
          <a:srcRect/>
          <a:stretch>
            <a:fillRect/>
          </a:stretch>
        </p:blipFill>
        <p:spPr bwMode="auto">
          <a:xfrm>
            <a:off x="394838" y="2180760"/>
            <a:ext cx="4019507" cy="3476066"/>
          </a:xfrm>
          <a:prstGeom prst="rect">
            <a:avLst/>
          </a:prstGeom>
          <a:noFill/>
          <a:ln w="9525">
            <a:solidFill>
              <a:schemeClr val="accent1">
                <a:lumMod val="75000"/>
              </a:schemeClr>
            </a:solidFill>
            <a:miter lim="800000"/>
            <a:headEnd/>
            <a:tailEnd/>
          </a:ln>
        </p:spPr>
      </p:pic>
      <p:pic>
        <p:nvPicPr>
          <p:cNvPr id="5" name="Picture 5">
            <a:extLst>
              <a:ext uri="{FF2B5EF4-FFF2-40B4-BE49-F238E27FC236}">
                <a16:creationId xmlns:a16="http://schemas.microsoft.com/office/drawing/2014/main" id="{D4E1E5BF-987F-48F5-8249-2EB06C338BE1}"/>
              </a:ext>
            </a:extLst>
          </p:cNvPr>
          <p:cNvPicPr>
            <a:picLocks noChangeAspect="1" noChangeArrowheads="1"/>
          </p:cNvPicPr>
          <p:nvPr/>
        </p:nvPicPr>
        <p:blipFill>
          <a:blip r:embed="rId3" cstate="print"/>
          <a:srcRect/>
          <a:stretch>
            <a:fillRect/>
          </a:stretch>
        </p:blipFill>
        <p:spPr bwMode="auto">
          <a:xfrm>
            <a:off x="4668028" y="2180760"/>
            <a:ext cx="3926678" cy="3420787"/>
          </a:xfrm>
          <a:prstGeom prst="rect">
            <a:avLst/>
          </a:prstGeom>
          <a:noFill/>
          <a:ln w="9525">
            <a:solidFill>
              <a:schemeClr val="accent1">
                <a:lumMod val="75000"/>
              </a:schemeClr>
            </a:solidFill>
            <a:miter lim="800000"/>
            <a:headEnd/>
            <a:tailEnd/>
          </a:ln>
        </p:spPr>
      </p:pic>
    </p:spTree>
    <p:extLst>
      <p:ext uri="{BB962C8B-B14F-4D97-AF65-F5344CB8AC3E}">
        <p14:creationId xmlns:p14="http://schemas.microsoft.com/office/powerpoint/2010/main" val="33544332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ildobjekt 19">
            <a:extLst>
              <a:ext uri="{FF2B5EF4-FFF2-40B4-BE49-F238E27FC236}">
                <a16:creationId xmlns:a16="http://schemas.microsoft.com/office/drawing/2014/main" id="{D4A41D91-7AED-465E-9F57-351496F55AC5}"/>
              </a:ext>
            </a:extLst>
          </p:cNvPr>
          <p:cNvPicPr>
            <a:picLocks noChangeAspect="1"/>
          </p:cNvPicPr>
          <p:nvPr/>
        </p:nvPicPr>
        <p:blipFill>
          <a:blip r:embed="rId2"/>
          <a:stretch>
            <a:fillRect/>
          </a:stretch>
        </p:blipFill>
        <p:spPr>
          <a:xfrm>
            <a:off x="3575578" y="2252822"/>
            <a:ext cx="2400300" cy="1133475"/>
          </a:xfrm>
          <a:prstGeom prst="rect">
            <a:avLst/>
          </a:prstGeom>
        </p:spPr>
      </p:pic>
      <p:pic>
        <p:nvPicPr>
          <p:cNvPr id="18" name="Bildobjekt 17">
            <a:extLst>
              <a:ext uri="{FF2B5EF4-FFF2-40B4-BE49-F238E27FC236}">
                <a16:creationId xmlns:a16="http://schemas.microsoft.com/office/drawing/2014/main" id="{ADA5A389-7F4B-4B38-A557-60D513789E9C}"/>
              </a:ext>
            </a:extLst>
          </p:cNvPr>
          <p:cNvPicPr>
            <a:picLocks noChangeAspect="1"/>
          </p:cNvPicPr>
          <p:nvPr/>
        </p:nvPicPr>
        <p:blipFill>
          <a:blip r:embed="rId3"/>
          <a:stretch>
            <a:fillRect/>
          </a:stretch>
        </p:blipFill>
        <p:spPr>
          <a:xfrm>
            <a:off x="583324" y="1356390"/>
            <a:ext cx="4714875" cy="915322"/>
          </a:xfrm>
          <a:prstGeom prst="rect">
            <a:avLst/>
          </a:prstGeom>
          <a:ln>
            <a:solidFill>
              <a:schemeClr val="accent1"/>
            </a:solidFill>
          </a:ln>
        </p:spPr>
      </p:pic>
      <p:sp>
        <p:nvSpPr>
          <p:cNvPr id="2" name="Rubrik 1">
            <a:extLst>
              <a:ext uri="{FF2B5EF4-FFF2-40B4-BE49-F238E27FC236}">
                <a16:creationId xmlns:a16="http://schemas.microsoft.com/office/drawing/2014/main" id="{AC60E61D-1DC3-4963-99D5-8050DDE5C8FB}"/>
              </a:ext>
            </a:extLst>
          </p:cNvPr>
          <p:cNvSpPr>
            <a:spLocks noGrp="1"/>
          </p:cNvSpPr>
          <p:nvPr>
            <p:ph type="title"/>
          </p:nvPr>
        </p:nvSpPr>
        <p:spPr>
          <a:xfrm>
            <a:off x="203234" y="233401"/>
            <a:ext cx="8229600" cy="1500453"/>
          </a:xfrm>
        </p:spPr>
        <p:txBody>
          <a:bodyPr/>
          <a:lstStyle/>
          <a:p>
            <a:pPr algn="ctr"/>
            <a:r>
              <a:rPr lang="en-US" sz="3600" dirty="0">
                <a:ea typeface="Calibri" charset="0"/>
                <a:cs typeface="Calibri" charset="0"/>
              </a:rPr>
              <a:t>EE2: Techniques</a:t>
            </a:r>
            <a:br>
              <a:rPr lang="en-US" dirty="0">
                <a:latin typeface="Calibri" charset="0"/>
                <a:ea typeface="Calibri" charset="0"/>
                <a:cs typeface="Calibri" charset="0"/>
              </a:rPr>
            </a:br>
            <a:endParaRPr lang="sv-SE" dirty="0"/>
          </a:p>
        </p:txBody>
      </p:sp>
      <p:sp>
        <p:nvSpPr>
          <p:cNvPr id="6" name="textruta 5">
            <a:extLst>
              <a:ext uri="{FF2B5EF4-FFF2-40B4-BE49-F238E27FC236}">
                <a16:creationId xmlns:a16="http://schemas.microsoft.com/office/drawing/2014/main" id="{7955EBDB-A8F8-4616-B14F-72F85143AB80}"/>
              </a:ext>
            </a:extLst>
          </p:cNvPr>
          <p:cNvSpPr txBox="1"/>
          <p:nvPr/>
        </p:nvSpPr>
        <p:spPr>
          <a:xfrm>
            <a:off x="867104" y="2285999"/>
            <a:ext cx="2112579" cy="584775"/>
          </a:xfrm>
          <a:prstGeom prst="rect">
            <a:avLst/>
          </a:prstGeom>
          <a:noFill/>
        </p:spPr>
        <p:txBody>
          <a:bodyPr wrap="square" rtlCol="0">
            <a:spAutoFit/>
          </a:bodyPr>
          <a:lstStyle/>
          <a:p>
            <a:r>
              <a:rPr lang="sv-SE" sz="1600" dirty="0" err="1">
                <a:latin typeface="Gotham Office" panose="02000000000000000000" pitchFamily="2" charset="0"/>
                <a:ea typeface="Calibri" charset="0"/>
                <a:cs typeface="Calibri" charset="0"/>
              </a:rPr>
              <a:t>Select</a:t>
            </a:r>
            <a:r>
              <a:rPr lang="sv-SE" sz="1600" dirty="0">
                <a:latin typeface="Gotham Office" panose="02000000000000000000" pitchFamily="2" charset="0"/>
                <a:ea typeface="Calibri" charset="0"/>
                <a:cs typeface="Calibri" charset="0"/>
              </a:rPr>
              <a:t> Bar </a:t>
            </a:r>
            <a:r>
              <a:rPr lang="sv-SE" sz="1600" dirty="0" err="1">
                <a:latin typeface="Gotham Office" panose="02000000000000000000" pitchFamily="2" charset="0"/>
                <a:ea typeface="Calibri" charset="0"/>
                <a:cs typeface="Calibri" charset="0"/>
              </a:rPr>
              <a:t>plot</a:t>
            </a:r>
            <a:r>
              <a:rPr lang="sv-SE" sz="1600" dirty="0">
                <a:latin typeface="Gotham Office" panose="02000000000000000000" pitchFamily="2" charset="0"/>
                <a:ea typeface="Calibri" charset="0"/>
                <a:cs typeface="Calibri" charset="0"/>
              </a:rPr>
              <a:t> and </a:t>
            </a:r>
            <a:r>
              <a:rPr lang="sv-SE" sz="1600" dirty="0" err="1">
                <a:latin typeface="Gotham Office" panose="02000000000000000000" pitchFamily="2" charset="0"/>
                <a:ea typeface="Calibri" charset="0"/>
                <a:cs typeface="Calibri" charset="0"/>
              </a:rPr>
              <a:t>define</a:t>
            </a:r>
            <a:r>
              <a:rPr lang="sv-SE" sz="1600" dirty="0">
                <a:latin typeface="Gotham Office" panose="02000000000000000000" pitchFamily="2" charset="0"/>
                <a:ea typeface="Calibri" charset="0"/>
                <a:cs typeface="Calibri" charset="0"/>
              </a:rPr>
              <a:t> </a:t>
            </a:r>
            <a:r>
              <a:rPr lang="sv-SE" sz="1600" dirty="0" err="1">
                <a:latin typeface="Gotham Office" panose="02000000000000000000" pitchFamily="2" charset="0"/>
                <a:ea typeface="Calibri" charset="0"/>
                <a:cs typeface="Calibri" charset="0"/>
              </a:rPr>
              <a:t>x-axes</a:t>
            </a:r>
            <a:endParaRPr lang="sv-SE" sz="1600" dirty="0">
              <a:latin typeface="Gotham Office" panose="02000000000000000000" pitchFamily="2" charset="0"/>
              <a:ea typeface="Calibri" charset="0"/>
              <a:cs typeface="Calibri" charset="0"/>
            </a:endParaRPr>
          </a:p>
        </p:txBody>
      </p:sp>
      <p:pic>
        <p:nvPicPr>
          <p:cNvPr id="7" name="Picture 6">
            <a:extLst>
              <a:ext uri="{FF2B5EF4-FFF2-40B4-BE49-F238E27FC236}">
                <a16:creationId xmlns:a16="http://schemas.microsoft.com/office/drawing/2014/main" id="{56EDD5CB-4649-42C8-9A46-BC8B999D99B4}"/>
              </a:ext>
            </a:extLst>
          </p:cNvPr>
          <p:cNvPicPr>
            <a:picLocks noChangeAspect="1" noChangeArrowheads="1"/>
          </p:cNvPicPr>
          <p:nvPr/>
        </p:nvPicPr>
        <p:blipFill>
          <a:blip r:embed="rId4" cstate="print"/>
          <a:srcRect/>
          <a:stretch>
            <a:fillRect/>
          </a:stretch>
        </p:blipFill>
        <p:spPr bwMode="auto">
          <a:xfrm>
            <a:off x="645565" y="4205451"/>
            <a:ext cx="1609725" cy="685800"/>
          </a:xfrm>
          <a:prstGeom prst="rect">
            <a:avLst/>
          </a:prstGeom>
          <a:noFill/>
          <a:ln w="9525">
            <a:solidFill>
              <a:schemeClr val="accent1">
                <a:lumMod val="75000"/>
              </a:schemeClr>
            </a:solidFill>
            <a:miter lim="800000"/>
            <a:headEnd/>
            <a:tailEnd/>
          </a:ln>
        </p:spPr>
      </p:pic>
      <p:sp>
        <p:nvSpPr>
          <p:cNvPr id="8" name="textruta 7">
            <a:extLst>
              <a:ext uri="{FF2B5EF4-FFF2-40B4-BE49-F238E27FC236}">
                <a16:creationId xmlns:a16="http://schemas.microsoft.com/office/drawing/2014/main" id="{61564C98-0EC5-42C5-895D-03389BCA1B24}"/>
              </a:ext>
            </a:extLst>
          </p:cNvPr>
          <p:cNvSpPr txBox="1"/>
          <p:nvPr/>
        </p:nvSpPr>
        <p:spPr>
          <a:xfrm>
            <a:off x="583324" y="5013434"/>
            <a:ext cx="2970108" cy="369332"/>
          </a:xfrm>
          <a:prstGeom prst="rect">
            <a:avLst/>
          </a:prstGeom>
          <a:noFill/>
        </p:spPr>
        <p:txBody>
          <a:bodyPr wrap="square" rtlCol="0">
            <a:spAutoFit/>
          </a:bodyPr>
          <a:lstStyle>
            <a:defPPr>
              <a:defRPr lang="sv-SE"/>
            </a:defPPr>
            <a:lvl1pPr>
              <a:defRPr sz="1600">
                <a:latin typeface="Gotham Office" panose="02000000000000000000" pitchFamily="2" charset="0"/>
                <a:ea typeface="Calibri" charset="0"/>
                <a:cs typeface="Calibri" charset="0"/>
              </a:defRPr>
            </a:lvl1pPr>
          </a:lstStyle>
          <a:p>
            <a:r>
              <a:rPr lang="sv-SE" dirty="0"/>
              <a:t>View tab – </a:t>
            </a:r>
          </a:p>
          <a:p>
            <a:r>
              <a:rPr lang="sv-SE" dirty="0"/>
              <a:t>More plot settings</a:t>
            </a:r>
          </a:p>
        </p:txBody>
      </p:sp>
      <p:sp>
        <p:nvSpPr>
          <p:cNvPr id="9" name="Ram 13">
            <a:extLst>
              <a:ext uri="{FF2B5EF4-FFF2-40B4-BE49-F238E27FC236}">
                <a16:creationId xmlns:a16="http://schemas.microsoft.com/office/drawing/2014/main" id="{516E23EC-6C77-478B-A5D4-4C75C50B9F0F}"/>
              </a:ext>
            </a:extLst>
          </p:cNvPr>
          <p:cNvSpPr/>
          <p:nvPr/>
        </p:nvSpPr>
        <p:spPr bwMode="auto">
          <a:xfrm>
            <a:off x="1685924" y="1825843"/>
            <a:ext cx="543837" cy="395638"/>
          </a:xfrm>
          <a:prstGeom prst="frame">
            <a:avLst/>
          </a:prstGeom>
          <a:solidFill>
            <a:schemeClr val="tx2">
              <a:lumMod val="40000"/>
              <a:lumOff val="60000"/>
            </a:schemeClr>
          </a:solidFill>
          <a:ln w="3175">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0" name="Ram 14">
            <a:extLst>
              <a:ext uri="{FF2B5EF4-FFF2-40B4-BE49-F238E27FC236}">
                <a16:creationId xmlns:a16="http://schemas.microsoft.com/office/drawing/2014/main" id="{520C5C61-6EE9-40DF-BCF4-EEFC660F6F89}"/>
              </a:ext>
            </a:extLst>
          </p:cNvPr>
          <p:cNvSpPr/>
          <p:nvPr/>
        </p:nvSpPr>
        <p:spPr bwMode="auto">
          <a:xfrm>
            <a:off x="4161938" y="1512398"/>
            <a:ext cx="1127235" cy="452284"/>
          </a:xfrm>
          <a:prstGeom prst="frame">
            <a:avLst/>
          </a:prstGeom>
          <a:solidFill>
            <a:schemeClr val="tx2">
              <a:lumMod val="40000"/>
              <a:lumOff val="60000"/>
            </a:schemeClr>
          </a:solidFill>
          <a:ln w="3175">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1" name="Ram 15">
            <a:extLst>
              <a:ext uri="{FF2B5EF4-FFF2-40B4-BE49-F238E27FC236}">
                <a16:creationId xmlns:a16="http://schemas.microsoft.com/office/drawing/2014/main" id="{C3755E82-4945-4284-AB4E-5450B98466CD}"/>
              </a:ext>
            </a:extLst>
          </p:cNvPr>
          <p:cNvSpPr/>
          <p:nvPr/>
        </p:nvSpPr>
        <p:spPr bwMode="auto">
          <a:xfrm>
            <a:off x="4124160" y="2623996"/>
            <a:ext cx="1915512" cy="856790"/>
          </a:xfrm>
          <a:prstGeom prst="frame">
            <a:avLst/>
          </a:prstGeom>
          <a:solidFill>
            <a:schemeClr val="tx2">
              <a:lumMod val="40000"/>
              <a:lumOff val="60000"/>
            </a:schemeClr>
          </a:solidFill>
          <a:ln w="3175">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2" name="Ram 18">
            <a:extLst>
              <a:ext uri="{FF2B5EF4-FFF2-40B4-BE49-F238E27FC236}">
                <a16:creationId xmlns:a16="http://schemas.microsoft.com/office/drawing/2014/main" id="{58BE3494-96B3-4948-BAE0-80CDE4411D8A}"/>
              </a:ext>
            </a:extLst>
          </p:cNvPr>
          <p:cNvSpPr/>
          <p:nvPr/>
        </p:nvSpPr>
        <p:spPr bwMode="auto">
          <a:xfrm>
            <a:off x="1392910" y="4503485"/>
            <a:ext cx="654270" cy="452284"/>
          </a:xfrm>
          <a:prstGeom prst="frame">
            <a:avLst/>
          </a:prstGeom>
          <a:solidFill>
            <a:schemeClr val="tx2">
              <a:lumMod val="40000"/>
              <a:lumOff val="60000"/>
            </a:schemeClr>
          </a:solidFill>
          <a:ln w="3175">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pic>
        <p:nvPicPr>
          <p:cNvPr id="13" name="Picture 7">
            <a:extLst>
              <a:ext uri="{FF2B5EF4-FFF2-40B4-BE49-F238E27FC236}">
                <a16:creationId xmlns:a16="http://schemas.microsoft.com/office/drawing/2014/main" id="{B0FE7754-DFFD-4D90-B448-CC494471DF24}"/>
              </a:ext>
            </a:extLst>
          </p:cNvPr>
          <p:cNvPicPr>
            <a:picLocks noChangeAspect="1" noChangeArrowheads="1"/>
          </p:cNvPicPr>
          <p:nvPr/>
        </p:nvPicPr>
        <p:blipFill>
          <a:blip r:embed="rId5" cstate="print"/>
          <a:srcRect/>
          <a:stretch>
            <a:fillRect/>
          </a:stretch>
        </p:blipFill>
        <p:spPr bwMode="auto">
          <a:xfrm>
            <a:off x="4318034" y="4028364"/>
            <a:ext cx="1400175" cy="790575"/>
          </a:xfrm>
          <a:prstGeom prst="rect">
            <a:avLst/>
          </a:prstGeom>
          <a:noFill/>
          <a:ln w="9525">
            <a:noFill/>
            <a:miter lim="800000"/>
            <a:headEnd/>
            <a:tailEnd/>
          </a:ln>
        </p:spPr>
      </p:pic>
      <p:sp>
        <p:nvSpPr>
          <p:cNvPr id="14" name="textruta 13">
            <a:extLst>
              <a:ext uri="{FF2B5EF4-FFF2-40B4-BE49-F238E27FC236}">
                <a16:creationId xmlns:a16="http://schemas.microsoft.com/office/drawing/2014/main" id="{825B0A86-AFA8-49E9-8BA5-168B7105710D}"/>
              </a:ext>
            </a:extLst>
          </p:cNvPr>
          <p:cNvSpPr txBox="1"/>
          <p:nvPr/>
        </p:nvSpPr>
        <p:spPr>
          <a:xfrm>
            <a:off x="3786101" y="4992084"/>
            <a:ext cx="3006144" cy="369332"/>
          </a:xfrm>
          <a:prstGeom prst="rect">
            <a:avLst/>
          </a:prstGeom>
          <a:noFill/>
        </p:spPr>
        <p:txBody>
          <a:bodyPr wrap="square" rtlCol="0">
            <a:spAutoFit/>
          </a:bodyPr>
          <a:lstStyle>
            <a:defPPr>
              <a:defRPr lang="sv-SE"/>
            </a:defPPr>
            <a:lvl1pPr>
              <a:defRPr sz="1600">
                <a:latin typeface="Gotham Office" panose="02000000000000000000" pitchFamily="2" charset="0"/>
                <a:ea typeface="Calibri" charset="0"/>
                <a:cs typeface="Calibri" charset="0"/>
              </a:defRPr>
            </a:lvl1pPr>
          </a:lstStyle>
          <a:p>
            <a:r>
              <a:rPr lang="sv-SE" dirty="0"/>
              <a:t>Options tab – for average bars</a:t>
            </a:r>
          </a:p>
        </p:txBody>
      </p:sp>
      <p:sp>
        <p:nvSpPr>
          <p:cNvPr id="15" name="Ned 21">
            <a:extLst>
              <a:ext uri="{FF2B5EF4-FFF2-40B4-BE49-F238E27FC236}">
                <a16:creationId xmlns:a16="http://schemas.microsoft.com/office/drawing/2014/main" id="{C70B99B9-0F00-4BD4-9995-E592ED7DCF73}"/>
              </a:ext>
            </a:extLst>
          </p:cNvPr>
          <p:cNvSpPr/>
          <p:nvPr/>
        </p:nvSpPr>
        <p:spPr bwMode="auto">
          <a:xfrm>
            <a:off x="4483239" y="1926567"/>
            <a:ext cx="484632" cy="725214"/>
          </a:xfrm>
          <a:prstGeom prst="down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6" name="Ram 22">
            <a:extLst>
              <a:ext uri="{FF2B5EF4-FFF2-40B4-BE49-F238E27FC236}">
                <a16:creationId xmlns:a16="http://schemas.microsoft.com/office/drawing/2014/main" id="{A9A98440-B8EC-477A-AF9E-B5F28CA5D330}"/>
              </a:ext>
            </a:extLst>
          </p:cNvPr>
          <p:cNvSpPr/>
          <p:nvPr/>
        </p:nvSpPr>
        <p:spPr bwMode="auto">
          <a:xfrm>
            <a:off x="4060366" y="3962149"/>
            <a:ext cx="1915512" cy="856790"/>
          </a:xfrm>
          <a:prstGeom prst="frame">
            <a:avLst/>
          </a:prstGeom>
          <a:solidFill>
            <a:schemeClr val="tx2">
              <a:lumMod val="40000"/>
              <a:lumOff val="60000"/>
            </a:schemeClr>
          </a:solidFill>
          <a:ln w="3175">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1914546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C93DFBD-78CC-44A9-99F1-06445DEAFBE3}"/>
              </a:ext>
            </a:extLst>
          </p:cNvPr>
          <p:cNvSpPr>
            <a:spLocks noGrp="1"/>
          </p:cNvSpPr>
          <p:nvPr>
            <p:ph type="title"/>
          </p:nvPr>
        </p:nvSpPr>
        <p:spPr>
          <a:xfrm>
            <a:off x="210065" y="266655"/>
            <a:ext cx="8229600" cy="1143000"/>
          </a:xfrm>
        </p:spPr>
        <p:txBody>
          <a:bodyPr>
            <a:normAutofit/>
          </a:bodyPr>
          <a:lstStyle/>
          <a:p>
            <a:pPr algn="ctr"/>
            <a:r>
              <a:rPr lang="sv-SE" sz="3600" dirty="0"/>
              <a:t>EE2: Steps</a:t>
            </a:r>
          </a:p>
        </p:txBody>
      </p:sp>
      <p:sp>
        <p:nvSpPr>
          <p:cNvPr id="3" name="Platshållare för innehåll 2">
            <a:extLst>
              <a:ext uri="{FF2B5EF4-FFF2-40B4-BE49-F238E27FC236}">
                <a16:creationId xmlns:a16="http://schemas.microsoft.com/office/drawing/2014/main" id="{E571E71E-9B2B-4E3F-85F6-F855D8BB2D65}"/>
              </a:ext>
            </a:extLst>
          </p:cNvPr>
          <p:cNvSpPr>
            <a:spLocks noGrp="1"/>
          </p:cNvSpPr>
          <p:nvPr>
            <p:ph idx="1"/>
          </p:nvPr>
        </p:nvSpPr>
        <p:spPr>
          <a:xfrm>
            <a:off x="457201" y="1409655"/>
            <a:ext cx="5951838" cy="4437295"/>
          </a:xfrm>
        </p:spPr>
        <p:txBody>
          <a:bodyPr>
            <a:normAutofit/>
          </a:bodyPr>
          <a:lstStyle/>
          <a:p>
            <a:pPr marL="457200" indent="-457200">
              <a:buClr>
                <a:srgbClr val="009BDB"/>
              </a:buClr>
              <a:buFont typeface="+mj-lt"/>
              <a:buAutoNum type="arabicPeriod"/>
            </a:pPr>
            <a:r>
              <a:rPr lang="sv-SE" sz="1800" dirty="0" err="1">
                <a:ea typeface="Calibri" charset="0"/>
                <a:cs typeface="Calibri" charset="0"/>
              </a:rPr>
              <a:t>Load</a:t>
            </a:r>
            <a:r>
              <a:rPr lang="sv-SE" sz="1800" dirty="0">
                <a:ea typeface="Calibri" charset="0"/>
                <a:cs typeface="Calibri" charset="0"/>
              </a:rPr>
              <a:t> the </a:t>
            </a:r>
            <a:r>
              <a:rPr lang="sv-SE" sz="1800" dirty="0" err="1">
                <a:ea typeface="Calibri" charset="0"/>
                <a:cs typeface="Calibri" charset="0"/>
              </a:rPr>
              <a:t>Qlucore</a:t>
            </a:r>
            <a:r>
              <a:rPr lang="sv-SE" sz="1800" dirty="0">
                <a:ea typeface="Calibri" charset="0"/>
                <a:cs typeface="Calibri" charset="0"/>
              </a:rPr>
              <a:t> Test Data Set from the </a:t>
            </a:r>
            <a:r>
              <a:rPr lang="sv-SE" sz="1800" dirty="0" err="1">
                <a:ea typeface="Calibri" charset="0"/>
                <a:cs typeface="Calibri" charset="0"/>
              </a:rPr>
              <a:t>Help</a:t>
            </a:r>
            <a:r>
              <a:rPr lang="sv-SE" sz="1800" dirty="0">
                <a:ea typeface="Calibri" charset="0"/>
                <a:cs typeface="Calibri" charset="0"/>
              </a:rPr>
              <a:t> </a:t>
            </a:r>
            <a:r>
              <a:rPr lang="sv-SE" sz="1800" dirty="0" err="1">
                <a:ea typeface="Calibri" charset="0"/>
                <a:cs typeface="Calibri" charset="0"/>
              </a:rPr>
              <a:t>menu</a:t>
            </a:r>
            <a:r>
              <a:rPr lang="sv-SE" sz="1800" dirty="0">
                <a:ea typeface="Calibri" charset="0"/>
                <a:cs typeface="Calibri" charset="0"/>
              </a:rPr>
              <a:t>.</a:t>
            </a:r>
          </a:p>
          <a:p>
            <a:pPr marL="457200" indent="-457200">
              <a:buClr>
                <a:srgbClr val="009BDB"/>
              </a:buClr>
              <a:buFont typeface="+mj-lt"/>
              <a:buAutoNum type="arabicPeriod"/>
            </a:pPr>
            <a:r>
              <a:rPr lang="sv-SE" sz="1800" dirty="0" err="1">
                <a:ea typeface="Calibri" charset="0"/>
                <a:cs typeface="Calibri" charset="0"/>
              </a:rPr>
              <a:t>Select</a:t>
            </a:r>
            <a:r>
              <a:rPr lang="sv-SE" sz="1800" dirty="0">
                <a:ea typeface="Calibri" charset="0"/>
                <a:cs typeface="Calibri" charset="0"/>
              </a:rPr>
              <a:t> Bar </a:t>
            </a:r>
            <a:r>
              <a:rPr lang="sv-SE" sz="1800" dirty="0" err="1">
                <a:ea typeface="Calibri" charset="0"/>
                <a:cs typeface="Calibri" charset="0"/>
              </a:rPr>
              <a:t>plot</a:t>
            </a:r>
            <a:r>
              <a:rPr lang="sv-SE" sz="1800" dirty="0">
                <a:ea typeface="Calibri" charset="0"/>
                <a:cs typeface="Calibri" charset="0"/>
              </a:rPr>
              <a:t> and </a:t>
            </a:r>
            <a:r>
              <a:rPr lang="sv-SE" sz="1800" dirty="0" err="1">
                <a:ea typeface="Calibri" charset="0"/>
                <a:cs typeface="Calibri" charset="0"/>
              </a:rPr>
              <a:t>Select</a:t>
            </a:r>
            <a:r>
              <a:rPr lang="sv-SE" sz="1800" dirty="0">
                <a:ea typeface="Calibri" charset="0"/>
                <a:cs typeface="Calibri" charset="0"/>
              </a:rPr>
              <a:t> Gender </a:t>
            </a:r>
            <a:br>
              <a:rPr lang="sv-SE" sz="1800" dirty="0">
                <a:ea typeface="Calibri" charset="0"/>
                <a:cs typeface="Calibri" charset="0"/>
              </a:rPr>
            </a:br>
            <a:r>
              <a:rPr lang="sv-SE" sz="1800" dirty="0">
                <a:ea typeface="Calibri" charset="0"/>
                <a:cs typeface="Calibri" charset="0"/>
              </a:rPr>
              <a:t>and </a:t>
            </a:r>
            <a:r>
              <a:rPr lang="sv-SE" sz="1800" dirty="0" err="1">
                <a:ea typeface="Calibri" charset="0"/>
                <a:cs typeface="Calibri" charset="0"/>
              </a:rPr>
              <a:t>Treatment</a:t>
            </a:r>
            <a:r>
              <a:rPr lang="sv-SE" sz="1800" dirty="0">
                <a:ea typeface="Calibri" charset="0"/>
                <a:cs typeface="Calibri" charset="0"/>
              </a:rPr>
              <a:t> for the x-</a:t>
            </a:r>
            <a:r>
              <a:rPr lang="sv-SE" sz="1800" dirty="0" err="1">
                <a:ea typeface="Calibri" charset="0"/>
                <a:cs typeface="Calibri" charset="0"/>
              </a:rPr>
              <a:t>axes</a:t>
            </a:r>
            <a:r>
              <a:rPr lang="sv-SE" sz="1800" dirty="0">
                <a:ea typeface="Calibri" charset="0"/>
                <a:cs typeface="Calibri" charset="0"/>
              </a:rPr>
              <a:t>. </a:t>
            </a:r>
          </a:p>
          <a:p>
            <a:pPr marL="457200" indent="-457200">
              <a:buClr>
                <a:srgbClr val="009BDB"/>
              </a:buClr>
              <a:buFont typeface="+mj-lt"/>
              <a:buAutoNum type="arabicPeriod"/>
            </a:pPr>
            <a:r>
              <a:rPr lang="sv-SE" sz="1800" dirty="0" err="1">
                <a:ea typeface="Calibri" charset="0"/>
                <a:cs typeface="Calibri" charset="0"/>
              </a:rPr>
              <a:t>Select</a:t>
            </a:r>
            <a:r>
              <a:rPr lang="sv-SE" sz="1800" dirty="0">
                <a:ea typeface="Calibri" charset="0"/>
                <a:cs typeface="Calibri" charset="0"/>
              </a:rPr>
              <a:t> </a:t>
            </a:r>
            <a:r>
              <a:rPr lang="sv-SE" sz="1800" dirty="0" err="1">
                <a:ea typeface="Calibri" charset="0"/>
                <a:cs typeface="Calibri" charset="0"/>
              </a:rPr>
              <a:t>one</a:t>
            </a:r>
            <a:r>
              <a:rPr lang="sv-SE" sz="1800" dirty="0">
                <a:ea typeface="Calibri" charset="0"/>
                <a:cs typeface="Calibri" charset="0"/>
              </a:rPr>
              <a:t> (or </a:t>
            </a:r>
            <a:r>
              <a:rPr lang="sv-SE" sz="1800" dirty="0" err="1">
                <a:ea typeface="Calibri" charset="0"/>
                <a:cs typeface="Calibri" charset="0"/>
              </a:rPr>
              <a:t>several</a:t>
            </a:r>
            <a:r>
              <a:rPr lang="sv-SE" sz="1800" dirty="0">
                <a:ea typeface="Calibri" charset="0"/>
                <a:cs typeface="Calibri" charset="0"/>
              </a:rPr>
              <a:t>) </a:t>
            </a:r>
            <a:r>
              <a:rPr lang="sv-SE" sz="1800" dirty="0" err="1">
                <a:ea typeface="Calibri" charset="0"/>
                <a:cs typeface="Calibri" charset="0"/>
              </a:rPr>
              <a:t>variable</a:t>
            </a:r>
            <a:r>
              <a:rPr lang="sv-SE" sz="1800" dirty="0">
                <a:ea typeface="Calibri" charset="0"/>
                <a:cs typeface="Calibri" charset="0"/>
              </a:rPr>
              <a:t>(s) for the </a:t>
            </a:r>
            <a:br>
              <a:rPr lang="sv-SE" sz="1800" dirty="0">
                <a:ea typeface="Calibri" charset="0"/>
                <a:cs typeface="Calibri" charset="0"/>
              </a:rPr>
            </a:br>
            <a:r>
              <a:rPr lang="sv-SE" sz="1800" dirty="0">
                <a:ea typeface="Calibri" charset="0"/>
                <a:cs typeface="Calibri" charset="0"/>
              </a:rPr>
              <a:t>y-</a:t>
            </a:r>
            <a:r>
              <a:rPr lang="sv-SE" sz="1800" dirty="0" err="1">
                <a:ea typeface="Calibri" charset="0"/>
                <a:cs typeface="Calibri" charset="0"/>
              </a:rPr>
              <a:t>axis</a:t>
            </a:r>
            <a:endParaRPr lang="sv-SE" sz="1800" dirty="0">
              <a:ea typeface="Calibri" charset="0"/>
              <a:cs typeface="Calibri" charset="0"/>
            </a:endParaRPr>
          </a:p>
          <a:p>
            <a:pPr marL="457200" indent="-457200">
              <a:buClr>
                <a:srgbClr val="009BDB"/>
              </a:buClr>
              <a:buFont typeface="+mj-lt"/>
              <a:buAutoNum type="arabicPeriod"/>
            </a:pPr>
            <a:r>
              <a:rPr lang="sv-SE" sz="1800" dirty="0" err="1">
                <a:ea typeface="Calibri" charset="0"/>
                <a:cs typeface="Calibri" charset="0"/>
              </a:rPr>
              <a:t>Colour</a:t>
            </a:r>
            <a:r>
              <a:rPr lang="sv-SE" sz="1800" dirty="0">
                <a:ea typeface="Calibri" charset="0"/>
                <a:cs typeface="Calibri" charset="0"/>
              </a:rPr>
              <a:t> the bars </a:t>
            </a:r>
            <a:r>
              <a:rPr lang="sv-SE" sz="1800" dirty="0" err="1">
                <a:ea typeface="Calibri" charset="0"/>
                <a:cs typeface="Calibri" charset="0"/>
              </a:rPr>
              <a:t>according</a:t>
            </a:r>
            <a:r>
              <a:rPr lang="sv-SE" sz="1800" dirty="0">
                <a:ea typeface="Calibri" charset="0"/>
                <a:cs typeface="Calibri" charset="0"/>
              </a:rPr>
              <a:t> to </a:t>
            </a:r>
            <a:r>
              <a:rPr lang="sv-SE" sz="1800" dirty="0" err="1">
                <a:ea typeface="Calibri" charset="0"/>
                <a:cs typeface="Calibri" charset="0"/>
              </a:rPr>
              <a:t>Treatment</a:t>
            </a:r>
            <a:endParaRPr lang="sv-SE" sz="1800" dirty="0">
              <a:ea typeface="Calibri" charset="0"/>
              <a:cs typeface="Calibri" charset="0"/>
            </a:endParaRPr>
          </a:p>
          <a:p>
            <a:pPr marL="457200" indent="-457200">
              <a:buClr>
                <a:srgbClr val="009BDB"/>
              </a:buClr>
              <a:buFont typeface="+mj-lt"/>
              <a:buAutoNum type="arabicPeriod"/>
            </a:pPr>
            <a:r>
              <a:rPr lang="sv-SE" sz="1800" dirty="0" err="1">
                <a:ea typeface="Calibri" charset="0"/>
                <a:cs typeface="Calibri" charset="0"/>
              </a:rPr>
              <a:t>Create</a:t>
            </a:r>
            <a:r>
              <a:rPr lang="sv-SE" sz="1800" dirty="0">
                <a:ea typeface="Calibri" charset="0"/>
                <a:cs typeface="Calibri" charset="0"/>
              </a:rPr>
              <a:t> </a:t>
            </a:r>
            <a:r>
              <a:rPr lang="sv-SE" sz="1800" dirty="0" err="1">
                <a:ea typeface="Calibri" charset="0"/>
                <a:cs typeface="Calibri" charset="0"/>
              </a:rPr>
              <a:t>average</a:t>
            </a:r>
            <a:r>
              <a:rPr lang="sv-SE" sz="1800" dirty="0">
                <a:ea typeface="Calibri" charset="0"/>
                <a:cs typeface="Calibri" charset="0"/>
              </a:rPr>
              <a:t> bars by </a:t>
            </a:r>
            <a:r>
              <a:rPr lang="sv-SE" sz="1800" dirty="0" err="1">
                <a:ea typeface="Calibri" charset="0"/>
                <a:cs typeface="Calibri" charset="0"/>
              </a:rPr>
              <a:t>selecting</a:t>
            </a:r>
            <a:r>
              <a:rPr lang="sv-SE" sz="1800" dirty="0">
                <a:ea typeface="Calibri" charset="0"/>
                <a:cs typeface="Calibri" charset="0"/>
              </a:rPr>
              <a:t> </a:t>
            </a:r>
            <a:r>
              <a:rPr lang="sv-SE" sz="1800" dirty="0" err="1">
                <a:ea typeface="Calibri" charset="0"/>
                <a:cs typeface="Calibri" charset="0"/>
              </a:rPr>
              <a:t>Average</a:t>
            </a:r>
            <a:r>
              <a:rPr lang="sv-SE" sz="1800" dirty="0">
                <a:ea typeface="Calibri" charset="0"/>
                <a:cs typeface="Calibri" charset="0"/>
              </a:rPr>
              <a:t> from Bar options – to the far right in the Options </a:t>
            </a:r>
            <a:r>
              <a:rPr lang="sv-SE" sz="1800" dirty="0" err="1">
                <a:ea typeface="Calibri" charset="0"/>
                <a:cs typeface="Calibri" charset="0"/>
              </a:rPr>
              <a:t>tab</a:t>
            </a:r>
            <a:endParaRPr lang="sv-SE" sz="1800" dirty="0">
              <a:ea typeface="Calibri" charset="0"/>
              <a:cs typeface="Calibri" charset="0"/>
            </a:endParaRPr>
          </a:p>
          <a:p>
            <a:pPr marL="457200" indent="-457200">
              <a:buClr>
                <a:srgbClr val="009BDB"/>
              </a:buClr>
              <a:buFont typeface="+mj-lt"/>
              <a:buAutoNum type="arabicPeriod"/>
            </a:pPr>
            <a:r>
              <a:rPr lang="sv-SE" sz="1800" dirty="0" err="1">
                <a:ea typeface="Calibri" charset="0"/>
                <a:cs typeface="Calibri" charset="0"/>
              </a:rPr>
              <a:t>Select</a:t>
            </a:r>
            <a:r>
              <a:rPr lang="sv-SE" sz="1800" dirty="0">
                <a:ea typeface="Calibri" charset="0"/>
                <a:cs typeface="Calibri" charset="0"/>
              </a:rPr>
              <a:t> Whiskers: </a:t>
            </a:r>
            <a:r>
              <a:rPr lang="sv-SE" sz="1800" dirty="0" err="1">
                <a:ea typeface="Calibri" charset="0"/>
                <a:cs typeface="Calibri" charset="0"/>
              </a:rPr>
              <a:t>Std</a:t>
            </a:r>
            <a:r>
              <a:rPr lang="sv-SE" sz="1800" dirty="0">
                <a:ea typeface="Calibri" charset="0"/>
                <a:cs typeface="Calibri" charset="0"/>
              </a:rPr>
              <a:t> </a:t>
            </a:r>
            <a:r>
              <a:rPr lang="sv-SE" sz="1800" dirty="0" err="1">
                <a:ea typeface="Calibri" charset="0"/>
                <a:cs typeface="Calibri" charset="0"/>
              </a:rPr>
              <a:t>Dev</a:t>
            </a:r>
            <a:endParaRPr lang="sv-SE" sz="1800" dirty="0">
              <a:ea typeface="Calibri" charset="0"/>
              <a:cs typeface="Calibri" charset="0"/>
            </a:endParaRPr>
          </a:p>
          <a:p>
            <a:pPr marL="457200" indent="-457200">
              <a:buFont typeface="+mj-lt"/>
              <a:buAutoNum type="arabicPeriod"/>
            </a:pPr>
            <a:endParaRPr lang="sv-SE" sz="1800" dirty="0">
              <a:ea typeface="Calibri" charset="0"/>
              <a:cs typeface="Calibri" charset="0"/>
            </a:endParaRPr>
          </a:p>
          <a:p>
            <a:pPr marL="457200" indent="-457200">
              <a:buNone/>
            </a:pPr>
            <a:r>
              <a:rPr lang="sv-SE" sz="1800" dirty="0">
                <a:ea typeface="Calibri" charset="0"/>
                <a:cs typeface="Calibri" charset="0"/>
              </a:rPr>
              <a:t>	</a:t>
            </a:r>
            <a:endParaRPr lang="sv-SE" dirty="0"/>
          </a:p>
        </p:txBody>
      </p:sp>
      <p:pic>
        <p:nvPicPr>
          <p:cNvPr id="7" name="Picture 3">
            <a:extLst>
              <a:ext uri="{FF2B5EF4-FFF2-40B4-BE49-F238E27FC236}">
                <a16:creationId xmlns:a16="http://schemas.microsoft.com/office/drawing/2014/main" id="{BF4EC4EB-5588-4CB8-9B3E-239CDD77EF73}"/>
              </a:ext>
            </a:extLst>
          </p:cNvPr>
          <p:cNvPicPr>
            <a:picLocks noChangeAspect="1" noChangeArrowheads="1"/>
          </p:cNvPicPr>
          <p:nvPr/>
        </p:nvPicPr>
        <p:blipFill>
          <a:blip r:embed="rId2" cstate="print"/>
          <a:srcRect/>
          <a:stretch>
            <a:fillRect/>
          </a:stretch>
        </p:blipFill>
        <p:spPr bwMode="auto">
          <a:xfrm>
            <a:off x="8195993" y="1834607"/>
            <a:ext cx="714091" cy="398243"/>
          </a:xfrm>
          <a:prstGeom prst="rect">
            <a:avLst/>
          </a:prstGeom>
          <a:noFill/>
          <a:ln w="9525">
            <a:solidFill>
              <a:schemeClr val="tx2"/>
            </a:solidFill>
            <a:miter lim="800000"/>
            <a:headEnd/>
            <a:tailEnd/>
          </a:ln>
        </p:spPr>
      </p:pic>
      <p:pic>
        <p:nvPicPr>
          <p:cNvPr id="8" name="Picture 2">
            <a:extLst>
              <a:ext uri="{FF2B5EF4-FFF2-40B4-BE49-F238E27FC236}">
                <a16:creationId xmlns:a16="http://schemas.microsoft.com/office/drawing/2014/main" id="{A2818D46-E557-473B-B61C-10B9D442644A}"/>
              </a:ext>
            </a:extLst>
          </p:cNvPr>
          <p:cNvPicPr>
            <a:picLocks noChangeAspect="1" noChangeArrowheads="1"/>
          </p:cNvPicPr>
          <p:nvPr/>
        </p:nvPicPr>
        <p:blipFill>
          <a:blip r:embed="rId3" cstate="print"/>
          <a:srcRect/>
          <a:stretch>
            <a:fillRect/>
          </a:stretch>
        </p:blipFill>
        <p:spPr bwMode="auto">
          <a:xfrm>
            <a:off x="6595509" y="2232850"/>
            <a:ext cx="2314575" cy="1095375"/>
          </a:xfrm>
          <a:prstGeom prst="rect">
            <a:avLst/>
          </a:prstGeom>
          <a:noFill/>
          <a:ln w="9525">
            <a:solidFill>
              <a:schemeClr val="accent1">
                <a:lumMod val="75000"/>
              </a:schemeClr>
            </a:solidFill>
            <a:miter lim="800000"/>
            <a:headEnd/>
            <a:tailEnd/>
          </a:ln>
        </p:spPr>
      </p:pic>
      <p:pic>
        <p:nvPicPr>
          <p:cNvPr id="9" name="Picture 2">
            <a:extLst>
              <a:ext uri="{FF2B5EF4-FFF2-40B4-BE49-F238E27FC236}">
                <a16:creationId xmlns:a16="http://schemas.microsoft.com/office/drawing/2014/main" id="{259FA8AD-B374-4CFA-98B3-7A99D9304256}"/>
              </a:ext>
            </a:extLst>
          </p:cNvPr>
          <p:cNvPicPr>
            <a:picLocks noChangeAspect="1" noChangeArrowheads="1"/>
          </p:cNvPicPr>
          <p:nvPr/>
        </p:nvPicPr>
        <p:blipFill>
          <a:blip r:embed="rId4" cstate="print"/>
          <a:srcRect/>
          <a:stretch>
            <a:fillRect/>
          </a:stretch>
        </p:blipFill>
        <p:spPr bwMode="auto">
          <a:xfrm>
            <a:off x="7509909" y="3613040"/>
            <a:ext cx="1400175" cy="790575"/>
          </a:xfrm>
          <a:prstGeom prst="rect">
            <a:avLst/>
          </a:prstGeom>
          <a:noFill/>
          <a:ln w="9525">
            <a:solidFill>
              <a:schemeClr val="accent1">
                <a:lumMod val="75000"/>
              </a:schemeClr>
            </a:solidFill>
            <a:miter lim="800000"/>
            <a:headEnd/>
            <a:tailEnd/>
          </a:ln>
        </p:spPr>
      </p:pic>
    </p:spTree>
    <p:extLst>
      <p:ext uri="{BB962C8B-B14F-4D97-AF65-F5344CB8AC3E}">
        <p14:creationId xmlns:p14="http://schemas.microsoft.com/office/powerpoint/2010/main" val="42652809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4A5B178-7F8B-4C21-894E-F5F755186C53}"/>
              </a:ext>
            </a:extLst>
          </p:cNvPr>
          <p:cNvSpPr>
            <a:spLocks noGrp="1"/>
          </p:cNvSpPr>
          <p:nvPr>
            <p:ph type="title"/>
          </p:nvPr>
        </p:nvSpPr>
        <p:spPr>
          <a:xfrm>
            <a:off x="272398" y="378639"/>
            <a:ext cx="8229600" cy="1143000"/>
          </a:xfrm>
        </p:spPr>
        <p:txBody>
          <a:bodyPr>
            <a:normAutofit/>
          </a:bodyPr>
          <a:lstStyle/>
          <a:p>
            <a:pPr algn="ctr"/>
            <a:r>
              <a:rPr lang="sv-SE" sz="3600" dirty="0"/>
              <a:t>Extra exercise 3 </a:t>
            </a:r>
            <a:r>
              <a:rPr lang="sv-SE" sz="3600"/>
              <a:t>– Venn diagram</a:t>
            </a:r>
            <a:endParaRPr lang="sv-SE" sz="3600" dirty="0"/>
          </a:p>
        </p:txBody>
      </p:sp>
      <p:sp>
        <p:nvSpPr>
          <p:cNvPr id="3" name="Platshållare för innehåll 2">
            <a:extLst>
              <a:ext uri="{FF2B5EF4-FFF2-40B4-BE49-F238E27FC236}">
                <a16:creationId xmlns:a16="http://schemas.microsoft.com/office/drawing/2014/main" id="{95AB766F-C261-4599-9839-4BF7621AB90D}"/>
              </a:ext>
            </a:extLst>
          </p:cNvPr>
          <p:cNvSpPr>
            <a:spLocks noGrp="1"/>
          </p:cNvSpPr>
          <p:nvPr>
            <p:ph idx="1"/>
          </p:nvPr>
        </p:nvSpPr>
        <p:spPr>
          <a:xfrm>
            <a:off x="457200" y="1578789"/>
            <a:ext cx="8229600" cy="4437295"/>
          </a:xfrm>
        </p:spPr>
        <p:txBody>
          <a:bodyPr/>
          <a:lstStyle/>
          <a:p>
            <a:pPr>
              <a:buClr>
                <a:srgbClr val="00B0F0"/>
              </a:buClr>
              <a:buFont typeface="Wingdings" panose="05000000000000000000" pitchFamily="2" charset="2"/>
              <a:buChar char="§"/>
            </a:pPr>
            <a:r>
              <a:rPr lang="sv-SE" sz="2000" dirty="0" err="1">
                <a:ea typeface="Calibri" charset="0"/>
                <a:cs typeface="Calibri" charset="0"/>
              </a:rPr>
              <a:t>Compare</a:t>
            </a:r>
            <a:r>
              <a:rPr lang="sv-SE" sz="2000" dirty="0">
                <a:ea typeface="Calibri" charset="0"/>
                <a:cs typeface="Calibri" charset="0"/>
              </a:rPr>
              <a:t> lists</a:t>
            </a:r>
          </a:p>
          <a:p>
            <a:pPr>
              <a:buClr>
                <a:srgbClr val="00B0F0"/>
              </a:buClr>
              <a:buFont typeface="Wingdings" panose="05000000000000000000" pitchFamily="2" charset="2"/>
              <a:buChar char="§"/>
            </a:pPr>
            <a:r>
              <a:rPr lang="sv-SE" sz="2000" dirty="0">
                <a:ea typeface="Calibri" charset="0"/>
                <a:cs typeface="Calibri" charset="0"/>
              </a:rPr>
              <a:t>Show results in Venn diagram</a:t>
            </a:r>
          </a:p>
          <a:p>
            <a:pPr>
              <a:buClr>
                <a:srgbClr val="00B0F0"/>
              </a:buClr>
              <a:buFont typeface="Wingdings" panose="05000000000000000000" pitchFamily="2" charset="2"/>
              <a:buChar char="§"/>
            </a:pPr>
            <a:r>
              <a:rPr lang="sv-SE" sz="2000" dirty="0">
                <a:ea typeface="Calibri" charset="0"/>
                <a:cs typeface="Calibri" charset="0"/>
              </a:rPr>
              <a:t>Create intersection, unions, differencies</a:t>
            </a:r>
          </a:p>
          <a:p>
            <a:pPr>
              <a:buClr>
                <a:srgbClr val="00B0F0"/>
              </a:buClr>
              <a:buFont typeface="Wingdings" panose="05000000000000000000" pitchFamily="2" charset="2"/>
              <a:buChar char="§"/>
            </a:pPr>
            <a:endParaRPr lang="sv-SE" sz="2000" dirty="0">
              <a:ea typeface="Calibri" charset="0"/>
              <a:cs typeface="Calibri" charset="0"/>
            </a:endParaRPr>
          </a:p>
          <a:p>
            <a:pPr marL="0" indent="0">
              <a:buNone/>
            </a:pPr>
            <a:endParaRPr lang="sv-SE" dirty="0"/>
          </a:p>
        </p:txBody>
      </p:sp>
      <p:pic>
        <p:nvPicPr>
          <p:cNvPr id="5" name="Bildobjekt 4">
            <a:extLst>
              <a:ext uri="{FF2B5EF4-FFF2-40B4-BE49-F238E27FC236}">
                <a16:creationId xmlns:a16="http://schemas.microsoft.com/office/drawing/2014/main" id="{01CB1A1E-921A-414C-ADC0-31909BBD9DA4}"/>
              </a:ext>
            </a:extLst>
          </p:cNvPr>
          <p:cNvPicPr>
            <a:picLocks noChangeAspect="1"/>
          </p:cNvPicPr>
          <p:nvPr/>
        </p:nvPicPr>
        <p:blipFill>
          <a:blip r:embed="rId2"/>
          <a:stretch>
            <a:fillRect/>
          </a:stretch>
        </p:blipFill>
        <p:spPr>
          <a:xfrm>
            <a:off x="4930491" y="2688354"/>
            <a:ext cx="3241959" cy="3177635"/>
          </a:xfrm>
          <a:prstGeom prst="rect">
            <a:avLst/>
          </a:prstGeom>
          <a:ln>
            <a:solidFill>
              <a:schemeClr val="tx2"/>
            </a:solidFill>
          </a:ln>
        </p:spPr>
      </p:pic>
      <p:pic>
        <p:nvPicPr>
          <p:cNvPr id="4" name="Picture 3">
            <a:extLst>
              <a:ext uri="{FF2B5EF4-FFF2-40B4-BE49-F238E27FC236}">
                <a16:creationId xmlns:a16="http://schemas.microsoft.com/office/drawing/2014/main" id="{F315B091-AFB9-4C8C-8551-D45D5F8E5CE9}"/>
              </a:ext>
            </a:extLst>
          </p:cNvPr>
          <p:cNvPicPr>
            <a:picLocks noChangeAspect="1"/>
          </p:cNvPicPr>
          <p:nvPr/>
        </p:nvPicPr>
        <p:blipFill>
          <a:blip r:embed="rId3"/>
          <a:stretch>
            <a:fillRect/>
          </a:stretch>
        </p:blipFill>
        <p:spPr>
          <a:xfrm>
            <a:off x="615271" y="2869143"/>
            <a:ext cx="3956729" cy="2530171"/>
          </a:xfrm>
          <a:prstGeom prst="rect">
            <a:avLst/>
          </a:prstGeom>
          <a:ln>
            <a:solidFill>
              <a:schemeClr val="accent1"/>
            </a:solidFill>
          </a:ln>
        </p:spPr>
      </p:pic>
    </p:spTree>
    <p:extLst>
      <p:ext uri="{BB962C8B-B14F-4D97-AF65-F5344CB8AC3E}">
        <p14:creationId xmlns:p14="http://schemas.microsoft.com/office/powerpoint/2010/main" val="1553097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tshållare för innehåll 2">
            <a:extLst>
              <a:ext uri="{FF2B5EF4-FFF2-40B4-BE49-F238E27FC236}">
                <a16:creationId xmlns:a16="http://schemas.microsoft.com/office/drawing/2014/main" id="{3F850061-6E13-43F2-81EC-061580A06A41}"/>
              </a:ext>
            </a:extLst>
          </p:cNvPr>
          <p:cNvSpPr txBox="1">
            <a:spLocks/>
          </p:cNvSpPr>
          <p:nvPr/>
        </p:nvSpPr>
        <p:spPr>
          <a:xfrm>
            <a:off x="118547" y="1703520"/>
            <a:ext cx="8686800" cy="40661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400" b="0" i="0" kern="1200">
                <a:solidFill>
                  <a:schemeClr val="tx1"/>
                </a:solidFill>
                <a:latin typeface="Gotham-Light"/>
                <a:ea typeface="+mn-ea"/>
                <a:cs typeface="Gotham-Light"/>
              </a:defRPr>
            </a:lvl1pPr>
            <a:lvl2pPr marL="742950" indent="-285750" algn="l" defTabSz="457200" rtl="0" eaLnBrk="1" latinLnBrk="0" hangingPunct="1">
              <a:spcBef>
                <a:spcPct val="20000"/>
              </a:spcBef>
              <a:buFont typeface="Arial"/>
              <a:buChar char="–"/>
              <a:defRPr sz="2400" b="0" i="0" kern="1200">
                <a:solidFill>
                  <a:schemeClr val="tx1"/>
                </a:solidFill>
                <a:latin typeface="Gotham-Light"/>
                <a:ea typeface="+mn-ea"/>
                <a:cs typeface="Gotham-Light"/>
              </a:defRPr>
            </a:lvl2pPr>
            <a:lvl3pPr marL="1143000" indent="-228600" algn="l" defTabSz="457200" rtl="0" eaLnBrk="1" latinLnBrk="0" hangingPunct="1">
              <a:spcBef>
                <a:spcPct val="20000"/>
              </a:spcBef>
              <a:buFont typeface="Arial"/>
              <a:buChar char="•"/>
              <a:defRPr sz="2000" b="0" i="0" kern="1200">
                <a:solidFill>
                  <a:schemeClr val="tx1"/>
                </a:solidFill>
                <a:latin typeface="Gotham-Light"/>
                <a:ea typeface="+mn-ea"/>
                <a:cs typeface="Gotham-Light"/>
              </a:defRPr>
            </a:lvl3pPr>
            <a:lvl4pPr marL="1600200" indent="-228600" algn="l" defTabSz="457200" rtl="0" eaLnBrk="1" latinLnBrk="0" hangingPunct="1">
              <a:spcBef>
                <a:spcPct val="20000"/>
              </a:spcBef>
              <a:buFont typeface="Arial"/>
              <a:buChar char="–"/>
              <a:defRPr sz="1800" b="0" i="0" kern="1200">
                <a:solidFill>
                  <a:schemeClr val="tx1"/>
                </a:solidFill>
                <a:latin typeface="Gotham-Light"/>
                <a:ea typeface="+mn-ea"/>
                <a:cs typeface="Gotham-Light"/>
              </a:defRPr>
            </a:lvl4pPr>
            <a:lvl5pPr marL="2057400" indent="-228600" algn="l" defTabSz="457200" rtl="0" eaLnBrk="1" latinLnBrk="0" hangingPunct="1">
              <a:spcBef>
                <a:spcPct val="20000"/>
              </a:spcBef>
              <a:buFont typeface="Arial"/>
              <a:buChar char="»"/>
              <a:defRPr sz="1800" b="0" i="0" kern="1200">
                <a:solidFill>
                  <a:schemeClr val="tx1"/>
                </a:solidFill>
                <a:latin typeface="Gotham-Light"/>
                <a:ea typeface="+mn-ea"/>
                <a:cs typeface="Gotham-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44500" indent="0">
              <a:buFont typeface="Arial"/>
              <a:buNone/>
            </a:pPr>
            <a:r>
              <a:rPr lang="en-US" dirty="0">
                <a:latin typeface="Gotham Office" panose="02000000000000000000" pitchFamily="2" charset="0"/>
                <a:cs typeface="BrowalliaUPC" panose="020B0604020202020204" pitchFamily="34" charset="-34"/>
              </a:rPr>
              <a:t>After the training you should be able to do the following using Qlucore Omics Explorer:</a:t>
            </a:r>
          </a:p>
          <a:p>
            <a:pPr marL="444500" indent="0">
              <a:buFont typeface="Arial"/>
              <a:buNone/>
            </a:pPr>
            <a:endParaRPr lang="sv-SE" sz="2000" dirty="0">
              <a:solidFill>
                <a:schemeClr val="accent4"/>
              </a:solidFill>
              <a:latin typeface="Gotham Office" panose="02000000000000000000" pitchFamily="2" charset="0"/>
              <a:cs typeface="BrowalliaUPC" panose="020B0604020202020204" pitchFamily="34" charset="-34"/>
            </a:endParaRPr>
          </a:p>
          <a:p>
            <a:pPr marL="742950" lvl="2" indent="-342900">
              <a:buClr>
                <a:srgbClr val="009BDB"/>
              </a:buClr>
              <a:buFont typeface="Wingdings" panose="05000000000000000000" pitchFamily="2" charset="2"/>
              <a:buChar char="§"/>
            </a:pPr>
            <a:r>
              <a:rPr lang="sv-SE" dirty="0">
                <a:latin typeface="Gotham Office" panose="02000000000000000000" pitchFamily="2" charset="0"/>
                <a:cs typeface="BrowalliaUPC" panose="020B0604020202020204" pitchFamily="34" charset="-34"/>
              </a:rPr>
              <a:t>Import data and annotations</a:t>
            </a:r>
          </a:p>
          <a:p>
            <a:pPr marL="742950" lvl="2" indent="-342900">
              <a:buClr>
                <a:srgbClr val="009BDB"/>
              </a:buClr>
              <a:buFont typeface="Wingdings" panose="05000000000000000000" pitchFamily="2" charset="2"/>
              <a:buChar char="§"/>
            </a:pPr>
            <a:r>
              <a:rPr lang="sv-SE" dirty="0">
                <a:latin typeface="Gotham Office" panose="02000000000000000000" pitchFamily="2" charset="0"/>
                <a:cs typeface="BrowalliaUPC" panose="020B0604020202020204" pitchFamily="34" charset="-34"/>
              </a:rPr>
              <a:t>Present data with different plot types (PCA, heatmap, box, scatter, volcano...)</a:t>
            </a:r>
          </a:p>
          <a:p>
            <a:pPr marL="742950" lvl="2" indent="-342900">
              <a:buClr>
                <a:srgbClr val="009BDB"/>
              </a:buClr>
              <a:buFont typeface="Wingdings" panose="05000000000000000000" pitchFamily="2" charset="2"/>
              <a:buChar char="§"/>
            </a:pPr>
            <a:r>
              <a:rPr lang="sv-SE" dirty="0" err="1">
                <a:latin typeface="Gotham Office" panose="02000000000000000000" pitchFamily="2" charset="0"/>
                <a:cs typeface="BrowalliaUPC" panose="020B0604020202020204" pitchFamily="34" charset="-34"/>
              </a:rPr>
              <a:t>Identify</a:t>
            </a:r>
            <a:r>
              <a:rPr lang="sv-SE" dirty="0">
                <a:latin typeface="Gotham Office" panose="02000000000000000000" pitchFamily="2" charset="0"/>
                <a:cs typeface="BrowalliaUPC" panose="020B0604020202020204" pitchFamily="34" charset="-34"/>
              </a:rPr>
              <a:t> </a:t>
            </a:r>
            <a:r>
              <a:rPr lang="sv-SE" dirty="0" err="1">
                <a:latin typeface="Gotham Office" panose="02000000000000000000" pitchFamily="2" charset="0"/>
                <a:cs typeface="BrowalliaUPC" panose="020B0604020202020204" pitchFamily="34" charset="-34"/>
              </a:rPr>
              <a:t>discriminating</a:t>
            </a:r>
            <a:r>
              <a:rPr lang="sv-SE" dirty="0">
                <a:latin typeface="Gotham Office" panose="02000000000000000000" pitchFamily="2" charset="0"/>
                <a:cs typeface="BrowalliaUPC" panose="020B0604020202020204" pitchFamily="34" charset="-34"/>
              </a:rPr>
              <a:t> </a:t>
            </a:r>
            <a:r>
              <a:rPr lang="sv-SE" dirty="0" err="1">
                <a:latin typeface="Gotham Office" panose="02000000000000000000" pitchFamily="2" charset="0"/>
                <a:cs typeface="BrowalliaUPC" panose="020B0604020202020204" pitchFamily="34" charset="-34"/>
              </a:rPr>
              <a:t>variables</a:t>
            </a:r>
            <a:r>
              <a:rPr lang="sv-SE" dirty="0">
                <a:latin typeface="Gotham Office" panose="02000000000000000000" pitchFamily="2" charset="0"/>
                <a:cs typeface="BrowalliaUPC" panose="020B0604020202020204" pitchFamily="34" charset="-34"/>
              </a:rPr>
              <a:t> </a:t>
            </a:r>
            <a:r>
              <a:rPr lang="sv-SE" dirty="0" err="1">
                <a:latin typeface="Gotham Office" panose="02000000000000000000" pitchFamily="2" charset="0"/>
                <a:cs typeface="BrowalliaUPC" panose="020B0604020202020204" pitchFamily="34" charset="-34"/>
              </a:rPr>
              <a:t>using</a:t>
            </a:r>
            <a:r>
              <a:rPr lang="sv-SE" dirty="0">
                <a:latin typeface="Gotham Office" panose="02000000000000000000" pitchFamily="2" charset="0"/>
                <a:cs typeface="BrowalliaUPC" panose="020B0604020202020204" pitchFamily="34" charset="-34"/>
              </a:rPr>
              <a:t> </a:t>
            </a:r>
            <a:r>
              <a:rPr lang="sv-SE" dirty="0" err="1">
                <a:latin typeface="Gotham Office" panose="02000000000000000000" pitchFamily="2" charset="0"/>
                <a:cs typeface="BrowalliaUPC" panose="020B0604020202020204" pitchFamily="34" charset="-34"/>
              </a:rPr>
              <a:t>basic</a:t>
            </a:r>
            <a:r>
              <a:rPr lang="sv-SE" dirty="0">
                <a:latin typeface="Gotham Office" panose="02000000000000000000" pitchFamily="2" charset="0"/>
                <a:cs typeface="BrowalliaUPC" panose="020B0604020202020204" pitchFamily="34" charset="-34"/>
              </a:rPr>
              <a:t> </a:t>
            </a:r>
            <a:r>
              <a:rPr lang="sv-SE" dirty="0" err="1">
                <a:latin typeface="Gotham Office" panose="02000000000000000000" pitchFamily="2" charset="0"/>
                <a:cs typeface="BrowalliaUPC" panose="020B0604020202020204" pitchFamily="34" charset="-34"/>
              </a:rPr>
              <a:t>statistical</a:t>
            </a:r>
            <a:r>
              <a:rPr lang="sv-SE" dirty="0">
                <a:latin typeface="Gotham Office" panose="02000000000000000000" pitchFamily="2" charset="0"/>
                <a:cs typeface="BrowalliaUPC" panose="020B0604020202020204" pitchFamily="34" charset="-34"/>
              </a:rPr>
              <a:t> test</a:t>
            </a:r>
          </a:p>
          <a:p>
            <a:pPr marL="742950" lvl="2" indent="-342900">
              <a:buClr>
                <a:srgbClr val="009BDB"/>
              </a:buClr>
              <a:buFont typeface="Wingdings" panose="05000000000000000000" pitchFamily="2" charset="2"/>
              <a:buChar char="§"/>
            </a:pPr>
            <a:r>
              <a:rPr lang="sv-SE" dirty="0" err="1">
                <a:latin typeface="Gotham Office" panose="02000000000000000000" pitchFamily="2" charset="0"/>
              </a:rPr>
              <a:t>Use</a:t>
            </a:r>
            <a:r>
              <a:rPr lang="sv-SE" dirty="0">
                <a:latin typeface="Gotham Office" panose="02000000000000000000" pitchFamily="2" charset="0"/>
              </a:rPr>
              <a:t> </a:t>
            </a:r>
            <a:r>
              <a:rPr lang="sv-SE" dirty="0" err="1">
                <a:latin typeface="Gotham Office" panose="02000000000000000000" pitchFamily="2" charset="0"/>
              </a:rPr>
              <a:t>visualization</a:t>
            </a:r>
            <a:r>
              <a:rPr lang="sv-SE" dirty="0">
                <a:latin typeface="Gotham Office" panose="02000000000000000000" pitchFamily="2" charset="0"/>
              </a:rPr>
              <a:t> to </a:t>
            </a:r>
            <a:r>
              <a:rPr lang="sv-SE" dirty="0" err="1">
                <a:latin typeface="Gotham Office" panose="02000000000000000000" pitchFamily="2" charset="0"/>
              </a:rPr>
              <a:t>enhance</a:t>
            </a:r>
            <a:r>
              <a:rPr lang="sv-SE" dirty="0">
                <a:latin typeface="Gotham Office" panose="02000000000000000000" pitchFamily="2" charset="0"/>
              </a:rPr>
              <a:t> </a:t>
            </a:r>
            <a:r>
              <a:rPr lang="sv-SE" dirty="0" err="1">
                <a:latin typeface="Gotham Office" panose="02000000000000000000" pitchFamily="2" charset="0"/>
              </a:rPr>
              <a:t>analysis</a:t>
            </a:r>
            <a:r>
              <a:rPr lang="sv-SE" dirty="0">
                <a:latin typeface="Gotham Office" panose="02000000000000000000" pitchFamily="2" charset="0"/>
              </a:rPr>
              <a:t> and interpret </a:t>
            </a:r>
            <a:r>
              <a:rPr lang="sv-SE" dirty="0" err="1">
                <a:latin typeface="Gotham Office" panose="02000000000000000000" pitchFamily="2" charset="0"/>
              </a:rPr>
              <a:t>results</a:t>
            </a:r>
            <a:endParaRPr lang="sv-SE" dirty="0">
              <a:latin typeface="Gotham Office" panose="02000000000000000000" pitchFamily="2" charset="0"/>
            </a:endParaRPr>
          </a:p>
          <a:p>
            <a:pPr marL="742950" lvl="2" indent="-342900">
              <a:buClr>
                <a:srgbClr val="009BDB"/>
              </a:buClr>
              <a:buFont typeface="Wingdings" panose="05000000000000000000" pitchFamily="2" charset="2"/>
              <a:buChar char="§"/>
            </a:pPr>
            <a:r>
              <a:rPr lang="sv-SE" dirty="0">
                <a:latin typeface="Gotham Office" panose="02000000000000000000" pitchFamily="2" charset="0"/>
                <a:cs typeface="BrowalliaUPC" panose="020B0604020202020204" pitchFamily="34" charset="-34"/>
              </a:rPr>
              <a:t>Download public data</a:t>
            </a:r>
          </a:p>
          <a:p>
            <a:pPr marL="742950" lvl="2" indent="-342900">
              <a:buClr>
                <a:srgbClr val="009BDB"/>
              </a:buClr>
              <a:buFont typeface="Wingdings" panose="05000000000000000000" pitchFamily="2" charset="2"/>
              <a:buChar char="§"/>
            </a:pPr>
            <a:r>
              <a:rPr lang="sv-SE" dirty="0">
                <a:latin typeface="Gotham Office" panose="02000000000000000000" pitchFamily="2" charset="0"/>
                <a:cs typeface="BrowalliaUPC" panose="020B0604020202020204" pitchFamily="34" charset="-34"/>
              </a:rPr>
              <a:t>Export variable lists, images, reports</a:t>
            </a:r>
          </a:p>
          <a:p>
            <a:pPr marL="742950" lvl="2" indent="-342900">
              <a:buClr>
                <a:srgbClr val="009BDB"/>
              </a:buClr>
              <a:buFont typeface="Wingdings" panose="05000000000000000000" pitchFamily="2" charset="2"/>
              <a:buChar char="§"/>
            </a:pPr>
            <a:r>
              <a:rPr lang="sv-SE" dirty="0">
                <a:latin typeface="Gotham Office" panose="02000000000000000000" pitchFamily="2" charset="0"/>
                <a:cs typeface="BrowalliaUPC" panose="020B0604020202020204" pitchFamily="34" charset="-34"/>
              </a:rPr>
              <a:t>Explore a new dataset looking for groups</a:t>
            </a:r>
          </a:p>
          <a:p>
            <a:pPr lvl="1"/>
            <a:endParaRPr lang="sv-SE" dirty="0">
              <a:solidFill>
                <a:schemeClr val="accent4"/>
              </a:solidFill>
            </a:endParaRPr>
          </a:p>
          <a:p>
            <a:pPr lvl="1">
              <a:buFont typeface="Wingdings" pitchFamily="2" charset="2"/>
              <a:buChar char="§"/>
            </a:pPr>
            <a:endParaRPr lang="sv-SE" sz="1400" b="1" dirty="0">
              <a:solidFill>
                <a:schemeClr val="bg2"/>
              </a:solidFill>
            </a:endParaRPr>
          </a:p>
          <a:p>
            <a:pPr marL="742950" lvl="2" indent="-342900">
              <a:buFont typeface="Wingdings" pitchFamily="2" charset="2"/>
              <a:buChar char="§"/>
            </a:pPr>
            <a:endParaRPr lang="sv-SE" sz="1400" dirty="0"/>
          </a:p>
          <a:p>
            <a:pPr marL="742950" lvl="2" indent="-342900">
              <a:buFont typeface="Arial"/>
              <a:buAutoNum type="arabicPeriod" startAt="3"/>
            </a:pPr>
            <a:endParaRPr lang="sv-SE" sz="1200" dirty="0"/>
          </a:p>
          <a:p>
            <a:pPr marL="742950" lvl="2" indent="-342900">
              <a:buFont typeface="Arial"/>
              <a:buAutoNum type="arabicPeriod" startAt="3"/>
            </a:pPr>
            <a:endParaRPr lang="sv-SE" sz="1200" dirty="0"/>
          </a:p>
          <a:p>
            <a:pPr marL="742950" lvl="2" indent="-342900">
              <a:buFont typeface="Arial"/>
              <a:buAutoNum type="arabicPeriod" startAt="3"/>
            </a:pPr>
            <a:endParaRPr lang="sv-SE" sz="1200" b="1" dirty="0"/>
          </a:p>
          <a:p>
            <a:pPr marL="742950" lvl="2" indent="-342900">
              <a:buFont typeface="Arial"/>
              <a:buAutoNum type="arabicPeriod" startAt="3"/>
            </a:pPr>
            <a:endParaRPr lang="sv-SE" sz="1200" b="1" dirty="0"/>
          </a:p>
          <a:p>
            <a:pPr marL="742950" lvl="2" indent="-342900">
              <a:buFont typeface="Arial"/>
              <a:buAutoNum type="arabicPeriod" startAt="3"/>
            </a:pPr>
            <a:endParaRPr lang="sv-SE" sz="1200" b="1" dirty="0"/>
          </a:p>
          <a:p>
            <a:pPr marL="342900" lvl="1" indent="-342900">
              <a:buFont typeface="Wingdings" pitchFamily="2" charset="2"/>
              <a:buChar char="§"/>
            </a:pPr>
            <a:endParaRPr lang="sv-SE" sz="1600" b="1" dirty="0"/>
          </a:p>
          <a:p>
            <a:pPr marL="742950" lvl="2" indent="-342900">
              <a:buFont typeface="Arial"/>
              <a:buAutoNum type="arabicPeriod" startAt="2"/>
            </a:pPr>
            <a:endParaRPr lang="sv-SE" sz="1200" b="1" dirty="0"/>
          </a:p>
          <a:p>
            <a:pPr>
              <a:buFont typeface="Wingdings" pitchFamily="2" charset="2"/>
              <a:buChar char="§"/>
            </a:pPr>
            <a:endParaRPr lang="sv-SE" sz="1800" dirty="0"/>
          </a:p>
        </p:txBody>
      </p:sp>
      <p:sp>
        <p:nvSpPr>
          <p:cNvPr id="6" name="Rectangle 6">
            <a:extLst>
              <a:ext uri="{FF2B5EF4-FFF2-40B4-BE49-F238E27FC236}">
                <a16:creationId xmlns:a16="http://schemas.microsoft.com/office/drawing/2014/main" id="{BBE5E8E3-B1D0-468C-B6BC-191CD4C88C61}"/>
              </a:ext>
            </a:extLst>
          </p:cNvPr>
          <p:cNvSpPr/>
          <p:nvPr/>
        </p:nvSpPr>
        <p:spPr>
          <a:xfrm>
            <a:off x="227736" y="735453"/>
            <a:ext cx="8023579" cy="584775"/>
          </a:xfrm>
          <a:prstGeom prst="rect">
            <a:avLst/>
          </a:prstGeom>
        </p:spPr>
        <p:txBody>
          <a:bodyPr wrap="square">
            <a:spAutoFit/>
          </a:bodyPr>
          <a:lstStyle/>
          <a:p>
            <a:pPr marL="742950" lvl="2" indent="-342900" algn="ctr"/>
            <a:r>
              <a:rPr lang="sv-SE" sz="3200" dirty="0">
                <a:solidFill>
                  <a:srgbClr val="009BDB"/>
                </a:solidFill>
                <a:latin typeface="Gotham Office" panose="02000000000000000000" pitchFamily="2" charset="0"/>
              </a:rPr>
              <a:t>Objectives: Qlucore Basic </a:t>
            </a:r>
            <a:r>
              <a:rPr lang="sv-SE" sz="3200" dirty="0" err="1">
                <a:solidFill>
                  <a:srgbClr val="009BDB"/>
                </a:solidFill>
                <a:latin typeface="Gotham Office" panose="02000000000000000000" pitchFamily="2" charset="0"/>
              </a:rPr>
              <a:t>Training</a:t>
            </a:r>
            <a:endParaRPr lang="sv-SE" sz="3200" dirty="0">
              <a:solidFill>
                <a:srgbClr val="009BDB"/>
              </a:solidFill>
              <a:latin typeface="Gotham Office" panose="02000000000000000000" pitchFamily="2" charset="0"/>
            </a:endParaRPr>
          </a:p>
        </p:txBody>
      </p:sp>
      <p:pic>
        <p:nvPicPr>
          <p:cNvPr id="2" name="Picture 1">
            <a:extLst>
              <a:ext uri="{FF2B5EF4-FFF2-40B4-BE49-F238E27FC236}">
                <a16:creationId xmlns:a16="http://schemas.microsoft.com/office/drawing/2014/main" id="{D636957F-E4FB-034A-9728-13CD77660997}"/>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84064748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0109DAF-5C20-4044-892B-692F66BAED1E}"/>
              </a:ext>
            </a:extLst>
          </p:cNvPr>
          <p:cNvSpPr>
            <a:spLocks noGrp="1"/>
          </p:cNvSpPr>
          <p:nvPr>
            <p:ph type="title"/>
          </p:nvPr>
        </p:nvSpPr>
        <p:spPr>
          <a:xfrm>
            <a:off x="241407" y="204486"/>
            <a:ext cx="8229600" cy="1143000"/>
          </a:xfrm>
        </p:spPr>
        <p:txBody>
          <a:bodyPr>
            <a:normAutofit/>
          </a:bodyPr>
          <a:lstStyle/>
          <a:p>
            <a:pPr algn="ctr"/>
            <a:r>
              <a:rPr lang="sv-SE" sz="3600" dirty="0"/>
              <a:t>EE3: Techniques</a:t>
            </a:r>
          </a:p>
        </p:txBody>
      </p:sp>
      <p:pic>
        <p:nvPicPr>
          <p:cNvPr id="4" name="Picture 4">
            <a:extLst>
              <a:ext uri="{FF2B5EF4-FFF2-40B4-BE49-F238E27FC236}">
                <a16:creationId xmlns:a16="http://schemas.microsoft.com/office/drawing/2014/main" id="{7ABF37C0-7DB6-4FDF-8DBA-49BAD80E7FB9}"/>
              </a:ext>
            </a:extLst>
          </p:cNvPr>
          <p:cNvPicPr>
            <a:picLocks noChangeAspect="1" noChangeArrowheads="1"/>
          </p:cNvPicPr>
          <p:nvPr/>
        </p:nvPicPr>
        <p:blipFill>
          <a:blip r:embed="rId2" cstate="print"/>
          <a:srcRect/>
          <a:stretch>
            <a:fillRect/>
          </a:stretch>
        </p:blipFill>
        <p:spPr bwMode="auto">
          <a:xfrm>
            <a:off x="3060035" y="3010461"/>
            <a:ext cx="2419350" cy="1781175"/>
          </a:xfrm>
          <a:prstGeom prst="rect">
            <a:avLst/>
          </a:prstGeom>
          <a:noFill/>
          <a:ln w="9525">
            <a:noFill/>
            <a:miter lim="800000"/>
            <a:headEnd/>
            <a:tailEnd/>
          </a:ln>
        </p:spPr>
      </p:pic>
      <p:pic>
        <p:nvPicPr>
          <p:cNvPr id="7" name="Bildobjekt 6">
            <a:extLst>
              <a:ext uri="{FF2B5EF4-FFF2-40B4-BE49-F238E27FC236}">
                <a16:creationId xmlns:a16="http://schemas.microsoft.com/office/drawing/2014/main" id="{68C0EDA8-37F6-4504-B2A6-BCFA25366265}"/>
              </a:ext>
            </a:extLst>
          </p:cNvPr>
          <p:cNvPicPr>
            <a:picLocks noChangeAspect="1"/>
          </p:cNvPicPr>
          <p:nvPr/>
        </p:nvPicPr>
        <p:blipFill>
          <a:blip r:embed="rId3"/>
          <a:stretch>
            <a:fillRect/>
          </a:stretch>
        </p:blipFill>
        <p:spPr>
          <a:xfrm>
            <a:off x="2671891" y="1667490"/>
            <a:ext cx="3195639" cy="957448"/>
          </a:xfrm>
          <a:prstGeom prst="rect">
            <a:avLst/>
          </a:prstGeom>
          <a:ln>
            <a:solidFill>
              <a:schemeClr val="accent1"/>
            </a:solidFill>
          </a:ln>
        </p:spPr>
      </p:pic>
      <p:sp>
        <p:nvSpPr>
          <p:cNvPr id="9" name="Ram 13">
            <a:extLst>
              <a:ext uri="{FF2B5EF4-FFF2-40B4-BE49-F238E27FC236}">
                <a16:creationId xmlns:a16="http://schemas.microsoft.com/office/drawing/2014/main" id="{225BC794-336C-4DD7-8CEA-C7F19B86FBD7}"/>
              </a:ext>
            </a:extLst>
          </p:cNvPr>
          <p:cNvSpPr/>
          <p:nvPr/>
        </p:nvSpPr>
        <p:spPr bwMode="auto">
          <a:xfrm>
            <a:off x="4635256" y="2218838"/>
            <a:ext cx="543837" cy="395638"/>
          </a:xfrm>
          <a:prstGeom prst="frame">
            <a:avLst/>
          </a:prstGeom>
          <a:solidFill>
            <a:schemeClr val="tx2">
              <a:lumMod val="40000"/>
              <a:lumOff val="60000"/>
            </a:schemeClr>
          </a:solidFill>
          <a:ln w="3175">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6820322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0276A72-2205-4FDE-925F-76B528E9DB8A}"/>
              </a:ext>
            </a:extLst>
          </p:cNvPr>
          <p:cNvSpPr>
            <a:spLocks noGrp="1"/>
          </p:cNvSpPr>
          <p:nvPr>
            <p:ph type="title"/>
          </p:nvPr>
        </p:nvSpPr>
        <p:spPr>
          <a:xfrm>
            <a:off x="163727" y="260156"/>
            <a:ext cx="8229600" cy="1143000"/>
          </a:xfrm>
        </p:spPr>
        <p:txBody>
          <a:bodyPr>
            <a:normAutofit/>
          </a:bodyPr>
          <a:lstStyle/>
          <a:p>
            <a:pPr algn="ctr"/>
            <a:r>
              <a:rPr lang="sv-SE" sz="3600" dirty="0"/>
              <a:t>EE3: Steps</a:t>
            </a:r>
          </a:p>
        </p:txBody>
      </p:sp>
      <p:sp>
        <p:nvSpPr>
          <p:cNvPr id="3" name="Platshållare för innehåll 2">
            <a:extLst>
              <a:ext uri="{FF2B5EF4-FFF2-40B4-BE49-F238E27FC236}">
                <a16:creationId xmlns:a16="http://schemas.microsoft.com/office/drawing/2014/main" id="{A588F288-8621-4842-BC8F-7433EB3165D0}"/>
              </a:ext>
            </a:extLst>
          </p:cNvPr>
          <p:cNvSpPr>
            <a:spLocks noGrp="1"/>
          </p:cNvSpPr>
          <p:nvPr>
            <p:ph idx="1"/>
          </p:nvPr>
        </p:nvSpPr>
        <p:spPr>
          <a:xfrm>
            <a:off x="457201" y="1403156"/>
            <a:ext cx="6141308" cy="5121212"/>
          </a:xfrm>
        </p:spPr>
        <p:txBody>
          <a:bodyPr>
            <a:normAutofit/>
          </a:bodyPr>
          <a:lstStyle/>
          <a:p>
            <a:pPr marL="457200" indent="-457200">
              <a:lnSpc>
                <a:spcPct val="110000"/>
              </a:lnSpc>
              <a:buClr>
                <a:srgbClr val="009BDB"/>
              </a:buClr>
              <a:buFont typeface="+mj-lt"/>
              <a:buAutoNum type="arabicPeriod"/>
            </a:pPr>
            <a:r>
              <a:rPr lang="sv-SE" sz="1900" dirty="0"/>
              <a:t>Load the Leukemia dataset from the </a:t>
            </a:r>
            <a:br>
              <a:rPr lang="sv-SE" sz="1900" dirty="0"/>
            </a:br>
            <a:r>
              <a:rPr lang="sv-SE" sz="1900" dirty="0"/>
              <a:t>Help menu</a:t>
            </a:r>
          </a:p>
          <a:p>
            <a:pPr marL="457200" indent="-457200">
              <a:lnSpc>
                <a:spcPct val="110000"/>
              </a:lnSpc>
              <a:buClr>
                <a:srgbClr val="009BDB"/>
              </a:buClr>
              <a:buFont typeface="+mj-lt"/>
              <a:buAutoNum type="arabicPeriod"/>
            </a:pPr>
            <a:r>
              <a:rPr lang="sv-SE" sz="1900" dirty="0" err="1"/>
              <a:t>Perform</a:t>
            </a:r>
            <a:r>
              <a:rPr lang="sv-SE" sz="1900" dirty="0"/>
              <a:t> a </a:t>
            </a:r>
            <a:r>
              <a:rPr lang="sv-SE" sz="1900" dirty="0" err="1"/>
              <a:t>Multigroup</a:t>
            </a:r>
            <a:r>
              <a:rPr lang="sv-SE" sz="1900" dirty="0"/>
              <a:t> </a:t>
            </a:r>
            <a:r>
              <a:rPr lang="sv-SE" sz="1900" dirty="0" err="1"/>
              <a:t>comparison</a:t>
            </a:r>
            <a:r>
              <a:rPr lang="sv-SE" sz="1900" dirty="0"/>
              <a:t> on </a:t>
            </a:r>
            <a:r>
              <a:rPr lang="sv-SE" sz="1900" dirty="0" err="1"/>
              <a:t>Leukemia</a:t>
            </a:r>
            <a:r>
              <a:rPr lang="sv-SE" sz="1900" dirty="0"/>
              <a:t> </a:t>
            </a:r>
            <a:r>
              <a:rPr lang="sv-SE" sz="1900" dirty="0" err="1"/>
              <a:t>Subtype</a:t>
            </a:r>
            <a:r>
              <a:rPr lang="sv-SE" sz="1900" dirty="0"/>
              <a:t> – </a:t>
            </a:r>
            <a:r>
              <a:rPr lang="sv-SE" sz="1900" dirty="0" err="1"/>
              <a:t>use</a:t>
            </a:r>
            <a:r>
              <a:rPr lang="sv-SE" sz="1900" dirty="0"/>
              <a:t> the p-</a:t>
            </a:r>
            <a:r>
              <a:rPr lang="sv-SE" sz="1900" dirty="0" err="1"/>
              <a:t>value</a:t>
            </a:r>
            <a:r>
              <a:rPr lang="sv-SE" sz="1900" dirty="0"/>
              <a:t> slider and filter to  </a:t>
            </a:r>
            <a:r>
              <a:rPr lang="sv-SE" sz="1900" dirty="0" err="1"/>
              <a:t>approx</a:t>
            </a:r>
            <a:r>
              <a:rPr lang="sv-SE" sz="1900" dirty="0"/>
              <a:t> 500 </a:t>
            </a:r>
            <a:r>
              <a:rPr lang="sv-SE" sz="1900" dirty="0" err="1"/>
              <a:t>variables</a:t>
            </a:r>
            <a:r>
              <a:rPr lang="sv-SE" sz="1900" dirty="0"/>
              <a:t> </a:t>
            </a:r>
          </a:p>
          <a:p>
            <a:pPr marL="457200" indent="-457200">
              <a:lnSpc>
                <a:spcPct val="110000"/>
              </a:lnSpc>
              <a:buClr>
                <a:srgbClr val="009BDB"/>
              </a:buClr>
              <a:buFont typeface="+mj-lt"/>
              <a:buAutoNum type="arabicPeriod"/>
            </a:pPr>
            <a:r>
              <a:rPr lang="sv-SE" sz="1900" dirty="0"/>
              <a:t>Copy the list and call it ”F-test”</a:t>
            </a:r>
          </a:p>
          <a:p>
            <a:pPr marL="457200" indent="-457200">
              <a:lnSpc>
                <a:spcPct val="110000"/>
              </a:lnSpc>
              <a:buClr>
                <a:srgbClr val="009BDB"/>
              </a:buClr>
              <a:buFont typeface="+mj-lt"/>
              <a:buAutoNum type="arabicPeriod"/>
            </a:pPr>
            <a:r>
              <a:rPr lang="sv-SE" sz="1900" dirty="0" err="1"/>
              <a:t>Perform</a:t>
            </a:r>
            <a:r>
              <a:rPr lang="sv-SE" sz="1900" dirty="0"/>
              <a:t> a </a:t>
            </a:r>
            <a:r>
              <a:rPr lang="sv-SE" sz="1900" dirty="0" err="1"/>
              <a:t>two</a:t>
            </a:r>
            <a:r>
              <a:rPr lang="sv-SE" sz="1900" dirty="0"/>
              <a:t> </a:t>
            </a:r>
            <a:r>
              <a:rPr lang="sv-SE" sz="1900" dirty="0" err="1"/>
              <a:t>group</a:t>
            </a:r>
            <a:r>
              <a:rPr lang="sv-SE" sz="1900" dirty="0"/>
              <a:t> </a:t>
            </a:r>
            <a:r>
              <a:rPr lang="sv-SE" sz="1900" dirty="0" err="1"/>
              <a:t>comparison</a:t>
            </a:r>
            <a:r>
              <a:rPr lang="sv-SE" sz="1900" dirty="0"/>
              <a:t> on </a:t>
            </a:r>
            <a:br>
              <a:rPr lang="sv-SE" sz="1900" dirty="0"/>
            </a:br>
            <a:r>
              <a:rPr lang="sv-SE" sz="1900" dirty="0" err="1"/>
              <a:t>Leukemia</a:t>
            </a:r>
            <a:r>
              <a:rPr lang="sv-SE" sz="1900" dirty="0"/>
              <a:t> </a:t>
            </a:r>
            <a:r>
              <a:rPr lang="sv-SE" sz="1900" dirty="0" err="1"/>
              <a:t>subtype</a:t>
            </a:r>
            <a:r>
              <a:rPr lang="sv-SE" sz="1900" dirty="0"/>
              <a:t> T-ALL and filter to </a:t>
            </a:r>
            <a:br>
              <a:rPr lang="sv-SE" sz="1900" dirty="0"/>
            </a:br>
            <a:r>
              <a:rPr lang="sv-SE" sz="1900" dirty="0"/>
              <a:t>app. 500 </a:t>
            </a:r>
            <a:r>
              <a:rPr lang="sv-SE" sz="1900" dirty="0" err="1"/>
              <a:t>variables</a:t>
            </a:r>
            <a:endParaRPr lang="sv-SE" sz="1900" dirty="0"/>
          </a:p>
          <a:p>
            <a:pPr marL="457200" indent="-457200">
              <a:lnSpc>
                <a:spcPct val="110000"/>
              </a:lnSpc>
              <a:buClr>
                <a:srgbClr val="009BDB"/>
              </a:buClr>
              <a:buFont typeface="+mj-lt"/>
              <a:buAutoNum type="arabicPeriod"/>
            </a:pPr>
            <a:r>
              <a:rPr lang="sv-SE" sz="1900" dirty="0"/>
              <a:t>Copy the list and call it ”t-test”</a:t>
            </a:r>
          </a:p>
          <a:p>
            <a:pPr marL="457200" indent="-457200">
              <a:lnSpc>
                <a:spcPct val="110000"/>
              </a:lnSpc>
              <a:buClr>
                <a:srgbClr val="009BDB"/>
              </a:buClr>
              <a:buFont typeface="+mj-lt"/>
              <a:buAutoNum type="arabicPeriod"/>
            </a:pPr>
            <a:r>
              <a:rPr lang="sv-SE" sz="1900" dirty="0" err="1"/>
              <a:t>Use</a:t>
            </a:r>
            <a:r>
              <a:rPr lang="sv-SE" sz="1900" dirty="0"/>
              <a:t> the Set Operations </a:t>
            </a:r>
            <a:r>
              <a:rPr lang="sv-SE" sz="1900" dirty="0" err="1"/>
              <a:t>tool</a:t>
            </a:r>
            <a:r>
              <a:rPr lang="sv-SE" sz="1900" dirty="0"/>
              <a:t> and make an </a:t>
            </a:r>
            <a:br>
              <a:rPr lang="sv-SE" sz="1900" dirty="0"/>
            </a:br>
            <a:r>
              <a:rPr lang="sv-SE" sz="1900" dirty="0" err="1"/>
              <a:t>intersection</a:t>
            </a:r>
            <a:r>
              <a:rPr lang="sv-SE" sz="1900" dirty="0"/>
              <a:t> of the lists – </a:t>
            </a:r>
            <a:r>
              <a:rPr lang="sv-SE" sz="1900" dirty="0" err="1"/>
              <a:t>rename</a:t>
            </a:r>
            <a:r>
              <a:rPr lang="sv-SE" sz="1900" dirty="0"/>
              <a:t> the list ”</a:t>
            </a:r>
            <a:r>
              <a:rPr lang="sv-SE" sz="1900" dirty="0" err="1"/>
              <a:t>Intersection</a:t>
            </a:r>
            <a:r>
              <a:rPr lang="sv-SE" sz="1900" dirty="0"/>
              <a:t>”</a:t>
            </a:r>
          </a:p>
          <a:p>
            <a:pPr marL="457200" indent="-457200">
              <a:lnSpc>
                <a:spcPct val="110000"/>
              </a:lnSpc>
              <a:buClr>
                <a:srgbClr val="009BDB"/>
              </a:buClr>
              <a:buFont typeface="+mj-lt"/>
              <a:buAutoNum type="arabicPeriod"/>
            </a:pPr>
            <a:r>
              <a:rPr lang="sv-SE" sz="1900" dirty="0" err="1"/>
              <a:t>Use</a:t>
            </a:r>
            <a:r>
              <a:rPr lang="sv-SE" sz="1900" dirty="0"/>
              <a:t> the Set Operations </a:t>
            </a:r>
            <a:r>
              <a:rPr lang="sv-SE" sz="1900" dirty="0" err="1"/>
              <a:t>tool</a:t>
            </a:r>
            <a:r>
              <a:rPr lang="sv-SE" sz="1900" dirty="0"/>
              <a:t> and make a </a:t>
            </a:r>
            <a:r>
              <a:rPr lang="sv-SE" sz="1900" dirty="0" err="1"/>
              <a:t>difference</a:t>
            </a:r>
            <a:r>
              <a:rPr lang="sv-SE" sz="1900" dirty="0"/>
              <a:t> </a:t>
            </a:r>
            <a:r>
              <a:rPr lang="sv-SE" sz="1900" dirty="0" err="1"/>
              <a:t>between</a:t>
            </a:r>
            <a:r>
              <a:rPr lang="sv-SE" sz="1900" dirty="0"/>
              <a:t> F-test and t-test. </a:t>
            </a:r>
            <a:r>
              <a:rPr lang="sv-SE" sz="1900" dirty="0" err="1"/>
              <a:t>Rename</a:t>
            </a:r>
            <a:r>
              <a:rPr lang="sv-SE" sz="1900" dirty="0"/>
              <a:t> the list Diff.</a:t>
            </a:r>
          </a:p>
          <a:p>
            <a:endParaRPr lang="sv-SE" dirty="0"/>
          </a:p>
        </p:txBody>
      </p:sp>
      <p:pic>
        <p:nvPicPr>
          <p:cNvPr id="5" name="Picture 4">
            <a:extLst>
              <a:ext uri="{FF2B5EF4-FFF2-40B4-BE49-F238E27FC236}">
                <a16:creationId xmlns:a16="http://schemas.microsoft.com/office/drawing/2014/main" id="{0C7CCFF1-1F20-48DE-89AC-C20459E6C5E4}"/>
              </a:ext>
            </a:extLst>
          </p:cNvPr>
          <p:cNvPicPr>
            <a:picLocks noChangeAspect="1" noChangeArrowheads="1"/>
          </p:cNvPicPr>
          <p:nvPr/>
        </p:nvPicPr>
        <p:blipFill>
          <a:blip r:embed="rId2" cstate="print"/>
          <a:srcRect/>
          <a:stretch>
            <a:fillRect/>
          </a:stretch>
        </p:blipFill>
        <p:spPr bwMode="auto">
          <a:xfrm>
            <a:off x="6367233" y="1482991"/>
            <a:ext cx="2257370" cy="1946009"/>
          </a:xfrm>
          <a:prstGeom prst="rect">
            <a:avLst/>
          </a:prstGeom>
          <a:noFill/>
          <a:ln w="9525">
            <a:solidFill>
              <a:schemeClr val="tx2"/>
            </a:solidFill>
            <a:miter lim="800000"/>
            <a:headEnd/>
            <a:tailEnd/>
          </a:ln>
        </p:spPr>
      </p:pic>
      <p:pic>
        <p:nvPicPr>
          <p:cNvPr id="4" name="Picture 3">
            <a:extLst>
              <a:ext uri="{FF2B5EF4-FFF2-40B4-BE49-F238E27FC236}">
                <a16:creationId xmlns:a16="http://schemas.microsoft.com/office/drawing/2014/main" id="{EFC5AA09-8E86-4376-AC66-B3E4A3D052D7}"/>
              </a:ext>
            </a:extLst>
          </p:cNvPr>
          <p:cNvPicPr>
            <a:picLocks noChangeAspect="1"/>
          </p:cNvPicPr>
          <p:nvPr/>
        </p:nvPicPr>
        <p:blipFill>
          <a:blip r:embed="rId3"/>
          <a:stretch>
            <a:fillRect/>
          </a:stretch>
        </p:blipFill>
        <p:spPr>
          <a:xfrm>
            <a:off x="6437821" y="3932217"/>
            <a:ext cx="2116193" cy="1522627"/>
          </a:xfrm>
          <a:prstGeom prst="rect">
            <a:avLst/>
          </a:prstGeom>
          <a:ln>
            <a:solidFill>
              <a:schemeClr val="accent1"/>
            </a:solidFill>
          </a:ln>
        </p:spPr>
      </p:pic>
    </p:spTree>
    <p:extLst>
      <p:ext uri="{BB962C8B-B14F-4D97-AF65-F5344CB8AC3E}">
        <p14:creationId xmlns:p14="http://schemas.microsoft.com/office/powerpoint/2010/main" val="3308167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B0A17D5-7113-4BA6-9928-832C2ADA5CAD}"/>
              </a:ext>
            </a:extLst>
          </p:cNvPr>
          <p:cNvSpPr>
            <a:spLocks noGrp="1"/>
          </p:cNvSpPr>
          <p:nvPr>
            <p:ph type="title"/>
          </p:nvPr>
        </p:nvSpPr>
        <p:spPr>
          <a:xfrm>
            <a:off x="160252" y="324586"/>
            <a:ext cx="8229600" cy="1143000"/>
          </a:xfrm>
        </p:spPr>
        <p:txBody>
          <a:bodyPr>
            <a:normAutofit/>
          </a:bodyPr>
          <a:lstStyle/>
          <a:p>
            <a:pPr algn="ctr"/>
            <a:r>
              <a:rPr lang="sv-SE" sz="3600"/>
              <a:t>Extra exercise </a:t>
            </a:r>
            <a:r>
              <a:rPr lang="sv-SE" sz="3600" dirty="0"/>
              <a:t>4 – Create logpoints</a:t>
            </a:r>
          </a:p>
        </p:txBody>
      </p:sp>
      <p:sp>
        <p:nvSpPr>
          <p:cNvPr id="3" name="Platshållare för innehåll 2">
            <a:extLst>
              <a:ext uri="{FF2B5EF4-FFF2-40B4-BE49-F238E27FC236}">
                <a16:creationId xmlns:a16="http://schemas.microsoft.com/office/drawing/2014/main" id="{E6189927-9513-4CC6-8E19-A8B7539FF05A}"/>
              </a:ext>
            </a:extLst>
          </p:cNvPr>
          <p:cNvSpPr>
            <a:spLocks noGrp="1"/>
          </p:cNvSpPr>
          <p:nvPr>
            <p:ph idx="1"/>
          </p:nvPr>
        </p:nvSpPr>
        <p:spPr>
          <a:xfrm>
            <a:off x="457200" y="1524619"/>
            <a:ext cx="7029450" cy="4437295"/>
          </a:xfrm>
        </p:spPr>
        <p:txBody>
          <a:bodyPr>
            <a:normAutofit/>
          </a:bodyPr>
          <a:lstStyle/>
          <a:p>
            <a:pPr>
              <a:buClr>
                <a:srgbClr val="009BDB"/>
              </a:buClr>
              <a:buFont typeface="Wingdings" panose="05000000000000000000" pitchFamily="2" charset="2"/>
              <a:buChar char="§"/>
            </a:pPr>
            <a:endParaRPr lang="sv-SE" sz="2000" dirty="0"/>
          </a:p>
          <a:p>
            <a:pPr>
              <a:buClr>
                <a:srgbClr val="009BDB"/>
              </a:buClr>
              <a:buFont typeface="Wingdings" panose="05000000000000000000" pitchFamily="2" charset="2"/>
              <a:buChar char="§"/>
            </a:pPr>
            <a:r>
              <a:rPr lang="sv-SE" sz="2000" dirty="0"/>
              <a:t>Save logfile and  save one or several snap shots of your analysis at interesting steps of your analysis.</a:t>
            </a:r>
          </a:p>
        </p:txBody>
      </p:sp>
      <p:sp>
        <p:nvSpPr>
          <p:cNvPr id="4" name="Rektangel 3">
            <a:extLst>
              <a:ext uri="{FF2B5EF4-FFF2-40B4-BE49-F238E27FC236}">
                <a16:creationId xmlns:a16="http://schemas.microsoft.com/office/drawing/2014/main" id="{DA278D25-CF11-45F0-98E3-805017F94AC9}"/>
              </a:ext>
            </a:extLst>
          </p:cNvPr>
          <p:cNvSpPr/>
          <p:nvPr/>
        </p:nvSpPr>
        <p:spPr>
          <a:xfrm>
            <a:off x="759166" y="5021159"/>
            <a:ext cx="7927634" cy="800219"/>
          </a:xfrm>
          <a:prstGeom prst="rect">
            <a:avLst/>
          </a:prstGeom>
        </p:spPr>
        <p:txBody>
          <a:bodyPr wrap="square">
            <a:spAutoFit/>
          </a:bodyPr>
          <a:lstStyle/>
          <a:p>
            <a:r>
              <a:rPr lang="sv-SE" i="1" dirty="0">
                <a:latin typeface="Gotham Office" panose="02000000000000000000" pitchFamily="2" charset="0"/>
              </a:rPr>
              <a:t>The log point requires that data is first saved/exported as a gedata file</a:t>
            </a:r>
            <a:r>
              <a:rPr lang="sv-SE" sz="2800" i="1" dirty="0">
                <a:latin typeface="Gotham Office" panose="02000000000000000000" pitchFamily="2" charset="0"/>
              </a:rPr>
              <a:t>.</a:t>
            </a:r>
          </a:p>
        </p:txBody>
      </p:sp>
      <p:pic>
        <p:nvPicPr>
          <p:cNvPr id="5" name="Bildobjekt 4">
            <a:extLst>
              <a:ext uri="{FF2B5EF4-FFF2-40B4-BE49-F238E27FC236}">
                <a16:creationId xmlns:a16="http://schemas.microsoft.com/office/drawing/2014/main" id="{7A0B8A9C-C090-4AEE-933D-D97260033F38}"/>
              </a:ext>
            </a:extLst>
          </p:cNvPr>
          <p:cNvPicPr>
            <a:picLocks noChangeAspect="1"/>
          </p:cNvPicPr>
          <p:nvPr/>
        </p:nvPicPr>
        <p:blipFill>
          <a:blip r:embed="rId2"/>
          <a:stretch>
            <a:fillRect/>
          </a:stretch>
        </p:blipFill>
        <p:spPr>
          <a:xfrm>
            <a:off x="3514702" y="3108955"/>
            <a:ext cx="3231323" cy="1273660"/>
          </a:xfrm>
          <a:prstGeom prst="rect">
            <a:avLst/>
          </a:prstGeom>
          <a:ln>
            <a:solidFill>
              <a:schemeClr val="tx2"/>
            </a:solidFill>
          </a:ln>
        </p:spPr>
      </p:pic>
      <p:sp>
        <p:nvSpPr>
          <p:cNvPr id="6" name="Ram 16">
            <a:extLst>
              <a:ext uri="{FF2B5EF4-FFF2-40B4-BE49-F238E27FC236}">
                <a16:creationId xmlns:a16="http://schemas.microsoft.com/office/drawing/2014/main" id="{16A03F3B-6CCB-4506-8A85-3182EB899205}"/>
              </a:ext>
            </a:extLst>
          </p:cNvPr>
          <p:cNvSpPr/>
          <p:nvPr/>
        </p:nvSpPr>
        <p:spPr bwMode="auto">
          <a:xfrm>
            <a:off x="5581210" y="3108955"/>
            <a:ext cx="419346" cy="319347"/>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7" name="Ram 16">
            <a:extLst>
              <a:ext uri="{FF2B5EF4-FFF2-40B4-BE49-F238E27FC236}">
                <a16:creationId xmlns:a16="http://schemas.microsoft.com/office/drawing/2014/main" id="{0EBFDBFF-FF1E-4B2B-B31F-E8F273C49FCA}"/>
              </a:ext>
            </a:extLst>
          </p:cNvPr>
          <p:cNvSpPr/>
          <p:nvPr/>
        </p:nvSpPr>
        <p:spPr bwMode="auto">
          <a:xfrm>
            <a:off x="5650907" y="3726159"/>
            <a:ext cx="419346" cy="319347"/>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8" name="Ram 16">
            <a:extLst>
              <a:ext uri="{FF2B5EF4-FFF2-40B4-BE49-F238E27FC236}">
                <a16:creationId xmlns:a16="http://schemas.microsoft.com/office/drawing/2014/main" id="{3F333071-FD67-416D-8740-212307403595}"/>
              </a:ext>
            </a:extLst>
          </p:cNvPr>
          <p:cNvSpPr/>
          <p:nvPr/>
        </p:nvSpPr>
        <p:spPr bwMode="auto">
          <a:xfrm>
            <a:off x="6326679" y="3743266"/>
            <a:ext cx="419346" cy="319347"/>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8444553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A3F1A-F83E-413A-9753-5C61F0FBFB8F}"/>
              </a:ext>
            </a:extLst>
          </p:cNvPr>
          <p:cNvSpPr>
            <a:spLocks noGrp="1"/>
          </p:cNvSpPr>
          <p:nvPr>
            <p:ph type="title"/>
          </p:nvPr>
        </p:nvSpPr>
        <p:spPr>
          <a:xfrm>
            <a:off x="225807" y="291113"/>
            <a:ext cx="8229600" cy="1143000"/>
          </a:xfrm>
        </p:spPr>
        <p:txBody>
          <a:bodyPr>
            <a:normAutofit/>
          </a:bodyPr>
          <a:lstStyle/>
          <a:p>
            <a:pPr algn="ctr"/>
            <a:r>
              <a:rPr lang="sv-SE" sz="3600" dirty="0"/>
              <a:t>EE4- Steps</a:t>
            </a:r>
            <a:endParaRPr lang="en-SE" sz="3600" dirty="0"/>
          </a:p>
        </p:txBody>
      </p:sp>
      <p:sp>
        <p:nvSpPr>
          <p:cNvPr id="3" name="Content Placeholder 2">
            <a:extLst>
              <a:ext uri="{FF2B5EF4-FFF2-40B4-BE49-F238E27FC236}">
                <a16:creationId xmlns:a16="http://schemas.microsoft.com/office/drawing/2014/main" id="{1B9008AF-9D30-41C7-86D6-53C3F39A0DB1}"/>
              </a:ext>
            </a:extLst>
          </p:cNvPr>
          <p:cNvSpPr>
            <a:spLocks noGrp="1"/>
          </p:cNvSpPr>
          <p:nvPr>
            <p:ph idx="1"/>
          </p:nvPr>
        </p:nvSpPr>
        <p:spPr>
          <a:xfrm>
            <a:off x="457200" y="1411862"/>
            <a:ext cx="8291073" cy="4513996"/>
          </a:xfrm>
        </p:spPr>
        <p:txBody>
          <a:bodyPr>
            <a:normAutofit/>
          </a:bodyPr>
          <a:lstStyle/>
          <a:p>
            <a:r>
              <a:rPr lang="sv-SE" sz="1800" dirty="0"/>
              <a:t>Start by saving your open data set</a:t>
            </a:r>
            <a:br>
              <a:rPr lang="sv-SE" sz="1800" dirty="0"/>
            </a:br>
            <a:r>
              <a:rPr lang="sv-SE" sz="1800" dirty="0"/>
              <a:t>as a gedata file. File/Save as</a:t>
            </a:r>
          </a:p>
          <a:p>
            <a:r>
              <a:rPr lang="sv-SE" sz="1800" dirty="0"/>
              <a:t>Go to the log tab and create</a:t>
            </a:r>
            <a:br>
              <a:rPr lang="sv-SE" sz="1800" dirty="0"/>
            </a:br>
            <a:r>
              <a:rPr lang="sv-SE" sz="1800" dirty="0"/>
              <a:t>a new log file </a:t>
            </a:r>
          </a:p>
          <a:p>
            <a:r>
              <a:rPr lang="sv-SE" sz="1800" dirty="0"/>
              <a:t>Then create a logpoint and rename it.</a:t>
            </a:r>
          </a:p>
          <a:p>
            <a:r>
              <a:rPr lang="sv-SE" sz="1800" dirty="0"/>
              <a:t>Close the volcano plot and change the statistical filtering</a:t>
            </a:r>
          </a:p>
          <a:p>
            <a:r>
              <a:rPr lang="sv-SE" sz="1800" dirty="0"/>
              <a:t>Save a new logpoint – rename it.</a:t>
            </a:r>
          </a:p>
          <a:p>
            <a:r>
              <a:rPr lang="sv-SE" sz="1800" dirty="0"/>
              <a:t>Close the software</a:t>
            </a:r>
          </a:p>
          <a:p>
            <a:r>
              <a:rPr lang="sv-SE" sz="1800" dirty="0"/>
              <a:t>Click on the logfile to open the software and load the logfile.</a:t>
            </a:r>
          </a:p>
          <a:p>
            <a:r>
              <a:rPr lang="sv-SE" sz="1800" dirty="0"/>
              <a:t>Restore logpoint 1 by clicking on the Restore icon.</a:t>
            </a:r>
          </a:p>
          <a:p>
            <a:r>
              <a:rPr lang="sv-SE" sz="1800" dirty="0"/>
              <a:t>Then restore logpoint 2.</a:t>
            </a:r>
          </a:p>
          <a:p>
            <a:endParaRPr lang="en-SE" sz="1800" dirty="0"/>
          </a:p>
        </p:txBody>
      </p:sp>
      <p:sp>
        <p:nvSpPr>
          <p:cNvPr id="4" name="Footer Placeholder 3">
            <a:extLst>
              <a:ext uri="{FF2B5EF4-FFF2-40B4-BE49-F238E27FC236}">
                <a16:creationId xmlns:a16="http://schemas.microsoft.com/office/drawing/2014/main" id="{254FB805-3EBC-4098-9B68-F8D0D9D54888}"/>
              </a:ext>
            </a:extLst>
          </p:cNvPr>
          <p:cNvSpPr>
            <a:spLocks noGrp="1"/>
          </p:cNvSpPr>
          <p:nvPr>
            <p:ph type="ftr" sz="quarter" idx="11"/>
          </p:nvPr>
        </p:nvSpPr>
        <p:spPr/>
        <p:txBody>
          <a:bodyPr/>
          <a:lstStyle/>
          <a:p>
            <a:endParaRPr lang="sv-SE" dirty="0"/>
          </a:p>
        </p:txBody>
      </p:sp>
      <p:pic>
        <p:nvPicPr>
          <p:cNvPr id="5" name="Picture 4">
            <a:extLst>
              <a:ext uri="{FF2B5EF4-FFF2-40B4-BE49-F238E27FC236}">
                <a16:creationId xmlns:a16="http://schemas.microsoft.com/office/drawing/2014/main" id="{5EA215DC-031E-4D36-8792-35B062F48D6C}"/>
              </a:ext>
            </a:extLst>
          </p:cNvPr>
          <p:cNvPicPr>
            <a:picLocks noChangeAspect="1"/>
          </p:cNvPicPr>
          <p:nvPr/>
        </p:nvPicPr>
        <p:blipFill>
          <a:blip r:embed="rId2"/>
          <a:stretch>
            <a:fillRect/>
          </a:stretch>
        </p:blipFill>
        <p:spPr>
          <a:xfrm>
            <a:off x="5453812" y="1556996"/>
            <a:ext cx="3442257" cy="466725"/>
          </a:xfrm>
          <a:prstGeom prst="rect">
            <a:avLst/>
          </a:prstGeom>
          <a:ln>
            <a:solidFill>
              <a:schemeClr val="accent1"/>
            </a:solidFill>
          </a:ln>
        </p:spPr>
      </p:pic>
      <p:pic>
        <p:nvPicPr>
          <p:cNvPr id="6" name="Picture 5">
            <a:extLst>
              <a:ext uri="{FF2B5EF4-FFF2-40B4-BE49-F238E27FC236}">
                <a16:creationId xmlns:a16="http://schemas.microsoft.com/office/drawing/2014/main" id="{053062C8-E2C2-4E95-AD6A-B33639ECD717}"/>
              </a:ext>
            </a:extLst>
          </p:cNvPr>
          <p:cNvPicPr>
            <a:picLocks noChangeAspect="1"/>
          </p:cNvPicPr>
          <p:nvPr/>
        </p:nvPicPr>
        <p:blipFill>
          <a:blip r:embed="rId3"/>
          <a:stretch>
            <a:fillRect/>
          </a:stretch>
        </p:blipFill>
        <p:spPr>
          <a:xfrm>
            <a:off x="5431866" y="2141113"/>
            <a:ext cx="3486150" cy="485775"/>
          </a:xfrm>
          <a:prstGeom prst="rect">
            <a:avLst/>
          </a:prstGeom>
          <a:ln>
            <a:solidFill>
              <a:schemeClr val="accent1"/>
            </a:solidFill>
          </a:ln>
        </p:spPr>
      </p:pic>
      <p:sp>
        <p:nvSpPr>
          <p:cNvPr id="7" name="Ram 16">
            <a:extLst>
              <a:ext uri="{FF2B5EF4-FFF2-40B4-BE49-F238E27FC236}">
                <a16:creationId xmlns:a16="http://schemas.microsoft.com/office/drawing/2014/main" id="{0C5C1B24-A092-46A1-AB39-B1228AAA36E8}"/>
              </a:ext>
            </a:extLst>
          </p:cNvPr>
          <p:cNvSpPr/>
          <p:nvPr/>
        </p:nvSpPr>
        <p:spPr bwMode="auto">
          <a:xfrm>
            <a:off x="8435409" y="1535381"/>
            <a:ext cx="482607" cy="466725"/>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8" name="Ram 16">
            <a:extLst>
              <a:ext uri="{FF2B5EF4-FFF2-40B4-BE49-F238E27FC236}">
                <a16:creationId xmlns:a16="http://schemas.microsoft.com/office/drawing/2014/main" id="{41E11024-C936-499D-8F37-6B800370C5DA}"/>
              </a:ext>
            </a:extLst>
          </p:cNvPr>
          <p:cNvSpPr/>
          <p:nvPr/>
        </p:nvSpPr>
        <p:spPr bwMode="auto">
          <a:xfrm>
            <a:off x="8455407" y="2129019"/>
            <a:ext cx="482607" cy="466725"/>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pic>
        <p:nvPicPr>
          <p:cNvPr id="9" name="Picture 8">
            <a:extLst>
              <a:ext uri="{FF2B5EF4-FFF2-40B4-BE49-F238E27FC236}">
                <a16:creationId xmlns:a16="http://schemas.microsoft.com/office/drawing/2014/main" id="{56631B58-696E-4702-B8C3-43082DB39ACD}"/>
              </a:ext>
            </a:extLst>
          </p:cNvPr>
          <p:cNvPicPr>
            <a:picLocks noChangeAspect="1"/>
          </p:cNvPicPr>
          <p:nvPr/>
        </p:nvPicPr>
        <p:blipFill>
          <a:blip r:embed="rId4"/>
          <a:stretch>
            <a:fillRect/>
          </a:stretch>
        </p:blipFill>
        <p:spPr>
          <a:xfrm>
            <a:off x="4064257" y="4937600"/>
            <a:ext cx="4657725" cy="561975"/>
          </a:xfrm>
          <a:prstGeom prst="rect">
            <a:avLst/>
          </a:prstGeom>
          <a:ln>
            <a:solidFill>
              <a:schemeClr val="accent1"/>
            </a:solidFill>
          </a:ln>
        </p:spPr>
      </p:pic>
      <p:sp>
        <p:nvSpPr>
          <p:cNvPr id="10" name="Ram 16">
            <a:extLst>
              <a:ext uri="{FF2B5EF4-FFF2-40B4-BE49-F238E27FC236}">
                <a16:creationId xmlns:a16="http://schemas.microsoft.com/office/drawing/2014/main" id="{A7D475AF-6F96-4DA6-986B-64BBB33BB85A}"/>
              </a:ext>
            </a:extLst>
          </p:cNvPr>
          <p:cNvSpPr/>
          <p:nvPr/>
        </p:nvSpPr>
        <p:spPr bwMode="auto">
          <a:xfrm>
            <a:off x="8216519" y="4985224"/>
            <a:ext cx="482607" cy="466725"/>
          </a:xfrm>
          <a:prstGeom prst="fram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9098418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377687" y="5126034"/>
            <a:ext cx="8607287" cy="658540"/>
          </a:xfrm>
        </p:spPr>
        <p:txBody>
          <a:bodyPr/>
          <a:lstStyle/>
          <a:p>
            <a:pPr algn="ctr"/>
            <a:r>
              <a:rPr lang="sv-SE" sz="3600" dirty="0" err="1"/>
              <a:t>Thank</a:t>
            </a:r>
            <a:r>
              <a:rPr lang="sv-SE" sz="3600" dirty="0"/>
              <a:t> </a:t>
            </a:r>
            <a:r>
              <a:rPr lang="sv-SE" sz="3600" dirty="0" err="1"/>
              <a:t>you</a:t>
            </a:r>
            <a:r>
              <a:rPr lang="sv-SE" sz="3600" dirty="0"/>
              <a:t> for </a:t>
            </a:r>
            <a:r>
              <a:rPr lang="sv-SE" sz="3600" dirty="0" err="1"/>
              <a:t>attending</a:t>
            </a:r>
            <a:r>
              <a:rPr lang="sv-SE" sz="3600" dirty="0"/>
              <a:t> </a:t>
            </a:r>
            <a:r>
              <a:rPr lang="sv-SE" sz="3600" dirty="0" err="1"/>
              <a:t>this</a:t>
            </a:r>
            <a:r>
              <a:rPr lang="sv-SE" sz="3600" dirty="0"/>
              <a:t> </a:t>
            </a:r>
            <a:r>
              <a:rPr lang="sv-SE" sz="3600" dirty="0" err="1"/>
              <a:t>course</a:t>
            </a:r>
            <a:r>
              <a:rPr lang="sv-SE" sz="3600" dirty="0"/>
              <a:t>!</a:t>
            </a:r>
            <a:br>
              <a:rPr lang="sv-SE" sz="3600" dirty="0"/>
            </a:br>
            <a:br>
              <a:rPr lang="sv-SE" sz="3600" dirty="0"/>
            </a:br>
            <a:r>
              <a:rPr lang="sv-SE" sz="3600" dirty="0"/>
              <a:t>Book a support session </a:t>
            </a:r>
            <a:r>
              <a:rPr lang="en-US" sz="3600" dirty="0"/>
              <a:t>at any time:</a:t>
            </a:r>
            <a:r>
              <a:rPr lang="en-US" dirty="0"/>
              <a:t> </a:t>
            </a:r>
            <a:r>
              <a:rPr lang="en-US" dirty="0">
                <a:hlinkClick r:id="rId2"/>
              </a:rPr>
              <a:t>https://calendly.com/yana-stackpole/30min</a:t>
            </a:r>
            <a:br>
              <a:rPr lang="en-US" dirty="0"/>
            </a:br>
            <a:br>
              <a:rPr lang="en-US" dirty="0"/>
            </a:br>
            <a:r>
              <a:rPr lang="sv-SE" dirty="0"/>
              <a:t> </a:t>
            </a:r>
            <a:r>
              <a:rPr lang="sv-SE" dirty="0">
                <a:hlinkClick r:id="rId3"/>
              </a:rPr>
              <a:t>support@qlucore.com</a:t>
            </a:r>
            <a:br>
              <a:rPr lang="en-US" dirty="0"/>
            </a:br>
            <a:endParaRPr lang="sv-SE" sz="3600" dirty="0"/>
          </a:p>
        </p:txBody>
      </p:sp>
    </p:spTree>
    <p:extLst>
      <p:ext uri="{BB962C8B-B14F-4D97-AF65-F5344CB8AC3E}">
        <p14:creationId xmlns:p14="http://schemas.microsoft.com/office/powerpoint/2010/main" val="3329756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246770"/>
            <a:ext cx="8229600" cy="1143000"/>
          </a:xfrm>
        </p:spPr>
        <p:txBody>
          <a:bodyPr>
            <a:normAutofit/>
          </a:bodyPr>
          <a:lstStyle/>
          <a:p>
            <a:pPr algn="ctr"/>
            <a:r>
              <a:rPr lang="en-US" sz="3600" dirty="0"/>
              <a:t>Background</a:t>
            </a:r>
          </a:p>
        </p:txBody>
      </p:sp>
      <p:grpSp>
        <p:nvGrpSpPr>
          <p:cNvPr id="12" name="Group 11"/>
          <p:cNvGrpSpPr/>
          <p:nvPr/>
        </p:nvGrpSpPr>
        <p:grpSpPr>
          <a:xfrm>
            <a:off x="654424" y="1837310"/>
            <a:ext cx="2788023" cy="3630429"/>
            <a:chOff x="616949" y="2329753"/>
            <a:chExt cx="2788023" cy="3630429"/>
          </a:xfrm>
        </p:grpSpPr>
        <p:sp>
          <p:nvSpPr>
            <p:cNvPr id="4" name="TextBox 3"/>
            <p:cNvSpPr txBox="1"/>
            <p:nvPr/>
          </p:nvSpPr>
          <p:spPr>
            <a:xfrm>
              <a:off x="616949" y="4452077"/>
              <a:ext cx="2788023" cy="1508105"/>
            </a:xfrm>
            <a:prstGeom prst="rect">
              <a:avLst/>
            </a:prstGeom>
            <a:noFill/>
          </p:spPr>
          <p:txBody>
            <a:bodyPr wrap="square" rtlCol="0">
              <a:spAutoFit/>
            </a:bodyPr>
            <a:lstStyle/>
            <a:p>
              <a:r>
                <a:rPr lang="en-US" sz="2800" b="1" dirty="0">
                  <a:latin typeface="Gotham Book" charset="0"/>
                  <a:ea typeface="Gotham Book" charset="0"/>
                  <a:cs typeface="Gotham Book" charset="0"/>
                </a:rPr>
                <a:t>2001</a:t>
              </a:r>
              <a:br>
                <a:rPr lang="en-US" sz="3200" dirty="0">
                  <a:latin typeface="Gotham Book" charset="0"/>
                  <a:ea typeface="Gotham Book" charset="0"/>
                  <a:cs typeface="Gotham Book" charset="0"/>
                </a:rPr>
              </a:br>
              <a:r>
                <a:rPr lang="en-US" sz="1600" dirty="0">
                  <a:solidFill>
                    <a:schemeClr val="tx1">
                      <a:lumMod val="50000"/>
                      <a:lumOff val="50000"/>
                    </a:schemeClr>
                  </a:solidFill>
                  <a:latin typeface="Gotham Book" charset="0"/>
                  <a:ea typeface="Gotham Book" charset="0"/>
                  <a:cs typeface="Gotham Book" charset="0"/>
                </a:rPr>
                <a:t>Collaboration between Mathematical Science and Clinical Genetics departments in Lund, </a:t>
              </a:r>
              <a:r>
                <a:rPr lang="en-US" sz="1600" dirty="0">
                  <a:solidFill>
                    <a:schemeClr val="tx1">
                      <a:lumMod val="50000"/>
                      <a:lumOff val="50000"/>
                    </a:schemeClr>
                  </a:solidFill>
                  <a:latin typeface="Gotham Book" pitchFamily="50" charset="0"/>
                  <a:ea typeface="Gotham Book" charset="0"/>
                  <a:cs typeface="Gotham Book" charset="0"/>
                </a:rPr>
                <a:t>Sweden</a:t>
              </a:r>
              <a:endParaRPr lang="en-US" sz="2800" dirty="0">
                <a:solidFill>
                  <a:schemeClr val="tx1">
                    <a:lumMod val="50000"/>
                    <a:lumOff val="50000"/>
                  </a:schemeClr>
                </a:solidFill>
                <a:latin typeface="Gotham Book" pitchFamily="50" charset="0"/>
                <a:ea typeface="Gotham Book" charset="0"/>
                <a:cs typeface="Gotham Book" charset="0"/>
              </a:endParaRPr>
            </a:p>
          </p:txBody>
        </p:sp>
        <p:pic>
          <p:nvPicPr>
            <p:cNvPr id="7" name="Picture 6"/>
            <p:cNvPicPr>
              <a:picLocks noChangeAspect="1"/>
            </p:cNvPicPr>
            <p:nvPr/>
          </p:nvPicPr>
          <p:blipFill>
            <a:blip r:embed="rId2"/>
            <a:stretch>
              <a:fillRect/>
            </a:stretch>
          </p:blipFill>
          <p:spPr>
            <a:xfrm>
              <a:off x="1134979" y="2329753"/>
              <a:ext cx="1387648" cy="1671396"/>
            </a:xfrm>
            <a:prstGeom prst="rect">
              <a:avLst/>
            </a:prstGeom>
          </p:spPr>
        </p:pic>
      </p:grpSp>
      <p:grpSp>
        <p:nvGrpSpPr>
          <p:cNvPr id="13" name="Group 12"/>
          <p:cNvGrpSpPr/>
          <p:nvPr/>
        </p:nvGrpSpPr>
        <p:grpSpPr>
          <a:xfrm>
            <a:off x="3141658" y="1535883"/>
            <a:ext cx="2603414" cy="3424025"/>
            <a:chOff x="3190284" y="2043715"/>
            <a:chExt cx="2603414" cy="3424025"/>
          </a:xfrm>
        </p:grpSpPr>
        <p:sp>
          <p:nvSpPr>
            <p:cNvPr id="8" name="TextBox 7"/>
            <p:cNvSpPr txBox="1"/>
            <p:nvPr/>
          </p:nvSpPr>
          <p:spPr>
            <a:xfrm>
              <a:off x="3350302" y="4452077"/>
              <a:ext cx="2443396" cy="1015663"/>
            </a:xfrm>
            <a:prstGeom prst="rect">
              <a:avLst/>
            </a:prstGeom>
            <a:noFill/>
          </p:spPr>
          <p:txBody>
            <a:bodyPr wrap="square" rtlCol="0">
              <a:spAutoFit/>
            </a:bodyPr>
            <a:lstStyle/>
            <a:p>
              <a:r>
                <a:rPr lang="en-US" sz="2800" b="1" dirty="0">
                  <a:latin typeface="Gotham Book" charset="0"/>
                  <a:ea typeface="Gotham Book" charset="0"/>
                  <a:cs typeface="Gotham Book" charset="0"/>
                </a:rPr>
                <a:t>2007</a:t>
              </a:r>
              <a:br>
                <a:rPr lang="en-US" sz="3200" dirty="0">
                  <a:latin typeface="Gotham Book" charset="0"/>
                  <a:ea typeface="Gotham Book" charset="0"/>
                  <a:cs typeface="Gotham Book" charset="0"/>
                </a:rPr>
              </a:br>
              <a:r>
                <a:rPr lang="en-US" sz="1600" dirty="0">
                  <a:solidFill>
                    <a:schemeClr val="tx1">
                      <a:lumMod val="50000"/>
                      <a:lumOff val="50000"/>
                    </a:schemeClr>
                  </a:solidFill>
                  <a:latin typeface="Gotham Book" charset="0"/>
                  <a:ea typeface="Gotham Book" charset="0"/>
                  <a:cs typeface="Gotham Book" charset="0"/>
                </a:rPr>
                <a:t>Qlucore founded </a:t>
              </a:r>
              <a:br>
                <a:rPr lang="en-US" sz="1600" dirty="0">
                  <a:solidFill>
                    <a:schemeClr val="tx1">
                      <a:lumMod val="50000"/>
                      <a:lumOff val="50000"/>
                    </a:schemeClr>
                  </a:solidFill>
                  <a:latin typeface="Gotham Book" charset="0"/>
                  <a:ea typeface="Gotham Book" charset="0"/>
                  <a:cs typeface="Gotham Book" charset="0"/>
                </a:rPr>
              </a:br>
              <a:r>
                <a:rPr lang="en-US" sz="1600" dirty="0">
                  <a:solidFill>
                    <a:schemeClr val="tx1">
                      <a:lumMod val="50000"/>
                      <a:lumOff val="50000"/>
                    </a:schemeClr>
                  </a:solidFill>
                  <a:latin typeface="Gotham Book" charset="0"/>
                  <a:ea typeface="Gotham Book" charset="0"/>
                  <a:cs typeface="Gotham Book" charset="0"/>
                </a:rPr>
                <a:t>in Lund, Sweden </a:t>
              </a:r>
              <a:endParaRPr lang="en-US" sz="2800" dirty="0">
                <a:solidFill>
                  <a:schemeClr val="tx1">
                    <a:lumMod val="50000"/>
                    <a:lumOff val="50000"/>
                  </a:schemeClr>
                </a:solidFill>
                <a:latin typeface="Gotham Book" charset="0"/>
                <a:ea typeface="Gotham Book" charset="0"/>
                <a:cs typeface="Gotham Book" charset="0"/>
              </a:endParaRPr>
            </a:p>
          </p:txBody>
        </p:sp>
        <p:pic>
          <p:nvPicPr>
            <p:cNvPr id="10" name="Bildobjekt 23">
              <a:extLst>
                <a:ext uri="{FF2B5EF4-FFF2-40B4-BE49-F238E27FC236}">
                  <a16:creationId xmlns:a16="http://schemas.microsoft.com/office/drawing/2014/main" id="{A49AA846-029D-444B-8637-65EBA34EEA00}"/>
                </a:ext>
              </a:extLst>
            </p:cNvPr>
            <p:cNvPicPr>
              <a:picLocks noChangeAspect="1"/>
            </p:cNvPicPr>
            <p:nvPr/>
          </p:nvPicPr>
          <p:blipFill rotWithShape="1">
            <a:blip r:embed="rId3"/>
            <a:srcRect r="67901"/>
            <a:stretch/>
          </p:blipFill>
          <p:spPr>
            <a:xfrm>
              <a:off x="3190284" y="2043715"/>
              <a:ext cx="1832246" cy="2243472"/>
            </a:xfrm>
            <a:prstGeom prst="rect">
              <a:avLst/>
            </a:prstGeom>
          </p:spPr>
        </p:pic>
      </p:grpSp>
      <p:grpSp>
        <p:nvGrpSpPr>
          <p:cNvPr id="15" name="Group 14"/>
          <p:cNvGrpSpPr/>
          <p:nvPr/>
        </p:nvGrpSpPr>
        <p:grpSpPr>
          <a:xfrm>
            <a:off x="5745072" y="2058438"/>
            <a:ext cx="2593298" cy="3441834"/>
            <a:chOff x="5793698" y="2518348"/>
            <a:chExt cx="2593298" cy="3441834"/>
          </a:xfrm>
        </p:grpSpPr>
        <p:sp>
          <p:nvSpPr>
            <p:cNvPr id="11" name="TextBox 10"/>
            <p:cNvSpPr txBox="1"/>
            <p:nvPr/>
          </p:nvSpPr>
          <p:spPr>
            <a:xfrm>
              <a:off x="5943600" y="4452077"/>
              <a:ext cx="2443396" cy="1508105"/>
            </a:xfrm>
            <a:prstGeom prst="rect">
              <a:avLst/>
            </a:prstGeom>
            <a:noFill/>
          </p:spPr>
          <p:txBody>
            <a:bodyPr wrap="square" rtlCol="0">
              <a:spAutoFit/>
            </a:bodyPr>
            <a:lstStyle/>
            <a:p>
              <a:r>
                <a:rPr lang="en-US" sz="2800" b="1" dirty="0">
                  <a:latin typeface="Gotham Book" charset="0"/>
                  <a:ea typeface="Gotham Book" charset="0"/>
                  <a:cs typeface="Gotham Book" charset="0"/>
                </a:rPr>
                <a:t>2019</a:t>
              </a:r>
              <a:br>
                <a:rPr lang="en-US" sz="3200" dirty="0">
                  <a:latin typeface="Gotham Book" charset="0"/>
                  <a:ea typeface="Gotham Book" charset="0"/>
                  <a:cs typeface="Gotham Book" charset="0"/>
                </a:rPr>
              </a:br>
              <a:r>
                <a:rPr lang="en-US" sz="1600" dirty="0">
                  <a:solidFill>
                    <a:schemeClr val="tx1">
                      <a:lumMod val="50000"/>
                      <a:lumOff val="50000"/>
                    </a:schemeClr>
                  </a:solidFill>
                  <a:latin typeface="Gotham Book" charset="0"/>
                  <a:ea typeface="Gotham Book" charset="0"/>
                  <a:cs typeface="Gotham Book" charset="0"/>
                </a:rPr>
                <a:t>Customers in </a:t>
              </a:r>
              <a:br>
                <a:rPr lang="en-US" sz="1600" dirty="0">
                  <a:solidFill>
                    <a:schemeClr val="tx1">
                      <a:lumMod val="50000"/>
                      <a:lumOff val="50000"/>
                    </a:schemeClr>
                  </a:solidFill>
                  <a:latin typeface="Gotham Book" charset="0"/>
                  <a:ea typeface="Gotham Book" charset="0"/>
                  <a:cs typeface="Gotham Book" charset="0"/>
                </a:rPr>
              </a:br>
              <a:r>
                <a:rPr lang="en-US" sz="1600" dirty="0">
                  <a:solidFill>
                    <a:schemeClr val="tx1">
                      <a:lumMod val="50000"/>
                      <a:lumOff val="50000"/>
                    </a:schemeClr>
                  </a:solidFill>
                  <a:latin typeface="Gotham Book" charset="0"/>
                  <a:ea typeface="Gotham Book" charset="0"/>
                  <a:cs typeface="Gotham Book" charset="0"/>
                </a:rPr>
                <a:t>26 countries. Offices in Sweden, Boston and New York</a:t>
              </a:r>
              <a:endParaRPr lang="en-US" sz="2800" dirty="0">
                <a:solidFill>
                  <a:schemeClr val="tx1">
                    <a:lumMod val="50000"/>
                    <a:lumOff val="50000"/>
                  </a:schemeClr>
                </a:solidFill>
                <a:latin typeface="Gotham Book" charset="0"/>
                <a:ea typeface="Gotham Book" charset="0"/>
                <a:cs typeface="Gotham Book"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3698" y="2518348"/>
              <a:ext cx="2445953" cy="1605873"/>
            </a:xfrm>
            <a:prstGeom prst="rect">
              <a:avLst/>
            </a:prstGeom>
          </p:spPr>
        </p:pic>
      </p:grpSp>
      <p:sp>
        <p:nvSpPr>
          <p:cNvPr id="3" name="AutoShape 2" descr="Bildergebnis für md anderson">
            <a:extLst>
              <a:ext uri="{FF2B5EF4-FFF2-40B4-BE49-F238E27FC236}">
                <a16:creationId xmlns:a16="http://schemas.microsoft.com/office/drawing/2014/main" id="{3FB08E77-97B4-4495-978A-82E7D903F0A8}"/>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5" name="AutoShape 4" descr="Bildergebnis für md anderson">
            <a:extLst>
              <a:ext uri="{FF2B5EF4-FFF2-40B4-BE49-F238E27FC236}">
                <a16:creationId xmlns:a16="http://schemas.microsoft.com/office/drawing/2014/main" id="{D38153F2-AE83-40C1-A6A0-F8D319F7C2A5}"/>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Tree>
    <p:extLst>
      <p:ext uri="{BB962C8B-B14F-4D97-AF65-F5344CB8AC3E}">
        <p14:creationId xmlns:p14="http://schemas.microsoft.com/office/powerpoint/2010/main" val="1599716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31" name="Picture 4" descr="Bildresultat fÃ¶r uniklinik essen">
            <a:extLst>
              <a:ext uri="{FF2B5EF4-FFF2-40B4-BE49-F238E27FC236}">
                <a16:creationId xmlns:a16="http://schemas.microsoft.com/office/drawing/2014/main" id="{88D66ABA-BBE9-42E3-8EE7-1286F7BA92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970" y="3396140"/>
            <a:ext cx="1270817" cy="77888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2" descr="Logo der Universität Basel">
            <a:extLst>
              <a:ext uri="{FF2B5EF4-FFF2-40B4-BE49-F238E27FC236}">
                <a16:creationId xmlns:a16="http://schemas.microsoft.com/office/drawing/2014/main" id="{E745572F-4616-4EB0-BB98-8BBC0C85870F}"/>
              </a:ext>
            </a:extLst>
          </p:cNvPr>
          <p:cNvPicPr>
            <a:picLocks noChangeAspect="1" noChangeArrowheads="1"/>
          </p:cNvPicPr>
          <p:nvPr/>
        </p:nvPicPr>
        <p:blipFill>
          <a:blip r:embed="rId3" cstate="print"/>
          <a:srcRect/>
          <a:stretch>
            <a:fillRect/>
          </a:stretch>
        </p:blipFill>
        <p:spPr bwMode="auto">
          <a:xfrm>
            <a:off x="4608491" y="5241524"/>
            <a:ext cx="517486" cy="911225"/>
          </a:xfrm>
          <a:prstGeom prst="rect">
            <a:avLst/>
          </a:prstGeom>
          <a:noFill/>
        </p:spPr>
      </p:pic>
      <p:pic>
        <p:nvPicPr>
          <p:cNvPr id="20" name="Bildobjekt 19" descr="untitled.png">
            <a:extLst>
              <a:ext uri="{FF2B5EF4-FFF2-40B4-BE49-F238E27FC236}">
                <a16:creationId xmlns:a16="http://schemas.microsoft.com/office/drawing/2014/main" id="{B125456D-9662-47EA-A8E5-D41194C829E2}"/>
              </a:ext>
            </a:extLst>
          </p:cNvPr>
          <p:cNvPicPr>
            <a:picLocks noChangeAspect="1"/>
          </p:cNvPicPr>
          <p:nvPr/>
        </p:nvPicPr>
        <p:blipFill>
          <a:blip r:embed="rId4" cstate="print"/>
          <a:stretch>
            <a:fillRect/>
          </a:stretch>
        </p:blipFill>
        <p:spPr>
          <a:xfrm>
            <a:off x="18017" y="1970337"/>
            <a:ext cx="2290763" cy="719791"/>
          </a:xfrm>
          <a:prstGeom prst="rect">
            <a:avLst/>
          </a:prstGeom>
          <a:ln>
            <a:noFill/>
          </a:ln>
        </p:spPr>
      </p:pic>
      <p:pic>
        <p:nvPicPr>
          <p:cNvPr id="1028" name="Picture 1027">
            <a:extLst>
              <a:ext uri="{FF2B5EF4-FFF2-40B4-BE49-F238E27FC236}">
                <a16:creationId xmlns:a16="http://schemas.microsoft.com/office/drawing/2014/main" id="{BEE7A680-3915-4F0D-ABB9-A3B35C7AF992}"/>
              </a:ext>
            </a:extLst>
          </p:cNvPr>
          <p:cNvPicPr>
            <a:picLocks noChangeAspect="1"/>
          </p:cNvPicPr>
          <p:nvPr/>
        </p:nvPicPr>
        <p:blipFill rotWithShape="1">
          <a:blip r:embed="rId5"/>
          <a:srcRect t="35028"/>
          <a:stretch/>
        </p:blipFill>
        <p:spPr>
          <a:xfrm>
            <a:off x="165659" y="1670740"/>
            <a:ext cx="1809750" cy="411543"/>
          </a:xfrm>
          <a:prstGeom prst="rect">
            <a:avLst/>
          </a:prstGeom>
        </p:spPr>
      </p:pic>
      <p:pic>
        <p:nvPicPr>
          <p:cNvPr id="1040" name="Picture 16" descr="Bildergebnis für idorsia">
            <a:extLst>
              <a:ext uri="{FF2B5EF4-FFF2-40B4-BE49-F238E27FC236}">
                <a16:creationId xmlns:a16="http://schemas.microsoft.com/office/drawing/2014/main" id="{5AB7C015-C4ED-46E6-99E7-8AD056AF1B6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65659" y="1147246"/>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0" descr="http://www.crcl.fr/Portals/0/CRCL%20logo%20site%20web3.png">
            <a:extLst>
              <a:ext uri="{FF2B5EF4-FFF2-40B4-BE49-F238E27FC236}">
                <a16:creationId xmlns:a16="http://schemas.microsoft.com/office/drawing/2014/main" id="{04034D98-ABC0-4D08-ADB6-E47C0244390D}"/>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31168"/>
          <a:stretch/>
        </p:blipFill>
        <p:spPr bwMode="auto">
          <a:xfrm>
            <a:off x="3309484" y="1662881"/>
            <a:ext cx="1148911" cy="376578"/>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descr="Bildresultat för zürich uni">
            <a:extLst>
              <a:ext uri="{FF2B5EF4-FFF2-40B4-BE49-F238E27FC236}">
                <a16:creationId xmlns:a16="http://schemas.microsoft.com/office/drawing/2014/main" id="{391A08A8-96B5-41BF-B397-F443CC7501F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86439" y="6139265"/>
            <a:ext cx="1774220" cy="718735"/>
          </a:xfrm>
          <a:prstGeom prst="rect">
            <a:avLst/>
          </a:prstGeom>
          <a:noFill/>
          <a:extLst>
            <a:ext uri="{909E8E84-426E-40DD-AFC4-6F175D3DCCD1}">
              <a14:hiddenFill xmlns:a14="http://schemas.microsoft.com/office/drawing/2010/main">
                <a:solidFill>
                  <a:srgbClr val="FFFFFF"/>
                </a:solidFill>
              </a14:hiddenFill>
            </a:ext>
          </a:extLst>
        </p:spPr>
      </p:pic>
      <p:pic>
        <p:nvPicPr>
          <p:cNvPr id="122" name="Picture 2" descr="https://encrypted-tbn2.gstatic.com/images?q=tbn:ANd9GcRSJqP_z7wqeZBo17xrgBr0oFiJYQI45LwX4kQN8AwQVRbqIeZPgg">
            <a:extLst>
              <a:ext uri="{FF2B5EF4-FFF2-40B4-BE49-F238E27FC236}">
                <a16:creationId xmlns:a16="http://schemas.microsoft.com/office/drawing/2014/main" id="{1FBDA8D4-F1C8-4C4C-AB79-9C20AF2B56B1}"/>
              </a:ext>
            </a:extLst>
          </p:cNvPr>
          <p:cNvPicPr>
            <a:picLocks noChangeAspect="1" noChangeArrowheads="1"/>
          </p:cNvPicPr>
          <p:nvPr/>
        </p:nvPicPr>
        <p:blipFill>
          <a:blip r:embed="rId9" cstate="print"/>
          <a:srcRect/>
          <a:stretch>
            <a:fillRect/>
          </a:stretch>
        </p:blipFill>
        <p:spPr bwMode="auto">
          <a:xfrm>
            <a:off x="2523913" y="617432"/>
            <a:ext cx="861540" cy="796925"/>
          </a:xfrm>
          <a:prstGeom prst="rect">
            <a:avLst/>
          </a:prstGeom>
          <a:noFill/>
        </p:spPr>
      </p:pic>
      <p:pic>
        <p:nvPicPr>
          <p:cNvPr id="19" name="Picture 10" descr="http://melanomanewstoday.com/wp-content/uploads/2014/07/Genentech.jpg">
            <a:extLst>
              <a:ext uri="{FF2B5EF4-FFF2-40B4-BE49-F238E27FC236}">
                <a16:creationId xmlns:a16="http://schemas.microsoft.com/office/drawing/2014/main" id="{6B1F5544-32E4-4E9B-A9B6-E6518DD020C7}"/>
              </a:ext>
            </a:extLst>
          </p:cNvPr>
          <p:cNvPicPr>
            <a:picLocks noChangeAspect="1" noChangeArrowheads="1"/>
          </p:cNvPicPr>
          <p:nvPr/>
        </p:nvPicPr>
        <p:blipFill>
          <a:blip r:embed="rId10" cstate="print"/>
          <a:srcRect/>
          <a:stretch>
            <a:fillRect/>
          </a:stretch>
        </p:blipFill>
        <p:spPr bwMode="auto">
          <a:xfrm>
            <a:off x="859356" y="720038"/>
            <a:ext cx="1641475" cy="762182"/>
          </a:xfrm>
          <a:prstGeom prst="rect">
            <a:avLst/>
          </a:prstGeom>
          <a:noFill/>
        </p:spPr>
      </p:pic>
      <p:sp>
        <p:nvSpPr>
          <p:cNvPr id="2" name="Platshållare för datum 1"/>
          <p:cNvSpPr>
            <a:spLocks noGrp="1"/>
          </p:cNvSpPr>
          <p:nvPr>
            <p:ph type="dt" sz="half" idx="10"/>
          </p:nvPr>
        </p:nvSpPr>
        <p:spPr/>
        <p:txBody>
          <a:bodyPr/>
          <a:lstStyle/>
          <a:p>
            <a:fld id="{B6F65F68-68C4-4843-A4CE-87F3007357CB}" type="datetime1">
              <a:rPr lang="en-US" smtClean="0"/>
              <a:t>2/20/20</a:t>
            </a:fld>
            <a:endParaRPr lang="sv-SE"/>
          </a:p>
        </p:txBody>
      </p:sp>
      <p:sp>
        <p:nvSpPr>
          <p:cNvPr id="4" name="Platshållare för bildnummer 3"/>
          <p:cNvSpPr>
            <a:spLocks noGrp="1"/>
          </p:cNvSpPr>
          <p:nvPr>
            <p:ph type="sldNum" sz="quarter" idx="12"/>
          </p:nvPr>
        </p:nvSpPr>
        <p:spPr/>
        <p:txBody>
          <a:bodyPr/>
          <a:lstStyle/>
          <a:p>
            <a:fld id="{4FB200D7-8764-084F-859C-3608A6975463}" type="slidenum">
              <a:rPr lang="sv-SE" smtClean="0"/>
              <a:t>8</a:t>
            </a:fld>
            <a:endParaRPr lang="sv-SE"/>
          </a:p>
        </p:txBody>
      </p:sp>
      <p:pic>
        <p:nvPicPr>
          <p:cNvPr id="5" name="Picture 2" descr="German Cancer Research Center">
            <a:extLst>
              <a:ext uri="{FF2B5EF4-FFF2-40B4-BE49-F238E27FC236}">
                <a16:creationId xmlns:a16="http://schemas.microsoft.com/office/drawing/2014/main" id="{DB87E9C3-0D71-4782-AE9D-46E93A8B5872}"/>
              </a:ext>
            </a:extLst>
          </p:cNvPr>
          <p:cNvPicPr>
            <a:picLocks noChangeAspect="1" noChangeArrowheads="1"/>
          </p:cNvPicPr>
          <p:nvPr/>
        </p:nvPicPr>
        <p:blipFill>
          <a:blip r:embed="rId11" cstate="print"/>
          <a:srcRect r="55523"/>
          <a:stretch>
            <a:fillRect/>
          </a:stretch>
        </p:blipFill>
        <p:spPr bwMode="auto">
          <a:xfrm>
            <a:off x="6051149" y="5721382"/>
            <a:ext cx="1101726" cy="542314"/>
          </a:xfrm>
          <a:prstGeom prst="rect">
            <a:avLst/>
          </a:prstGeom>
          <a:noFill/>
        </p:spPr>
      </p:pic>
      <p:pic>
        <p:nvPicPr>
          <p:cNvPr id="6" name="Picture 16" descr="http://www.nycris.nhs.uk/uploads/news/vid_18178_phe.jpeg">
            <a:extLst>
              <a:ext uri="{FF2B5EF4-FFF2-40B4-BE49-F238E27FC236}">
                <a16:creationId xmlns:a16="http://schemas.microsoft.com/office/drawing/2014/main" id="{28E5DA74-177A-4294-BB8E-459A92643ABD}"/>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7815" t="471" r="-1250" b="34711"/>
          <a:stretch/>
        </p:blipFill>
        <p:spPr bwMode="auto">
          <a:xfrm>
            <a:off x="3966620" y="3541025"/>
            <a:ext cx="1093705" cy="62903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https://encrypted-tbn0.gstatic.com/images?q=tbn:ANd9GcREvK4lx1czylfp6hv4P8eTGhJjI-pvz2FTsYjRTqdQv6f6j876HA">
            <a:hlinkClick r:id="rId13"/>
            <a:extLst>
              <a:ext uri="{FF2B5EF4-FFF2-40B4-BE49-F238E27FC236}">
                <a16:creationId xmlns:a16="http://schemas.microsoft.com/office/drawing/2014/main" id="{3B4D3A16-AE7F-4681-A04E-B9DEA4CB089C}"/>
              </a:ext>
            </a:extLst>
          </p:cNvPr>
          <p:cNvPicPr>
            <a:picLocks noChangeAspect="1" noChangeArrowheads="1"/>
          </p:cNvPicPr>
          <p:nvPr/>
        </p:nvPicPr>
        <p:blipFill>
          <a:blip r:embed="rId14" cstate="print"/>
          <a:srcRect/>
          <a:stretch>
            <a:fillRect/>
          </a:stretch>
        </p:blipFill>
        <p:spPr bwMode="auto">
          <a:xfrm>
            <a:off x="7723487" y="4346583"/>
            <a:ext cx="1213947" cy="528183"/>
          </a:xfrm>
          <a:prstGeom prst="rect">
            <a:avLst/>
          </a:prstGeom>
          <a:noFill/>
        </p:spPr>
      </p:pic>
      <p:pic>
        <p:nvPicPr>
          <p:cNvPr id="9" name="Picture 4" descr="Karolinska Institutet">
            <a:hlinkClick r:id="rId15" tooltip="Till Karolinska Institutet"/>
            <a:extLst>
              <a:ext uri="{FF2B5EF4-FFF2-40B4-BE49-F238E27FC236}">
                <a16:creationId xmlns:a16="http://schemas.microsoft.com/office/drawing/2014/main" id="{243DE04B-A163-4AC5-AD3B-01D2F4043B8D}"/>
              </a:ext>
            </a:extLst>
          </p:cNvPr>
          <p:cNvPicPr>
            <a:picLocks noChangeAspect="1" noChangeArrowheads="1"/>
          </p:cNvPicPr>
          <p:nvPr/>
        </p:nvPicPr>
        <p:blipFill>
          <a:blip r:embed="rId16" cstate="print"/>
          <a:srcRect/>
          <a:stretch>
            <a:fillRect/>
          </a:stretch>
        </p:blipFill>
        <p:spPr bwMode="auto">
          <a:xfrm>
            <a:off x="1984862" y="4358656"/>
            <a:ext cx="1338537" cy="547800"/>
          </a:xfrm>
          <a:prstGeom prst="rect">
            <a:avLst/>
          </a:prstGeom>
          <a:noFill/>
        </p:spPr>
      </p:pic>
      <p:pic>
        <p:nvPicPr>
          <p:cNvPr id="11" name="Picture 12" descr="Bildresultat för inst curie">
            <a:extLst>
              <a:ext uri="{FF2B5EF4-FFF2-40B4-BE49-F238E27FC236}">
                <a16:creationId xmlns:a16="http://schemas.microsoft.com/office/drawing/2014/main" id="{1F10C203-F14D-4AD7-8276-51EF8E355940}"/>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694947" y="2285424"/>
            <a:ext cx="1176308" cy="850265"/>
          </a:xfrm>
          <a:prstGeom prst="rect">
            <a:avLst/>
          </a:prstGeom>
          <a:noFill/>
          <a:extLst>
            <a:ext uri="{909E8E84-426E-40DD-AFC4-6F175D3DCCD1}">
              <a14:hiddenFill xmlns:a14="http://schemas.microsoft.com/office/drawing/2010/main">
                <a:solidFill>
                  <a:srgbClr val="FFFFFF"/>
                </a:solidFill>
              </a14:hiddenFill>
            </a:ext>
          </a:extLst>
        </p:spPr>
      </p:pic>
      <p:pic>
        <p:nvPicPr>
          <p:cNvPr id="13" name="Bildobjekt 12">
            <a:extLst>
              <a:ext uri="{FF2B5EF4-FFF2-40B4-BE49-F238E27FC236}">
                <a16:creationId xmlns:a16="http://schemas.microsoft.com/office/drawing/2014/main" id="{983B30BB-1947-4A2C-B031-830DCFD661D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898029" y="3393543"/>
            <a:ext cx="962783" cy="748831"/>
          </a:xfrm>
          <a:prstGeom prst="rect">
            <a:avLst/>
          </a:prstGeom>
        </p:spPr>
      </p:pic>
      <p:pic>
        <p:nvPicPr>
          <p:cNvPr id="14" name="Bildobjekt 13">
            <a:extLst>
              <a:ext uri="{FF2B5EF4-FFF2-40B4-BE49-F238E27FC236}">
                <a16:creationId xmlns:a16="http://schemas.microsoft.com/office/drawing/2014/main" id="{4127767F-76F7-4315-8756-30D0A78F44B3}"/>
              </a:ext>
            </a:extLst>
          </p:cNvPr>
          <p:cNvPicPr>
            <a:picLocks noChangeAspect="1"/>
          </p:cNvPicPr>
          <p:nvPr/>
        </p:nvPicPr>
        <p:blipFill rotWithShape="1">
          <a:blip r:embed="rId19">
            <a:extLst>
              <a:ext uri="{28A0092B-C50C-407E-A947-70E740481C1C}">
                <a14:useLocalDpi xmlns:a14="http://schemas.microsoft.com/office/drawing/2010/main" val="0"/>
              </a:ext>
            </a:extLst>
          </a:blip>
          <a:srcRect b="40536"/>
          <a:stretch/>
        </p:blipFill>
        <p:spPr>
          <a:xfrm>
            <a:off x="3252303" y="3095005"/>
            <a:ext cx="1330981" cy="212088"/>
          </a:xfrm>
          <a:prstGeom prst="rect">
            <a:avLst/>
          </a:prstGeom>
        </p:spPr>
      </p:pic>
      <p:pic>
        <p:nvPicPr>
          <p:cNvPr id="15" name="Picture 22" descr="http://hcp2011.lpnhe.in2p3.fr/logo/logo_CEA.jpg">
            <a:extLst>
              <a:ext uri="{FF2B5EF4-FFF2-40B4-BE49-F238E27FC236}">
                <a16:creationId xmlns:a16="http://schemas.microsoft.com/office/drawing/2014/main" id="{473C69BC-C945-4938-99DE-D3398DBD8728}"/>
              </a:ext>
            </a:extLst>
          </p:cNvPr>
          <p:cNvPicPr>
            <a:picLocks noChangeAspect="1" noChangeArrowheads="1"/>
          </p:cNvPicPr>
          <p:nvPr/>
        </p:nvPicPr>
        <p:blipFill>
          <a:blip r:embed="rId20" cstate="print"/>
          <a:srcRect/>
          <a:stretch>
            <a:fillRect/>
          </a:stretch>
        </p:blipFill>
        <p:spPr bwMode="auto">
          <a:xfrm>
            <a:off x="3049993" y="2535672"/>
            <a:ext cx="685800" cy="481614"/>
          </a:xfrm>
          <a:prstGeom prst="rect">
            <a:avLst/>
          </a:prstGeom>
          <a:noFill/>
        </p:spPr>
      </p:pic>
      <p:pic>
        <p:nvPicPr>
          <p:cNvPr id="16" name="Picture 31">
            <a:extLst>
              <a:ext uri="{FF2B5EF4-FFF2-40B4-BE49-F238E27FC236}">
                <a16:creationId xmlns:a16="http://schemas.microsoft.com/office/drawing/2014/main" id="{DB4F562B-9FD4-450B-8B88-4C392CC806F6}"/>
              </a:ext>
            </a:extLst>
          </p:cNvPr>
          <p:cNvPicPr>
            <a:picLocks noChangeAspect="1"/>
          </p:cNvPicPr>
          <p:nvPr/>
        </p:nvPicPr>
        <p:blipFill>
          <a:blip r:embed="rId21" cstate="print"/>
          <a:stretch>
            <a:fillRect/>
          </a:stretch>
        </p:blipFill>
        <p:spPr>
          <a:xfrm>
            <a:off x="8156609" y="2253365"/>
            <a:ext cx="887296" cy="519830"/>
          </a:xfrm>
          <a:prstGeom prst="rect">
            <a:avLst/>
          </a:prstGeom>
        </p:spPr>
      </p:pic>
      <p:pic>
        <p:nvPicPr>
          <p:cNvPr id="17" name="Picture 6" descr="http://gladysrm.com/wp-content/uploads/2013/09/MEMORIAL-SLOAN-KETTERING-CANCER-CENTER-LOGO.jpg">
            <a:extLst>
              <a:ext uri="{FF2B5EF4-FFF2-40B4-BE49-F238E27FC236}">
                <a16:creationId xmlns:a16="http://schemas.microsoft.com/office/drawing/2014/main" id="{A06E4FEC-59EC-4539-BF10-7D13C532EB81}"/>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t="26396" b="24212"/>
          <a:stretch>
            <a:fillRect/>
          </a:stretch>
        </p:blipFill>
        <p:spPr bwMode="auto">
          <a:xfrm>
            <a:off x="5484531" y="1524000"/>
            <a:ext cx="1737313" cy="6477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Novo Nordisk">
            <a:hlinkClick r:id="rId23" tooltip="Novo Nordisk"/>
            <a:extLst>
              <a:ext uri="{FF2B5EF4-FFF2-40B4-BE49-F238E27FC236}">
                <a16:creationId xmlns:a16="http://schemas.microsoft.com/office/drawing/2014/main" id="{859A7CFE-2162-437E-8A34-C8F93C09C4DD}"/>
              </a:ext>
            </a:extLst>
          </p:cNvPr>
          <p:cNvPicPr>
            <a:picLocks noChangeAspect="1" noChangeArrowheads="1"/>
          </p:cNvPicPr>
          <p:nvPr/>
        </p:nvPicPr>
        <p:blipFill>
          <a:blip r:embed="rId24" cstate="print"/>
          <a:srcRect/>
          <a:stretch>
            <a:fillRect/>
          </a:stretch>
        </p:blipFill>
        <p:spPr bwMode="auto">
          <a:xfrm>
            <a:off x="234205" y="2914927"/>
            <a:ext cx="952500" cy="666752"/>
          </a:xfrm>
          <a:prstGeom prst="rect">
            <a:avLst/>
          </a:prstGeom>
          <a:noFill/>
        </p:spPr>
      </p:pic>
      <p:pic>
        <p:nvPicPr>
          <p:cNvPr id="21" name="Picture 1">
            <a:extLst>
              <a:ext uri="{FF2B5EF4-FFF2-40B4-BE49-F238E27FC236}">
                <a16:creationId xmlns:a16="http://schemas.microsoft.com/office/drawing/2014/main" id="{81EB8B37-BD9E-4DEB-B524-AC46E8E51622}"/>
              </a:ext>
            </a:extLst>
          </p:cNvPr>
          <p:cNvPicPr>
            <a:picLocks noChangeAspect="1" noChangeArrowheads="1"/>
          </p:cNvPicPr>
          <p:nvPr/>
        </p:nvPicPr>
        <p:blipFill>
          <a:blip r:embed="rId25" cstate="print"/>
          <a:srcRect/>
          <a:stretch>
            <a:fillRect/>
          </a:stretch>
        </p:blipFill>
        <p:spPr bwMode="auto">
          <a:xfrm>
            <a:off x="665534" y="2601856"/>
            <a:ext cx="2209800" cy="476250"/>
          </a:xfrm>
          <a:prstGeom prst="rect">
            <a:avLst/>
          </a:prstGeom>
          <a:noFill/>
          <a:ln w="9525">
            <a:noFill/>
            <a:miter lim="800000"/>
            <a:headEnd/>
            <a:tailEnd/>
          </a:ln>
        </p:spPr>
      </p:pic>
      <p:grpSp>
        <p:nvGrpSpPr>
          <p:cNvPr id="22" name="Grupp 43">
            <a:extLst>
              <a:ext uri="{FF2B5EF4-FFF2-40B4-BE49-F238E27FC236}">
                <a16:creationId xmlns:a16="http://schemas.microsoft.com/office/drawing/2014/main" id="{0E173E5E-8F82-4F6D-B2D7-C328E12A99EA}"/>
              </a:ext>
            </a:extLst>
          </p:cNvPr>
          <p:cNvGrpSpPr/>
          <p:nvPr/>
        </p:nvGrpSpPr>
        <p:grpSpPr>
          <a:xfrm>
            <a:off x="3286148" y="4656249"/>
            <a:ext cx="2217229" cy="585338"/>
            <a:chOff x="5715000" y="1731962"/>
            <a:chExt cx="3213097" cy="757238"/>
          </a:xfrm>
        </p:grpSpPr>
        <p:pic>
          <p:nvPicPr>
            <p:cNvPr id="23" name="Bildobjekt 22" descr="navnetraek_uk.gif">
              <a:extLst>
                <a:ext uri="{FF2B5EF4-FFF2-40B4-BE49-F238E27FC236}">
                  <a16:creationId xmlns:a16="http://schemas.microsoft.com/office/drawing/2014/main" id="{3CF66898-B072-4A57-AE0D-2FD78B02AE59}"/>
                </a:ext>
              </a:extLst>
            </p:cNvPr>
            <p:cNvPicPr>
              <a:picLocks noChangeAspect="1"/>
            </p:cNvPicPr>
            <p:nvPr/>
          </p:nvPicPr>
          <p:blipFill>
            <a:blip r:embed="rId26" cstate="print"/>
            <a:stretch>
              <a:fillRect/>
            </a:stretch>
          </p:blipFill>
          <p:spPr>
            <a:xfrm>
              <a:off x="6284912" y="1901825"/>
              <a:ext cx="2643185" cy="587375"/>
            </a:xfrm>
            <a:prstGeom prst="rect">
              <a:avLst/>
            </a:prstGeom>
          </p:spPr>
        </p:pic>
        <p:pic>
          <p:nvPicPr>
            <p:cNvPr id="24" name="Picture 2" descr="University of Copenhagen">
              <a:hlinkClick r:id="rId27" tooltip="University of Copenhagen"/>
              <a:extLst>
                <a:ext uri="{FF2B5EF4-FFF2-40B4-BE49-F238E27FC236}">
                  <a16:creationId xmlns:a16="http://schemas.microsoft.com/office/drawing/2014/main" id="{3EA9C675-8694-4883-BFAB-03AED806C8C6}"/>
                </a:ext>
              </a:extLst>
            </p:cNvPr>
            <p:cNvPicPr>
              <a:picLocks noChangeAspect="1" noChangeArrowheads="1"/>
            </p:cNvPicPr>
            <p:nvPr/>
          </p:nvPicPr>
          <p:blipFill>
            <a:blip r:embed="rId28" cstate="print"/>
            <a:srcRect/>
            <a:stretch>
              <a:fillRect/>
            </a:stretch>
          </p:blipFill>
          <p:spPr bwMode="auto">
            <a:xfrm>
              <a:off x="5715000" y="1731962"/>
              <a:ext cx="600075" cy="657226"/>
            </a:xfrm>
            <a:prstGeom prst="rect">
              <a:avLst/>
            </a:prstGeom>
            <a:noFill/>
          </p:spPr>
        </p:pic>
      </p:grpSp>
      <p:pic>
        <p:nvPicPr>
          <p:cNvPr id="25" name="Bildobjekt 24" descr="az.gif">
            <a:extLst>
              <a:ext uri="{FF2B5EF4-FFF2-40B4-BE49-F238E27FC236}">
                <a16:creationId xmlns:a16="http://schemas.microsoft.com/office/drawing/2014/main" id="{8CADD206-504B-4A92-9AE0-A6AE7AE0BE88}"/>
              </a:ext>
            </a:extLst>
          </p:cNvPr>
          <p:cNvPicPr>
            <a:picLocks noChangeAspect="1"/>
          </p:cNvPicPr>
          <p:nvPr/>
        </p:nvPicPr>
        <p:blipFill>
          <a:blip r:embed="rId29" cstate="print"/>
          <a:stretch>
            <a:fillRect/>
          </a:stretch>
        </p:blipFill>
        <p:spPr>
          <a:xfrm>
            <a:off x="1899155" y="1847790"/>
            <a:ext cx="1241720" cy="310430"/>
          </a:xfrm>
          <a:prstGeom prst="rect">
            <a:avLst/>
          </a:prstGeom>
        </p:spPr>
      </p:pic>
      <p:pic>
        <p:nvPicPr>
          <p:cNvPr id="26" name="Picture 4" descr="Unilever Logo">
            <a:hlinkClick r:id="rId30"/>
            <a:extLst>
              <a:ext uri="{FF2B5EF4-FFF2-40B4-BE49-F238E27FC236}">
                <a16:creationId xmlns:a16="http://schemas.microsoft.com/office/drawing/2014/main" id="{7220FB6D-84EE-4133-AC22-10EA3DA0785B}"/>
              </a:ext>
            </a:extLst>
          </p:cNvPr>
          <p:cNvPicPr>
            <a:picLocks noChangeAspect="1" noChangeArrowheads="1"/>
          </p:cNvPicPr>
          <p:nvPr/>
        </p:nvPicPr>
        <p:blipFill>
          <a:blip r:embed="rId31" cstate="print"/>
          <a:srcRect/>
          <a:stretch>
            <a:fillRect/>
          </a:stretch>
        </p:blipFill>
        <p:spPr bwMode="auto">
          <a:xfrm>
            <a:off x="302117" y="1082412"/>
            <a:ext cx="524035" cy="580469"/>
          </a:xfrm>
          <a:prstGeom prst="rect">
            <a:avLst/>
          </a:prstGeom>
          <a:noFill/>
        </p:spPr>
      </p:pic>
      <p:pic>
        <p:nvPicPr>
          <p:cNvPr id="27" name="Picture 8" descr="Welcome to King's College London online prospectus">
            <a:extLst>
              <a:ext uri="{FF2B5EF4-FFF2-40B4-BE49-F238E27FC236}">
                <a16:creationId xmlns:a16="http://schemas.microsoft.com/office/drawing/2014/main" id="{4D8C397A-DE29-4266-B232-EF4BC809C7DE}"/>
              </a:ext>
            </a:extLst>
          </p:cNvPr>
          <p:cNvPicPr>
            <a:picLocks noChangeAspect="1" noChangeArrowheads="1"/>
          </p:cNvPicPr>
          <p:nvPr/>
        </p:nvPicPr>
        <p:blipFill>
          <a:blip r:embed="rId32" cstate="print"/>
          <a:srcRect l="71266" t="-9187"/>
          <a:stretch>
            <a:fillRect/>
          </a:stretch>
        </p:blipFill>
        <p:spPr bwMode="auto">
          <a:xfrm>
            <a:off x="4718355" y="2979845"/>
            <a:ext cx="683941" cy="532051"/>
          </a:xfrm>
          <a:prstGeom prst="rect">
            <a:avLst/>
          </a:prstGeom>
          <a:noFill/>
        </p:spPr>
      </p:pic>
      <p:pic>
        <p:nvPicPr>
          <p:cNvPr id="28" name="Picture 18" descr="http://www.pasteur.fr/ip/images/transparent.gif">
            <a:extLst>
              <a:ext uri="{FF2B5EF4-FFF2-40B4-BE49-F238E27FC236}">
                <a16:creationId xmlns:a16="http://schemas.microsoft.com/office/drawing/2014/main" id="{F96615A2-4959-4D10-9802-DAE52938ACD3}"/>
              </a:ext>
            </a:extLst>
          </p:cNvPr>
          <p:cNvPicPr>
            <a:picLocks noChangeAspect="1" noChangeArrowheads="1"/>
          </p:cNvPicPr>
          <p:nvPr/>
        </p:nvPicPr>
        <p:blipFill>
          <a:blip r:embed="rId33"/>
          <a:srcRect/>
          <a:stretch>
            <a:fillRect/>
          </a:stretch>
        </p:blipFill>
        <p:spPr bwMode="auto">
          <a:xfrm>
            <a:off x="63500" y="-136525"/>
            <a:ext cx="9525" cy="9525"/>
          </a:xfrm>
          <a:prstGeom prst="rect">
            <a:avLst/>
          </a:prstGeom>
          <a:noFill/>
        </p:spPr>
      </p:pic>
      <p:pic>
        <p:nvPicPr>
          <p:cNvPr id="29" name="Picture 20" descr="http://www.pasteur.fr/ip/images/transparent.gif">
            <a:extLst>
              <a:ext uri="{FF2B5EF4-FFF2-40B4-BE49-F238E27FC236}">
                <a16:creationId xmlns:a16="http://schemas.microsoft.com/office/drawing/2014/main" id="{ACC76B24-C2ED-46E5-B760-B4AF3019CDFE}"/>
              </a:ext>
            </a:extLst>
          </p:cNvPr>
          <p:cNvPicPr>
            <a:picLocks noChangeAspect="1" noChangeArrowheads="1"/>
          </p:cNvPicPr>
          <p:nvPr/>
        </p:nvPicPr>
        <p:blipFill>
          <a:blip r:embed="rId33"/>
          <a:srcRect/>
          <a:stretch>
            <a:fillRect/>
          </a:stretch>
        </p:blipFill>
        <p:spPr bwMode="auto">
          <a:xfrm>
            <a:off x="63500" y="-136525"/>
            <a:ext cx="9525" cy="9525"/>
          </a:xfrm>
          <a:prstGeom prst="rect">
            <a:avLst/>
          </a:prstGeom>
          <a:noFill/>
        </p:spPr>
      </p:pic>
      <p:pic>
        <p:nvPicPr>
          <p:cNvPr id="30" name="Bildobjekt 29" descr="ip.gif">
            <a:extLst>
              <a:ext uri="{FF2B5EF4-FFF2-40B4-BE49-F238E27FC236}">
                <a16:creationId xmlns:a16="http://schemas.microsoft.com/office/drawing/2014/main" id="{6C2DACC0-13F9-4BB7-B621-503B92E98C1B}"/>
              </a:ext>
            </a:extLst>
          </p:cNvPr>
          <p:cNvPicPr>
            <a:picLocks noChangeAspect="1"/>
          </p:cNvPicPr>
          <p:nvPr/>
        </p:nvPicPr>
        <p:blipFill>
          <a:blip r:embed="rId33"/>
          <a:stretch>
            <a:fillRect/>
          </a:stretch>
        </p:blipFill>
        <p:spPr>
          <a:xfrm>
            <a:off x="4567237" y="3475037"/>
            <a:ext cx="106363" cy="106363"/>
          </a:xfrm>
          <a:prstGeom prst="rect">
            <a:avLst/>
          </a:prstGeom>
        </p:spPr>
      </p:pic>
      <p:pic>
        <p:nvPicPr>
          <p:cNvPr id="31" name="Picture 22" descr="http://www.pasteur.fr/ip/images/transparent.gif">
            <a:hlinkClick r:id="rId34"/>
            <a:extLst>
              <a:ext uri="{FF2B5EF4-FFF2-40B4-BE49-F238E27FC236}">
                <a16:creationId xmlns:a16="http://schemas.microsoft.com/office/drawing/2014/main" id="{BE8CB0CB-BA83-401C-9E05-FE1439159009}"/>
              </a:ext>
            </a:extLst>
          </p:cNvPr>
          <p:cNvPicPr>
            <a:picLocks noChangeAspect="1" noChangeArrowheads="1"/>
          </p:cNvPicPr>
          <p:nvPr/>
        </p:nvPicPr>
        <p:blipFill>
          <a:blip r:embed="rId33"/>
          <a:srcRect/>
          <a:stretch>
            <a:fillRect/>
          </a:stretch>
        </p:blipFill>
        <p:spPr bwMode="auto">
          <a:xfrm>
            <a:off x="63500" y="-136525"/>
            <a:ext cx="9525" cy="9525"/>
          </a:xfrm>
          <a:prstGeom prst="rect">
            <a:avLst/>
          </a:prstGeom>
          <a:noFill/>
        </p:spPr>
      </p:pic>
      <p:pic>
        <p:nvPicPr>
          <p:cNvPr id="32" name="Picture 24" descr="http://www.pasteur.fr/ip/images/transparent.gif">
            <a:hlinkClick r:id="rId34"/>
            <a:extLst>
              <a:ext uri="{FF2B5EF4-FFF2-40B4-BE49-F238E27FC236}">
                <a16:creationId xmlns:a16="http://schemas.microsoft.com/office/drawing/2014/main" id="{3AE597CD-DEC2-4A5A-8C07-398D0E94F1E9}"/>
              </a:ext>
            </a:extLst>
          </p:cNvPr>
          <p:cNvPicPr>
            <a:picLocks noChangeAspect="1" noChangeArrowheads="1"/>
          </p:cNvPicPr>
          <p:nvPr/>
        </p:nvPicPr>
        <p:blipFill>
          <a:blip r:embed="rId33"/>
          <a:srcRect/>
          <a:stretch>
            <a:fillRect/>
          </a:stretch>
        </p:blipFill>
        <p:spPr bwMode="auto">
          <a:xfrm>
            <a:off x="63500" y="-136525"/>
            <a:ext cx="9525" cy="9525"/>
          </a:xfrm>
          <a:prstGeom prst="rect">
            <a:avLst/>
          </a:prstGeom>
          <a:noFill/>
        </p:spPr>
      </p:pic>
      <p:pic>
        <p:nvPicPr>
          <p:cNvPr id="33" name="Picture 28" descr="http://www.pasteur.fr/ip/images/transparent.gif">
            <a:extLst>
              <a:ext uri="{FF2B5EF4-FFF2-40B4-BE49-F238E27FC236}">
                <a16:creationId xmlns:a16="http://schemas.microsoft.com/office/drawing/2014/main" id="{939325FE-45DA-4132-A2CB-9F8DDECA9452}"/>
              </a:ext>
            </a:extLst>
          </p:cNvPr>
          <p:cNvPicPr>
            <a:picLocks noChangeAspect="1" noChangeArrowheads="1"/>
          </p:cNvPicPr>
          <p:nvPr/>
        </p:nvPicPr>
        <p:blipFill>
          <a:blip r:embed="rId33"/>
          <a:srcRect/>
          <a:stretch>
            <a:fillRect/>
          </a:stretch>
        </p:blipFill>
        <p:spPr bwMode="auto">
          <a:xfrm>
            <a:off x="63500" y="-136525"/>
            <a:ext cx="9525" cy="9525"/>
          </a:xfrm>
          <a:prstGeom prst="rect">
            <a:avLst/>
          </a:prstGeom>
          <a:noFill/>
        </p:spPr>
      </p:pic>
      <p:pic>
        <p:nvPicPr>
          <p:cNvPr id="34" name="Picture 30" descr="http://www.pasteur.fr/ip/images/transparent.gif">
            <a:extLst>
              <a:ext uri="{FF2B5EF4-FFF2-40B4-BE49-F238E27FC236}">
                <a16:creationId xmlns:a16="http://schemas.microsoft.com/office/drawing/2014/main" id="{2CD25C6F-7821-4D8E-8254-F723D5F1D195}"/>
              </a:ext>
            </a:extLst>
          </p:cNvPr>
          <p:cNvPicPr>
            <a:picLocks noChangeAspect="1" noChangeArrowheads="1"/>
          </p:cNvPicPr>
          <p:nvPr/>
        </p:nvPicPr>
        <p:blipFill>
          <a:blip r:embed="rId33"/>
          <a:srcRect/>
          <a:stretch>
            <a:fillRect/>
          </a:stretch>
        </p:blipFill>
        <p:spPr bwMode="auto">
          <a:xfrm>
            <a:off x="63500" y="-136525"/>
            <a:ext cx="9525" cy="9525"/>
          </a:xfrm>
          <a:prstGeom prst="rect">
            <a:avLst/>
          </a:prstGeom>
          <a:noFill/>
        </p:spPr>
      </p:pic>
      <p:pic>
        <p:nvPicPr>
          <p:cNvPr id="35" name="Picture 32" descr="http://www.pasteur.fr/ip/images/transparent.gif">
            <a:extLst>
              <a:ext uri="{FF2B5EF4-FFF2-40B4-BE49-F238E27FC236}">
                <a16:creationId xmlns:a16="http://schemas.microsoft.com/office/drawing/2014/main" id="{233C5418-0D63-470D-ADAB-5B04CA31453F}"/>
              </a:ext>
            </a:extLst>
          </p:cNvPr>
          <p:cNvPicPr>
            <a:picLocks noChangeAspect="1" noChangeArrowheads="1"/>
          </p:cNvPicPr>
          <p:nvPr/>
        </p:nvPicPr>
        <p:blipFill>
          <a:blip r:embed="rId33"/>
          <a:srcRect/>
          <a:stretch>
            <a:fillRect/>
          </a:stretch>
        </p:blipFill>
        <p:spPr bwMode="auto">
          <a:xfrm>
            <a:off x="63500" y="-136525"/>
            <a:ext cx="9525" cy="9525"/>
          </a:xfrm>
          <a:prstGeom prst="rect">
            <a:avLst/>
          </a:prstGeom>
          <a:noFill/>
        </p:spPr>
      </p:pic>
      <p:pic>
        <p:nvPicPr>
          <p:cNvPr id="36" name="Picture 42" descr="C|A|U">
            <a:extLst>
              <a:ext uri="{FF2B5EF4-FFF2-40B4-BE49-F238E27FC236}">
                <a16:creationId xmlns:a16="http://schemas.microsoft.com/office/drawing/2014/main" id="{81E06DDF-3F00-4801-A11E-6C85EE7B5988}"/>
              </a:ext>
            </a:extLst>
          </p:cNvPr>
          <p:cNvPicPr>
            <a:picLocks noChangeAspect="1" noChangeArrowheads="1"/>
          </p:cNvPicPr>
          <p:nvPr/>
        </p:nvPicPr>
        <p:blipFill>
          <a:blip r:embed="rId35" cstate="print"/>
          <a:srcRect/>
          <a:stretch>
            <a:fillRect/>
          </a:stretch>
        </p:blipFill>
        <p:spPr bwMode="auto">
          <a:xfrm>
            <a:off x="7638207" y="5357204"/>
            <a:ext cx="1213051" cy="374943"/>
          </a:xfrm>
          <a:prstGeom prst="rect">
            <a:avLst/>
          </a:prstGeom>
          <a:noFill/>
        </p:spPr>
      </p:pic>
      <p:pic>
        <p:nvPicPr>
          <p:cNvPr id="40" name="Picture 50" descr="Stiftung Charité">
            <a:hlinkClick r:id="rId36" tooltip="Stiftung Charité"/>
            <a:extLst>
              <a:ext uri="{FF2B5EF4-FFF2-40B4-BE49-F238E27FC236}">
                <a16:creationId xmlns:a16="http://schemas.microsoft.com/office/drawing/2014/main" id="{CA22FE5B-50BB-4540-8B4A-F482CF31173A}"/>
              </a:ext>
            </a:extLst>
          </p:cNvPr>
          <p:cNvPicPr>
            <a:picLocks noChangeAspect="1" noChangeArrowheads="1"/>
          </p:cNvPicPr>
          <p:nvPr/>
        </p:nvPicPr>
        <p:blipFill>
          <a:blip r:embed="rId37" cstate="print"/>
          <a:srcRect/>
          <a:stretch>
            <a:fillRect/>
          </a:stretch>
        </p:blipFill>
        <p:spPr bwMode="auto">
          <a:xfrm>
            <a:off x="2147483647" y="52154138"/>
            <a:ext cx="2857500" cy="514350"/>
          </a:xfrm>
          <a:prstGeom prst="rect">
            <a:avLst/>
          </a:prstGeom>
          <a:noFill/>
        </p:spPr>
      </p:pic>
      <p:pic>
        <p:nvPicPr>
          <p:cNvPr id="41" name="Picture 52" descr="Stiftung Charité">
            <a:hlinkClick r:id="rId36" tooltip="Stiftung Charité"/>
            <a:extLst>
              <a:ext uri="{FF2B5EF4-FFF2-40B4-BE49-F238E27FC236}">
                <a16:creationId xmlns:a16="http://schemas.microsoft.com/office/drawing/2014/main" id="{134242B3-878E-469B-B619-4C0E41F30345}"/>
              </a:ext>
            </a:extLst>
          </p:cNvPr>
          <p:cNvPicPr>
            <a:picLocks noChangeAspect="1" noChangeArrowheads="1"/>
          </p:cNvPicPr>
          <p:nvPr/>
        </p:nvPicPr>
        <p:blipFill>
          <a:blip r:embed="rId37" cstate="print"/>
          <a:srcRect/>
          <a:stretch>
            <a:fillRect/>
          </a:stretch>
        </p:blipFill>
        <p:spPr bwMode="auto">
          <a:xfrm>
            <a:off x="2147483647" y="52154138"/>
            <a:ext cx="2857500" cy="514350"/>
          </a:xfrm>
          <a:prstGeom prst="rect">
            <a:avLst/>
          </a:prstGeom>
          <a:noFill/>
        </p:spPr>
      </p:pic>
      <p:pic>
        <p:nvPicPr>
          <p:cNvPr id="42" name="Picture 56" descr="Jubiläumsbanner Charité 300">
            <a:hlinkClick r:id="rId38" tooltip="zur Jubiläumshomepage Charité 300"/>
            <a:extLst>
              <a:ext uri="{FF2B5EF4-FFF2-40B4-BE49-F238E27FC236}">
                <a16:creationId xmlns:a16="http://schemas.microsoft.com/office/drawing/2014/main" id="{0FDB7747-E7F5-4BC0-9C00-FBBA67AB9DC0}"/>
              </a:ext>
            </a:extLst>
          </p:cNvPr>
          <p:cNvPicPr>
            <a:picLocks noChangeAspect="1" noChangeArrowheads="1"/>
          </p:cNvPicPr>
          <p:nvPr/>
        </p:nvPicPr>
        <p:blipFill>
          <a:blip r:embed="rId39" cstate="print"/>
          <a:srcRect/>
          <a:stretch>
            <a:fillRect/>
          </a:stretch>
        </p:blipFill>
        <p:spPr bwMode="auto">
          <a:xfrm>
            <a:off x="2147483647" y="52154138"/>
            <a:ext cx="4619625" cy="657225"/>
          </a:xfrm>
          <a:prstGeom prst="rect">
            <a:avLst/>
          </a:prstGeom>
          <a:noFill/>
        </p:spPr>
      </p:pic>
      <p:pic>
        <p:nvPicPr>
          <p:cNvPr id="43" name="Picture 2" descr="http://www.capewineacademy.co.za/Newsletters/July%202010/images/CWA_NL_Head.jpg">
            <a:extLst>
              <a:ext uri="{FF2B5EF4-FFF2-40B4-BE49-F238E27FC236}">
                <a16:creationId xmlns:a16="http://schemas.microsoft.com/office/drawing/2014/main" id="{8FACC64F-5875-444D-BC4A-D3459FF0F4D4}"/>
              </a:ext>
            </a:extLst>
          </p:cNvPr>
          <p:cNvPicPr>
            <a:picLocks noChangeAspect="1" noChangeArrowheads="1"/>
          </p:cNvPicPr>
          <p:nvPr/>
        </p:nvPicPr>
        <p:blipFill>
          <a:blip r:embed="rId40" cstate="print"/>
          <a:srcRect l="74451" t="7956" r="4496" b="44780"/>
          <a:stretch>
            <a:fillRect/>
          </a:stretch>
        </p:blipFill>
        <p:spPr bwMode="auto">
          <a:xfrm>
            <a:off x="243474" y="4439060"/>
            <a:ext cx="571500" cy="527538"/>
          </a:xfrm>
          <a:prstGeom prst="rect">
            <a:avLst/>
          </a:prstGeom>
          <a:noFill/>
        </p:spPr>
      </p:pic>
      <p:pic>
        <p:nvPicPr>
          <p:cNvPr id="44" name="Bildobjekt 43" descr="logo_home.png">
            <a:extLst>
              <a:ext uri="{FF2B5EF4-FFF2-40B4-BE49-F238E27FC236}">
                <a16:creationId xmlns:a16="http://schemas.microsoft.com/office/drawing/2014/main" id="{DE732CFD-7E1A-4AE7-BC0B-4F009B7E423E}"/>
              </a:ext>
            </a:extLst>
          </p:cNvPr>
          <p:cNvPicPr>
            <a:picLocks noChangeAspect="1"/>
          </p:cNvPicPr>
          <p:nvPr/>
        </p:nvPicPr>
        <p:blipFill>
          <a:blip r:embed="rId41" cstate="print"/>
          <a:stretch>
            <a:fillRect/>
          </a:stretch>
        </p:blipFill>
        <p:spPr>
          <a:xfrm>
            <a:off x="3330053" y="4305374"/>
            <a:ext cx="1325609" cy="235470"/>
          </a:xfrm>
          <a:prstGeom prst="rect">
            <a:avLst/>
          </a:prstGeom>
        </p:spPr>
      </p:pic>
      <p:pic>
        <p:nvPicPr>
          <p:cNvPr id="45" name="Picture 8" descr="Stellenbosch University">
            <a:hlinkClick r:id="rId42"/>
            <a:extLst>
              <a:ext uri="{FF2B5EF4-FFF2-40B4-BE49-F238E27FC236}">
                <a16:creationId xmlns:a16="http://schemas.microsoft.com/office/drawing/2014/main" id="{1CFBF358-6AF5-42A9-9E60-ED9FFC3A5A81}"/>
              </a:ext>
            </a:extLst>
          </p:cNvPr>
          <p:cNvPicPr>
            <a:picLocks noChangeAspect="1" noChangeArrowheads="1"/>
          </p:cNvPicPr>
          <p:nvPr/>
        </p:nvPicPr>
        <p:blipFill>
          <a:blip r:embed="rId43" cstate="print"/>
          <a:srcRect/>
          <a:stretch>
            <a:fillRect/>
          </a:stretch>
        </p:blipFill>
        <p:spPr bwMode="auto">
          <a:xfrm>
            <a:off x="-28582" y="4986141"/>
            <a:ext cx="1388232" cy="742892"/>
          </a:xfrm>
          <a:prstGeom prst="rect">
            <a:avLst/>
          </a:prstGeom>
          <a:noFill/>
        </p:spPr>
      </p:pic>
      <p:pic>
        <p:nvPicPr>
          <p:cNvPr id="46" name="Picture 16" descr="spacer">
            <a:extLst>
              <a:ext uri="{FF2B5EF4-FFF2-40B4-BE49-F238E27FC236}">
                <a16:creationId xmlns:a16="http://schemas.microsoft.com/office/drawing/2014/main" id="{8803375C-FC7D-48A7-9EEE-1DBD3898ECA0}"/>
              </a:ext>
            </a:extLst>
          </p:cNvPr>
          <p:cNvPicPr>
            <a:picLocks noChangeAspect="1" noChangeArrowheads="1"/>
          </p:cNvPicPr>
          <p:nvPr/>
        </p:nvPicPr>
        <p:blipFill>
          <a:blip r:embed="rId44" cstate="print"/>
          <a:srcRect/>
          <a:stretch>
            <a:fillRect/>
          </a:stretch>
        </p:blipFill>
        <p:spPr bwMode="auto">
          <a:xfrm>
            <a:off x="155575" y="-388938"/>
            <a:ext cx="1666875" cy="809626"/>
          </a:xfrm>
          <a:prstGeom prst="rect">
            <a:avLst/>
          </a:prstGeom>
          <a:noFill/>
        </p:spPr>
      </p:pic>
      <p:pic>
        <p:nvPicPr>
          <p:cNvPr id="47" name="Picture 18" descr="spacer">
            <a:extLst>
              <a:ext uri="{FF2B5EF4-FFF2-40B4-BE49-F238E27FC236}">
                <a16:creationId xmlns:a16="http://schemas.microsoft.com/office/drawing/2014/main" id="{98545200-63B7-499D-9EAA-95717A72BCD7}"/>
              </a:ext>
            </a:extLst>
          </p:cNvPr>
          <p:cNvPicPr>
            <a:picLocks noChangeAspect="1" noChangeArrowheads="1"/>
          </p:cNvPicPr>
          <p:nvPr/>
        </p:nvPicPr>
        <p:blipFill>
          <a:blip r:embed="rId44" cstate="print"/>
          <a:srcRect/>
          <a:stretch>
            <a:fillRect/>
          </a:stretch>
        </p:blipFill>
        <p:spPr bwMode="auto">
          <a:xfrm>
            <a:off x="155575" y="-388938"/>
            <a:ext cx="1666875" cy="809626"/>
          </a:xfrm>
          <a:prstGeom prst="rect">
            <a:avLst/>
          </a:prstGeom>
          <a:noFill/>
        </p:spPr>
      </p:pic>
      <p:pic>
        <p:nvPicPr>
          <p:cNvPr id="48" name="Picture 20" descr="spacer">
            <a:extLst>
              <a:ext uri="{FF2B5EF4-FFF2-40B4-BE49-F238E27FC236}">
                <a16:creationId xmlns:a16="http://schemas.microsoft.com/office/drawing/2014/main" id="{61439F43-ACF4-4A69-8BD5-F43B696E3639}"/>
              </a:ext>
            </a:extLst>
          </p:cNvPr>
          <p:cNvPicPr>
            <a:picLocks noChangeAspect="1" noChangeArrowheads="1"/>
          </p:cNvPicPr>
          <p:nvPr/>
        </p:nvPicPr>
        <p:blipFill>
          <a:blip r:embed="rId44" cstate="print"/>
          <a:srcRect/>
          <a:stretch>
            <a:fillRect/>
          </a:stretch>
        </p:blipFill>
        <p:spPr bwMode="auto">
          <a:xfrm>
            <a:off x="155575" y="-388938"/>
            <a:ext cx="1666875" cy="809626"/>
          </a:xfrm>
          <a:prstGeom prst="rect">
            <a:avLst/>
          </a:prstGeom>
          <a:noFill/>
        </p:spPr>
      </p:pic>
      <p:pic>
        <p:nvPicPr>
          <p:cNvPr id="49" name="Picture 22" descr="spacer">
            <a:extLst>
              <a:ext uri="{FF2B5EF4-FFF2-40B4-BE49-F238E27FC236}">
                <a16:creationId xmlns:a16="http://schemas.microsoft.com/office/drawing/2014/main" id="{36150D47-68A2-4477-B01C-49A6F2B0F525}"/>
              </a:ext>
            </a:extLst>
          </p:cNvPr>
          <p:cNvPicPr>
            <a:picLocks noChangeAspect="1" noChangeArrowheads="1"/>
          </p:cNvPicPr>
          <p:nvPr/>
        </p:nvPicPr>
        <p:blipFill>
          <a:blip r:embed="rId44" cstate="print"/>
          <a:srcRect/>
          <a:stretch>
            <a:fillRect/>
          </a:stretch>
        </p:blipFill>
        <p:spPr bwMode="auto">
          <a:xfrm>
            <a:off x="155575" y="-388938"/>
            <a:ext cx="1666875" cy="809626"/>
          </a:xfrm>
          <a:prstGeom prst="rect">
            <a:avLst/>
          </a:prstGeom>
          <a:noFill/>
        </p:spPr>
      </p:pic>
      <p:pic>
        <p:nvPicPr>
          <p:cNvPr id="52" name="Bildobjekt 51" descr="44e3318a8c.jpg">
            <a:extLst>
              <a:ext uri="{FF2B5EF4-FFF2-40B4-BE49-F238E27FC236}">
                <a16:creationId xmlns:a16="http://schemas.microsoft.com/office/drawing/2014/main" id="{3D13F45A-2DEF-4115-8FA2-5EF9BF5F30BF}"/>
              </a:ext>
            </a:extLst>
          </p:cNvPr>
          <p:cNvPicPr>
            <a:picLocks noChangeAspect="1"/>
          </p:cNvPicPr>
          <p:nvPr/>
        </p:nvPicPr>
        <p:blipFill>
          <a:blip r:embed="rId39" cstate="print"/>
          <a:srcRect r="66082"/>
          <a:stretch>
            <a:fillRect/>
          </a:stretch>
        </p:blipFill>
        <p:spPr>
          <a:xfrm>
            <a:off x="7905108" y="3939130"/>
            <a:ext cx="946150" cy="396865"/>
          </a:xfrm>
          <a:prstGeom prst="rect">
            <a:avLst/>
          </a:prstGeom>
        </p:spPr>
      </p:pic>
      <p:pic>
        <p:nvPicPr>
          <p:cNvPr id="53" name="Picture 2" descr="http://www.ait.ac.at/fileadmin/templates/tpl/images/ait_logo.jpg">
            <a:hlinkClick r:id="rId45"/>
            <a:extLst>
              <a:ext uri="{FF2B5EF4-FFF2-40B4-BE49-F238E27FC236}">
                <a16:creationId xmlns:a16="http://schemas.microsoft.com/office/drawing/2014/main" id="{5C0EBD99-6E5F-4EFB-B031-D4D9C3FCAAB4}"/>
              </a:ext>
            </a:extLst>
          </p:cNvPr>
          <p:cNvPicPr>
            <a:picLocks noChangeAspect="1" noChangeArrowheads="1"/>
          </p:cNvPicPr>
          <p:nvPr/>
        </p:nvPicPr>
        <p:blipFill>
          <a:blip r:embed="rId46" cstate="print"/>
          <a:srcRect/>
          <a:stretch>
            <a:fillRect/>
          </a:stretch>
        </p:blipFill>
        <p:spPr bwMode="auto">
          <a:xfrm>
            <a:off x="8044995" y="6289974"/>
            <a:ext cx="900355" cy="272643"/>
          </a:xfrm>
          <a:prstGeom prst="rect">
            <a:avLst/>
          </a:prstGeom>
          <a:noFill/>
        </p:spPr>
      </p:pic>
      <p:pic>
        <p:nvPicPr>
          <p:cNvPr id="54" name="Bildobjekt 53" descr="logo.png">
            <a:extLst>
              <a:ext uri="{FF2B5EF4-FFF2-40B4-BE49-F238E27FC236}">
                <a16:creationId xmlns:a16="http://schemas.microsoft.com/office/drawing/2014/main" id="{83161E0F-D511-4F12-AB3B-D6F77191C6B6}"/>
              </a:ext>
            </a:extLst>
          </p:cNvPr>
          <p:cNvPicPr>
            <a:picLocks noChangeAspect="1"/>
          </p:cNvPicPr>
          <p:nvPr/>
        </p:nvPicPr>
        <p:blipFill>
          <a:blip r:embed="rId47" cstate="print"/>
          <a:stretch>
            <a:fillRect/>
          </a:stretch>
        </p:blipFill>
        <p:spPr>
          <a:xfrm>
            <a:off x="1447684" y="3188319"/>
            <a:ext cx="1269861" cy="461767"/>
          </a:xfrm>
          <a:prstGeom prst="rect">
            <a:avLst/>
          </a:prstGeom>
        </p:spPr>
      </p:pic>
      <p:pic>
        <p:nvPicPr>
          <p:cNvPr id="55" name="Picture 6" descr="TSRI Logo">
            <a:hlinkClick r:id="rId48" tooltip="The Scripps Research Institute"/>
            <a:extLst>
              <a:ext uri="{FF2B5EF4-FFF2-40B4-BE49-F238E27FC236}">
                <a16:creationId xmlns:a16="http://schemas.microsoft.com/office/drawing/2014/main" id="{6DA1A223-F39C-456A-8193-01E1463B7873}"/>
              </a:ext>
            </a:extLst>
          </p:cNvPr>
          <p:cNvPicPr>
            <a:picLocks noChangeAspect="1" noChangeArrowheads="1"/>
          </p:cNvPicPr>
          <p:nvPr/>
        </p:nvPicPr>
        <p:blipFill>
          <a:blip r:embed="rId49" cstate="print"/>
          <a:srcRect/>
          <a:stretch>
            <a:fillRect/>
          </a:stretch>
        </p:blipFill>
        <p:spPr bwMode="auto">
          <a:xfrm>
            <a:off x="5429137" y="594204"/>
            <a:ext cx="3714863" cy="585787"/>
          </a:xfrm>
          <a:prstGeom prst="rect">
            <a:avLst/>
          </a:prstGeom>
          <a:noFill/>
        </p:spPr>
      </p:pic>
      <p:pic>
        <p:nvPicPr>
          <p:cNvPr id="57" name="Picture 4" descr="ua logo">
            <a:hlinkClick r:id="rId50"/>
            <a:extLst>
              <a:ext uri="{FF2B5EF4-FFF2-40B4-BE49-F238E27FC236}">
                <a16:creationId xmlns:a16="http://schemas.microsoft.com/office/drawing/2014/main" id="{735E640A-D9A3-456A-A606-E6F74AA7A700}"/>
              </a:ext>
            </a:extLst>
          </p:cNvPr>
          <p:cNvPicPr>
            <a:picLocks noChangeAspect="1" noChangeArrowheads="1"/>
          </p:cNvPicPr>
          <p:nvPr/>
        </p:nvPicPr>
        <p:blipFill>
          <a:blip r:embed="rId51"/>
          <a:srcRect/>
          <a:stretch>
            <a:fillRect/>
          </a:stretch>
        </p:blipFill>
        <p:spPr bwMode="auto">
          <a:xfrm>
            <a:off x="155575" y="-411163"/>
            <a:ext cx="1714500" cy="857251"/>
          </a:xfrm>
          <a:prstGeom prst="rect">
            <a:avLst/>
          </a:prstGeom>
          <a:noFill/>
        </p:spPr>
      </p:pic>
      <p:pic>
        <p:nvPicPr>
          <p:cNvPr id="58" name="Picture 6" descr="ua logo">
            <a:hlinkClick r:id="rId50"/>
            <a:extLst>
              <a:ext uri="{FF2B5EF4-FFF2-40B4-BE49-F238E27FC236}">
                <a16:creationId xmlns:a16="http://schemas.microsoft.com/office/drawing/2014/main" id="{23DED1EF-A6B7-4621-B481-8EF48543FC7F}"/>
              </a:ext>
            </a:extLst>
          </p:cNvPr>
          <p:cNvPicPr>
            <a:picLocks noChangeAspect="1" noChangeArrowheads="1"/>
          </p:cNvPicPr>
          <p:nvPr/>
        </p:nvPicPr>
        <p:blipFill>
          <a:blip r:embed="rId51"/>
          <a:srcRect/>
          <a:stretch>
            <a:fillRect/>
          </a:stretch>
        </p:blipFill>
        <p:spPr bwMode="auto">
          <a:xfrm>
            <a:off x="155575" y="-411163"/>
            <a:ext cx="1714500" cy="857251"/>
          </a:xfrm>
          <a:prstGeom prst="rect">
            <a:avLst/>
          </a:prstGeom>
          <a:noFill/>
        </p:spPr>
      </p:pic>
      <p:pic>
        <p:nvPicPr>
          <p:cNvPr id="59" name="Picture 4" descr="ua logo">
            <a:hlinkClick r:id="rId50"/>
            <a:extLst>
              <a:ext uri="{FF2B5EF4-FFF2-40B4-BE49-F238E27FC236}">
                <a16:creationId xmlns:a16="http://schemas.microsoft.com/office/drawing/2014/main" id="{B0BE18EB-E1E1-4929-ADC5-2BC5599F3266}"/>
              </a:ext>
            </a:extLst>
          </p:cNvPr>
          <p:cNvPicPr>
            <a:picLocks noChangeAspect="1" noChangeArrowheads="1"/>
          </p:cNvPicPr>
          <p:nvPr/>
        </p:nvPicPr>
        <p:blipFill>
          <a:blip r:embed="rId51"/>
          <a:srcRect/>
          <a:stretch>
            <a:fillRect/>
          </a:stretch>
        </p:blipFill>
        <p:spPr bwMode="auto">
          <a:xfrm>
            <a:off x="155575" y="-411163"/>
            <a:ext cx="1714500" cy="857251"/>
          </a:xfrm>
          <a:prstGeom prst="rect">
            <a:avLst/>
          </a:prstGeom>
          <a:noFill/>
        </p:spPr>
      </p:pic>
      <p:pic>
        <p:nvPicPr>
          <p:cNvPr id="60" name="Picture 10" descr="http://www.uni-saarland.de/fileadmin/templates/extranet_uds/gif/allgemein/logo_uds_175_49_neu.png">
            <a:hlinkClick r:id="rId52"/>
            <a:extLst>
              <a:ext uri="{FF2B5EF4-FFF2-40B4-BE49-F238E27FC236}">
                <a16:creationId xmlns:a16="http://schemas.microsoft.com/office/drawing/2014/main" id="{EC032D95-4930-4254-A48C-5C53E9AF0F04}"/>
              </a:ext>
            </a:extLst>
          </p:cNvPr>
          <p:cNvPicPr>
            <a:picLocks noChangeAspect="1" noChangeArrowheads="1"/>
          </p:cNvPicPr>
          <p:nvPr/>
        </p:nvPicPr>
        <p:blipFill>
          <a:blip r:embed="rId53" cstate="print"/>
          <a:srcRect/>
          <a:stretch>
            <a:fillRect/>
          </a:stretch>
        </p:blipFill>
        <p:spPr bwMode="auto">
          <a:xfrm>
            <a:off x="5298022" y="5296493"/>
            <a:ext cx="1389524" cy="439041"/>
          </a:xfrm>
          <a:prstGeom prst="rect">
            <a:avLst/>
          </a:prstGeom>
          <a:noFill/>
        </p:spPr>
      </p:pic>
      <p:sp>
        <p:nvSpPr>
          <p:cNvPr id="63" name="AutoShape 2" descr="data:image/jpeg;base64,/9j/4AAQSkZJRgABAQAAAQABAAD/2wCEAAkGBwgHBgkIBwgKCgkLDRYPDQwMDRsUFRAWIB0iIiAdHx8kKDQsJCYxJx8fLT0tMTU3Ojo6Iys/RD84QzQ5OjcBCgoKDQwNGg8PGjclHyU3Nzc3Nzc3Nzc3Nzc3Nzc3Nzc3Nzc3Nzc3Nzc3Nzc3Nzc3Nzc3Nzc3Nzc3Nzc3Nzc3N//AABEIAKAAoAMBEQACEQEDEQH/xAAbAAEAAgMBAQAAAAAAAAAAAAAABgcDBAUCAf/EAD8QAAICAQICBAkKAwkAAAAAAAABAgMEBREGEhMhMXEHFjJBUVWSsdEVIjVSYXJzdIGRFCPwJDM0NmKTocHC/8QAGgEBAAMBAQEAAAAAAAAAAAAAAAIEBQMBBv/EACgRAQACAQIFBQACAwAAAAAAAAABAgMEERITITFRFCIyM0FhcQUjUv/aAAwDAQACEQMRAD8Ao0AAAAAAAAAAAAAAAAAAAAAAAAAAAAAAAAAAAAAAAAAAAAAAAAAAAAAAAAAAAAAAAAAAAAAAAAAAAAAAAAAAAAAAAAAAAAAAAAAAAAAAAAAAAAAAAAAAAAAAAAAAAAAAAAAAAAAAAAAAAAAAAAAAAAAAAAAAAAAAAAAAAAAAAAAAAAAAAAAAAAAAAAAAAAAAAAAAAAAAAAAAAAAAAAAAAAAAAAAAAAAAAAAAAAAAAAAAAAAH2K3ewGS6iyhQ6WEodJBTjzLyovsa+wD3hYOTnWOvDosumlu4wW7SPYiZ7I2tWsb2lu+Lms7b/JmVt9wlwW8I87H5ctEHR0quH9WuqhbVp2TOua3jJQ3TRKKWn8QnLSJ2mWvm6bmYDgs3Gtoc9+XpFtvseTWY7va2rb4y1dkeJOzp/C2sahDpKMOca32Tt+Yn3bnSMV7docb6jHT5S2buCdcqhzLFjY/RCxNns4bx+IV1eKZ23cG+i3HtlVfXOuyPbGS2aOe0wsRMT1h6xcS/LuVWLVO2xrflgt2IiZ6QTMRG8t7xd1j1Zlf7bJcu/hz52Py5k4uEnGSakns0/MQdXkAAAAAAHd4T4du4i1H+Hptxq4VuMrXfb0a5XJLZfaBbHhV4bwte0zBu0NaTj2YFck1DKS5qeXdLsXWtnt3sCvPBl1azkNdX9nfZ3o76f5qWu+uFlT8mX3WXPxlVjqoMzH0S79D+hcH8vD3Gjj+EMHP9tkO8KX97pn3bP/JX1PeF7/H/ABsycBcN1OiGq58FOU/8PXJbpL6z/wCj3Di390vNXqJieCqa5eVRh0SyMu6NVUe2cn1Fi1or3Z9aWtO1Wnp+u6ZqVrpw8uudm2/Jvs33bka5KT0iXS+DJSN5h91zRMXXMZ0ZNa6VL+Xdt86D/rzC+OLR/L3FntineOyAcDUTxeLugscXOuE4txe67PMVcMbZNmlqpicEytGPlLvLzH2hRep/SGV+NP3szJ7y+gp8Yap4kAAAAABKuA9d0fQs7Iv1rGzMmMowVccaUY7NS5t3v3L/AJAll/HXBNmJbRDSNZhz18il00Hy/NcU+37QI14M/pjI/Lv3o76f5qWu+uP7WXPyZd3xLn4y691BmY+hXfon0Lg/l4e40cfwhhZ/tsiHhOg7cnSa09nPpIp97iV9R3hc0E+2ydU0xx6a6YLaNcVFL7Eti1EbQoTbimZVz4TcqdmqUYu/8umrm29Lk+39kipqJ3ts09DWIxzPlEMeydN0bapuFkGpRku1Necrx5Xdt+jt61xZqeqw6KyxUUSW0q6d0pd77WdLZbW7uGLTY8c7xHVseDz/ADLX+HI9wfZCOr+qVrR8pd5fYyi9T+kcr8efvZmT3l9BT4w1TxIAAAAAAAAmHgzklrV6b63Q9l+qO+n+anro/wBazJLmTS8/UXWTHRQ0oSjJxknGSezT6mmZb6L+V3aPGVekYUJxcZKiCaa7Oo0qR7YYOed8lpQvwm3cmdpnL5VcJ2bfqvgVtRPuhe0Ee2yeUXRyKK763vCyKmn3rctRO8bs60cM8MoB4TNOsWXRqMY71SrVcpehp9X7oq6ms7xLS0N44Zqh2Dh3Z2VXjY0ee2x7RX9eYrREzO0L1rRWN5SXV+A9QxI9JgzjmVpbtRXLNfp5ztbBaFXHrKXnaejF4P4Sr4ohCcXGUa5pprZoYPshLV/TK1Y+Uu8vMdR2pU2y1DJaqn13Tfkv0szJjq36THDDWdNiW7hJL0uLG0pMZ4O74oa/6ts9uPxOnKv4V/VYfJ4oa/6ts9uPxHKv4PVYfJ4oa/6ts9uPxHKv4PVYfJ4oa/6ts9uPxHKv4PVYfJ4oa/6ts9uPxHKv4PVYfJ4oa/6ts9uPxHKv4PVYfLoaDonEWj6nTmw0yySg9px6SHzovtXaSrS9Z32c8ubDkpNeJZ0Jc0FJRlHddku1F6OrKa9mnYNmT/EzxKJXfXcE2R4a777JRkvEbb9G1KW28tm/Psutsl2Q/VacR6TxDrWpzyvkuyFe3LXB2RfLH9ylkpe1t9mrhy4cNIrxJJwZ8r4eKtP1XBthXBfybuaLS/0vZ/sdsPHEcNoVdVyr++lklnGNkHCcYyi+pxkt0ztMb91WN4neGHHwsXFbeNjU1c3byQS3PIrEdoSm9rd5edSyMjHxJ2YuLZlXvqhXFpbv0tvsQtMxHQpWLTtadoQvhTR9Zo4leoapjWJWKbstlKL+c+5lXFS/HvMNDPlxTh4aSnxcZj7zy+s/3A53EdN+XoWbj48ZWW2VuMIJ9rOeSu9Z2h1wWiuSsyq98I6+3v8AJtntx+JT5V/DV9Vh/wClwGgxQAAAAAAAAAAAAAAAAAAAAAAAAAAAAAAAAAAAAAAAAAAAAAAAAAAAAAAAAAAAAAAAAAAAAAAAAAAAAAAAAAAAAAAAAAAAAAAAAAAAAAAAAAAAAAAAAAAA/9k=">
            <a:extLst>
              <a:ext uri="{FF2B5EF4-FFF2-40B4-BE49-F238E27FC236}">
                <a16:creationId xmlns:a16="http://schemas.microsoft.com/office/drawing/2014/main" id="{B90187EC-28CF-44F4-9039-28E3E7293564}"/>
              </a:ext>
            </a:extLst>
          </p:cNvPr>
          <p:cNvSpPr>
            <a:spLocks noChangeAspect="1" noChangeArrowheads="1"/>
          </p:cNvSpPr>
          <p:nvPr/>
        </p:nvSpPr>
        <p:spPr bwMode="auto">
          <a:xfrm>
            <a:off x="63500" y="-136525"/>
            <a:ext cx="1524000" cy="1524000"/>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64" name="AutoShape 4" descr="data:image/jpeg;base64,/9j/4AAQSkZJRgABAQAAAQABAAD/2wCEAAkGBwgHBgkIBwgKCgkLDRYPDQwMDRsUFRAWIB0iIiAdHx8kKDQsJCYxJx8fLT0tMTU3Ojo6Iys/RD84QzQ5OjcBCgoKDQwNGg8PGjclHyU3Nzc3Nzc3Nzc3Nzc3Nzc3Nzc3Nzc3Nzc3Nzc3Nzc3Nzc3Nzc3Nzc3Nzc3Nzc3Nzc3N//AABEIAKAAoAMBEQACEQEDEQH/xAAbAAEAAgMBAQAAAAAAAAAAAAAABgcDBAUCAf/EAD8QAAICAQICBAkKAwkAAAAAAAABAgMEBREGEhMhMXEHFjJBUVWSsdEVIjVSYXJzdIGRFCPwJDM0NmKTocHC/8QAGgEBAAMBAQEAAAAAAAAAAAAAAAIEBQMBBv/EACgRAQACAQIFBQACAwAAAAAAAAABAgMEERITITFRFCIyM0FhcQUjUv/aAAwDAQACEQMRAD8Ao0AAAAAAAAAAAAAAAAAAAAAAAAAAAAAAAAAAAAAAAAAAAAAAAAAAAAAAAAAAAAAAAAAAAAAAAAAAAAAAAAAAAAAAAAAAAAAAAAAAAAAAAAAAAAAAAAAAAAAAAAAAAAAAAAAAAAAAAAAAAAAAAAAAAAAAAAAAAAAAAAAAAAAAAAAAAAAAAAAAAAAAAAAAAAAAAAAAAAAAAAAAAAAAAAAAAAAAAAAAAAAAAAAAAAAAAAAAAAAH2K3ewGS6iyhQ6WEodJBTjzLyovsa+wD3hYOTnWOvDosumlu4wW7SPYiZ7I2tWsb2lu+Lms7b/JmVt9wlwW8I87H5ctEHR0quH9WuqhbVp2TOua3jJQ3TRKKWn8QnLSJ2mWvm6bmYDgs3Gtoc9+XpFtvseTWY7va2rb4y1dkeJOzp/C2sahDpKMOca32Tt+Yn3bnSMV7docb6jHT5S2buCdcqhzLFjY/RCxNns4bx+IV1eKZ23cG+i3HtlVfXOuyPbGS2aOe0wsRMT1h6xcS/LuVWLVO2xrflgt2IiZ6QTMRG8t7xd1j1Zlf7bJcu/hz52Py5k4uEnGSakns0/MQdXkAAAAAAHd4T4du4i1H+Hptxq4VuMrXfb0a5XJLZfaBbHhV4bwte0zBu0NaTj2YFck1DKS5qeXdLsXWtnt3sCvPBl1azkNdX9nfZ3o76f5qWu+uFlT8mX3WXPxlVjqoMzH0S79D+hcH8vD3Gjj+EMHP9tkO8KX97pn3bP/JX1PeF7/H/ABsycBcN1OiGq58FOU/8PXJbpL6z/wCj3Di390vNXqJieCqa5eVRh0SyMu6NVUe2cn1Fi1or3Z9aWtO1Wnp+u6ZqVrpw8uudm2/Jvs33bka5KT0iXS+DJSN5h91zRMXXMZ0ZNa6VL+Xdt86D/rzC+OLR/L3FntineOyAcDUTxeLugscXOuE4txe67PMVcMbZNmlqpicEytGPlLvLzH2hRep/SGV+NP3szJ7y+gp8Yap4kAAAAABKuA9d0fQs7Iv1rGzMmMowVccaUY7NS5t3v3L/AJAll/HXBNmJbRDSNZhz18il00Hy/NcU+37QI14M/pjI/Lv3o76f5qWu+uP7WXPyZd3xLn4y691BmY+hXfon0Lg/l4e40cfwhhZ/tsiHhOg7cnSa09nPpIp97iV9R3hc0E+2ydU0xx6a6YLaNcVFL7Eti1EbQoTbimZVz4TcqdmqUYu/8umrm29Lk+39kipqJ3ts09DWIxzPlEMeydN0bapuFkGpRku1Necrx5Xdt+jt61xZqeqw6KyxUUSW0q6d0pd77WdLZbW7uGLTY8c7xHVseDz/ADLX+HI9wfZCOr+qVrR8pd5fYyi9T+kcr8efvZmT3l9BT4w1TxIAAAAAAAAmHgzklrV6b63Q9l+qO+n+anro/wBazJLmTS8/UXWTHRQ0oSjJxknGSezT6mmZb6L+V3aPGVekYUJxcZKiCaa7Oo0qR7YYOed8lpQvwm3cmdpnL5VcJ2bfqvgVtRPuhe0Ee2yeUXRyKK763vCyKmn3rctRO8bs60cM8MoB4TNOsWXRqMY71SrVcpehp9X7oq6ms7xLS0N44Zqh2Dh3Z2VXjY0ee2x7RX9eYrREzO0L1rRWN5SXV+A9QxI9JgzjmVpbtRXLNfp5ztbBaFXHrKXnaejF4P4Sr4ohCcXGUa5pprZoYPshLV/TK1Y+Uu8vMdR2pU2y1DJaqn13Tfkv0szJjq36THDDWdNiW7hJL0uLG0pMZ4O74oa/6ts9uPxOnKv4V/VYfJ4oa/6ts9uPxHKv4PVYfJ4oa/6ts9uPxHKv4PVYfJ4oa/6ts9uPxHKv4PVYfJ4oa/6ts9uPxHKv4PVYfJ4oa/6ts9uPxHKv4PVYfLoaDonEWj6nTmw0yySg9px6SHzovtXaSrS9Z32c8ubDkpNeJZ0Jc0FJRlHddku1F6OrKa9mnYNmT/EzxKJXfXcE2R4a777JRkvEbb9G1KW28tm/Psutsl2Q/VacR6TxDrWpzyvkuyFe3LXB2RfLH9ylkpe1t9mrhy4cNIrxJJwZ8r4eKtP1XBthXBfybuaLS/0vZ/sdsPHEcNoVdVyr++lklnGNkHCcYyi+pxkt0ztMb91WN4neGHHwsXFbeNjU1c3byQS3PIrEdoSm9rd5edSyMjHxJ2YuLZlXvqhXFpbv0tvsQtMxHQpWLTtadoQvhTR9Zo4leoapjWJWKbstlKL+c+5lXFS/HvMNDPlxTh4aSnxcZj7zy+s/3A53EdN+XoWbj48ZWW2VuMIJ9rOeSu9Z2h1wWiuSsyq98I6+3v8AJtntx+JT5V/DV9Vh/wClwGgxQAAAAAAAAAAAAAAAAAAAAAAAAAAAAAAAAAAAAAAAAAAAAAAAAAAAAAAAAAAAAAAAAAAAAAAAAAAAAAAAAAAAAAAAAAAAAAAAAAAAAAAAAAAAAAAAAAAA/9k=">
            <a:extLst>
              <a:ext uri="{FF2B5EF4-FFF2-40B4-BE49-F238E27FC236}">
                <a16:creationId xmlns:a16="http://schemas.microsoft.com/office/drawing/2014/main" id="{1312ED0B-972F-4D62-AD18-5668B23AEEAD}"/>
              </a:ext>
            </a:extLst>
          </p:cNvPr>
          <p:cNvSpPr>
            <a:spLocks noChangeAspect="1" noChangeArrowheads="1"/>
          </p:cNvSpPr>
          <p:nvPr/>
        </p:nvSpPr>
        <p:spPr bwMode="auto">
          <a:xfrm>
            <a:off x="0" y="-276225"/>
            <a:ext cx="1524000" cy="1524000"/>
          </a:xfrm>
          <a:prstGeom prst="rect">
            <a:avLst/>
          </a:prstGeom>
          <a:noFill/>
        </p:spPr>
        <p:txBody>
          <a:bodyPr vert="horz" wrap="square" lIns="91440" tIns="45720" rIns="91440" bIns="45720" numCol="1" anchor="t" anchorCtr="0" compatLnSpc="1">
            <a:prstTxWarp prst="textNoShape">
              <a:avLst/>
            </a:prstTxWarp>
          </a:bodyPr>
          <a:lstStyle/>
          <a:p>
            <a:endParaRPr lang="sv-SE"/>
          </a:p>
        </p:txBody>
      </p:sp>
      <p:pic>
        <p:nvPicPr>
          <p:cNvPr id="65" name="Picture 10" descr="Logo of University of Groningen">
            <a:extLst>
              <a:ext uri="{FF2B5EF4-FFF2-40B4-BE49-F238E27FC236}">
                <a16:creationId xmlns:a16="http://schemas.microsoft.com/office/drawing/2014/main" id="{F630E5CA-86CC-44B4-A1BF-31B5745FEBC2}"/>
              </a:ext>
            </a:extLst>
          </p:cNvPr>
          <p:cNvPicPr>
            <a:picLocks noChangeAspect="1" noChangeArrowheads="1"/>
          </p:cNvPicPr>
          <p:nvPr/>
        </p:nvPicPr>
        <p:blipFill>
          <a:blip r:embed="rId54" cstate="print"/>
          <a:srcRect/>
          <a:stretch>
            <a:fillRect/>
          </a:stretch>
        </p:blipFill>
        <p:spPr bwMode="auto">
          <a:xfrm>
            <a:off x="1725220" y="4975549"/>
            <a:ext cx="1346200" cy="400222"/>
          </a:xfrm>
          <a:prstGeom prst="rect">
            <a:avLst/>
          </a:prstGeom>
          <a:noFill/>
        </p:spPr>
      </p:pic>
      <p:pic>
        <p:nvPicPr>
          <p:cNvPr id="66" name="8936e18d-5958-4161-a689-df1019a26b62" descr="9A772EF2-30FB-4F4F-8F62-913F6B333A53">
            <a:extLst>
              <a:ext uri="{FF2B5EF4-FFF2-40B4-BE49-F238E27FC236}">
                <a16:creationId xmlns:a16="http://schemas.microsoft.com/office/drawing/2014/main" id="{F2F2E4ED-34B5-4D0F-B31D-E3FEC4F2D8B4}"/>
              </a:ext>
            </a:extLst>
          </p:cNvPr>
          <p:cNvPicPr>
            <a:picLocks noChangeAspect="1" noChangeArrowheads="1"/>
          </p:cNvPicPr>
          <p:nvPr/>
        </p:nvPicPr>
        <p:blipFill>
          <a:blip r:embed="rId55" cstate="print"/>
          <a:srcRect/>
          <a:stretch>
            <a:fillRect/>
          </a:stretch>
        </p:blipFill>
        <p:spPr bwMode="auto">
          <a:xfrm>
            <a:off x="1095857" y="6002494"/>
            <a:ext cx="577849" cy="574960"/>
          </a:xfrm>
          <a:prstGeom prst="rect">
            <a:avLst/>
          </a:prstGeom>
          <a:noFill/>
          <a:ln w="9525">
            <a:noFill/>
            <a:miter lim="800000"/>
            <a:headEnd/>
            <a:tailEnd/>
          </a:ln>
        </p:spPr>
      </p:pic>
      <p:pic>
        <p:nvPicPr>
          <p:cNvPr id="67" name="Bildobjekt 66" descr="Beijing Tiantan Hospital Logo.jpg">
            <a:extLst>
              <a:ext uri="{FF2B5EF4-FFF2-40B4-BE49-F238E27FC236}">
                <a16:creationId xmlns:a16="http://schemas.microsoft.com/office/drawing/2014/main" id="{FA8C42B2-0A05-4820-83FB-1E215E713A7B}"/>
              </a:ext>
            </a:extLst>
          </p:cNvPr>
          <p:cNvPicPr>
            <a:picLocks noChangeAspect="1"/>
          </p:cNvPicPr>
          <p:nvPr/>
        </p:nvPicPr>
        <p:blipFill>
          <a:blip r:embed="rId56" cstate="print"/>
          <a:stretch>
            <a:fillRect/>
          </a:stretch>
        </p:blipFill>
        <p:spPr>
          <a:xfrm>
            <a:off x="1119141" y="5319967"/>
            <a:ext cx="616763" cy="606484"/>
          </a:xfrm>
          <a:prstGeom prst="rect">
            <a:avLst/>
          </a:prstGeom>
        </p:spPr>
      </p:pic>
      <p:pic>
        <p:nvPicPr>
          <p:cNvPr id="68" name="Bildobjekt 67" descr="regenesys-logo-header.png">
            <a:extLst>
              <a:ext uri="{FF2B5EF4-FFF2-40B4-BE49-F238E27FC236}">
                <a16:creationId xmlns:a16="http://schemas.microsoft.com/office/drawing/2014/main" id="{D2AB9DCD-05B6-43ED-9527-BD66FC048431}"/>
              </a:ext>
            </a:extLst>
          </p:cNvPr>
          <p:cNvPicPr>
            <a:picLocks noChangeAspect="1"/>
          </p:cNvPicPr>
          <p:nvPr/>
        </p:nvPicPr>
        <p:blipFill>
          <a:blip r:embed="rId57" cstate="print"/>
          <a:stretch>
            <a:fillRect/>
          </a:stretch>
        </p:blipFill>
        <p:spPr>
          <a:xfrm>
            <a:off x="1464976" y="2891886"/>
            <a:ext cx="1543050" cy="504063"/>
          </a:xfrm>
          <a:prstGeom prst="rect">
            <a:avLst/>
          </a:prstGeom>
        </p:spPr>
      </p:pic>
      <p:pic>
        <p:nvPicPr>
          <p:cNvPr id="69" name="Picture 3" descr="Medimmune">
            <a:hlinkClick r:id="rId58"/>
            <a:extLst>
              <a:ext uri="{FF2B5EF4-FFF2-40B4-BE49-F238E27FC236}">
                <a16:creationId xmlns:a16="http://schemas.microsoft.com/office/drawing/2014/main" id="{ACDBAF61-F8EF-45B0-A435-993B0D98F4DC}"/>
              </a:ext>
            </a:extLst>
          </p:cNvPr>
          <p:cNvPicPr>
            <a:picLocks noChangeAspect="1" noChangeArrowheads="1"/>
          </p:cNvPicPr>
          <p:nvPr/>
        </p:nvPicPr>
        <p:blipFill>
          <a:blip r:embed="rId59" cstate="print"/>
          <a:srcRect/>
          <a:stretch>
            <a:fillRect/>
          </a:stretch>
        </p:blipFill>
        <p:spPr bwMode="auto">
          <a:xfrm>
            <a:off x="1254689" y="1327370"/>
            <a:ext cx="1102234" cy="260528"/>
          </a:xfrm>
          <a:prstGeom prst="rect">
            <a:avLst/>
          </a:prstGeom>
          <a:noFill/>
        </p:spPr>
      </p:pic>
      <p:grpSp>
        <p:nvGrpSpPr>
          <p:cNvPr id="71" name="Group 84">
            <a:extLst>
              <a:ext uri="{FF2B5EF4-FFF2-40B4-BE49-F238E27FC236}">
                <a16:creationId xmlns:a16="http://schemas.microsoft.com/office/drawing/2014/main" id="{D093252E-AAC3-4847-A451-812300094A66}"/>
              </a:ext>
            </a:extLst>
          </p:cNvPr>
          <p:cNvGrpSpPr/>
          <p:nvPr/>
        </p:nvGrpSpPr>
        <p:grpSpPr>
          <a:xfrm>
            <a:off x="7327900" y="1609759"/>
            <a:ext cx="1650441" cy="375711"/>
            <a:chOff x="0" y="0"/>
            <a:chExt cx="1885950" cy="571500"/>
          </a:xfrm>
        </p:grpSpPr>
        <p:sp>
          <p:nvSpPr>
            <p:cNvPr id="72" name="Rectangle 85">
              <a:extLst>
                <a:ext uri="{FF2B5EF4-FFF2-40B4-BE49-F238E27FC236}">
                  <a16:creationId xmlns:a16="http://schemas.microsoft.com/office/drawing/2014/main" id="{1125DB76-7F56-4B58-9EB2-6D16EF7E7916}"/>
                </a:ext>
              </a:extLst>
            </p:cNvPr>
            <p:cNvSpPr/>
            <p:nvPr/>
          </p:nvSpPr>
          <p:spPr>
            <a:xfrm>
              <a:off x="0" y="0"/>
              <a:ext cx="1876425" cy="571500"/>
            </a:xfrm>
            <a:prstGeom prst="rect">
              <a:avLst/>
            </a:prstGeom>
            <a:solidFill>
              <a:srgbClr val="1845A8"/>
            </a:solidFill>
            <a:ln>
              <a:solidFill>
                <a:srgbClr val="1845A8"/>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sv-SE"/>
            </a:p>
          </p:txBody>
        </p:sp>
        <p:pic>
          <p:nvPicPr>
            <p:cNvPr id="73" name="Picture 86" descr="CUMC">
              <a:extLst>
                <a:ext uri="{FF2B5EF4-FFF2-40B4-BE49-F238E27FC236}">
                  <a16:creationId xmlns:a16="http://schemas.microsoft.com/office/drawing/2014/main" id="{F1F49BA6-99CF-44DD-8262-70139EDB6DD3}"/>
                </a:ext>
              </a:extLst>
            </p:cNvPr>
            <p:cNvPicPr>
              <a:picLocks noChangeAspect="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19050" y="0"/>
              <a:ext cx="1866900" cy="523875"/>
            </a:xfrm>
            <a:prstGeom prst="rect">
              <a:avLst/>
            </a:prstGeom>
            <a:noFill/>
            <a:ln>
              <a:solidFill>
                <a:srgbClr val="1845A8"/>
              </a:solidFill>
            </a:ln>
          </p:spPr>
        </p:pic>
      </p:grpSp>
      <p:pic>
        <p:nvPicPr>
          <p:cNvPr id="74" name="Picture 2" descr="http://www.livegourmet.com/wordpress/wp-content/uploads/2012/11/City-of-Hope-Logo1.jpeg">
            <a:extLst>
              <a:ext uri="{FF2B5EF4-FFF2-40B4-BE49-F238E27FC236}">
                <a16:creationId xmlns:a16="http://schemas.microsoft.com/office/drawing/2014/main" id="{3BD53C71-2A7B-465E-A77C-676407ABFC94}"/>
              </a:ext>
            </a:extLst>
          </p:cNvPr>
          <p:cNvPicPr>
            <a:picLocks noChangeAspect="1" noChangeArrowheads="1"/>
          </p:cNvPicPr>
          <p:nvPr/>
        </p:nvPicPr>
        <p:blipFill>
          <a:blip r:embed="rId61" cstate="print">
            <a:extLst>
              <a:ext uri="{28A0092B-C50C-407E-A947-70E740481C1C}">
                <a14:useLocalDpi xmlns:a14="http://schemas.microsoft.com/office/drawing/2010/main" val="0"/>
              </a:ext>
            </a:extLst>
          </a:blip>
          <a:srcRect/>
          <a:stretch>
            <a:fillRect/>
          </a:stretch>
        </p:blipFill>
        <p:spPr bwMode="auto">
          <a:xfrm>
            <a:off x="4761947" y="612551"/>
            <a:ext cx="1055314" cy="581385"/>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2" descr="National Cancer Institute">
            <a:hlinkClick r:id="rId62"/>
            <a:extLst>
              <a:ext uri="{FF2B5EF4-FFF2-40B4-BE49-F238E27FC236}">
                <a16:creationId xmlns:a16="http://schemas.microsoft.com/office/drawing/2014/main" id="{EFB21683-355F-4BE7-BF24-DD71F9554C02}"/>
              </a:ext>
            </a:extLst>
          </p:cNvPr>
          <p:cNvPicPr>
            <a:picLocks noChangeAspect="1" noChangeArrowheads="1"/>
          </p:cNvPicPr>
          <p:nvPr/>
        </p:nvPicPr>
        <p:blipFill>
          <a:blip r:embed="rId63" cstate="print"/>
          <a:srcRect/>
          <a:stretch>
            <a:fillRect/>
          </a:stretch>
        </p:blipFill>
        <p:spPr bwMode="auto">
          <a:xfrm>
            <a:off x="7875522" y="125876"/>
            <a:ext cx="879458" cy="603696"/>
          </a:xfrm>
          <a:prstGeom prst="rect">
            <a:avLst/>
          </a:prstGeom>
          <a:noFill/>
        </p:spPr>
      </p:pic>
      <p:pic>
        <p:nvPicPr>
          <p:cNvPr id="76" name="Picture 40" descr="MHH Logo">
            <a:hlinkClick r:id="rId64"/>
            <a:extLst>
              <a:ext uri="{FF2B5EF4-FFF2-40B4-BE49-F238E27FC236}">
                <a16:creationId xmlns:a16="http://schemas.microsoft.com/office/drawing/2014/main" id="{D959B2D7-BFA6-4F42-AC1E-830FA055E397}"/>
              </a:ext>
            </a:extLst>
          </p:cNvPr>
          <p:cNvPicPr>
            <a:picLocks noChangeAspect="1" noChangeArrowheads="1"/>
          </p:cNvPicPr>
          <p:nvPr/>
        </p:nvPicPr>
        <p:blipFill>
          <a:blip r:embed="rId65" cstate="print"/>
          <a:srcRect/>
          <a:stretch>
            <a:fillRect/>
          </a:stretch>
        </p:blipFill>
        <p:spPr bwMode="auto">
          <a:xfrm>
            <a:off x="5451715" y="4727137"/>
            <a:ext cx="1758950" cy="422149"/>
          </a:xfrm>
          <a:prstGeom prst="rect">
            <a:avLst/>
          </a:prstGeom>
          <a:noFill/>
        </p:spPr>
      </p:pic>
      <p:pic>
        <p:nvPicPr>
          <p:cNvPr id="77" name="Picture 2" descr="Link zur Startseite">
            <a:extLst>
              <a:ext uri="{FF2B5EF4-FFF2-40B4-BE49-F238E27FC236}">
                <a16:creationId xmlns:a16="http://schemas.microsoft.com/office/drawing/2014/main" id="{E9AC5589-1EB3-46B3-8CBC-0262B127E409}"/>
              </a:ext>
            </a:extLst>
          </p:cNvPr>
          <p:cNvPicPr>
            <a:picLocks noChangeAspect="1" noChangeArrowheads="1"/>
          </p:cNvPicPr>
          <p:nvPr/>
        </p:nvPicPr>
        <p:blipFill>
          <a:blip r:embed="rId66" cstate="print"/>
          <a:srcRect/>
          <a:stretch>
            <a:fillRect/>
          </a:stretch>
        </p:blipFill>
        <p:spPr bwMode="auto">
          <a:xfrm>
            <a:off x="7437009" y="5023116"/>
            <a:ext cx="1553499" cy="246693"/>
          </a:xfrm>
          <a:prstGeom prst="rect">
            <a:avLst/>
          </a:prstGeom>
          <a:noFill/>
        </p:spPr>
      </p:pic>
      <p:pic>
        <p:nvPicPr>
          <p:cNvPr id="78" name="Picture 4" descr="Logo Unife">
            <a:extLst>
              <a:ext uri="{FF2B5EF4-FFF2-40B4-BE49-F238E27FC236}">
                <a16:creationId xmlns:a16="http://schemas.microsoft.com/office/drawing/2014/main" id="{DE4B86D7-A20F-441E-868F-EB7E62E06F47}"/>
              </a:ext>
            </a:extLst>
          </p:cNvPr>
          <p:cNvPicPr>
            <a:picLocks noChangeAspect="1" noChangeArrowheads="1"/>
          </p:cNvPicPr>
          <p:nvPr/>
        </p:nvPicPr>
        <p:blipFill>
          <a:blip r:embed="rId67" cstate="print"/>
          <a:srcRect/>
          <a:stretch>
            <a:fillRect/>
          </a:stretch>
        </p:blipFill>
        <p:spPr bwMode="auto">
          <a:xfrm>
            <a:off x="1849489" y="6334525"/>
            <a:ext cx="1918653" cy="211463"/>
          </a:xfrm>
          <a:prstGeom prst="rect">
            <a:avLst/>
          </a:prstGeom>
          <a:noFill/>
        </p:spPr>
      </p:pic>
      <p:sp>
        <p:nvSpPr>
          <p:cNvPr id="79" name="AutoShape 2" descr="data:image/jpeg;base64,/9j/4AAQSkZJRgABAQAAAQABAAD/2wCEAAkGBhQREBUSEhQUFRQTFxcVFhgSFBgaFBUUGxkVFhYTFxkaHCYeFxkjHBgZHy8gIycpLCwsFx40NTAqNSYrLCkBCQoKDgwOFg8PGSkkHiUqMCwvNTUzNSsqKSwrMyktLSk0LDU1KiopNS0pKjUpKTUsMiwsKiktNSwpLSksKikpKf/AABEIAHsBmAMBIgACEQEDEQH/xAAcAAEAAwEBAQEBAAAAAAAAAAAABAYHBQIIAwH/xABEEAABAwECBg4IBQMFAQAAAAABAAIDEQQSBQYHITFBExUiMlFSYXFzgaGxstEzNDVTcpGSkxQjQsHCQ4KiJFTD4eNi/8QAGwEBAAIDAQEAAAAAAAAAAAAAAAEFAgMHBAb/xAAzEQACAgECBAIIBAcAAAAAAAAAAQIDEQQSBSExURRBIjJxgZGhsfFh0eHwBhMVJEJSov/aAAwDAQACEQMRAD8AgzYRlvH82XSf6j+E8q87ZS+9l+4/zX4zb53Oe8rwqrJ1JQjjoiTtlL72X7j/ADTbKX3sv3H+ajImSdkeyJO2UvvZfuP802yl97L9x/moyJkbI9kSdspfey/cf5ptlL72X7j/ADUZEyNkeyJO2UvvZfuP802yl97L9x/moyJkbI9kSdspfey/cf5ptlL72X7j/NRkTI2R7Ik7ZS+9l+4/zTbKX3sv3H+ajImRsj2RJ2yl97L9x/mm2UvvZfuP81GRMjZHsiTtlL72X7j/ADTbKX3sv3H+ajImRsj2RJ2yl97L9x/mm2UvvZfuP81GRMjZHsiTtlL72X7j/NNspfey/cf5qMiZGyPZEnbKX3sv3H+akYNwjKZ4qyy+kj0yP47eVc5ScGeni6SPxtUp8zCcI7Xy8j6BREVocvCIiAIiIAiIgCIiAIiIAiIgCIiAIiIAiIgCIiAIiIAiIgCIiA+eJt87nPeV4XubfO5z3leFVHVF0CIiEhERAEREAREQBERAEREAREQBERAEREAREQBScGeni6SPxtUZScGeni6SPxtRdTCz1X7D6BREVqctCIiAIiIAiIgCIiAIiIAiIgCIiAIiIAiIgCIiAIiIAiIgCIiA+eJt87nPeV4XubfO5z3leFVHVF0CIiEhERAEREAREQBERAEREAREQBERAEREAREQBScGeni6SPxtUZScGeni6SPxtRdTCz1X7D6BREVqctCIiAIiIAiIgCIiAIiIAiIgCIiAIiIAiIgCIiAIiIAiIgCIiA+eJt87nPeV4XubfO5z3leFVHVF0CIiEhERAEREAREQBERAEREAREQBERAEREAREQBScGeni6SPxtUZScGeni6SPxtRdTCz1X7D6BRFBwxbJIoi+GIzPBG4DrpI1mp4FanLScioFtymywuuS2N0bqVo+Qio4RuM4XqwZSpp3XYbE6QjObslaDhJuUCAvqKNg20Pkia+SPY3uFXMJrdNTmrrX9t872ROdGzZHtBLWA0vHgrqQEhFQ8IZSJoCGzWJ0ZOi9IRXmNyhX52PKfLM65FY3PdpoyQk04d5mCA0BFAwNbZZYr80JhfUi4XBxpqNRwqegCIiAIiIAiIgC/hdRR8JWd8kTmRyGJ5pR4aHFucE5jmObN1rIcdLLaYJhHPaHzBzb7SXOu0qRva0BqNSA2WOQOFWkEHQQag9a9LhYj+zrP8AB+5XdQBERAF4Ezb128L1K0qK04aaaKkY84JtTY5bQy1v2Nu62IVZdbmFAWndcOdcXJSa2uUnOdi0nTv2IDVEREAREQHzxNvnc57yvC9zb53Oe8rwqo6ougREQkIuti1i662ymJjgyjS8lwJFAQKZuddfDuTx9lgdO6Zjg2mYMIJJIaACTy9iyUJNZSPLPWUV2KqUvSflz8ypIismLOJEltjdI2RrA11zdNJqaAkih5VEYuTwjbdfXRHfY8Ira0TJjgOOSGWWWNj6vDG32g0uippXRvuxVrGjFJ1h2O/K15kvUDWkUDaVOc8oWl4h2LYrBCKULwZD/cSR2UHUt9MPTwyl4trIvRqVUuUnjPTp9irZT7PDCyGOKKNjnuc4ljADdaAKVA0Vd2LPlrGN+JEttnEglYxrWBoBaSdJJOY8vYs6tuAjHbPwgeHuvsjvAEC867q5CadSxui92cG3hOpqdChvzJJt9eRzEV5nyVyMY55tEdGguO4doArwr8cB5MppmB8zxCHCobdvSU5RUBvNp5lj/KnnGD1f1TSbXPese8piLQMIZJ3BpMM15w/TI27XkDgTTrCq+BsVLRaZXRsZd2M0kL8zWHgPCeQKHXJPGDOriGmtg5xmsLr5YOOi0aLJGKbq0G9/8xilet2dVjGfE2WxUc4h8bjQPaKUPFcNR7FMq5RWWjGniWmunshPn70cew2YyysjGl72s+ogfutxGLlmA9Xh+23yWU5P7HsmEIuBl6Q/2g0/yIWs4ekc2zS7GC55YWsDdJc4XW06yt9CW1tlFxy6Tvrqi8cvq/0MNwlO180j2gBrnuLQ0UAbU3QBqzUUZX/B2SdxaDNMGnixtvU5C4kZ+YL8cL5LJY2l0Eglpnult15+HOQTyZlpdU+uC4hxTRpqtT/Dzx8ehRlJwZ6eLpI/G1R3NINDmIzGukHgUjBnp4ukj8bVqXUsZ+q/YfQKIitTlpnuVxouWc67zx1UaaKRkmYPw0p1mWh6mNp3lfhlc9HZ/jf4QpOSf1WXpf4MQF4REQFLyrRg2Nh1iVva1652SKMf6h2v8sV5N2aLp5VPUm9MzwyLnZIt7aOePuegNDRFycP4yw2Nl6V26O9Y3O93MNQ5TmQHWRUe1Y4W+7sjLARHp3d4vu8JAoR8ipuK+P8AFa3CJ7dilOgE1a/kac2fkPagLWiLk4bxngsg/NduzvWMF6R3M3VzmiA6yLP8KZRLTEQ78G6OM6DNfBd1gANPJnXfxVxyjtwIALJWirmE1zaLzTrHdVAWFZblY9Zi6L+blqSy3Kx6zD0X83IC64j+z7P8H7ldi1WlsbHSPNGsBc48AAqSuPiP7Ps/wfuVxscsbi1s9mbZ5XNLHMdJdcGAkZyNznArpqgPOLOOMltwg5o3MAicWszVJDmUe48bOc2gdqvCxDE7DLrLaDI2J0xLHNusrWhLTezA5s3atDwJjtJaJ2RGxyxh1avdeo2gJqatHBTTrQHQx39n2joz3hUfJP61L0X82K8Y7+z7R0Z7wqDkytbIp5pJHBrGw1Jccw3bEBrSLPMKZVqEizw3mj9cpIB5mjR1kcy94Fyqh7wy0RhgJpfYSWjlc05wOUEoDQEX8BqiA+eZt87nPeV4XubfO5z3leFVHVF0CIiEmj5JbFuZ5aaS2MdQLj3hS8q9su2aOPXJJXqYCe9zV08nli2PB8Z1yF0h6zQf4gKoZVbZetUceqOOvW4n9mhet+jUfIVf3HFXLyTf/Kx9SkrZ8QLFseD4uF9ZD/cSR/jdWNRxlxDRnLiABwk5gF9A2KzCONkY0Ma1o6gAsdOubZ6/4htxVCvu8/D7mXZSpzNb2wt/S1jB8bzX92/JanZoBGxrBoY0NHMBT9lk+Dj+Lw3e0t2Zz/7Y63exoWl4x27YbJNJrbG6nxEUb2kLZW/WkVvEYNR02mXXHzf6me2rKjaRI8MbFcDnXatdW7U0rutNFBxOvWrCjZX5zefM6gzVoSOqpHyVXV+yS2Oss0vFa1g53G8fCPmtEJOckmX2rpp0elslXFJ4x8eRpE8rWNLnEBrQSSdAAzkrMMI5U5zKTC1jYwcwe0lzhwuNRSvANCtGUrCGx2FzRpmc2P8At3zuxtOtZAtt9jTwir4Lw+q2uVtsc88L8zfcC4R/EWeOal3ZGh1OA6x81wsb8aW4PaGxMaZpSX0OgajI6mck0oObkXdwLZNis0UfEjY3rDRXtWQY8W/ZrfMa5mHYxzMzH/K8s7JuMF3PDw3SV6nVSX+Cy/bz5It2JOPc1ptGwTBhvNcWuY27QjPQipqKKz42wNfYbQHaNjcetovNPzAVAyV2O9a3yao4yOtxAHYCrllCtux4PkGuS7GP7jn/AMQ5RCTdbbNutohDiEK6VjnHp3z+RWMktirJPLxWtYOdxLj4R81e8OYZZZIHTSaBmAGlzjoaOfzXByY2K5Yb9M8r3O6huB4SuFlZtxMkMOoNMh5SSWj5Bp+aJ7Ksk3VLW8ScH0zj3RXP5kJ2VO1bJeDYrld5dOjgvVrXlp1LS8D4TbaYGTNzCRtaHSDoLeoghYEtpxBgLMHw11hzupznEdlD1rCicm2menjejoppjKuKTzj3YZQspWDRFbbzRQTMDz8VS13cDzkquYM9PF0kfjarblXlBtUbdbYqnrc6ncqlgz08XSR+Nq02euy50MnLRQcv9f38j6BREVic8M+yuejs/wAb/CFw8TsHW6SF5skzY2B9HAmlXUGfenVRdzK56Oz/ABv8IUnJN6rL0v8ABikH5bR4X/3TPq/802jwv/umfV/5q+ooBk2N+DbfHZw61TtkjvtAaDU3qOod6NVV1skW9tHPH3PXRyqepN6ZnhkXOyRb20c8fc9AXnCeEGwQvmfvY2lx5aaAOUnN1rNsTni2W6S12p7fy6Foe4BoeSbgAOpoB66FWXKfOW2Cg0PkY082d3e0Kp4h4qQW1kpmv3o3NAuupuSDycIKA084Wh97F9xvmsdxxuMt8jrO5tKteDGQQ15AcaEaN1nWhMyZWEf03nnkd+xUuPEGxN/oNPxOee8oCVDbJJ7AJYqCaSAOZXQJCyo7VSsQsW5jbHz2qOQGMEgzA1dKTS9U76grn5QtJiiDWhrQA1oAAAoABoAGoKvYax9s1mcWXjJIMxbEK0PAXaAeSteRAdy3WJs0bopBVrwWkHl18+tY1idIYsJRAH+o6M8oIc0+avbLThG27xosUJ/U/dTkcgOg9Q51QcWWXcJwitaTUqdJoXCpQG3rLcrHrMPRfzctSWW5WPWYei/m5AXXEf2fZ/g/cqTjR6laOhk8JUbEf2fZ/g/cqTjR6laOhk8JQGc5LPXndC/xRrWlkuSz153Qv8Ua1pAcPHf2faOjPeFnGT7AsdptLmzAuaxl+7XcuN5oAdwjPWi0fHf2faOjPeFR8k/rUvRfzYgNQiga1t1rQGjNQAAU4KDMspyl4CZBOySNoa2YOqBmAe0ipA1VDgtaWdZXdFm55f8AiQFlxCtplwfCXGpaCz6SWjsARRMmXs9vxyeIogMjm3zuc95Xhe5t87nPeV4VUdUXQIiISbviy4GxWe7o2KPwivbVZ3lIwPN+MMoY50cjW0LWkgEChaaaDmr1r9MScfW2ZggtAdsYO4e0VLAc5aRpLa582cVV1OPVipX8QzmAde+VKr2ZjZBLOD4yNep0GrlONbknn3p8/cyl4hYnSOmbaJmFkcZvNDxQvf8ApNDnujTXkC0bDFs2Gzyy8SNzusA07VV4sp9ndOWm8yENO7cxxc99RQBrQbraVNTyaFCxxx4s09jfFA8ue8tFCx7dzeBOcgDUpjKEIvDIvp1er1MHbW0uXlySz3+py8lUF61yOOlsR+bnNqeztVxyg2eR9gkbG0uNWFwaKm4HAnNrWX4sYfNjtAlAvNoWvbwsNNHKCAepalZsfrE9tdmDOSQFrh2U+RKwqlFwcWz08UpvhrI6iEHJLH49PIx2SxyNbecx7W1pVzSBXTSpGlapkvsdyxX9csjndTaMHa0qtZRsZorTsTIH32sLnOIBAvGgbSoz5qrvYvY7WKz2WGIyuqxgDvypN9pdobnzkqK1GM3zN/EJ6jU6OOK3lvmsN4Sz1OXlZttZIIeK10h5yQ1vhd81UcXbFs1rhj1OkbX4QbzuwFSscsMNtVsfLGSWUa1hIIqABU0OcZyV+mJOEYbPaxLO4taxrqUa526NGgUaDqJNeRa5NSsPfp656fQKKT3bXy88vn9WbNapxGxzzoY0uPMASvn2WUvcXHS4lx5yanvWm4z4/WaWySxwyOMj23ANjeMxIDs5aANzVZes75JtYPHwLSzphOVkWm358un3NSyUWO7ZpJNcklOpg83OUTK1bdzBENZdIRzUaO8r98VccrHZrHFE6Rwe0VdSKQ7pxLnCobQ5zTqVXxsw5Fa7ex4cTA3Y2VuuBuVvPN0ius6llKSVaimeeii2fEZXTg1FZa5dcckani7YthskMfFjbXnpU9pKp2VDAEkjo7RG1zw1pY8NFS0VLmuoNWd3YuzLlIsQabsjiaGg2KTOdQztXPxYykROiDLW65I0UvkEsfy1G9dw1/6WyTg1tyV+mq1lNj1SreU+aaeXnOSl4vYoTWqQNuPZHXdvc0gAawK6XcgWzsY2KMDM1kbacjWtHcAFxZsfLE0V2druRgc4/IBUTG7H91qaYYQWQnfV38nIaZmt5NfYsU4VLk8s9FsNXxO2KlBxiv2/azh4y4W/FWqSYb1xo34BuW9gr1qLgz08XSR+NqjKTgz08XSR+Nq8mcvJ9XsVdWyPRLB9AoihYYmmbETZ2NkkzUa91GkVz56jUrQ5gUvK56Oz/G/whSck3qsvS/wYuPjDgLCdtc0yxMAZW61kjA0VpU53kk5hrXvF3A2FLEXbFFGWvoXNe9hFRmqKPBBopBpqKJgqWV0LTOxrJTW81pqBnNKGp1UX8wtNK2Jxs7GySZrrXOoDnFc9RqUArGVU/wCibyzN8Mi5+SLe2jnj7nqNjFgjCltuiWKNrWmoax7AK6KmrySaL8cX8XsJ2J5fFEzdABzXyMLXUrTQ8GoqdB1oC5Y94LM9hka0VcykjRw3c5HPdqs2xGxjFjtNXn8qQXHni56tf1GvUStZwLPO+KtpjbHJUi6x14Xc1DWpVKxpyaOc8y2S7ujUxE0oddw6KchpTh1IDQopQ5oc0hzTnBBqCOEHWo2FcLxWaMyTPDWjh0k8DRpJ5lk9gwHhOE3ImWiOvFfRnPvrvWrXi/iC8yCe3vMrxnaxzi8A6r7jvvhGbnQFixltxbYZpYjn2Iua4agRvh1GqzTJvHGbe3ZKEhjyyvvBSnXdvHqWvWiBr2OY4Va4FrhwgihCyXDGT+1WeW9A10jAasdGfzG581RUEOHCP+kBrpKxLADxtnEa5vxGnVncQO9W7BWLlvtTQLbPIyHXGCBI8cDrugc9ebWuJh7J9aIrQfwzC+NzqxlrhVmsB1TUUP6uZAa2stysesxdF/Nys2DcE22zRPlMptNocGtEb5KRNFc5qaVcBXPmryqrYexYwlbJdlliYCAGgNkYGtaKmgq4nSSetAXjEf2fZ/g/cqVjOP8ARWjoZPCVWsVYcJWZscD4I3QhwF4yNvsYXbqlHbqlSQKK6WiAPY5jt64Fp5iKFAZNkvmAt1D+qJ4HKatd3ArXVjltxIttlnrCx77rqxyRUryEitWnhBzadIVzwHgnCEjmSWu0FjWEO2KMNq6mqQtFKcmfqQHUx39n2joz3hUfJP61L0X82Lv41x4RtAkgjgjELjS9sjb72AgjS7c1pwLgYAxZwlY5tlihYSQWkOkZRzTQ0zOrpAQGqLOsruizc8v/ABK72eeY2a++NonuE7GHAtv56NvcBzZ+VZ/jJgLCVue10kMbQwENayRlBWlTUuqTmHyQFjyZez2/HJ4ii5WKtjwlY2iLYI3RF9TekbebUi8QQ7Pw0ov6gM3m3zuc95XhWiTAsV47nWf1O4ededpYuKfqd5qt2M6StZXjoysorNtLFxT9TvNNpYuKfqd5psZPjK+zKyis20sXFP1O802li4p+p3mmxjxlfZlZRWbaWLin6neabSxcU/U7zTYx4yvsysorNtLFxT9TvNNpYuKfqd5psY8ZX2ZWUVm2li4p+p3mm0sXFP1O802MeMr7MrKKzbSxcU/U7zTaWLin6neabGPGV9mVlFZtpYuKfqd5ptLFxT9TvNNjHjK+zKyis20sXFP1O802li4p+p3mmxjxlfZlZRWbaWLin6neabSxcU/U7zTYx4yvsysorNtLFxT9TvNNpYuKfqd5psY8ZX2ZWVJwZ6eLpI/G1d3aWLin6nea/ew4HiEsZDdD2HfO4w5UUGYT1cNr5M11ERWRzgIiIAiIgCIiAIiIAiIgCIiAIiIAiIgCIiAIiIAiIgCIiAIiID//2Q==">
            <a:extLst>
              <a:ext uri="{FF2B5EF4-FFF2-40B4-BE49-F238E27FC236}">
                <a16:creationId xmlns:a16="http://schemas.microsoft.com/office/drawing/2014/main" id="{8F018560-9C4F-4FC9-B1DF-A30462742480}"/>
              </a:ext>
            </a:extLst>
          </p:cNvP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pic>
        <p:nvPicPr>
          <p:cNvPr id="81" name="Picture 8" descr="https://pbs.twimg.com/profile_images/378800000693738071/15d4a789b07e9fc77503cccbe55a8e82.png">
            <a:extLst>
              <a:ext uri="{FF2B5EF4-FFF2-40B4-BE49-F238E27FC236}">
                <a16:creationId xmlns:a16="http://schemas.microsoft.com/office/drawing/2014/main" id="{9FF4183D-3B4E-48B7-A69D-1568958C6F4A}"/>
              </a:ext>
            </a:extLst>
          </p:cNvPr>
          <p:cNvPicPr>
            <a:picLocks noChangeAspect="1" noChangeArrowheads="1"/>
          </p:cNvPicPr>
          <p:nvPr/>
        </p:nvPicPr>
        <p:blipFill rotWithShape="1">
          <a:blip r:embed="rId68" cstate="print">
            <a:extLst>
              <a:ext uri="{28A0092B-C50C-407E-A947-70E740481C1C}">
                <a14:useLocalDpi xmlns:a14="http://schemas.microsoft.com/office/drawing/2010/main" val="0"/>
              </a:ext>
            </a:extLst>
          </a:blip>
          <a:srcRect t="23522" r="4562" b="24864"/>
          <a:stretch/>
        </p:blipFill>
        <p:spPr bwMode="auto">
          <a:xfrm>
            <a:off x="3352928" y="571238"/>
            <a:ext cx="726882" cy="393107"/>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10" descr="http://www.ahpanet.com/resource/resmgr/news/usda.gif">
            <a:extLst>
              <a:ext uri="{FF2B5EF4-FFF2-40B4-BE49-F238E27FC236}">
                <a16:creationId xmlns:a16="http://schemas.microsoft.com/office/drawing/2014/main" id="{ABC1A272-403F-40CA-800C-36FD85DC07FA}"/>
              </a:ext>
            </a:extLst>
          </p:cNvPr>
          <p:cNvPicPr>
            <a:picLocks noChangeAspect="1" noChangeArrowheads="1"/>
          </p:cNvPicPr>
          <p:nvPr/>
        </p:nvPicPr>
        <p:blipFill>
          <a:blip r:embed="rId69" cstate="print">
            <a:extLst>
              <a:ext uri="{28A0092B-C50C-407E-A947-70E740481C1C}">
                <a14:useLocalDpi xmlns:a14="http://schemas.microsoft.com/office/drawing/2010/main" val="0"/>
              </a:ext>
            </a:extLst>
          </a:blip>
          <a:srcRect/>
          <a:stretch>
            <a:fillRect/>
          </a:stretch>
        </p:blipFill>
        <p:spPr bwMode="auto">
          <a:xfrm>
            <a:off x="4174225" y="698501"/>
            <a:ext cx="602984" cy="602984"/>
          </a:xfrm>
          <a:prstGeom prst="rect">
            <a:avLst/>
          </a:prstGeom>
          <a:noFill/>
          <a:extLst>
            <a:ext uri="{909E8E84-426E-40DD-AFC4-6F175D3DCCD1}">
              <a14:hiddenFill xmlns:a14="http://schemas.microsoft.com/office/drawing/2010/main">
                <a:solidFill>
                  <a:srgbClr val="FFFFFF"/>
                </a:solidFill>
              </a14:hiddenFill>
            </a:ext>
          </a:extLst>
        </p:spPr>
      </p:pic>
      <p:sp>
        <p:nvSpPr>
          <p:cNvPr id="83" name="AutoShape 12" descr="data:image/jpeg;base64,/9j/4AAQSkZJRgABAQAAAQABAAD/2wCEAAkGBxQTERQUEhAWERUUFhgXEhUVFhQVGBgXGhQXGBgVFxgYHSggHB4lHxcVLTkiJSorMC4uHB8zODMsNygtLisBCgoKDQwOGw8PFDchHCUsLjctNys3KysrOCsrNzcrNCwrLCsrKyssKyw4Nzg3Kys3KysrKywrLCsrKyssKysrK//AABEIAJsAuwMBIgACEQEDEQH/xAAbAAEAAgMBAQAAAAAAAAAAAAAABQYCBAcBA//EADwQAAEDAgQEAggCCAcAAAAAAAEAAgMEEQUGEiETMUFRFCIHMjRhcXORsiNCFSQlUmKBobEWMzVDcpPR/8QAGAEBAQEBAQAAAAAAAAAAAAAAAAIEAwH/xAAhEQEBAAEEAQUBAAAAAAAAAAAAAQMCMnGxMREhUWHREv/aAAwDAQACEQMRAD8A7iiIgxc4C1+vJeqDx/2ij+Y/7FOL30c9OT+tWrT8fnqXS6pnpOzC+jgjdG6z5H6WNvYuOm9h/wCLXyhn1tXC/UBDNC9rJg43AB/P9bj3FeOi9axe19+yyXP8OxyHxk8gqo/xGRNHlO9g8i4vtyKk81ZgZS0rKqSThu/Iw3/FJFzGB3NtkFtRVfJGdoMRY7hh0ckduLE/Zzb8j7x71aEBERAREQEREBERAREQEREBERAREQQePe0UfzH/AGKWqZwxpc7kBcqIx72ij+Y/7FMTNu02522Pv6FVfEZ8W/JzOo436S6l1bhkktVF4QwHXC0m7tTiWiN38RbvYclSvR3jM3Gq5HRibjRCN97Df8pIHPkPorJnfDKirqKeje3ywtklqRATJp/je4j13dis48OjFNQ1IfG5+h8cgisw2NtPFA/MLW6b3UtDTidG0xO4UJ8w1gMdu4C5DT9d1v519IztEQdTh7NV2PDbWsN7Fw2e33bEL4PYWhvSMnzbXvbla/K+6larCwygYIoopp6mRkWmYl4DCdLZAwb7Hr2QYejynbh7Za/TLNHVNYQLgvjj1+aR/wC8AT06BdmikDgCDcEXB9xXEfRjSzQCaJ7TK6Kbhnz7xWtd1nf7RG3xXbom2AA2A5WQZoiICIiAiIgIiICIiAiIgIiICIiCCx/2ij+Y/wCxTig8f9oo/mP+xTZVXxGfFvyczqObMZU4VO9rRx6eolfIwBkkkxeRcse8bNA6OPwWq/DJG1EU84p6UVRLXw8Nt5QfNoLxyfzOr4rqdlp4nhcc7NErA4XuO4PcHoVLQ5pTZUpG1kpcNUULWuiic+8bXi5DnXNnXPTpZbmBCopozVRtjrGyOLpZGM0ucO7RzAHLmeSsVLkGlj2bxLXJsZCRvzVjo6RkTGxxtDGMFmtGwAQU3AsMbV1Bq7SRQaNEUTtUbi4kOe57SNtwLD4q8MbYAdl7ZLoPUREBERAREQEREBERAREQEREBERBBY/7RR/Mf9imyoTH/AGij+Y/7FNlVfEZ8W/JzOo5rlzMeLVrHywspGsbK+MB/EvdriL7FS2Wc0VRq30eIQxxSiPixvjcSx7AbHn2VO9HFTibaeYUdNTSxeJm3lkex1+IbizeimqjL9XprK6vkZxfCvihiivpjaRcnUTcnkpaHSRICNQIIte99rd7quY1j7462jhZoMdQJDI7sGi4IPJa+Cu/YjO/hD8f8sqgxYcKmPAYnvIa6N5fY2LgAPLf3oOyU9dHJcMkY8jmGuBI+iqYzFVSS4jFC2LXTFgg4hLWnU251lQWeMAgw1kFXQsbSvZPG14ZsJGPdpc1w6ndRuY3+TMBG3lit3vwwg61BUWia6VzWnSC86hpvbexPRZ01UyQamPa8d2kEf0XNGUra7EYaacl0FNRRSGEkhsj3iwce4ACseF5Ogpaxs1M/wzXMLX0zbaH9n2O4I9yCZzXiTqejqJ2AF0UbntB5XA2umWMQdPRwTPADpI2ucByuR0Wl6Qj+zKz5D/7FVHKmG4uaKnMWIU7I+E3Q0wFxDbbAnVugs2GZikkxWqpC1ojhjjc0i+ol1736KxPrYw7SZWB37pc0H6XuuRUVZU0lbi8s8rJqiGja/W1pYw2a7Ttc2WphNFBLSMM+E1lRPKzU6qAHELnb6mOvsATtZB22SUNF3ODQOZJAH1K+UFbHIPw5WSf8XB39lyeR/Eo8PZibpzI18gFI1mt9SG7Nc8A3sAAe26yw2nbDjNH4egfh8crJA4GwElrHdg5W7oLDDnl7KKrqZWMc6CofExgOnUGuaAd+u/Rb2OZpfHNhzYtDm1c3DkN76Rp1GxHUKgV+GxyYRiL5GB7o62Uxk/lJewGylM1YBCx2D08LODHJU6nhhsTqj85B7kXQdSgro3khkjHkcw1zSR/IFbC5njuX6ehr8LfSRCndLU8KTRsHsMbidQ68gumIPUREBERBBY/7RR/Mf9imyoTH/aKP5j/sU4qviM+Lfk5nUVvIuXHUMD4nSCQumkkBAts9xNlOYlSCaJ8TvVkaWm3Yiyo2HekSecPdT4RPMxj3ML2viAJabG1yFYcu47PUPe2bD5aQNFw6RzHBxvaw0lS0K1BknEPDmjdiTPChhYwtitMW22a5xNrfyWVb6O5Xx4e1lZwX0LTZ7WC5d0Nj09y6EECCiDKFZUzROxGsjligeJI4oYywPe31XSEk8uwX2xTI75RiI4wHjg0N8vqaRbffdXVQ2VcwNrInyNYWBkskVibm7HaSf52QQ2M5Olc6CopagQVUEQi1FupkjbC7Xi/JfTAcqziqFZXVLaidrDHE2NhZHG0m5sCSSSe6tyXQRuZMMNTSzQB2gysLNRF7XHOy9y9hpp6WGAu1GJgZq72HNSJK+dRLpY5x30gn6C6CtQ5S/XqupkeHx1UTYnR25AAg3PXmoiHKWJQM8NS4kxtNuGF8WqaNp/K1wNtul1asp42K2ljqWsLBJezSbnZxbv8ARS9kFBrsgyx+FkoarhzUrHsDpwZBIHm7te99z2XzdkuudV01bLXMkmidZ7OGWxCM+sIxe9/eV0KyWQUv/AxNFWUpm3qZnyteG+pqLSBbryWIyhUvNC6oqmSPo5zJqbGW6o9GkMtfY+9XayWQQOYsANTNRyB+jws/FItfV5S2w7c1PBLL1AREQEREEFj/ALRR/Mf9inAonGaVzpqZzRcMe4u9wLbXUsVVvtHDFLMmu/c6jjfo2xiujp5m02HeJj8TMdfFYzcvNxY9lYcx47XfoytlmpfAyRNBhLZBJq6k7cun1URlKTFaCKSFuEcZpmle15nY0kOeSNt1J43NiNfQ1kEuGeGc6L8K0zH636vV5C23VS7tTHcJq4sNdXfpKfxMcXGt5OH6t+Foty3+K2ZsUnxCrp6Rk7qVnhWVNQYra3l/JgceQ2KsGZ8MllwianjZqldTcMNuPW0gWudlWpMNqKaopKimbHNUNpGQ1VK57WvLG2s9hPUG6DPw9TSYvR0/jZZqeVkrwyTSSC3TcFwG43WjlszfoufgVLKS9fOJZnlo0xcY6i3VtqsvqyWrmxqikq4m054c3Cga7W9rPLd8juW+2y+EmUqsUUf6sJnQ4hLUOp3OaBLG57i3fl1B37INd2LxwVlH4LFZ6riTtZM13nic03vZ1rA+4FSWD01VW4jiMbq6WKngnaAyMgON2bN1EXDfh1WOOw4jUeHkZhbYI6WdknAEjOJIRzIt5Wgf1ViyThM0NXiMksehtRMx8e4NxwwDy7FBW4cxT0EeKRvmdU+F4fhXSWLryAhrXEDfdSLMqVfhTMcTnNU6MvdfTwrltzHoty5jusqvKMlRPijZW8OOqbFwZNj5mB1iB7jZYxYji/hzSmgbxg3hip4jRCRa3E0+te3TugkfQ/8A6RS352ff/scroqv6NMMlpsNghnZokYHahcHm9xvcK0ICIiAiIgIiICIiAiIg8IXqIg8ASy9RB4QoDMOVIaqSOVzpIpYgQyWJxY4NO5ae4v0VgRBXsDylDTzOn1STTObpMsry9wbe+kDkB8FYV5ZeoCIiAiIgIiICIiAiIgIiICIiAiIgIiICIiAiIgIiICIiAiIgIiICIiAiIgIiICIiAiIgIiICIiAiIgIiICIiAiIgIiICIiAiIgIiICIiAiIgIiICIiAiIgIiICIiAiIgIiICIiAiIgIiICIiD//Z">
            <a:extLst>
              <a:ext uri="{FF2B5EF4-FFF2-40B4-BE49-F238E27FC236}">
                <a16:creationId xmlns:a16="http://schemas.microsoft.com/office/drawing/2014/main" id="{DF1F789B-FC12-4FC3-A8B0-B2F2CB3AB228}"/>
              </a:ext>
            </a:extLst>
          </p:cNvPr>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84" name="AutoShape 14" descr="data:image/jpeg;base64,/9j/4AAQSkZJRgABAQAAAQABAAD/2wCEAAkGBxQTERQUEhAWERUUFhgXEhUVFhQVGBgXGhQXGBgVFxgYHSggHB4lHxcVLTkiJSorMC4uHB8zODMsNygtLisBCgoKDQwOGw8PFDchHCUsLjctNys3KysrOCsrNzcrNCwrLCsrKyssKyw4Nzg3Kys3KysrKywrLCsrKyssKysrK//AABEIAJsAuwMBIgACEQEDEQH/xAAbAAEAAgMBAQAAAAAAAAAAAAAABQYCBAcBA//EADwQAAEDAgQEAggCCAcAAAAAAAEAAgMEEQUGEiETMUFRFCIHMjRhcXORsiNCFSQlUmKBobEWMzVDcpPR/8QAGAEBAQEBAQAAAAAAAAAAAAAAAAIEAwH/xAAhEQEBAAEEAQUBAAAAAAAAAAAAAQMCMnGxMREhUWHREv/aAAwDAQACEQMRAD8A7iiIgxc4C1+vJeqDx/2ij+Y/7FOL30c9OT+tWrT8fnqXS6pnpOzC+jgjdG6z5H6WNvYuOm9h/wCLXyhn1tXC/UBDNC9rJg43AB/P9bj3FeOi9axe19+yyXP8OxyHxk8gqo/xGRNHlO9g8i4vtyKk81ZgZS0rKqSThu/Iw3/FJFzGB3NtkFtRVfJGdoMRY7hh0ckduLE/Zzb8j7x71aEBERAREQEREBERAREQEREBERAREQQePe0UfzH/AGKWqZwxpc7kBcqIx72ij+Y/7FMTNu02522Pv6FVfEZ8W/JzOo436S6l1bhkktVF4QwHXC0m7tTiWiN38RbvYclSvR3jM3Gq5HRibjRCN97Df8pIHPkPorJnfDKirqKeje3ywtklqRATJp/je4j13dis48OjFNQ1IfG5+h8cgisw2NtPFA/MLW6b3UtDTidG0xO4UJ8w1gMdu4C5DT9d1v519IztEQdTh7NV2PDbWsN7Fw2e33bEL4PYWhvSMnzbXvbla/K+6larCwygYIoopp6mRkWmYl4DCdLZAwb7Hr2QYejynbh7Za/TLNHVNYQLgvjj1+aR/wC8AT06BdmikDgCDcEXB9xXEfRjSzQCaJ7TK6Kbhnz7xWtd1nf7RG3xXbom2AA2A5WQZoiICIiAiIgIiICIiAiIgIiICIiCCx/2ij+Y/wCxTig8f9oo/mP+xTZVXxGfFvyczqObMZU4VO9rRx6eolfIwBkkkxeRcse8bNA6OPwWq/DJG1EU84p6UVRLXw8Nt5QfNoLxyfzOr4rqdlp4nhcc7NErA4XuO4PcHoVLQ5pTZUpG1kpcNUULWuiic+8bXi5DnXNnXPTpZbmBCopozVRtjrGyOLpZGM0ucO7RzAHLmeSsVLkGlj2bxLXJsZCRvzVjo6RkTGxxtDGMFmtGwAQU3AsMbV1Bq7SRQaNEUTtUbi4kOe57SNtwLD4q8MbYAdl7ZLoPUREBERAREQEREBERAREQEREBERBBY/7RR/Mf9imyoTH/AGij+Y/7FNlVfEZ8W/JzOo5rlzMeLVrHywspGsbK+MB/EvdriL7FS2Wc0VRq30eIQxxSiPixvjcSx7AbHn2VO9HFTibaeYUdNTSxeJm3lkex1+IbizeimqjL9XprK6vkZxfCvihiivpjaRcnUTcnkpaHSRICNQIIte99rd7quY1j7462jhZoMdQJDI7sGi4IPJa+Cu/YjO/hD8f8sqgxYcKmPAYnvIa6N5fY2LgAPLf3oOyU9dHJcMkY8jmGuBI+iqYzFVSS4jFC2LXTFgg4hLWnU251lQWeMAgw1kFXQsbSvZPG14ZsJGPdpc1w6ndRuY3+TMBG3lit3vwwg61BUWia6VzWnSC86hpvbexPRZ01UyQamPa8d2kEf0XNGUra7EYaacl0FNRRSGEkhsj3iwce4ACseF5Ogpaxs1M/wzXMLX0zbaH9n2O4I9yCZzXiTqejqJ2AF0UbntB5XA2umWMQdPRwTPADpI2ucByuR0Wl6Qj+zKz5D/7FVHKmG4uaKnMWIU7I+E3Q0wFxDbbAnVugs2GZikkxWqpC1ojhjjc0i+ol1736KxPrYw7SZWB37pc0H6XuuRUVZU0lbi8s8rJqiGja/W1pYw2a7Ttc2WphNFBLSMM+E1lRPKzU6qAHELnb6mOvsATtZB22SUNF3ODQOZJAH1K+UFbHIPw5WSf8XB39lyeR/Eo8PZibpzI18gFI1mt9SG7Nc8A3sAAe26yw2nbDjNH4egfh8crJA4GwElrHdg5W7oLDDnl7KKrqZWMc6CofExgOnUGuaAd+u/Rb2OZpfHNhzYtDm1c3DkN76Rp1GxHUKgV+GxyYRiL5GB7o62Uxk/lJewGylM1YBCx2D08LODHJU6nhhsTqj85B7kXQdSgro3khkjHkcw1zSR/IFbC5njuX6ehr8LfSRCndLU8KTRsHsMbidQ68gumIPUREBERBBY/7RR/Mf9imyoTH/aKP5j/sU4qviM+Lfk5nUVvIuXHUMD4nSCQumkkBAts9xNlOYlSCaJ8TvVkaWm3Yiyo2HekSecPdT4RPMxj3ML2viAJabG1yFYcu47PUPe2bD5aQNFw6RzHBxvaw0lS0K1BknEPDmjdiTPChhYwtitMW22a5xNrfyWVb6O5Xx4e1lZwX0LTZ7WC5d0Nj09y6EECCiDKFZUzROxGsjligeJI4oYywPe31XSEk8uwX2xTI75RiI4wHjg0N8vqaRbffdXVQ2VcwNrInyNYWBkskVibm7HaSf52QQ2M5Olc6CopagQVUEQi1FupkjbC7Xi/JfTAcqziqFZXVLaidrDHE2NhZHG0m5sCSSSe6tyXQRuZMMNTSzQB2gysLNRF7XHOy9y9hpp6WGAu1GJgZq72HNSJK+dRLpY5x30gn6C6CtQ5S/XqupkeHx1UTYnR25AAg3PXmoiHKWJQM8NS4kxtNuGF8WqaNp/K1wNtul1asp42K2ljqWsLBJezSbnZxbv8ARS9kFBrsgyx+FkoarhzUrHsDpwZBIHm7te99z2XzdkuudV01bLXMkmidZ7OGWxCM+sIxe9/eV0KyWQUv/AxNFWUpm3qZnyteG+pqLSBbryWIyhUvNC6oqmSPo5zJqbGW6o9GkMtfY+9XayWQQOYsANTNRyB+jws/FItfV5S2w7c1PBLL1AREQEREEFj/ALRR/Mf9inAonGaVzpqZzRcMe4u9wLbXUsVVvtHDFLMmu/c6jjfo2xiujp5m02HeJj8TMdfFYzcvNxY9lYcx47XfoytlmpfAyRNBhLZBJq6k7cun1URlKTFaCKSFuEcZpmle15nY0kOeSNt1J43NiNfQ1kEuGeGc6L8K0zH636vV5C23VS7tTHcJq4sNdXfpKfxMcXGt5OH6t+Foty3+K2ZsUnxCrp6Rk7qVnhWVNQYra3l/JgceQ2KsGZ8MllwianjZqldTcMNuPW0gWudlWpMNqKaopKimbHNUNpGQ1VK57WvLG2s9hPUG6DPw9TSYvR0/jZZqeVkrwyTSSC3TcFwG43WjlszfoufgVLKS9fOJZnlo0xcY6i3VtqsvqyWrmxqikq4m054c3Cga7W9rPLd8juW+2y+EmUqsUUf6sJnQ4hLUOp3OaBLG57i3fl1B37INd2LxwVlH4LFZ6riTtZM13nic03vZ1rA+4FSWD01VW4jiMbq6WKngnaAyMgON2bN1EXDfh1WOOw4jUeHkZhbYI6WdknAEjOJIRzIt5Wgf1ViyThM0NXiMksehtRMx8e4NxwwDy7FBW4cxT0EeKRvmdU+F4fhXSWLryAhrXEDfdSLMqVfhTMcTnNU6MvdfTwrltzHoty5jusqvKMlRPijZW8OOqbFwZNj5mB1iB7jZYxYji/hzSmgbxg3hip4jRCRa3E0+te3TugkfQ/8A6RS352ff/scroqv6NMMlpsNghnZokYHahcHm9xvcK0ICIiAiIgIiICIiAiIg8IXqIg8ASy9RB4QoDMOVIaqSOVzpIpYgQyWJxY4NO5ae4v0VgRBXsDylDTzOn1STTObpMsry9wbe+kDkB8FYV5ZeoCIiAiIgIiICIiAiIgIiICIiAiIgIiICIiAiIgIiICIiAiIgIiICIiAiIgIiICIiAiIgIiICIiAiIgIiICIiAiIgIiICIiAiIgIiICIiAiIgIiICIiAiIgIiICIiAiIgIiICIiAiIgIiICIiD//Z">
            <a:extLst>
              <a:ext uri="{FF2B5EF4-FFF2-40B4-BE49-F238E27FC236}">
                <a16:creationId xmlns:a16="http://schemas.microsoft.com/office/drawing/2014/main" id="{93947922-4DAD-4077-AB16-A41154220FC9}"/>
              </a:ext>
            </a:extLst>
          </p:cNvPr>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pic>
        <p:nvPicPr>
          <p:cNvPr id="85" name="Picture 18" descr="https://www.fhcrc.org/etc/designs/public/img/logos/fh_logo_color_large.gif">
            <a:extLst>
              <a:ext uri="{FF2B5EF4-FFF2-40B4-BE49-F238E27FC236}">
                <a16:creationId xmlns:a16="http://schemas.microsoft.com/office/drawing/2014/main" id="{54F87712-1B6C-4860-A735-1BB98D0E4AB1}"/>
              </a:ext>
            </a:extLst>
          </p:cNvPr>
          <p:cNvPicPr>
            <a:picLocks noChangeAspect="1" noChangeArrowheads="1"/>
          </p:cNvPicPr>
          <p:nvPr/>
        </p:nvPicPr>
        <p:blipFill>
          <a:blip r:embed="rId70" cstate="print">
            <a:extLst>
              <a:ext uri="{28A0092B-C50C-407E-A947-70E740481C1C}">
                <a14:useLocalDpi xmlns:a14="http://schemas.microsoft.com/office/drawing/2010/main" val="0"/>
              </a:ext>
            </a:extLst>
          </a:blip>
          <a:srcRect/>
          <a:stretch>
            <a:fillRect/>
          </a:stretch>
        </p:blipFill>
        <p:spPr bwMode="auto">
          <a:xfrm>
            <a:off x="7386494" y="1044339"/>
            <a:ext cx="1511300" cy="456139"/>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20" descr="Cincinnati Children's">
            <a:extLst>
              <a:ext uri="{FF2B5EF4-FFF2-40B4-BE49-F238E27FC236}">
                <a16:creationId xmlns:a16="http://schemas.microsoft.com/office/drawing/2014/main" id="{0DFA198D-4019-4700-9ED8-139059CB1E44}"/>
              </a:ext>
            </a:extLst>
          </p:cNvPr>
          <p:cNvPicPr>
            <a:picLocks noChangeAspect="1" noChangeArrowheads="1"/>
          </p:cNvPicPr>
          <p:nvPr/>
        </p:nvPicPr>
        <p:blipFill>
          <a:blip r:embed="rId71" cstate="print">
            <a:extLst>
              <a:ext uri="{28A0092B-C50C-407E-A947-70E740481C1C}">
                <a14:useLocalDpi xmlns:a14="http://schemas.microsoft.com/office/drawing/2010/main" val="0"/>
              </a:ext>
            </a:extLst>
          </a:blip>
          <a:srcRect/>
          <a:stretch>
            <a:fillRect/>
          </a:stretch>
        </p:blipFill>
        <p:spPr bwMode="auto">
          <a:xfrm>
            <a:off x="4491509" y="1355027"/>
            <a:ext cx="992365" cy="441657"/>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6" descr="http://www.fib-international.org/univ_cape_town.jpg">
            <a:hlinkClick r:id="rId72"/>
            <a:extLst>
              <a:ext uri="{FF2B5EF4-FFF2-40B4-BE49-F238E27FC236}">
                <a16:creationId xmlns:a16="http://schemas.microsoft.com/office/drawing/2014/main" id="{C53FF720-BB1A-4D79-AB66-1C411CC877C1}"/>
              </a:ext>
            </a:extLst>
          </p:cNvPr>
          <p:cNvPicPr>
            <a:picLocks noChangeAspect="1" noChangeArrowheads="1"/>
          </p:cNvPicPr>
          <p:nvPr/>
        </p:nvPicPr>
        <p:blipFill>
          <a:blip r:embed="rId73" cstate="print"/>
          <a:srcRect/>
          <a:stretch>
            <a:fillRect/>
          </a:stretch>
        </p:blipFill>
        <p:spPr bwMode="auto">
          <a:xfrm>
            <a:off x="77536" y="5596166"/>
            <a:ext cx="775991" cy="735149"/>
          </a:xfrm>
          <a:prstGeom prst="rect">
            <a:avLst/>
          </a:prstGeom>
          <a:noFill/>
        </p:spPr>
      </p:pic>
      <p:pic>
        <p:nvPicPr>
          <p:cNvPr id="89" name="Picture 12" descr="Fichier:Logo CHU Angers.svg">
            <a:hlinkClick r:id="rId74"/>
            <a:extLst>
              <a:ext uri="{FF2B5EF4-FFF2-40B4-BE49-F238E27FC236}">
                <a16:creationId xmlns:a16="http://schemas.microsoft.com/office/drawing/2014/main" id="{8C388F79-6B29-4B3F-8145-A13C14566C9F}"/>
              </a:ext>
            </a:extLst>
          </p:cNvPr>
          <p:cNvPicPr>
            <a:picLocks noChangeAspect="1" noChangeArrowheads="1"/>
          </p:cNvPicPr>
          <p:nvPr/>
        </p:nvPicPr>
        <p:blipFill>
          <a:blip r:embed="rId75" cstate="print"/>
          <a:srcRect/>
          <a:stretch>
            <a:fillRect/>
          </a:stretch>
        </p:blipFill>
        <p:spPr bwMode="auto">
          <a:xfrm>
            <a:off x="4654114" y="2214519"/>
            <a:ext cx="917378" cy="611586"/>
          </a:xfrm>
          <a:prstGeom prst="rect">
            <a:avLst/>
          </a:prstGeom>
          <a:noFill/>
        </p:spPr>
      </p:pic>
      <p:sp>
        <p:nvSpPr>
          <p:cNvPr id="90" name="AutoShape 2" descr="data:image/jpeg;base64,/9j/4AAQSkZJRgABAQAAAQABAAD/2wCEAAkGBhQQERUUExQWFRUTGRoWGRcYGRgbGxwYHBgaHSAbGhgZHSYfFx0pGxkaIi8gIycvLCwuFx4xNTAqNyYrLCkBCQoKDgwOGg8PGi8iHyQqKSosNi8sLCwtKSwsLiosLCwpLCwpLSksKiwvKikvNSwtNCk0KiwpLCwtKi8qLCwvLP/AABEIAMUBAAMBIgACEQEDEQH/xAAcAAEAAgMBAQEAAAAAAAAAAAAABgcDBAUCAQj/xABNEAACAQMCAwQHAwcICAUFAAABAgMABBESIQUTMQYHIkEUMlFSYXGRI0KBGDNUYqGx0hUXcoKSk5TRFiQ1Q1OzwdN0g7LC8Ag0o6Th/8QAGwEAAQUBAQAAAAAAAAAAAAAAAAECAwQFBgf/xAA7EQABAwIEAwUGBAYBBQAAAAABAAIRAyEEEjFRBUFhEyJxgaEUMlKR0fBCYnKxFVSTsuHxgjOSosHS/9oADAMBAAIRAxEAPwC76UqJduO1EsJitLMBr26yI84xGg6ysD7ADjO3hOxxgy0KDq7wxv8AgDmT0CaTClFxeJH67qmfeYD99eoZ1cZVgw9oIP7qpC54ZbPO8S29xxm7X89KZXjiVvNVZD0B8jt7D5Vms+E26SpGIrrgt25+ybmPJDI3krM3X+j8cb5wds8IphvvmYn3Rpvlz5465esKPP8Af3ZXZSot2H7VvdCW3uV5d5anTKo6MPKRfgfh8D0IqU1iV6L6Dyx+o9diOhUgMpSlKhSpSlKEJSlKEJSlKEJSlKEJSlKEJSlKEJSlKEJSlcrtH2ot+Hxcy4kCj7q9WY+xV6n9w88U+nTdUcGMEk7ImF1a+MwHU4+dV0vFuLcVObZBw+1PSWUBpnG+4U5wOh2A+DGtTiPd/wANgZTxLiEs0hGwnnAz03C+uP7WK028PY05atTvfC0Zz5xA9UzNsFaCuDuCD8q+1VXFOx8FrDHd8IuXiZpY4gUk5sT8yQR+INkNgt0ORsdvMdtuJcZtD9pBb3qDGeQxjkHtOltj8gPMUjuHtImlUHMQ7uGRqLkjnujNuFOqVH+zvbi2vcqrGOZThoJRokU+zSev4VIKz6tJ9J2WoIKcDOiUpSokqVUfGL9hecbuQTrtoIreI+4JBg4+OoE5+Jq3KqW4seZf8cs/v3MKSxg58RRARg/0nA/A+ytrhGUOqE7N+Wdmb0nyUb+Sm/d5wVLTh1uiqFLosjnzZ3UEknz9g+AFafezDG3CbgyDOgKVPmHLqqkezc4+RNbXdzxcXXDbZwclUEbfB0Gk59nQH8RXY43wlbu3lgfIWVChI6jI2I+IOD+FQOquo4/tKsyHyd7G6WJbAVbdoZ5bGWw4uUJDQRw3ar18Sg5Pkdz8N0UZ3q0ra5WVFdDqR1DKR5qRkH6GqT4lxO7uIl4FKrG5EyxmUgFTbL4lfrnIAU79Qu5zmrpsLJYIkiQYSNVRR+qoAH7BVvitMMp088Zu9EaFmrT6mOgSMNz93WelKVgqRKUpQhKUpQhKUpQhKUpQhKUpQhKUpQhKUqFdtu8D0Zja2oE14w9XbTECPXkY4Vdt8E7DBOARmxh8PUxD8lMX9ANyeQSEgarN287wU4cvLjXnXbglIhkhRg+OTHRRjOOpx5DJET7vrX0q8E9/FNLcvHz0aUIIoosgLy11E7k7EgYwcDOSeJYPFHbXmZBeX13MLbmx+M8pzGreM+CMMS6qSRqIXqBtu9sOH3Evps0+q3EcMEMdtFJq1lywSOQqPGRqJKLkbjc4rq6WEp0aZoMsXWLjqfdHdFjll3nHeUJcSZVysdaeB8al8Lrg9RswzkH2+yqk4ARYX0puommk0k3LyJzJF0+rPE334HUboo1IRjotdzsj3oQzHlMnJGqKG3h2MjKVzrYbKqadJz0x0JrF224xHdiFuUPQo5NT3jwmVCRldKIPEUyfznqEgesOudhMPWw9R9CqwhrhffcRGp6DUjnBBc4giQufJcen30AtVK27SNcoFCRozW8ZHNlQASZ5xjUaiAQPV2ydq1l4fDaK10kwvNI5zqk4ued54lQAgaxhfFoIwOle+wVjDarf3ytz0iXlJKN2kjhjDsQSTks2F64+zGwr1w5Lee2VbyO+a5mAaTSLptTEhgY3izFy+hGDgDrjerdVzc2RubI3KO7Zx1JnwBAOlwNEgXLueFJxORUmulSZVeOEzRosxOsAOJrecpLIjRldIAO7ZUZBrs8L7xzZT+hcUZFkRV0XKEskgJwC4G8beZJwOucDGeRJZyyzO0bMFiys5MjyMoGSIiYpEiacsxBiXUBklmycHTTizWVrK+kxqmMxYGQHOAJohHojJ3xqj0N5SEmpnUW129m7vC0CwLSTyIGh2IMyDskmLq5IJ1dQyMGVhkMCCCD5gjrXuq57FXzWksaq8EtnfueUYCwWGcIWZBG5JRG0sdI9U+Qqxq5fF4b2eplmRy/yORBkEKYGUque8mJrG7tuLRgsISIZ1HnExOD8/ER89HsqxqxXdokqNHIoZHBVlO4IPUGjB4j2eqHkSLgjcGxH3zQ4SFWj344LdG5j+04XxAiRmTLcqVt9YA+6fh5bfdANmW1ysiK6MGRwGVlOQQehBHUVVi54E7Wl2pn4VcEhHYFuUW3KOPZny8/WG+RWyOFXfCcT8MPplg/jNtq1FQd9ULDJI+WTvuG6jZxWFZiA0h3eI7rjZtQDQE/heNDOv7xgx96f4VkGzTmczQvMC6Q+katJOSurrjIBx8KzVHOy/b604gMRvplHrQyeGQEddvvfMVI6wa1KpSdkqggjdSAg6JSlKhSpSuPxfthZ2hInuYkYb6dQLf2Rk/sqOTd9fDV6SSP/AEY2/wDdirlLAYmsJp03EeBTS4DUqd0qBw99vDW6vKvzjb/25rp2nehw2XpdxjPvhk/9QGKe/huLZ71J3/aUZ27qU0rm2faS1m/NXML+XhkQ7/ga6IbNU3Mcww4QnL7SlKYhKUJrWu+KRRDMksaDrlmVf3mnBpcYAQtmvjNgZOwFQjjvfFw+2BCSG4cdFiGR/bPh+hNQPtH2jvOI+ji6ljsbO5bOgSAOYtOou/my42AIAJK+Hoa18NwfEVYNQZG7nU87N1Nv9qM1ANFL+Ndv5L649A4UVaQgmS5yNEaDGSnvHfGr2kYz1ELsbKws4LqZ1N/PzJEBZS6xgMUEs3VVDSAsNWWIK4HrGvXD+BzGOQWcF9NCHEcRLxwxSW2tWfLhVduZ4t1xsUyWxt5uuK3VvHLDcQJaRyTrMYmUqk0aooFusoBVFCxAY6tq8hnPSUMOykOyoG1pGYBx3zfi8gABFzBJURM3K7Ebya+H2tlaqYbcG65k/wBlzHRdHPZSNSoHkDZIyx6YAzXyV0WzvL2e49IuLppYLRl1YJ08rMMIPhIbWA430438Rz5bjCTtd3d3cAwrFEi26KYllkCyOsHi+0lQawxIwG5mSNIrFZ2gduHrZ2ySOZNT3UpYRvMiPI6xjGVjEgLHQApZQPbUeWPeERqd9XuBc6L6TAvt8Kre4tewcyZb6HSkCxutlb4LOxj/ADlwyAZ0poXJOgZxlqx8L4WrNE8EsF3LnKWOtp7a3j2weYWbluuPXxvkqq9CMKPNIvEYYGkuZZJSbi5jAH2SRL9lGTtkuXUKCcLmsizWkgiRUuC7hbi4vlglErR4wOVyxqjRymkDGkKrYBJ1U2C1mUTy0uPdH4TcA355zaLaCmXdWdXDUZgNTyTs2OmTM+etfeK9n7S0QZa6VHYIlvDPOFZjvpSJHGBjJIGAACfKtHuj4lG9vPDETogncx6shjDL442IbffLbnrjNafbi6X00rcEiAJbxllySkU7TczwgHJdoY4iQMhWOOprIdTqHH1WgkCS6BqQTa29x12upJ7oXKPaC0vAotlggitnKW4dmh1MyjUyh42tyx1N4XBPmSurNaN5JqcRIOQzIeZ4SiRQEHmPg5ESeEq0JJjZjG8bA9OxwPgsF1YW4gAa6WK3MsQleNZIta6uYgOh8orLkg9ADnAFdmz7prbmc2Ytl8F7eMhLbZtQQRhQWUHfBOCcnG+K0XYnDYckEuEEgA3M766GSb2JJTIJWt3Y9jljjW5bmKheSS2gc7RI/hDEA+J2jxuegPzNWHQDFK5jF4l+Jqmo/wD0NvvU31UzRAhKUpVVKsF9YxzxtHKgdHGGVhkEVXsnZ294IWk4fm6tMlmtHJ1p5nlMNz59N/aGO9WTSreHxb6ALYDmnVp0P0PUQU0tlV0i8K4/1HKul6jaK4Uj9kmD88fA18HZrjNj/wDa3iXcYziO5B1DfIGrcn2euB8PZ3+1Pd3a8QOt1MUwwRNF4XyOmfJvx39hFcOC343w4YBj4lCuw1HlzYx5luv4ljvWxTxDXsy0XiPgqQQP0uNv7Uwjf0RO23F1AV+EFn6FllAXPtxhsD+t+NYv5G4zxM/61MthAT+bh3kIz0LBjjbbOr+r5Vkn75o4APS7G8gY7YKLjPmAzsmofHFdnhneTbSsiyJcWplOIzcxGNXJGRpcEpv5ZIz9KV7cTRGenhmtO4l3ylzh8hZFjzXnhHdXw+2H5gTN5vMeYSfbg+EH5AVJIeFwp6sUa49iKP3CtmvjMACScAbkn2Vh1cTWrGajyfElSAAaLG9ohGCikfFRXNuuyFlL69pA3ziT9+KWPa+znkEUV1DJIeiq6knGT4cHxbAnb2V16QmtQMGWnzCLFQ667o+GSb+jaT+o8i/s1YrmL3I2qZ5VzdxA+SyLj/0Z+tWJSrTOKYxogVXeZn95SZG7KvR3OIOl/fD/AMwf5UPc8p68Qvv7wf5VYVKd/FsX8foPokyN2VdN3Kwts95eMD5cxf8AqprZsu5ThseNUckuPN5G/bo0ip5SkPFsaRHakeFv2hGRuy4EnYSyMLwrAkaSABuWNDEZBwXHiwcYO+42qA8c7OQWN7PIArwW9slw0JU7sp0Qo8rszPqcMx6eogwat2q+7e8OzdaWOmPiVubPUcaVuEYyQ5P6xLD5gVZ4biqpqlj3mCDN9dCfOAYIvICR4ELfsuwC3EaycQeSedxqYCSSOOPO/LjRGACr0ydzufPFeL/sVLAh9DkMsZ2ezumMkUi+ao75aJsZ3yRnGdq6/ZDtILyLS40XMGI54TsyONs481PUMNj8wa71V6uLxNKqWvOh0/D5DQDYiNwUoaCFScfCktpZLmzLQrjk3UTIGuLMNjxKGOGiyqjXglVyVzvjOsUj2/Ddd2sbSCOKKCIHUYpCFlmkkY6gTHqbIC4zgEnc2F2n7MtK63VsRHdwghSfVlTzhlH3lPkfI71Wd+sMSLcxW6PaCfNzbNpV4LgRvEI3byhLOOoIXyGDiugw2KGKAIPe6wTMEBpJ35Hndsh13RkZV0bKWO4nuYo3jj4Y8x5kiNp1R29vEDGp6LHkjLA+INt1zXi04bdGBEgljjhvpZHVWLmR7NAd5Z3YtFGItAAUEgyDJGSBzILyWSWOVrZ7qOC5eZUtbeUxPqjPiV2QDSjrEgGBsrHfIrBw6ZOeiXryF4IZI1ieOWMSIEtxDGIcZfMplJH3tGSABVo0XCw5AWjNcAxbm6zZJjkB0bKkVhxyW0uxxCUQizuD6GxgDadMe0c/i3ZdQZA2w0gHzGZn2n7PLegPFLGJChTS/jjkQkMAwVgykMAyyIQyncVVuqFYoljiURSWgt5bmU4Txz26yyxqcltDuMeqAQxGcV0O7LsbY3aXMUilpreU6ZkeRSYzkI64IABwT032qpicM1rfasxaWWs0GRMCRmsRoeelhCcDyXQ7OwXFpxqJLmPBmWYLIriQuNEWzthTpXlDBKg5bfJJY2xUd7Pdg7WxlaaMO8rDTzJXLtp9gJ6fvqRVz/EcSzEVGlnJoGkTrykxrv8ALRStEBKUpWanJSlKEJSlKEJSlc7tHxX0S0nn/wCFGzge0gbD64p7GF7g1upshVj3pcTTiPELPh0b+rL9t7uptIAyNyyrr/tgdc4tHjPBoruB4JVDJIMfL2MPYQdwfhVRcE7PmHgp4g6l7g3EV7nGW0Ry/wAJkb5N8KupHBAI3BGR8jW5xMii2lTom1MubP5hBcfmbeCjZeSeajHd7xOSS2aGckz2UjW0hOfFo9V99zlMbnqcmvnagelXdtYk/ZOr3E4zu0cZUKh/VaRhn2hceZrV4WvI47dpvi7ginHszGeWf31s8RYR8atWJ/P208Q+avHJt8cZ+lQloGJNRnNheOhLZMfpMx4JeULW7x7FBZxLEqJN6RAtuQoGmTmD1cfqBsj2A1M6i/GtJ4tYK52Edy8YycGUCMdOjERs+PZk1KKp13HsaTT+Z3zMR/4/MlKNSlKUqknJSudxftDb2en0iZItedOo4zjGcfUVr8H7Y2l4QIZ1YtnSpypbScEqGALAHzFTChVLO0DTl3gx80kjRdmlKVClStDjnBIr2B4Jl1I4wfaD5MD5EHet+o5xjtT4ngtYWu5hlWVRiJCR0llPhHXdBlvhU+HZUc8GnqLzpHWdAkMc1X9zdBZzHKZrl7fAXiViGMqKD6lzpBVyMbjJ28smuzwnt1Ngcu9sLxT05zG1m28ipBBPxwPb51FbxJbKwlt5LyaG4fCizOgxaJZAhETEudIUscBgfMgZqfdn+zdtNcXnNghkEDxW0YeNGCRxwRnChhtlnJ+nsGOqxYoNpl1QZgJjYxlEiQIBzT3CG2KhbMrzN22uQPEnD4M9HkvlI6jfSqAn6iozBy7i5klhj/lO7kKh2VDFYxlQMFyfzpAOdyxONsVYsXYuxQ5WztgQcg8mPIPtG21dhVAGAMAeQrHbj6FEHsWRPl87l0dA4J+UnVRWHsdPKM3d9OzH7lu3IiX2BdI1tj2sd/ZXD7VcFkt4wt27XdiWH2rYFzaNtiUSKPGgPU9QD5jY2PXieBZFZHAZXBVlO4IIwQR5jFV6XEKjXhztNgAI/TAsevzkJxaFRdzwxozNbXE0pNtaXLBlYCOWOR4uSUAAJ1zN4lySzKBkjau72X4jKvGop5dKDilvlYx1XQBp1bbkrHnP65HlWG94eYwihRJJwy7FsmtiAYZwGgMh8wkpi/BM1zuBQRjinDQly88o1AqdJ5KKjkxkqME8wy49i6Om2ercRWovn4X8uhdPSYa6/Ro0UGhV40pSuDVlKUpQhKUpQhKUpQhKhve/cFOEXGPvctfwMi5/ZUyqu+/O708OSMbtNMigfIM37wPrWjwtmfGUh+YH5GU1/ulSvhPB0PDorZh4Gt1iYfAxgH99afYG+ZrXkSn7azY28mep0eq2/UMmk5+dSG2j0oq+xQPoKiPaQNw67HEEUtBIoivFUZIA9SfAGWK+q36uNtqKR9oz0jq45m/q2/5AnxMINrrJ28ia3aDiCAk2bESqPvW8mA/zK7MPka2O1lo1zbw3NoeZJbutzDpIxIuCGTO+zIxGfbipAGjnjyNMkcq/BlZGH0YEH9tQO1d+AS8t8twyRjy5NybZ2PqP58sk7H2n25zNhnGo1rW/9RkwD+JvNvjc25gkagJDbwW1234tb3PDPSI5dMiFZLcj84LgHaML11E5Vlx7c9KmluxKKWGGIBI9hxuPrXPj7O2jTC6WCEyncShVJOR6wYdTj73WupVSvVYWNpsBsSb8pi3gI850CcBzSlKh0Efp/ErpZi3KsuUkcauygu6F2kcIRqO4C5yBg4wc1FRpdpmJMBok/MC3mQgleu8DhLMI7ocx0tSXeFHZGIwRzI2X/eKCdjswyDjY1W0a2bxiNmu4yZRPbTlbgxzOSSA0S4KyHJXVFjJ3BHSr4xUN7QdkJVR/QeU0bBmeznXXC7HfMe45LE52BC5bO25rY4dxAMaKTzGxmB52I5nWxm+gIY9vNRvh3aO6QssPMikiAaSC9m1Rlc7vFzB6Tp6YPTfGNqktl3gSvbic8PuTHp1lo2iZdOM5QF1dhjf1QfhVd316qALfzTy8oluTqFvNCd9k52TMmMgMkpJ22PWtbhvD4SqTm5itrcElIZkn8a6RtI0SRLMem66ifNmG1a9XAUajcz2+YDjPSxDiTuRbci6jDiFNT21uuKqf5PQRQqfG7TRJOw81jXD8o/rMN87Y61HZbiIloLctYsh+1uDd3EgLnJOkQNolkz1LEY9nSnEbi3uImW6tYrO3QhVuIrO4Jdc5HLdo1EIJ97J3Ix51vcHe/uU/1CeQWSjGbnkQuwB3ETRRsyjA9YgdfbQ2k2i0lrQwA8yQOkuu15/KRb0RMrmT2KyRS2tikXEJCup7gRPHNEwfUGkmkJEhLKcJsTjGCKnPY3jSyXLOD4OIwx3SdMCWNRFMmR5jEZI/pfhDYLGW8DeiWCRQodL3VvOweTSd+VJI0YlbOr7R9Q2bc7Z+8NuQAFg5sFuJBLZ3E48Ed1gq8LyKzCSKUZOsHH2h86MTSFam5hN+ckEiY1ymAZa0wAO612pQDBV0UqMWXb2AfZ3hFnOo8UcxCqfjHKfBIvsIOfhXyfvFtdWi35l5Jt4LZDJjJwCX2RR8S22K5T2LETGQ/wDrxnSOuinzBSilQq67c3CNh4bS3z0W5vY0kI/oIrBfqa5nFu30pUj0rh1qu+p0nNzKBj/dxqihm+dTs4ZXeRYfMH+2SfKUmcLm9sENzJxOOEeKeWxtYz70yku2Me6m5Plg+ysnddwv0m+nvjbpbpCBbRxpjSHAAc6h6xAGNQ66/hXHuZpFaC3tUdJZNS2yysecWlB5t9cY9VimpUB3ALtgaQDbfZvgKWNtHbx+rGME+8x3Zj8zk1tY2v7LheyGrgAN4ADSdYvlA5wcwBteNokyunSlK5NTJSlKEJSlKEJSlRTt/wBsjYRIkK8y6uW5cKfrEgaj8ASBjzJHxqahQfXqCmwXP38gkJgSpHf8Rit0Mk0iRoOrOwUfU+fwqqmvh2h4tDyQTZ2GHZiCupicjY+8UUAHBwrH4V1rTulWYifitzJcyYyy6ysa53IBGDgfDSPhU64faQW0OIVSOFQWwmAuOpO3X51qsqYfBAmiS+oQQDENbNjHMmNNEyC7XRaPaLtdDZFVYSSzSepBCpeVgOpCjyGDufYa1OGdtYbmT0aaGa3lkB0xXMekSLjfQclX2O4znrtWDu/tOaj8QkB516SwJ+5ACRHGvsGnBOOpPngVrd7l8kNishIEiTwvCT5SK4bI2JHgDdKZTw9E1hhQ0l0xmnR3QbA+Z1kJZMSsMqy8CJMatNw4kllGWkts9SvvxeePLf8AGUWPFLXiEBMbxzxOMMNjsR6rqd1OD0YA1EX72xOSlhZXF03QMV0R/MtuQOvUDpXJi7nnv5HuL4x2zSerDaqoC53y7EEM2Sc4zn3qsuwwLc+NPZv31LvFgMz+a3W6bPw3Um7v/sZb2yVmeG0lQQsTnCyJqMWfPQdt996knHeMJZ28txJkrEpYgdT7AM+ZOB+NVz2Umk4Bdrw+40tb3bFoJwADr2GH9v3R54yu+Ok27d8Da94fcQJ67qCo23ZGDgb9MlQPxqDGUWe2Mc8zTfl724sHO6GZJHIpWnurSQ8WMazZtdRAY2pRxgHfQZw5GsDbOnGR7KrzinGrmbjEbWDm2uLqMJPC5B0zQ6wVlXByNCrpbHQ5GN6tnsz2hS+t1lTZvVkQ7NHIPWRl6qQfb5YNRDgtksvaS+l0j7CGNQf1nSPxfPAZflVnBVuydW7SmAWsdytqAARoRJBve2qRwmIK9J2v4vbbXXDOcAd3tmzke0INRP7K9P3vJHvPYX0IHUtFsPnqI/8AgqwKVn+14d130B/xc4elwnZTuoBP3s8IuFKTOSrAgq8LsMHy2U1wLztJ2fOMvcPoOUw134DkHMYdgIyMDpjpirZktUbqin5gGvKWEa9I0Hnsqj/pUtPGYal7jag8Kg/+EFpO3yVP2fHhcusllw+9vWB8L3kjNEhHmASYw3xJBrmWRuuJ30kSWXD9cbfayiPUi/0mDEOcgjYHJB8gTVjd6faVra1EMJPpN43JiCnDbkBmG4wdwoPkWFdPsf2aj4TZCPI8IMksnTLYyx+QAwPgBWp7e2lh+2FOC7usBLnGBqTcCBoAAJKZlkxKrR+x17Ncy2sSWRESgyOsbpGrPuIwo6tjfYYAO+OlZ4u6bihVozeRpE66DGHmZNPsCMMD4ezyxU87uYmNmZ3BV7yWS5IO50u3g/8AxhMfDFZ+0va30d1trdOfeSjKRA4Cr/xJW+4g+p/bTH8TxXbGhSDTGthqNXXsBM35BGRsSVVsE99w26WwurqJYSC0MlxGJYiM7YLeKPzGCcKfgQank3Y+dona5vWeJVLiC2QQI2FzgshLsPxqHfyAeKXL28cnOJIN/fFQfVOVgt87IgYeQ3KqTsuD27K8m7Pyrb3Tmbh8x0RTN1hPkj/q4/DYkY3FWsWS/L2RaKsSWhoBd1baQ46xqRe0wkb10XU7uOA2trwyOZxHmZBLNLJp31b4LN0UA4x06nzNepeER8ImFzAiehzMOeoA+xZsBZoz5R9Ay5wBgjYGubbcJzby8LYB3tmFzahzlJ4BJrVSTnIyTGw+I8q6HZa8ictaYPot5E0kEbdY8eCe1IzsUY5x5ByB6tZ9XMX1KpcXAkyN2G4IvqBJG2U7QXDkFqcFtVs+0NwrDPp0XNikbJYEHLRqx6jYnA6BE2xVi1UnHZWgtredjmbgt0IJG82t20gHfqWjMf4lsYq2lYEAjodxVPibCezqEzbKfFuh82lp805nML7SlKyE9KUpQhKUpQhKqPtYrS8cchiGhgiiiIO6STyLErj4qZi39UVblVPxNebxu60/7r0Nm6/7uSOUj+ytbXBzFSo7Zh9S0H0KjqaBdntxfSXDGEBxDHlgBGZEnmjeNuTJoViqEZGPM5JyFwfPaGc8M4TdNKypLdNIVjj9VHlAGiPOM4ALscDJLnG9Z+CzMbXh8IJMl83pkrDbCavSJD8i7pHj2P8ACufb2I45xOWWUarLh7GGNDgrJN98sD1A2OPZo+ObdMNZDX2p0yXHd0GBHVzh8hyCQ+pXy2717dII4LC3nupI41QKkZVRhQBqO5A2PQeXWtjgHYu5vLhb3ixUsn5m2X1I/PLDJGc+WT0GScACfwW6xjCKqgeSgAfQVkrPfj2MDhh2ZSZlxMuvsYAE9B5p2XdfFGNhsK+0pWUnqv8AvvtdXDRICQ0E0bqR1ycr16j1s7eYFSu/44ILJrplLBIeaVG2TpzgHy3865veVwV7zhk8UYy+A6j26GDED4kAgfHFRLu74lHdRxxwCWUNbul7HKXaPWBhW1OSNTnUNK7aTvjQBW9SpNrYFrjfs3unwIBueUwQOtlGTDvFdi74VM9zLLCFtb9I0lIjcvBcISw0SqVU6gysurGcFSD5Lr9z1x6Ut5fNjm3NwQwGfCqKCq9B0D9R1GM79NXsHMsEkUhuzM9xF/rMchybfR6ilmy8YVi0eHbcknyNbXdu/o1/xOybAYTekIM9Uf4fBTH/AGqs4hpbQrUxeA2DBByh0OF7wDBGsDSyQagqxKUpXMKVKxXV0sSNI7BUQFmY9AoGST+FZarLtxfScVvl4TbtpiTEl1IOoAwdIz1xlfblmHTSauYPDe0VIJhoEuOwGp+nVNcYC+diY34txGTicoIghzFao2fkXHQdCc5z4n6+AVJu8AtJBFaoSpvplgZhjKx4LyEZ/UQj+tXcsrOK0gWNMRxQqFGTsAPaT+0nrUS41L/Khge1nNv6MxmaWSNl+xeN05kWtdLg74YkAbH2Zvit7RiRVAysZZvMNgHLMbm51kkpsQIXR4vx9+YLGwVWmVQHc/mrZMYBf3nx6sfU4ydusIitmnlksOGuzajm+4i5y7E5yit7PIAfH9ZjntdfEA1jwvVDZKT6RetkvMx9bSx3dj5nz29UYDWN2f7PQ2ECw26aUXc+bMx6sx8yf8gMAAVO+ozAMgDvnkdf1P6/Czlq66T3vv8AZfez/Z+GxgWCBdKL1PmzebMfMn/+dBWfifDI7mJ4ZkDxyDDKf+h6g+YI3FbVKwTVeX9oSc0zPOd1LHJU8OHS2lwnD3kPOhJm4ZcuNiMb27kfdIGkjy+WkVllvjJIs9umiWSRpTB5x8QgU82I42+2g1jPmUB6mp1257JjiNsUB0zRnmQydCsg6bjcA9Dj5+VVmJXneC/Q8u4t7mGHiEIx66uY1mx5ZUsp8sk46E11mFrtxTO0PvXB2k6T+V5+TpGj1ARlUo7QLHeDmRYaLi1q0QJxgXEIaWHPmDjmA/GMdPOR93fFvSuG20hOWCBGP6yeE5+mfxqPdr+CPZRyywgtBzBdqoBY29yh1alA35Um6sB6usn1Scee7LiiR3N1aqTy5sXtuTneKUDUBnppOBj2hqpVqYrYIup3DSCN4FiD1ALR4MnSE4GHXVjUpSucUqUpShCUpShCVWnZeaKS84tPITpknjtAcbgk8kfLxMozVl1Ufd/ayT8OvzGA8wvRKEJ06zG8UujPQatJXPxrY4e0djVJMe43yLpP7JjtQphYJE0kL2UsU0dtbSW2UkRtLfZGPODjB5ZB/D8Iv3U9rYLaMcPuQ8F0JGLc0aQ7u2w1E51Y0jxYztjNbvCLmxt5ljnF1GZohaJHdRBYxH1EOtUCy9cBnZj8dznF247HxoFR2Jt5cRI8jF3tZ2YaGR3OswsfCyZOPCdt6vtbSM4atmh0EGL2zHwd7xtaeRmJYZ1CsylQXsF21kmnksbkwvPAoIlhfWkijAO/k4JGR167DFTqsDE4Z+Hqdm/x8QdCFKDKUpSq6VKrTtbwyThF3/KdopMEhxeQr0IJ/OBemcknPkT7GarLrxPAsisjqGVwVZSMgqRggg9QRVvCYk4d8kS02cNx9djyKa4Subb8RtbiNCpQpeKdORjmDTupyN2058J3wrbbHFYcVE1q4vIsvccJc21whJ1S2h8UUjYycGNsFiOoLfcrcsLZeHXcnCbgkWl2ebaSEnMchOyqx9VgwGCDkMFP366qysZ0S4kW34hGOVrcYhvYM9MdCTnoN1YnAwcVuUKYwriW95jhInm0yOXKJa74TDtNGEyty175uGuQDMyZwMtG+Bn2kA4+dTO3uFkVXRgysAyspBBB6EEbEVx+I9lYmtDbwKkSgHSoUFCdzh0OzqSd/PckEHBFacF7TTcHk5Q1S2sZJng0tzLPUy/f6OuZNiCQ2D03NU24KhjGk4SQ4cnGZHiAIPQze0zErmLfeVz1TPYjtPHZ3l+rIGnkuZDIWcJiNZNICZHjkMkh8AxkA77AG44ZldVZSGVgGUjoQRkEfDFVzw2JIe0d6ZUBMkCzRNjoqqgb5ElTv+r8aThrm9nXpvE92YmJgi3rPkh+oUt7V8Da6WLSscnJlEhhlJEco0suliFbGNWoHSRlRtvkUSOPQy3Yt7maaKyUlWWNmdSFd2CL0KxAtgAAnCrtn1b/AOEcReWzScgM0kYlCr08S6ginz6gZPXrXF4hem4soJ0RbiBgDcQBFIMZU6yinxa0b7ucnBGM4qxw3Fuw+am9s3ygzGU30sROsExfnsj2zdSHg8UKwRi2CCHSNGjGnT7QR1+dblVP2T7QNwmWO2kVWsLuV2tbgSZCo5yoIPTqM5wQWPWrYrLx2FdQqXMh0kHfx6jmORT2mQlKUqinJVccP4Xq49xKJiFjuLeN9Pm20Y1jPsbV+LCrHqs+9O2e2urbiEfMVVV4JnjySqMDpYqPIFm39oXzxWrwuXVHUgYL2kDxEOH9seaY/SVN7niTRXcUTbpcq4U7eGSMBtPxDJqPw5fx2hHam0xLzbKMR3vDXaTkLj7e2kJZigHrA5bIAyG1jqVJ53AO2AuLxGL6obNuZjDAosscqGUazraNCyBs9BIW2AyLE7RdlIb4IXLpJHkxzRMUkQkfdYeXwO1Wsn8PrMFQatvtzsRzlpAI1EyL6p7wsuDbd83DGRWadkZgCUMUpKn2EqpU/gTUv4fxGK4jEkMiyI3RkII+o8/hUAuOEz8K1zSRwXlucmWUQxpcoN8u2BpmAySc71HrK/l4bJJdWaq0ICtd2g8Krn1Z4BviNxhlxnAJU9Nnv4bh67ScMT0lwIJ+H3Wlp2zayNwkzkaq6KVocD45FewLPA2pH/AgjqCD0INb9c+9jmOLXCCNVKlKUpqFBu3HemnCrhYGgaQtGJNQcDqzrjBB9z9tVh2X70BYXdzJHCzW9yxk5RYBkbc5VgMYySMY6Y323/QzRA9QD8wK+ejr7q/QVuYXiGEo0TTdQzZhDu+RMXmIt5KMtcTMqlu0XfRb3ttLbyWkmmRcZ1qSD1DDK9QQDUK/02d0iWUNJoR4ZGZ2bVC2jwqh8MbAJ643JwTnFfp70dfdX6CnIX3V+gq3Q4zhcO3LTw9pn3ybxG33bYJppuOpX5x7J94i2l36RLCX0QC3jRG04QEY1Eg6iAMZqbflCRfokn94v8NWxyF91foKchfdX6Co8RxTBYh+ephyTEe+folDHDQ+iqf8oSL9Ek/vF/hp+UJF+iSf3i/w1bHIX3V+gpyF91foKr+18O/lj/UP0S5Xb+iqf8oSL9Ek/vF/hp+UJF+iSf3i/wANWxyF91foKchfdX6Cj2vh38sf6h+iMrt/RUb2t72LTiVuYZrOQEbo4kXUje0eHp7R5isXZ3voaO39HvYBdqBpDMRkrjGJAwIfbz6nzz1q9+Qvur9BTkL7q/QVYHFcGKXZeznLMjvmx6GJHkkyOmZ9FUsPf9CihVs5AFAAHMGwHl6tV5xHtjrE3KVoS7TaQpXDRTkl0myMyYyNPQL1G+CP076Ovur9BT0dfdX6CnYfi+Ew5Jp4fX85P7hBY46lU1wTvzitraGD0WRuTGkermLvpULnGnbpXFTvUReLPfiByssPJeMvk/d3U4wB4F2x7fbV/wDo6+6v0FPR191foKYzimCYXOGHPeBB75uDryRkdv6KkeEd9EdrbtbpBKUUMsJLrqjU50qTjxBScA9cAda1oe+BBws2Rt21m3aDmBxjJQrqxjPnmr35C+6v0FOQvur9BS/xTBTPs95DvfOo8uqMjt1+XL7tBBItyFtUQ3HJCEBfsuWfEUwBguAM48yasmP/AOoGJQB6JJsAPzi+X9Wra5C+6v0FOQvur9BT8RxjCYgAVcOTGnfOwG2wCBTcND6Kp/yhIv0ST+8X+Gn5QkX6JJ/eL/DVschfdX6CnIX3V+gqp7Xw7+WP9Q/RLldv6Kp/yhIv0ST+8X+Gn5QcX6JJ/eL/AA1bHIX3V+gpyF91foKPa+Hfyx/qH6Iyu39F+eu2XeFbXzCeG3kt7tCNM6yDcDbDgDxeHOD16DptXQPfbI9oI3V1ukB03EbKoLeReMqVYH7ykY8xpOMXryF91foKejr7q/QVb/i+ELGsOHkN0l5MdLjTpp0SZHbr8/8AaTvXF7GivC+eU0Uq68Rkuo+0RRuHDgEaiRjI881pHt3BzJCLdwpDiM8wa1OqB4tTEEOsckTFVIIw4GMDf9G+jr7q/QU5C+6v0FOZxrCsaGtw5AE/jPPySdmd1Q3Y/vdSxFxqtixuJmmwjBVXUACACD5j91X4K8chfdX6CvdZPEMXRxTw+nTyHn3pnSOVohPa0jUpSlKzU9Krzvv4jLBYRNDI8TG4VSyMykjlynGVIOMgbfCrDqtO/wB/2fD/AOJX/lS1qcHAdjqQO6Y/3Suz3SXsk3C4nld5HLSZZ2LMcOQMknPSplUH7mP9kQ/0pf8AmNU4qLiQAxlUD4nfulZ7oSlKVQTkpSlCEpSlCEpSlCFQvenxi7XizwwXE6ahEFRJXRdTKBsAwAyax/6Hdoveuf8AGJ/3qw96l2IuOcwjIjMDkDqQoU4/ZUw/KBtv0ab6p/nXoU4qnhaHstFr5YJkdB1CrWJMlRX/AEO7Re9c/wCMT/vU/wBDu0XvXP8AjE/71Sr8oG2/Rpvqn+dSrsN3gR8W53LiePkaM6ypzr14xj+gfrVOvjeJUKZqVcOwNGtvL4k4NYbArsdmoJY7O3SfPOWJBJqbUdYUastk6jnzzXSpSuMe7O4uPMyp0pSlMQlKUoQlY7i4WNGd2CogLMxOAABkknyGKyVXfflxRoeHBFOOfKqN/RALY/EqKtYPDnE12URbMY+qRxgSov2h73bu9n9H4YjAE4VwuqV/1gCMRr8xnG5I6DBF3V8ZnGuW5CsfKS4lZh+KBh+2pj3K9nUgsFnwDLcksW8wgYgKD7Ns/M/AVYVb+J4ozA1Dh8HTaA0wSRJJGv3+yiDMwlxVCXVjx3g32vMeSJcFiH50eB1DK/iQe1sDr1qxu7zvKj4opRlEdwgyyZ2Ye8md8e0HpkdamjLkYO4PlX597RWA4Tx+M2+FQyRyKo8lk8Lp8B64x7CKfQqUuMMfTqMDaoBLXARMcj9/5CCy40X6DpSlcmpkpSlCEqtO/wB/2fD/AOJX/lS1ZdQzvU7KTcStI4oNOtZlkOo6RpCOvXHXLCtLhVRlLGU3vMAG6a8S0rF3Mf7Ih/pS/wDMapxVC2/dLxiNdKTKij7qzuB9AMVl/mv41+kf/syVsYrh+Fr131RimDMSfmfFRhxAiFetKqfsP2D4pa30M1zNrhTXqXnO+cxuo8J2PiIq2Kwsbh6eHeG06geImR52+91I0zqEpSlUk5KUpQhKUpQhfn7vNgWTj4RhlXa3Uj2g6QR9Ktb+arhn6Iv9qT+KoP3jd299ecQe4t0XQQmli4U5VR+I3rjfzb8c/wCI/wDiT/FXcPLK+GoBmKFMtYARmi8DWCNFX0JkSrR/mq4Z+iL/AGpP4q6vAeyltY6/RohFzNOrBY505x6xPTUfrVM/zb8c/wCI/wDiT/FT+bfjn/Ef/En+Kqb8EKjcr8cCNi4kf3JwdH4VflK5vZq1kis7eOb86kSK+Tq8YUA+Lz3866Vcs9oa4tBmD81MlKUpiEpSlCEqI96XZdr+wdIxmWIiVB7SoIK/MqTj44qXUqfD13Yeq2qzUGUhEiFSvdF3jxW0foV0wiVWYxyNsoycsjn7u+SCfaQcbZulHDAEEEHoRuPrUH7Zd0ttxBjKpME7dXUAqx9rptk/EEH25qDDuY4nASsF1GEJz4ZZY8/EqFxn8T0roa9Ph/EHGs2r2TjdwcJE8yD9+AUQzNtEq2+0Xaq2sIzJcSBfYvV2PsVRuf3Dzqk+zsMnHuNekMpEaOsrdcLGmNCZ6ZOAPj4yK7nCu4SV31Xl0Nz4hFlmP/mOBg/1TVrcC7PwWMQit4wiDc46sfazdWPxNIMRhOG03jDP7So4RMQGjp9lLDnm9gujSlK5hSpSlKEJSlKEJSlKEJSlKEJSlKEJSlKEJSlKEJSlKEJSlKEJSlKEJSlKEJSlKEJSlKEJSlKEJSlKEJSlKEL/2Q==">
            <a:extLst>
              <a:ext uri="{FF2B5EF4-FFF2-40B4-BE49-F238E27FC236}">
                <a16:creationId xmlns:a16="http://schemas.microsoft.com/office/drawing/2014/main" id="{34950B33-7B49-477D-A886-C7A4255A1216}"/>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1" name="AutoShape 4" descr="data:image/jpeg;base64,/9j/4AAQSkZJRgABAQAAAQABAAD/2wCEAAkGBhQQERUUExQWFRUTGRoWGRcYGRgbGxwYHBgaHSAbGhgZHSYfFx0pGxkaIi8gIycvLCwuFx4xNTAqNyYrLCkBCQoKDgwOGg8PGi8iHyQqKSosNi8sLCwtKSwsLiosLCwpLCwpLSksKiwvKikvNSwtNCk0KiwpLCwtKi8qLCwvLP/AABEIAMUBAAMBIgACEQEDEQH/xAAcAAEAAgMBAQEAAAAAAAAAAAAABgcDBAUCAQj/xABNEAACAQMCAwQHAwcICAUFAAABAgMABBESIQUTMQYHIkEUMlFSYXGRI0KBGDNUYqGx0hUXcoKSk5TRFiQ1Q1OzwdN0g7LC8Ag0o6Th/8QAGwEAAQUBAQAAAAAAAAAAAAAAAAECAwQFBgf/xAA7EQABAwIEAwUGBAYBBQAAAAABAAIRAyEEEjFRBUFhEyJxgaEUMlKR0fBCYnKxFVSTsuHxgjOSosHS/9oADAMBAAIRAxEAPwC76UqJduO1EsJitLMBr26yI84xGg6ysD7ADjO3hOxxgy0KDq7wxv8AgDmT0CaTClFxeJH67qmfeYD99eoZ1cZVgw9oIP7qpC54ZbPO8S29xxm7X89KZXjiVvNVZD0B8jt7D5Vms+E26SpGIrrgt25+ybmPJDI3krM3X+j8cb5wds8IphvvmYn3Rpvlz5465esKPP8Af3ZXZSot2H7VvdCW3uV5d5anTKo6MPKRfgfh8D0IqU1iV6L6Dyx+o9diOhUgMpSlKhSpSlKEJSlKEJSlKEJSlKEJSlKEJSlKEJSlKEJSlcrtH2ot+Hxcy4kCj7q9WY+xV6n9w88U+nTdUcGMEk7ImF1a+MwHU4+dV0vFuLcVObZBw+1PSWUBpnG+4U5wOh2A+DGtTiPd/wANgZTxLiEs0hGwnnAz03C+uP7WK028PY05atTvfC0Zz5xA9UzNsFaCuDuCD8q+1VXFOx8FrDHd8IuXiZpY4gUk5sT8yQR+INkNgt0ORsdvMdtuJcZtD9pBb3qDGeQxjkHtOltj8gPMUjuHtImlUHMQ7uGRqLkjnujNuFOqVH+zvbi2vcqrGOZThoJRokU+zSev4VIKz6tJ9J2WoIKcDOiUpSokqVUfGL9hecbuQTrtoIreI+4JBg4+OoE5+Jq3KqW4seZf8cs/v3MKSxg58RRARg/0nA/A+ytrhGUOqE7N+Wdmb0nyUb+Sm/d5wVLTh1uiqFLosjnzZ3UEknz9g+AFafezDG3CbgyDOgKVPmHLqqkezc4+RNbXdzxcXXDbZwclUEbfB0Gk59nQH8RXY43wlbu3lgfIWVChI6jI2I+IOD+FQOquo4/tKsyHyd7G6WJbAVbdoZ5bGWw4uUJDQRw3ar18Sg5Pkdz8N0UZ3q0ra5WVFdDqR1DKR5qRkH6GqT4lxO7uIl4FKrG5EyxmUgFTbL4lfrnIAU79Qu5zmrpsLJYIkiQYSNVRR+qoAH7BVvitMMp088Zu9EaFmrT6mOgSMNz93WelKVgqRKUpQhKUpQhKUpQhKUpQhKUpQhKUpQhKUqFdtu8D0Zja2oE14w9XbTECPXkY4Vdt8E7DBOARmxh8PUxD8lMX9ANyeQSEgarN287wU4cvLjXnXbglIhkhRg+OTHRRjOOpx5DJET7vrX0q8E9/FNLcvHz0aUIIoosgLy11E7k7EgYwcDOSeJYPFHbXmZBeX13MLbmx+M8pzGreM+CMMS6qSRqIXqBtu9sOH3Evps0+q3EcMEMdtFJq1lywSOQqPGRqJKLkbjc4rq6WEp0aZoMsXWLjqfdHdFjll3nHeUJcSZVysdaeB8al8Lrg9RswzkH2+yqk4ARYX0puommk0k3LyJzJF0+rPE334HUboo1IRjotdzsj3oQzHlMnJGqKG3h2MjKVzrYbKqadJz0x0JrF224xHdiFuUPQo5NT3jwmVCRldKIPEUyfznqEgesOudhMPWw9R9CqwhrhffcRGp6DUjnBBc4giQufJcen30AtVK27SNcoFCRozW8ZHNlQASZ5xjUaiAQPV2ydq1l4fDaK10kwvNI5zqk4ued54lQAgaxhfFoIwOle+wVjDarf3ytz0iXlJKN2kjhjDsQSTks2F64+zGwr1w5Lee2VbyO+a5mAaTSLptTEhgY3izFy+hGDgDrjerdVzc2RubI3KO7Zx1JnwBAOlwNEgXLueFJxORUmulSZVeOEzRosxOsAOJrecpLIjRldIAO7ZUZBrs8L7xzZT+hcUZFkRV0XKEskgJwC4G8beZJwOucDGeRJZyyzO0bMFiys5MjyMoGSIiYpEiacsxBiXUBklmycHTTizWVrK+kxqmMxYGQHOAJohHojJ3xqj0N5SEmpnUW129m7vC0CwLSTyIGh2IMyDskmLq5IJ1dQyMGVhkMCCCD5gjrXuq57FXzWksaq8EtnfueUYCwWGcIWZBG5JRG0sdI9U+Qqxq5fF4b2eplmRy/yORBkEKYGUque8mJrG7tuLRgsISIZ1HnExOD8/ER89HsqxqxXdokqNHIoZHBVlO4IPUGjB4j2eqHkSLgjcGxH3zQ4SFWj344LdG5j+04XxAiRmTLcqVt9YA+6fh5bfdANmW1ysiK6MGRwGVlOQQehBHUVVi54E7Wl2pn4VcEhHYFuUW3KOPZny8/WG+RWyOFXfCcT8MPplg/jNtq1FQd9ULDJI+WTvuG6jZxWFZiA0h3eI7rjZtQDQE/heNDOv7xgx96f4VkGzTmczQvMC6Q+katJOSurrjIBx8KzVHOy/b604gMRvplHrQyeGQEddvvfMVI6wa1KpSdkqggjdSAg6JSlKhSpSuPxfthZ2hInuYkYb6dQLf2Rk/sqOTd9fDV6SSP/AEY2/wDdirlLAYmsJp03EeBTS4DUqd0qBw99vDW6vKvzjb/25rp2nehw2XpdxjPvhk/9QGKe/huLZ71J3/aUZ27qU0rm2faS1m/NXML+XhkQ7/ga6IbNU3Mcww4QnL7SlKYhKUJrWu+KRRDMksaDrlmVf3mnBpcYAQtmvjNgZOwFQjjvfFw+2BCSG4cdFiGR/bPh+hNQPtH2jvOI+ji6ljsbO5bOgSAOYtOou/my42AIAJK+Hoa18NwfEVYNQZG7nU87N1Nv9qM1ANFL+Ndv5L649A4UVaQgmS5yNEaDGSnvHfGr2kYz1ELsbKws4LqZ1N/PzJEBZS6xgMUEs3VVDSAsNWWIK4HrGvXD+BzGOQWcF9NCHEcRLxwxSW2tWfLhVduZ4t1xsUyWxt5uuK3VvHLDcQJaRyTrMYmUqk0aooFusoBVFCxAY6tq8hnPSUMOykOyoG1pGYBx3zfi8gABFzBJURM3K7Ebya+H2tlaqYbcG65k/wBlzHRdHPZSNSoHkDZIyx6YAzXyV0WzvL2e49IuLppYLRl1YJ08rMMIPhIbWA430438Rz5bjCTtd3d3cAwrFEi26KYllkCyOsHi+0lQawxIwG5mSNIrFZ2gduHrZ2ySOZNT3UpYRvMiPI6xjGVjEgLHQApZQPbUeWPeERqd9XuBc6L6TAvt8Kre4tewcyZb6HSkCxutlb4LOxj/ADlwyAZ0poXJOgZxlqx8L4WrNE8EsF3LnKWOtp7a3j2weYWbluuPXxvkqq9CMKPNIvEYYGkuZZJSbi5jAH2SRL9lGTtkuXUKCcLmsizWkgiRUuC7hbi4vlglErR4wOVyxqjRymkDGkKrYBJ1U2C1mUTy0uPdH4TcA355zaLaCmXdWdXDUZgNTyTs2OmTM+etfeK9n7S0QZa6VHYIlvDPOFZjvpSJHGBjJIGAACfKtHuj4lG9vPDETogncx6shjDL442IbffLbnrjNafbi6X00rcEiAJbxllySkU7TczwgHJdoY4iQMhWOOprIdTqHH1WgkCS6BqQTa29x12upJ7oXKPaC0vAotlggitnKW4dmh1MyjUyh42tyx1N4XBPmSurNaN5JqcRIOQzIeZ4SiRQEHmPg5ESeEq0JJjZjG8bA9OxwPgsF1YW4gAa6WK3MsQleNZIta6uYgOh8orLkg9ADnAFdmz7prbmc2Ytl8F7eMhLbZtQQRhQWUHfBOCcnG+K0XYnDYckEuEEgA3M766GSb2JJTIJWt3Y9jljjW5bmKheSS2gc7RI/hDEA+J2jxuegPzNWHQDFK5jF4l+Jqmo/wD0NvvU31UzRAhKUpVVKsF9YxzxtHKgdHGGVhkEVXsnZ294IWk4fm6tMlmtHJ1p5nlMNz59N/aGO9WTSreHxb6ALYDmnVp0P0PUQU0tlV0i8K4/1HKul6jaK4Uj9kmD88fA18HZrjNj/wDa3iXcYziO5B1DfIGrcn2euB8PZ3+1Pd3a8QOt1MUwwRNF4XyOmfJvx39hFcOC343w4YBj4lCuw1HlzYx5luv4ljvWxTxDXsy0XiPgqQQP0uNv7Uwjf0RO23F1AV+EFn6FllAXPtxhsD+t+NYv5G4zxM/61MthAT+bh3kIz0LBjjbbOr+r5Vkn75o4APS7G8gY7YKLjPmAzsmofHFdnhneTbSsiyJcWplOIzcxGNXJGRpcEpv5ZIz9KV7cTRGenhmtO4l3ylzh8hZFjzXnhHdXw+2H5gTN5vMeYSfbg+EH5AVJIeFwp6sUa49iKP3CtmvjMACScAbkn2Vh1cTWrGajyfElSAAaLG9ohGCikfFRXNuuyFlL69pA3ziT9+KWPa+znkEUV1DJIeiq6knGT4cHxbAnb2V16QmtQMGWnzCLFQ667o+GSb+jaT+o8i/s1YrmL3I2qZ5VzdxA+SyLj/0Z+tWJSrTOKYxogVXeZn95SZG7KvR3OIOl/fD/AMwf5UPc8p68Qvv7wf5VYVKd/FsX8foPokyN2VdN3Kwts95eMD5cxf8AqprZsu5ThseNUckuPN5G/bo0ip5SkPFsaRHakeFv2hGRuy4EnYSyMLwrAkaSABuWNDEZBwXHiwcYO+42qA8c7OQWN7PIArwW9slw0JU7sp0Qo8rszPqcMx6eogwat2q+7e8OzdaWOmPiVubPUcaVuEYyQ5P6xLD5gVZ4biqpqlj3mCDN9dCfOAYIvICR4ELfsuwC3EaycQeSedxqYCSSOOPO/LjRGACr0ydzufPFeL/sVLAh9DkMsZ2ezumMkUi+ao75aJsZ3yRnGdq6/ZDtILyLS40XMGI54TsyONs481PUMNj8wa71V6uLxNKqWvOh0/D5DQDYiNwUoaCFScfCktpZLmzLQrjk3UTIGuLMNjxKGOGiyqjXglVyVzvjOsUj2/Ddd2sbSCOKKCIHUYpCFlmkkY6gTHqbIC4zgEnc2F2n7MtK63VsRHdwghSfVlTzhlH3lPkfI71Wd+sMSLcxW6PaCfNzbNpV4LgRvEI3byhLOOoIXyGDiugw2KGKAIPe6wTMEBpJ35Hndsh13RkZV0bKWO4nuYo3jj4Y8x5kiNp1R29vEDGp6LHkjLA+INt1zXi04bdGBEgljjhvpZHVWLmR7NAd5Z3YtFGItAAUEgyDJGSBzILyWSWOVrZ7qOC5eZUtbeUxPqjPiV2QDSjrEgGBsrHfIrBw6ZOeiXryF4IZI1ieOWMSIEtxDGIcZfMplJH3tGSABVo0XCw5AWjNcAxbm6zZJjkB0bKkVhxyW0uxxCUQizuD6GxgDadMe0c/i3ZdQZA2w0gHzGZn2n7PLegPFLGJChTS/jjkQkMAwVgykMAyyIQyncVVuqFYoljiURSWgt5bmU4Txz26yyxqcltDuMeqAQxGcV0O7LsbY3aXMUilpreU6ZkeRSYzkI64IABwT032qpicM1rfasxaWWs0GRMCRmsRoeelhCcDyXQ7OwXFpxqJLmPBmWYLIriQuNEWzthTpXlDBKg5bfJJY2xUd7Pdg7WxlaaMO8rDTzJXLtp9gJ6fvqRVz/EcSzEVGlnJoGkTrykxrv8ALRStEBKUpWanJSlKEJSlKEJSlc7tHxX0S0nn/wCFGzge0gbD64p7GF7g1upshVj3pcTTiPELPh0b+rL9t7uptIAyNyyrr/tgdc4tHjPBoruB4JVDJIMfL2MPYQdwfhVRcE7PmHgp4g6l7g3EV7nGW0Ry/wAJkb5N8KupHBAI3BGR8jW5xMii2lTom1MubP5hBcfmbeCjZeSeajHd7xOSS2aGckz2UjW0hOfFo9V99zlMbnqcmvnagelXdtYk/ZOr3E4zu0cZUKh/VaRhn2hceZrV4WvI47dpvi7ginHszGeWf31s8RYR8atWJ/P208Q+avHJt8cZ+lQloGJNRnNheOhLZMfpMx4JeULW7x7FBZxLEqJN6RAtuQoGmTmD1cfqBsj2A1M6i/GtJ4tYK52Edy8YycGUCMdOjERs+PZk1KKp13HsaTT+Z3zMR/4/MlKNSlKUqknJSudxftDb2en0iZItedOo4zjGcfUVr8H7Y2l4QIZ1YtnSpypbScEqGALAHzFTChVLO0DTl3gx80kjRdmlKVClStDjnBIr2B4Jl1I4wfaD5MD5EHet+o5xjtT4ngtYWu5hlWVRiJCR0llPhHXdBlvhU+HZUc8GnqLzpHWdAkMc1X9zdBZzHKZrl7fAXiViGMqKD6lzpBVyMbjJ28smuzwnt1Ngcu9sLxT05zG1m28ipBBPxwPb51FbxJbKwlt5LyaG4fCizOgxaJZAhETEudIUscBgfMgZqfdn+zdtNcXnNghkEDxW0YeNGCRxwRnChhtlnJ+nsGOqxYoNpl1QZgJjYxlEiQIBzT3CG2KhbMrzN22uQPEnD4M9HkvlI6jfSqAn6iozBy7i5klhj/lO7kKh2VDFYxlQMFyfzpAOdyxONsVYsXYuxQ5WztgQcg8mPIPtG21dhVAGAMAeQrHbj6FEHsWRPl87l0dA4J+UnVRWHsdPKM3d9OzH7lu3IiX2BdI1tj2sd/ZXD7VcFkt4wt27XdiWH2rYFzaNtiUSKPGgPU9QD5jY2PXieBZFZHAZXBVlO4IIwQR5jFV6XEKjXhztNgAI/TAsevzkJxaFRdzwxozNbXE0pNtaXLBlYCOWOR4uSUAAJ1zN4lySzKBkjau72X4jKvGop5dKDilvlYx1XQBp1bbkrHnP65HlWG94eYwihRJJwy7FsmtiAYZwGgMh8wkpi/BM1zuBQRjinDQly88o1AqdJ5KKjkxkqME8wy49i6Om2ercRWovn4X8uhdPSYa6/Ro0UGhV40pSuDVlKUpQhKUpQhKUpQhKhve/cFOEXGPvctfwMi5/ZUyqu+/O708OSMbtNMigfIM37wPrWjwtmfGUh+YH5GU1/ulSvhPB0PDorZh4Gt1iYfAxgH99afYG+ZrXkSn7azY28mep0eq2/UMmk5+dSG2j0oq+xQPoKiPaQNw67HEEUtBIoivFUZIA9SfAGWK+q36uNtqKR9oz0jq45m/q2/5AnxMINrrJ28ia3aDiCAk2bESqPvW8mA/zK7MPka2O1lo1zbw3NoeZJbutzDpIxIuCGTO+zIxGfbipAGjnjyNMkcq/BlZGH0YEH9tQO1d+AS8t8twyRjy5NybZ2PqP58sk7H2n25zNhnGo1rW/9RkwD+JvNvjc25gkagJDbwW1234tb3PDPSI5dMiFZLcj84LgHaML11E5Vlx7c9KmluxKKWGGIBI9hxuPrXPj7O2jTC6WCEyncShVJOR6wYdTj73WupVSvVYWNpsBsSb8pi3gI850CcBzSlKh0Efp/ErpZi3KsuUkcauygu6F2kcIRqO4C5yBg4wc1FRpdpmJMBok/MC3mQgleu8DhLMI7ocx0tSXeFHZGIwRzI2X/eKCdjswyDjY1W0a2bxiNmu4yZRPbTlbgxzOSSA0S4KyHJXVFjJ3BHSr4xUN7QdkJVR/QeU0bBmeznXXC7HfMe45LE52BC5bO25rY4dxAMaKTzGxmB52I5nWxm+gIY9vNRvh3aO6QssPMikiAaSC9m1Rlc7vFzB6Tp6YPTfGNqktl3gSvbic8PuTHp1lo2iZdOM5QF1dhjf1QfhVd316qALfzTy8oluTqFvNCd9k52TMmMgMkpJ22PWtbhvD4SqTm5itrcElIZkn8a6RtI0SRLMem66ifNmG1a9XAUajcz2+YDjPSxDiTuRbci6jDiFNT21uuKqf5PQRQqfG7TRJOw81jXD8o/rMN87Y61HZbiIloLctYsh+1uDd3EgLnJOkQNolkz1LEY9nSnEbi3uImW6tYrO3QhVuIrO4Jdc5HLdo1EIJ97J3Ix51vcHe/uU/1CeQWSjGbnkQuwB3ETRRsyjA9YgdfbQ2k2i0lrQwA8yQOkuu15/KRb0RMrmT2KyRS2tikXEJCup7gRPHNEwfUGkmkJEhLKcJsTjGCKnPY3jSyXLOD4OIwx3SdMCWNRFMmR5jEZI/pfhDYLGW8DeiWCRQodL3VvOweTSd+VJI0YlbOr7R9Q2bc7Z+8NuQAFg5sFuJBLZ3E48Ed1gq8LyKzCSKUZOsHH2h86MTSFam5hN+ckEiY1ymAZa0wAO612pQDBV0UqMWXb2AfZ3hFnOo8UcxCqfjHKfBIvsIOfhXyfvFtdWi35l5Jt4LZDJjJwCX2RR8S22K5T2LETGQ/wDrxnSOuinzBSilQq67c3CNh4bS3z0W5vY0kI/oIrBfqa5nFu30pUj0rh1qu+p0nNzKBj/dxqihm+dTs4ZXeRYfMH+2SfKUmcLm9sENzJxOOEeKeWxtYz70yku2Me6m5Plg+ysnddwv0m+nvjbpbpCBbRxpjSHAAc6h6xAGNQ66/hXHuZpFaC3tUdJZNS2yysecWlB5t9cY9VimpUB3ALtgaQDbfZvgKWNtHbx+rGME+8x3Zj8zk1tY2v7LheyGrgAN4ADSdYvlA5wcwBteNokyunSlK5NTJSlKEJSlKEJSlRTt/wBsjYRIkK8y6uW5cKfrEgaj8ASBjzJHxqahQfXqCmwXP38gkJgSpHf8Rit0Mk0iRoOrOwUfU+fwqqmvh2h4tDyQTZ2GHZiCupicjY+8UUAHBwrH4V1rTulWYifitzJcyYyy6ysa53IBGDgfDSPhU64faQW0OIVSOFQWwmAuOpO3X51qsqYfBAmiS+oQQDENbNjHMmNNEyC7XRaPaLtdDZFVYSSzSepBCpeVgOpCjyGDufYa1OGdtYbmT0aaGa3lkB0xXMekSLjfQclX2O4znrtWDu/tOaj8QkB516SwJ+5ACRHGvsGnBOOpPngVrd7l8kNishIEiTwvCT5SK4bI2JHgDdKZTw9E1hhQ0l0xmnR3QbA+Z1kJZMSsMqy8CJMatNw4kllGWkts9SvvxeePLf8AGUWPFLXiEBMbxzxOMMNjsR6rqd1OD0YA1EX72xOSlhZXF03QMV0R/MtuQOvUDpXJi7nnv5HuL4x2zSerDaqoC53y7EEM2Sc4zn3qsuwwLc+NPZv31LvFgMz+a3W6bPw3Um7v/sZb2yVmeG0lQQsTnCyJqMWfPQdt996knHeMJZ28txJkrEpYgdT7AM+ZOB+NVz2Umk4Bdrw+40tb3bFoJwADr2GH9v3R54yu+Ok27d8Da94fcQJ67qCo23ZGDgb9MlQPxqDGUWe2Mc8zTfl724sHO6GZJHIpWnurSQ8WMazZtdRAY2pRxgHfQZw5GsDbOnGR7KrzinGrmbjEbWDm2uLqMJPC5B0zQ6wVlXByNCrpbHQ5GN6tnsz2hS+t1lTZvVkQ7NHIPWRl6qQfb5YNRDgtksvaS+l0j7CGNQf1nSPxfPAZflVnBVuydW7SmAWsdytqAARoRJBve2qRwmIK9J2v4vbbXXDOcAd3tmzke0INRP7K9P3vJHvPYX0IHUtFsPnqI/8AgqwKVn+14d130B/xc4elwnZTuoBP3s8IuFKTOSrAgq8LsMHy2U1wLztJ2fOMvcPoOUw134DkHMYdgIyMDpjpirZktUbqin5gGvKWEa9I0Hnsqj/pUtPGYal7jag8Kg/+EFpO3yVP2fHhcusllw+9vWB8L3kjNEhHmASYw3xJBrmWRuuJ30kSWXD9cbfayiPUi/0mDEOcgjYHJB8gTVjd6faVra1EMJPpN43JiCnDbkBmG4wdwoPkWFdPsf2aj4TZCPI8IMksnTLYyx+QAwPgBWp7e2lh+2FOC7usBLnGBqTcCBoAAJKZlkxKrR+x17Ncy2sSWRESgyOsbpGrPuIwo6tjfYYAO+OlZ4u6bihVozeRpE66DGHmZNPsCMMD4ezyxU87uYmNmZ3BV7yWS5IO50u3g/8AxhMfDFZ+0va30d1trdOfeSjKRA4Cr/xJW+4g+p/bTH8TxXbGhSDTGthqNXXsBM35BGRsSVVsE99w26WwurqJYSC0MlxGJYiM7YLeKPzGCcKfgQank3Y+dona5vWeJVLiC2QQI2FzgshLsPxqHfyAeKXL28cnOJIN/fFQfVOVgt87IgYeQ3KqTsuD27K8m7Pyrb3Tmbh8x0RTN1hPkj/q4/DYkY3FWsWS/L2RaKsSWhoBd1baQ46xqRe0wkb10XU7uOA2trwyOZxHmZBLNLJp31b4LN0UA4x06nzNepeER8ImFzAiehzMOeoA+xZsBZoz5R9Ay5wBgjYGubbcJzby8LYB3tmFzahzlJ4BJrVSTnIyTGw+I8q6HZa8ictaYPot5E0kEbdY8eCe1IzsUY5x5ByB6tZ9XMX1KpcXAkyN2G4IvqBJG2U7QXDkFqcFtVs+0NwrDPp0XNikbJYEHLRqx6jYnA6BE2xVi1UnHZWgtredjmbgt0IJG82t20gHfqWjMf4lsYq2lYEAjodxVPibCezqEzbKfFuh82lp805nML7SlKyE9KUpQhKUpQhKqPtYrS8cchiGhgiiiIO6STyLErj4qZi39UVblVPxNebxu60/7r0Nm6/7uSOUj+ytbXBzFSo7Zh9S0H0KjqaBdntxfSXDGEBxDHlgBGZEnmjeNuTJoViqEZGPM5JyFwfPaGc8M4TdNKypLdNIVjj9VHlAGiPOM4ALscDJLnG9Z+CzMbXh8IJMl83pkrDbCavSJD8i7pHj2P8ACufb2I45xOWWUarLh7GGNDgrJN98sD1A2OPZo+ObdMNZDX2p0yXHd0GBHVzh8hyCQ+pXy2717dII4LC3nupI41QKkZVRhQBqO5A2PQeXWtjgHYu5vLhb3ixUsn5m2X1I/PLDJGc+WT0GScACfwW6xjCKqgeSgAfQVkrPfj2MDhh2ZSZlxMuvsYAE9B5p2XdfFGNhsK+0pWUnqv8AvvtdXDRICQ0E0bqR1ycr16j1s7eYFSu/44ILJrplLBIeaVG2TpzgHy3865veVwV7zhk8UYy+A6j26GDED4kAgfHFRLu74lHdRxxwCWUNbul7HKXaPWBhW1OSNTnUNK7aTvjQBW9SpNrYFrjfs3unwIBueUwQOtlGTDvFdi74VM9zLLCFtb9I0lIjcvBcISw0SqVU6gysurGcFSD5Lr9z1x6Ut5fNjm3NwQwGfCqKCq9B0D9R1GM79NXsHMsEkUhuzM9xF/rMchybfR6ilmy8YVi0eHbcknyNbXdu/o1/xOybAYTekIM9Uf4fBTH/AGqs4hpbQrUxeA2DBByh0OF7wDBGsDSyQagqxKUpXMKVKxXV0sSNI7BUQFmY9AoGST+FZarLtxfScVvl4TbtpiTEl1IOoAwdIz1xlfblmHTSauYPDe0VIJhoEuOwGp+nVNcYC+diY34txGTicoIghzFao2fkXHQdCc5z4n6+AVJu8AtJBFaoSpvplgZhjKx4LyEZ/UQj+tXcsrOK0gWNMRxQqFGTsAPaT+0nrUS41L/Khge1nNv6MxmaWSNl+xeN05kWtdLg74YkAbH2Zvit7RiRVAysZZvMNgHLMbm51kkpsQIXR4vx9+YLGwVWmVQHc/mrZMYBf3nx6sfU4ydusIitmnlksOGuzajm+4i5y7E5yit7PIAfH9ZjntdfEA1jwvVDZKT6RetkvMx9bSx3dj5nz29UYDWN2f7PQ2ECw26aUXc+bMx6sx8yf8gMAAVO+ozAMgDvnkdf1P6/Czlq66T3vv8AZfez/Z+GxgWCBdKL1PmzebMfMn/+dBWfifDI7mJ4ZkDxyDDKf+h6g+YI3FbVKwTVeX9oSc0zPOd1LHJU8OHS2lwnD3kPOhJm4ZcuNiMb27kfdIGkjy+WkVllvjJIs9umiWSRpTB5x8QgU82I42+2g1jPmUB6mp1257JjiNsUB0zRnmQydCsg6bjcA9Dj5+VVmJXneC/Q8u4t7mGHiEIx66uY1mx5ZUsp8sk46E11mFrtxTO0PvXB2k6T+V5+TpGj1ARlUo7QLHeDmRYaLi1q0QJxgXEIaWHPmDjmA/GMdPOR93fFvSuG20hOWCBGP6yeE5+mfxqPdr+CPZRyywgtBzBdqoBY29yh1alA35Um6sB6usn1Scee7LiiR3N1aqTy5sXtuTneKUDUBnppOBj2hqpVqYrYIup3DSCN4FiD1ALR4MnSE4GHXVjUpSucUqUpShCUpShCVWnZeaKS84tPITpknjtAcbgk8kfLxMozVl1Ufd/ayT8OvzGA8wvRKEJ06zG8UujPQatJXPxrY4e0djVJMe43yLpP7JjtQphYJE0kL2UsU0dtbSW2UkRtLfZGPODjB5ZB/D8Iv3U9rYLaMcPuQ8F0JGLc0aQ7u2w1E51Y0jxYztjNbvCLmxt5ljnF1GZohaJHdRBYxH1EOtUCy9cBnZj8dznF247HxoFR2Jt5cRI8jF3tZ2YaGR3OswsfCyZOPCdt6vtbSM4atmh0EGL2zHwd7xtaeRmJYZ1CsylQXsF21kmnksbkwvPAoIlhfWkijAO/k4JGR167DFTqsDE4Z+Hqdm/x8QdCFKDKUpSq6VKrTtbwyThF3/KdopMEhxeQr0IJ/OBemcknPkT7GarLrxPAsisjqGVwVZSMgqRggg9QRVvCYk4d8kS02cNx9djyKa4Subb8RtbiNCpQpeKdORjmDTupyN2058J3wrbbHFYcVE1q4vIsvccJc21whJ1S2h8UUjYycGNsFiOoLfcrcsLZeHXcnCbgkWl2ebaSEnMchOyqx9VgwGCDkMFP366qysZ0S4kW34hGOVrcYhvYM9MdCTnoN1YnAwcVuUKYwriW95jhInm0yOXKJa74TDtNGEyty175uGuQDMyZwMtG+Bn2kA4+dTO3uFkVXRgysAyspBBB6EEbEVx+I9lYmtDbwKkSgHSoUFCdzh0OzqSd/PckEHBFacF7TTcHk5Q1S2sZJng0tzLPUy/f6OuZNiCQ2D03NU24KhjGk4SQ4cnGZHiAIPQze0zErmLfeVz1TPYjtPHZ3l+rIGnkuZDIWcJiNZNICZHjkMkh8AxkA77AG44ZldVZSGVgGUjoQRkEfDFVzw2JIe0d6ZUBMkCzRNjoqqgb5ElTv+r8aThrm9nXpvE92YmJgi3rPkh+oUt7V8Da6WLSscnJlEhhlJEco0suliFbGNWoHSRlRtvkUSOPQy3Yt7maaKyUlWWNmdSFd2CL0KxAtgAAnCrtn1b/AOEcReWzScgM0kYlCr08S6ginz6gZPXrXF4hem4soJ0RbiBgDcQBFIMZU6yinxa0b7ucnBGM4qxw3Fuw+am9s3ygzGU30sROsExfnsj2zdSHg8UKwRi2CCHSNGjGnT7QR1+dblVP2T7QNwmWO2kVWsLuV2tbgSZCo5yoIPTqM5wQWPWrYrLx2FdQqXMh0kHfx6jmORT2mQlKUqinJVccP4Xq49xKJiFjuLeN9Pm20Y1jPsbV+LCrHqs+9O2e2urbiEfMVVV4JnjySqMDpYqPIFm39oXzxWrwuXVHUgYL2kDxEOH9seaY/SVN7niTRXcUTbpcq4U7eGSMBtPxDJqPw5fx2hHam0xLzbKMR3vDXaTkLj7e2kJZigHrA5bIAyG1jqVJ53AO2AuLxGL6obNuZjDAosscqGUazraNCyBs9BIW2AyLE7RdlIb4IXLpJHkxzRMUkQkfdYeXwO1Wsn8PrMFQatvtzsRzlpAI1EyL6p7wsuDbd83DGRWadkZgCUMUpKn2EqpU/gTUv4fxGK4jEkMiyI3RkII+o8/hUAuOEz8K1zSRwXlucmWUQxpcoN8u2BpmAySc71HrK/l4bJJdWaq0ICtd2g8Krn1Z4BviNxhlxnAJU9Nnv4bh67ScMT0lwIJ+H3Wlp2zayNwkzkaq6KVocD45FewLPA2pH/AgjqCD0INb9c+9jmOLXCCNVKlKUpqFBu3HemnCrhYGgaQtGJNQcDqzrjBB9z9tVh2X70BYXdzJHCzW9yxk5RYBkbc5VgMYySMY6Y323/QzRA9QD8wK+ejr7q/QVuYXiGEo0TTdQzZhDu+RMXmIt5KMtcTMqlu0XfRb3ttLbyWkmmRcZ1qSD1DDK9QQDUK/02d0iWUNJoR4ZGZ2bVC2jwqh8MbAJ643JwTnFfp70dfdX6CnIX3V+gq3Q4zhcO3LTw9pn3ybxG33bYJppuOpX5x7J94i2l36RLCX0QC3jRG04QEY1Eg6iAMZqbflCRfokn94v8NWxyF91foKchfdX6Co8RxTBYh+ephyTEe+folDHDQ+iqf8oSL9Ek/vF/hp+UJF+iSf3i/w1bHIX3V+gpyF91foKr+18O/lj/UP0S5Xb+iqf8oSL9Ek/vF/hp+UJF+iSf3i/wANWxyF91foKchfdX6Cj2vh38sf6h+iMrt/RUb2t72LTiVuYZrOQEbo4kXUje0eHp7R5isXZ3voaO39HvYBdqBpDMRkrjGJAwIfbz6nzz1q9+Qvur9BTkL7q/QVYHFcGKXZeznLMjvmx6GJHkkyOmZ9FUsPf9CihVs5AFAAHMGwHl6tV5xHtjrE3KVoS7TaQpXDRTkl0myMyYyNPQL1G+CP076Ovur9BT0dfdX6CnYfi+Ew5Jp4fX85P7hBY46lU1wTvzitraGD0WRuTGkermLvpULnGnbpXFTvUReLPfiByssPJeMvk/d3U4wB4F2x7fbV/wDo6+6v0FPR191foKYzimCYXOGHPeBB75uDryRkdv6KkeEd9EdrbtbpBKUUMsJLrqjU50qTjxBScA9cAda1oe+BBws2Rt21m3aDmBxjJQrqxjPnmr35C+6v0FOQvur9BS/xTBTPs95DvfOo8uqMjt1+XL7tBBItyFtUQ3HJCEBfsuWfEUwBguAM48yasmP/AOoGJQB6JJsAPzi+X9Wra5C+6v0FOQvur9BT8RxjCYgAVcOTGnfOwG2wCBTcND6Kp/yhIv0ST+8X+Gn5QkX6JJ/eL/DVschfdX6CnIX3V+gqp7Xw7+WP9Q/RLldv6Kp/yhIv0ST+8X+Gn5QcX6JJ/eL/AA1bHIX3V+gpyF91foKPa+Hfyx/qH6Iyu39F+eu2XeFbXzCeG3kt7tCNM6yDcDbDgDxeHOD16DptXQPfbI9oI3V1ukB03EbKoLeReMqVYH7ykY8xpOMXryF91foKejr7q/QVb/i+ELGsOHkN0l5MdLjTpp0SZHbr8/8AaTvXF7GivC+eU0Uq68Rkuo+0RRuHDgEaiRjI881pHt3BzJCLdwpDiM8wa1OqB4tTEEOsckTFVIIw4GMDf9G+jr7q/QU5C+6v0FOZxrCsaGtw5AE/jPPySdmd1Q3Y/vdSxFxqtixuJmmwjBVXUACACD5j91X4K8chfdX6CvdZPEMXRxTw+nTyHn3pnSOVohPa0jUpSlKzU9Krzvv4jLBYRNDI8TG4VSyMykjlynGVIOMgbfCrDqtO/wB/2fD/AOJX/lS1qcHAdjqQO6Y/3Suz3SXsk3C4nld5HLSZZ2LMcOQMknPSplUH7mP9kQ/0pf8AmNU4qLiQAxlUD4nfulZ7oSlKVQTkpSlCEpSlCEpSlCFQvenxi7XizwwXE6ahEFRJXRdTKBsAwAyax/6Hdoveuf8AGJ/3qw96l2IuOcwjIjMDkDqQoU4/ZUw/KBtv0ab6p/nXoU4qnhaHstFr5YJkdB1CrWJMlRX/AEO7Re9c/wCMT/vU/wBDu0XvXP8AjE/71Sr8oG2/Rpvqn+dSrsN3gR8W53LiePkaM6ypzr14xj+gfrVOvjeJUKZqVcOwNGtvL4k4NYbArsdmoJY7O3SfPOWJBJqbUdYUastk6jnzzXSpSuMe7O4uPMyp0pSlMQlKUoQlY7i4WNGd2CogLMxOAABkknyGKyVXfflxRoeHBFOOfKqN/RALY/EqKtYPDnE12URbMY+qRxgSov2h73bu9n9H4YjAE4VwuqV/1gCMRr8xnG5I6DBF3V8ZnGuW5CsfKS4lZh+KBh+2pj3K9nUgsFnwDLcksW8wgYgKD7Ns/M/AVYVb+J4ozA1Dh8HTaA0wSRJJGv3+yiDMwlxVCXVjx3g32vMeSJcFiH50eB1DK/iQe1sDr1qxu7zvKj4opRlEdwgyyZ2Ye8md8e0HpkdamjLkYO4PlX597RWA4Tx+M2+FQyRyKo8lk8Lp8B64x7CKfQqUuMMfTqMDaoBLXARMcj9/5CCy40X6DpSlcmpkpSlCEqtO/wB/2fD/AOJX/lS1ZdQzvU7KTcStI4oNOtZlkOo6RpCOvXHXLCtLhVRlLGU3vMAG6a8S0rF3Mf7Ih/pS/wDMapxVC2/dLxiNdKTKij7qzuB9AMVl/mv41+kf/syVsYrh+Fr131RimDMSfmfFRhxAiFetKqfsP2D4pa30M1zNrhTXqXnO+cxuo8J2PiIq2Kwsbh6eHeG06geImR52+91I0zqEpSlUk5KUpQhKUpQhfn7vNgWTj4RhlXa3Uj2g6QR9Ktb+arhn6Iv9qT+KoP3jd299ecQe4t0XQQmli4U5VR+I3rjfzb8c/wCI/wDiT/FXcPLK+GoBmKFMtYARmi8DWCNFX0JkSrR/mq4Z+iL/AGpP4q6vAeyltY6/RohFzNOrBY505x6xPTUfrVM/zb8c/wCI/wDiT/FT+bfjn/Ef/En+Kqb8EKjcr8cCNi4kf3JwdH4VflK5vZq1kis7eOb86kSK+Tq8YUA+Lz3866Vcs9oa4tBmD81MlKUpiEpSlCEqI96XZdr+wdIxmWIiVB7SoIK/MqTj44qXUqfD13Yeq2qzUGUhEiFSvdF3jxW0foV0wiVWYxyNsoycsjn7u+SCfaQcbZulHDAEEEHoRuPrUH7Zd0ttxBjKpME7dXUAqx9rptk/EEH25qDDuY4nASsF1GEJz4ZZY8/EqFxn8T0roa9Ph/EHGs2r2TjdwcJE8yD9+AUQzNtEq2+0Xaq2sIzJcSBfYvV2PsVRuf3Dzqk+zsMnHuNekMpEaOsrdcLGmNCZ6ZOAPj4yK7nCu4SV31Xl0Nz4hFlmP/mOBg/1TVrcC7PwWMQit4wiDc46sfazdWPxNIMRhOG03jDP7So4RMQGjp9lLDnm9gujSlK5hSpSlKEJSlKEJSlKEJSlKEJSlKEJSlKEJSlKEJSlKEJSlKEJSlKEJSlKEJSlKEJSlKEJSlKEJSlKEJSlKEL/2Q==">
            <a:extLst>
              <a:ext uri="{FF2B5EF4-FFF2-40B4-BE49-F238E27FC236}">
                <a16:creationId xmlns:a16="http://schemas.microsoft.com/office/drawing/2014/main" id="{996CC38B-EFCB-4417-9EAB-94E0C28FE95A}"/>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2" name="AutoShape 6" descr="data:image/jpeg;base64,/9j/4AAQSkZJRgABAQAAAQABAAD/2wCEAAkGBhQQERUUExQWFRUTGRoWGRcYGRgbGxwYHBgaHSAbGhgZHSYfFx0pGxkaIi8gIycvLCwuFx4xNTAqNyYrLCkBCQoKDgwOGg8PGi8iHyQqKSosNi8sLCwtKSwsLiosLCwpLCwpLSksKiwvKikvNSwtNCk0KiwpLCwtKi8qLCwvLP/AABEIAMUBAAMBIgACEQEDEQH/xAAcAAEAAgMBAQEAAAAAAAAAAAAABgcDBAUCAQj/xABNEAACAQMCAwQHAwcICAUFAAABAgMABBESIQUTMQYHIkEUMlFSYXGRI0KBGDNUYqGx0hUXcoKSk5TRFiQ1Q1OzwdN0g7LC8Ag0o6Th/8QAGwEAAQUBAQAAAAAAAAAAAAAAAAECAwQFBgf/xAA7EQABAwIEAwUGBAYBBQAAAAABAAIRAyEEEjFRBUFhEyJxgaEUMlKR0fBCYnKxFVSTsuHxgjOSosHS/9oADAMBAAIRAxEAPwC76UqJduO1EsJitLMBr26yI84xGg6ysD7ADjO3hOxxgy0KDq7wxv8AgDmT0CaTClFxeJH67qmfeYD99eoZ1cZVgw9oIP7qpC54ZbPO8S29xxm7X89KZXjiVvNVZD0B8jt7D5Vms+E26SpGIrrgt25+ybmPJDI3krM3X+j8cb5wds8IphvvmYn3Rpvlz5465esKPP8Af3ZXZSot2H7VvdCW3uV5d5anTKo6MPKRfgfh8D0IqU1iV6L6Dyx+o9diOhUgMpSlKhSpSlKEJSlKEJSlKEJSlKEJSlKEJSlKEJSlKEJSlcrtH2ot+Hxcy4kCj7q9WY+xV6n9w88U+nTdUcGMEk7ImF1a+MwHU4+dV0vFuLcVObZBw+1PSWUBpnG+4U5wOh2A+DGtTiPd/wANgZTxLiEs0hGwnnAz03C+uP7WK028PY05atTvfC0Zz5xA9UzNsFaCuDuCD8q+1VXFOx8FrDHd8IuXiZpY4gUk5sT8yQR+INkNgt0ORsdvMdtuJcZtD9pBb3qDGeQxjkHtOltj8gPMUjuHtImlUHMQ7uGRqLkjnujNuFOqVH+zvbi2vcqrGOZThoJRokU+zSev4VIKz6tJ9J2WoIKcDOiUpSokqVUfGL9hecbuQTrtoIreI+4JBg4+OoE5+Jq3KqW4seZf8cs/v3MKSxg58RRARg/0nA/A+ytrhGUOqE7N+Wdmb0nyUb+Sm/d5wVLTh1uiqFLosjnzZ3UEknz9g+AFafezDG3CbgyDOgKVPmHLqqkezc4+RNbXdzxcXXDbZwclUEbfB0Gk59nQH8RXY43wlbu3lgfIWVChI6jI2I+IOD+FQOquo4/tKsyHyd7G6WJbAVbdoZ5bGWw4uUJDQRw3ar18Sg5Pkdz8N0UZ3q0ra5WVFdDqR1DKR5qRkH6GqT4lxO7uIl4FKrG5EyxmUgFTbL4lfrnIAU79Qu5zmrpsLJYIkiQYSNVRR+qoAH7BVvitMMp088Zu9EaFmrT6mOgSMNz93WelKVgqRKUpQhKUpQhKUpQhKUpQhKUpQhKUpQhKUqFdtu8D0Zja2oE14w9XbTECPXkY4Vdt8E7DBOARmxh8PUxD8lMX9ANyeQSEgarN287wU4cvLjXnXbglIhkhRg+OTHRRjOOpx5DJET7vrX0q8E9/FNLcvHz0aUIIoosgLy11E7k7EgYwcDOSeJYPFHbXmZBeX13MLbmx+M8pzGreM+CMMS6qSRqIXqBtu9sOH3Evps0+q3EcMEMdtFJq1lywSOQqPGRqJKLkbjc4rq6WEp0aZoMsXWLjqfdHdFjll3nHeUJcSZVysdaeB8al8Lrg9RswzkH2+yqk4ARYX0puommk0k3LyJzJF0+rPE334HUboo1IRjotdzsj3oQzHlMnJGqKG3h2MjKVzrYbKqadJz0x0JrF224xHdiFuUPQo5NT3jwmVCRldKIPEUyfznqEgesOudhMPWw9R9CqwhrhffcRGp6DUjnBBc4giQufJcen30AtVK27SNcoFCRozW8ZHNlQASZ5xjUaiAQPV2ydq1l4fDaK10kwvNI5zqk4ued54lQAgaxhfFoIwOle+wVjDarf3ytz0iXlJKN2kjhjDsQSTks2F64+zGwr1w5Lee2VbyO+a5mAaTSLptTEhgY3izFy+hGDgDrjerdVzc2RubI3KO7Zx1JnwBAOlwNEgXLueFJxORUmulSZVeOEzRosxOsAOJrecpLIjRldIAO7ZUZBrs8L7xzZT+hcUZFkRV0XKEskgJwC4G8beZJwOucDGeRJZyyzO0bMFiys5MjyMoGSIiYpEiacsxBiXUBklmycHTTizWVrK+kxqmMxYGQHOAJohHojJ3xqj0N5SEmpnUW129m7vC0CwLSTyIGh2IMyDskmLq5IJ1dQyMGVhkMCCCD5gjrXuq57FXzWksaq8EtnfueUYCwWGcIWZBG5JRG0sdI9U+Qqxq5fF4b2eplmRy/yORBkEKYGUque8mJrG7tuLRgsISIZ1HnExOD8/ER89HsqxqxXdokqNHIoZHBVlO4IPUGjB4j2eqHkSLgjcGxH3zQ4SFWj344LdG5j+04XxAiRmTLcqVt9YA+6fh5bfdANmW1ysiK6MGRwGVlOQQehBHUVVi54E7Wl2pn4VcEhHYFuUW3KOPZny8/WG+RWyOFXfCcT8MPplg/jNtq1FQd9ULDJI+WTvuG6jZxWFZiA0h3eI7rjZtQDQE/heNDOv7xgx96f4VkGzTmczQvMC6Q+katJOSurrjIBx8KzVHOy/b604gMRvplHrQyeGQEddvvfMVI6wa1KpSdkqggjdSAg6JSlKhSpSuPxfthZ2hInuYkYb6dQLf2Rk/sqOTd9fDV6SSP/AEY2/wDdirlLAYmsJp03EeBTS4DUqd0qBw99vDW6vKvzjb/25rp2nehw2XpdxjPvhk/9QGKe/huLZ71J3/aUZ27qU0rm2faS1m/NXML+XhkQ7/ga6IbNU3Mcww4QnL7SlKYhKUJrWu+KRRDMksaDrlmVf3mnBpcYAQtmvjNgZOwFQjjvfFw+2BCSG4cdFiGR/bPh+hNQPtH2jvOI+ji6ljsbO5bOgSAOYtOou/my42AIAJK+Hoa18NwfEVYNQZG7nU87N1Nv9qM1ANFL+Ndv5L649A4UVaQgmS5yNEaDGSnvHfGr2kYz1ELsbKws4LqZ1N/PzJEBZS6xgMUEs3VVDSAsNWWIK4HrGvXD+BzGOQWcF9NCHEcRLxwxSW2tWfLhVduZ4t1xsUyWxt5uuK3VvHLDcQJaRyTrMYmUqk0aooFusoBVFCxAY6tq8hnPSUMOykOyoG1pGYBx3zfi8gABFzBJURM3K7Ebya+H2tlaqYbcG65k/wBlzHRdHPZSNSoHkDZIyx6YAzXyV0WzvL2e49IuLppYLRl1YJ08rMMIPhIbWA430438Rz5bjCTtd3d3cAwrFEi26KYllkCyOsHi+0lQawxIwG5mSNIrFZ2gduHrZ2ySOZNT3UpYRvMiPI6xjGVjEgLHQApZQPbUeWPeERqd9XuBc6L6TAvt8Kre4tewcyZb6HSkCxutlb4LOxj/ADlwyAZ0poXJOgZxlqx8L4WrNE8EsF3LnKWOtp7a3j2weYWbluuPXxvkqq9CMKPNIvEYYGkuZZJSbi5jAH2SRL9lGTtkuXUKCcLmsizWkgiRUuC7hbi4vlglErR4wOVyxqjRymkDGkKrYBJ1U2C1mUTy0uPdH4TcA355zaLaCmXdWdXDUZgNTyTs2OmTM+etfeK9n7S0QZa6VHYIlvDPOFZjvpSJHGBjJIGAACfKtHuj4lG9vPDETogncx6shjDL442IbffLbnrjNafbi6X00rcEiAJbxllySkU7TczwgHJdoY4iQMhWOOprIdTqHH1WgkCS6BqQTa29x12upJ7oXKPaC0vAotlggitnKW4dmh1MyjUyh42tyx1N4XBPmSurNaN5JqcRIOQzIeZ4SiRQEHmPg5ESeEq0JJjZjG8bA9OxwPgsF1YW4gAa6WK3MsQleNZIta6uYgOh8orLkg9ADnAFdmz7prbmc2Ytl8F7eMhLbZtQQRhQWUHfBOCcnG+K0XYnDYckEuEEgA3M766GSb2JJTIJWt3Y9jljjW5bmKheSS2gc7RI/hDEA+J2jxuegPzNWHQDFK5jF4l+Jqmo/wD0NvvU31UzRAhKUpVVKsF9YxzxtHKgdHGGVhkEVXsnZ294IWk4fm6tMlmtHJ1p5nlMNz59N/aGO9WTSreHxb6ALYDmnVp0P0PUQU0tlV0i8K4/1HKul6jaK4Uj9kmD88fA18HZrjNj/wDa3iXcYziO5B1DfIGrcn2euB8PZ3+1Pd3a8QOt1MUwwRNF4XyOmfJvx39hFcOC343w4YBj4lCuw1HlzYx5luv4ljvWxTxDXsy0XiPgqQQP0uNv7Uwjf0RO23F1AV+EFn6FllAXPtxhsD+t+NYv5G4zxM/61MthAT+bh3kIz0LBjjbbOr+r5Vkn75o4APS7G8gY7YKLjPmAzsmofHFdnhneTbSsiyJcWplOIzcxGNXJGRpcEpv5ZIz9KV7cTRGenhmtO4l3ylzh8hZFjzXnhHdXw+2H5gTN5vMeYSfbg+EH5AVJIeFwp6sUa49iKP3CtmvjMACScAbkn2Vh1cTWrGajyfElSAAaLG9ohGCikfFRXNuuyFlL69pA3ziT9+KWPa+znkEUV1DJIeiq6knGT4cHxbAnb2V16QmtQMGWnzCLFQ667o+GSb+jaT+o8i/s1YrmL3I2qZ5VzdxA+SyLj/0Z+tWJSrTOKYxogVXeZn95SZG7KvR3OIOl/fD/AMwf5UPc8p68Qvv7wf5VYVKd/FsX8foPokyN2VdN3Kwts95eMD5cxf8AqprZsu5ThseNUckuPN5G/bo0ip5SkPFsaRHakeFv2hGRuy4EnYSyMLwrAkaSABuWNDEZBwXHiwcYO+42qA8c7OQWN7PIArwW9slw0JU7sp0Qo8rszPqcMx6eogwat2q+7e8OzdaWOmPiVubPUcaVuEYyQ5P6xLD5gVZ4biqpqlj3mCDN9dCfOAYIvICR4ELfsuwC3EaycQeSedxqYCSSOOPO/LjRGACr0ydzufPFeL/sVLAh9DkMsZ2ezumMkUi+ao75aJsZ3yRnGdq6/ZDtILyLS40XMGI54TsyONs481PUMNj8wa71V6uLxNKqWvOh0/D5DQDYiNwUoaCFScfCktpZLmzLQrjk3UTIGuLMNjxKGOGiyqjXglVyVzvjOsUj2/Ddd2sbSCOKKCIHUYpCFlmkkY6gTHqbIC4zgEnc2F2n7MtK63VsRHdwghSfVlTzhlH3lPkfI71Wd+sMSLcxW6PaCfNzbNpV4LgRvEI3byhLOOoIXyGDiugw2KGKAIPe6wTMEBpJ35Hndsh13RkZV0bKWO4nuYo3jj4Y8x5kiNp1R29vEDGp6LHkjLA+INt1zXi04bdGBEgljjhvpZHVWLmR7NAd5Z3YtFGItAAUEgyDJGSBzILyWSWOVrZ7qOC5eZUtbeUxPqjPiV2QDSjrEgGBsrHfIrBw6ZOeiXryF4IZI1ieOWMSIEtxDGIcZfMplJH3tGSABVo0XCw5AWjNcAxbm6zZJjkB0bKkVhxyW0uxxCUQizuD6GxgDadMe0c/i3ZdQZA2w0gHzGZn2n7PLegPFLGJChTS/jjkQkMAwVgykMAyyIQyncVVuqFYoljiURSWgt5bmU4Txz26yyxqcltDuMeqAQxGcV0O7LsbY3aXMUilpreU6ZkeRSYzkI64IABwT032qpicM1rfasxaWWs0GRMCRmsRoeelhCcDyXQ7OwXFpxqJLmPBmWYLIriQuNEWzthTpXlDBKg5bfJJY2xUd7Pdg7WxlaaMO8rDTzJXLtp9gJ6fvqRVz/EcSzEVGlnJoGkTrykxrv8ALRStEBKUpWanJSlKEJSlKEJSlc7tHxX0S0nn/wCFGzge0gbD64p7GF7g1upshVj3pcTTiPELPh0b+rL9t7uptIAyNyyrr/tgdc4tHjPBoruB4JVDJIMfL2MPYQdwfhVRcE7PmHgp4g6l7g3EV7nGW0Ry/wAJkb5N8KupHBAI3BGR8jW5xMii2lTom1MubP5hBcfmbeCjZeSeajHd7xOSS2aGckz2UjW0hOfFo9V99zlMbnqcmvnagelXdtYk/ZOr3E4zu0cZUKh/VaRhn2hceZrV4WvI47dpvi7ginHszGeWf31s8RYR8atWJ/P208Q+avHJt8cZ+lQloGJNRnNheOhLZMfpMx4JeULW7x7FBZxLEqJN6RAtuQoGmTmD1cfqBsj2A1M6i/GtJ4tYK52Edy8YycGUCMdOjERs+PZk1KKp13HsaTT+Z3zMR/4/MlKNSlKUqknJSudxftDb2en0iZItedOo4zjGcfUVr8H7Y2l4QIZ1YtnSpypbScEqGALAHzFTChVLO0DTl3gx80kjRdmlKVClStDjnBIr2B4Jl1I4wfaD5MD5EHet+o5xjtT4ngtYWu5hlWVRiJCR0llPhHXdBlvhU+HZUc8GnqLzpHWdAkMc1X9zdBZzHKZrl7fAXiViGMqKD6lzpBVyMbjJ28smuzwnt1Ngcu9sLxT05zG1m28ipBBPxwPb51FbxJbKwlt5LyaG4fCizOgxaJZAhETEudIUscBgfMgZqfdn+zdtNcXnNghkEDxW0YeNGCRxwRnChhtlnJ+nsGOqxYoNpl1QZgJjYxlEiQIBzT3CG2KhbMrzN22uQPEnD4M9HkvlI6jfSqAn6iozBy7i5klhj/lO7kKh2VDFYxlQMFyfzpAOdyxONsVYsXYuxQ5WztgQcg8mPIPtG21dhVAGAMAeQrHbj6FEHsWRPl87l0dA4J+UnVRWHsdPKM3d9OzH7lu3IiX2BdI1tj2sd/ZXD7VcFkt4wt27XdiWH2rYFzaNtiUSKPGgPU9QD5jY2PXieBZFZHAZXBVlO4IIwQR5jFV6XEKjXhztNgAI/TAsevzkJxaFRdzwxozNbXE0pNtaXLBlYCOWOR4uSUAAJ1zN4lySzKBkjau72X4jKvGop5dKDilvlYx1XQBp1bbkrHnP65HlWG94eYwihRJJwy7FsmtiAYZwGgMh8wkpi/BM1zuBQRjinDQly88o1AqdJ5KKjkxkqME8wy49i6Om2ercRWovn4X8uhdPSYa6/Ro0UGhV40pSuDVlKUpQhKUpQhKUpQhKhve/cFOEXGPvctfwMi5/ZUyqu+/O708OSMbtNMigfIM37wPrWjwtmfGUh+YH5GU1/ulSvhPB0PDorZh4Gt1iYfAxgH99afYG+ZrXkSn7azY28mep0eq2/UMmk5+dSG2j0oq+xQPoKiPaQNw67HEEUtBIoivFUZIA9SfAGWK+q36uNtqKR9oz0jq45m/q2/5AnxMINrrJ28ia3aDiCAk2bESqPvW8mA/zK7MPka2O1lo1zbw3NoeZJbutzDpIxIuCGTO+zIxGfbipAGjnjyNMkcq/BlZGH0YEH9tQO1d+AS8t8twyRjy5NybZ2PqP58sk7H2n25zNhnGo1rW/9RkwD+JvNvjc25gkagJDbwW1234tb3PDPSI5dMiFZLcj84LgHaML11E5Vlx7c9KmluxKKWGGIBI9hxuPrXPj7O2jTC6WCEyncShVJOR6wYdTj73WupVSvVYWNpsBsSb8pi3gI850CcBzSlKh0Efp/ErpZi3KsuUkcauygu6F2kcIRqO4C5yBg4wc1FRpdpmJMBok/MC3mQgleu8DhLMI7ocx0tSXeFHZGIwRzI2X/eKCdjswyDjY1W0a2bxiNmu4yZRPbTlbgxzOSSA0S4KyHJXVFjJ3BHSr4xUN7QdkJVR/QeU0bBmeznXXC7HfMe45LE52BC5bO25rY4dxAMaKTzGxmB52I5nWxm+gIY9vNRvh3aO6QssPMikiAaSC9m1Rlc7vFzB6Tp6YPTfGNqktl3gSvbic8PuTHp1lo2iZdOM5QF1dhjf1QfhVd316qALfzTy8oluTqFvNCd9k52TMmMgMkpJ22PWtbhvD4SqTm5itrcElIZkn8a6RtI0SRLMem66ifNmG1a9XAUajcz2+YDjPSxDiTuRbci6jDiFNT21uuKqf5PQRQqfG7TRJOw81jXD8o/rMN87Y61HZbiIloLctYsh+1uDd3EgLnJOkQNolkz1LEY9nSnEbi3uImW6tYrO3QhVuIrO4Jdc5HLdo1EIJ97J3Ix51vcHe/uU/1CeQWSjGbnkQuwB3ETRRsyjA9YgdfbQ2k2i0lrQwA8yQOkuu15/KRb0RMrmT2KyRS2tikXEJCup7gRPHNEwfUGkmkJEhLKcJsTjGCKnPY3jSyXLOD4OIwx3SdMCWNRFMmR5jEZI/pfhDYLGW8DeiWCRQodL3VvOweTSd+VJI0YlbOr7R9Q2bc7Z+8NuQAFg5sFuJBLZ3E48Ed1gq8LyKzCSKUZOsHH2h86MTSFam5hN+ckEiY1ymAZa0wAO612pQDBV0UqMWXb2AfZ3hFnOo8UcxCqfjHKfBIvsIOfhXyfvFtdWi35l5Jt4LZDJjJwCX2RR8S22K5T2LETGQ/wDrxnSOuinzBSilQq67c3CNh4bS3z0W5vY0kI/oIrBfqa5nFu30pUj0rh1qu+p0nNzKBj/dxqihm+dTs4ZXeRYfMH+2SfKUmcLm9sENzJxOOEeKeWxtYz70yku2Me6m5Plg+ysnddwv0m+nvjbpbpCBbRxpjSHAAc6h6xAGNQ66/hXHuZpFaC3tUdJZNS2yysecWlB5t9cY9VimpUB3ALtgaQDbfZvgKWNtHbx+rGME+8x3Zj8zk1tY2v7LheyGrgAN4ADSdYvlA5wcwBteNokyunSlK5NTJSlKEJSlKEJSlRTt/wBsjYRIkK8y6uW5cKfrEgaj8ASBjzJHxqahQfXqCmwXP38gkJgSpHf8Rit0Mk0iRoOrOwUfU+fwqqmvh2h4tDyQTZ2GHZiCupicjY+8UUAHBwrH4V1rTulWYifitzJcyYyy6ysa53IBGDgfDSPhU64faQW0OIVSOFQWwmAuOpO3X51qsqYfBAmiS+oQQDENbNjHMmNNEyC7XRaPaLtdDZFVYSSzSepBCpeVgOpCjyGDufYa1OGdtYbmT0aaGa3lkB0xXMekSLjfQclX2O4znrtWDu/tOaj8QkB516SwJ+5ACRHGvsGnBOOpPngVrd7l8kNishIEiTwvCT5SK4bI2JHgDdKZTw9E1hhQ0l0xmnR3QbA+Z1kJZMSsMqy8CJMatNw4kllGWkts9SvvxeePLf8AGUWPFLXiEBMbxzxOMMNjsR6rqd1OD0YA1EX72xOSlhZXF03QMV0R/MtuQOvUDpXJi7nnv5HuL4x2zSerDaqoC53y7EEM2Sc4zn3qsuwwLc+NPZv31LvFgMz+a3W6bPw3Um7v/sZb2yVmeG0lQQsTnCyJqMWfPQdt996knHeMJZ28txJkrEpYgdT7AM+ZOB+NVz2Umk4Bdrw+40tb3bFoJwADr2GH9v3R54yu+Ok27d8Da94fcQJ67qCo23ZGDgb9MlQPxqDGUWe2Mc8zTfl724sHO6GZJHIpWnurSQ8WMazZtdRAY2pRxgHfQZw5GsDbOnGR7KrzinGrmbjEbWDm2uLqMJPC5B0zQ6wVlXByNCrpbHQ5GN6tnsz2hS+t1lTZvVkQ7NHIPWRl6qQfb5YNRDgtksvaS+l0j7CGNQf1nSPxfPAZflVnBVuydW7SmAWsdytqAARoRJBve2qRwmIK9J2v4vbbXXDOcAd3tmzke0INRP7K9P3vJHvPYX0IHUtFsPnqI/8AgqwKVn+14d130B/xc4elwnZTuoBP3s8IuFKTOSrAgq8LsMHy2U1wLztJ2fOMvcPoOUw134DkHMYdgIyMDpjpirZktUbqin5gGvKWEa9I0Hnsqj/pUtPGYal7jag8Kg/+EFpO3yVP2fHhcusllw+9vWB8L3kjNEhHmASYw3xJBrmWRuuJ30kSWXD9cbfayiPUi/0mDEOcgjYHJB8gTVjd6faVra1EMJPpN43JiCnDbkBmG4wdwoPkWFdPsf2aj4TZCPI8IMksnTLYyx+QAwPgBWp7e2lh+2FOC7usBLnGBqTcCBoAAJKZlkxKrR+x17Ncy2sSWRESgyOsbpGrPuIwo6tjfYYAO+OlZ4u6bihVozeRpE66DGHmZNPsCMMD4ezyxU87uYmNmZ3BV7yWS5IO50u3g/8AxhMfDFZ+0va30d1trdOfeSjKRA4Cr/xJW+4g+p/bTH8TxXbGhSDTGthqNXXsBM35BGRsSVVsE99w26WwurqJYSC0MlxGJYiM7YLeKPzGCcKfgQank3Y+dona5vWeJVLiC2QQI2FzgshLsPxqHfyAeKXL28cnOJIN/fFQfVOVgt87IgYeQ3KqTsuD27K8m7Pyrb3Tmbh8x0RTN1hPkj/q4/DYkY3FWsWS/L2RaKsSWhoBd1baQ46xqRe0wkb10XU7uOA2trwyOZxHmZBLNLJp31b4LN0UA4x06nzNepeER8ImFzAiehzMOeoA+xZsBZoz5R9Ay5wBgjYGubbcJzby8LYB3tmFzahzlJ4BJrVSTnIyTGw+I8q6HZa8ictaYPot5E0kEbdY8eCe1IzsUY5x5ByB6tZ9XMX1KpcXAkyN2G4IvqBJG2U7QXDkFqcFtVs+0NwrDPp0XNikbJYEHLRqx6jYnA6BE2xVi1UnHZWgtredjmbgt0IJG82t20gHfqWjMf4lsYq2lYEAjodxVPibCezqEzbKfFuh82lp805nML7SlKyE9KUpQhKUpQhKqPtYrS8cchiGhgiiiIO6STyLErj4qZi39UVblVPxNebxu60/7r0Nm6/7uSOUj+ytbXBzFSo7Zh9S0H0KjqaBdntxfSXDGEBxDHlgBGZEnmjeNuTJoViqEZGPM5JyFwfPaGc8M4TdNKypLdNIVjj9VHlAGiPOM4ALscDJLnG9Z+CzMbXh8IJMl83pkrDbCavSJD8i7pHj2P8ACufb2I45xOWWUarLh7GGNDgrJN98sD1A2OPZo+ObdMNZDX2p0yXHd0GBHVzh8hyCQ+pXy2717dII4LC3nupI41QKkZVRhQBqO5A2PQeXWtjgHYu5vLhb3ixUsn5m2X1I/PLDJGc+WT0GScACfwW6xjCKqgeSgAfQVkrPfj2MDhh2ZSZlxMuvsYAE9B5p2XdfFGNhsK+0pWUnqv8AvvtdXDRICQ0E0bqR1ycr16j1s7eYFSu/44ILJrplLBIeaVG2TpzgHy3865veVwV7zhk8UYy+A6j26GDED4kAgfHFRLu74lHdRxxwCWUNbul7HKXaPWBhW1OSNTnUNK7aTvjQBW9SpNrYFrjfs3unwIBueUwQOtlGTDvFdi74VM9zLLCFtb9I0lIjcvBcISw0SqVU6gysurGcFSD5Lr9z1x6Ut5fNjm3NwQwGfCqKCq9B0D9R1GM79NXsHMsEkUhuzM9xF/rMchybfR6ilmy8YVi0eHbcknyNbXdu/o1/xOybAYTekIM9Uf4fBTH/AGqs4hpbQrUxeA2DBByh0OF7wDBGsDSyQagqxKUpXMKVKxXV0sSNI7BUQFmY9AoGST+FZarLtxfScVvl4TbtpiTEl1IOoAwdIz1xlfblmHTSauYPDe0VIJhoEuOwGp+nVNcYC+diY34txGTicoIghzFao2fkXHQdCc5z4n6+AVJu8AtJBFaoSpvplgZhjKx4LyEZ/UQj+tXcsrOK0gWNMRxQqFGTsAPaT+0nrUS41L/Khge1nNv6MxmaWSNl+xeN05kWtdLg74YkAbH2Zvit7RiRVAysZZvMNgHLMbm51kkpsQIXR4vx9+YLGwVWmVQHc/mrZMYBf3nx6sfU4ydusIitmnlksOGuzajm+4i5y7E5yit7PIAfH9ZjntdfEA1jwvVDZKT6RetkvMx9bSx3dj5nz29UYDWN2f7PQ2ECw26aUXc+bMx6sx8yf8gMAAVO+ozAMgDvnkdf1P6/Czlq66T3vv8AZfez/Z+GxgWCBdKL1PmzebMfMn/+dBWfifDI7mJ4ZkDxyDDKf+h6g+YI3FbVKwTVeX9oSc0zPOd1LHJU8OHS2lwnD3kPOhJm4ZcuNiMb27kfdIGkjy+WkVllvjJIs9umiWSRpTB5x8QgU82I42+2g1jPmUB6mp1257JjiNsUB0zRnmQydCsg6bjcA9Dj5+VVmJXneC/Q8u4t7mGHiEIx66uY1mx5ZUsp8sk46E11mFrtxTO0PvXB2k6T+V5+TpGj1ARlUo7QLHeDmRYaLi1q0QJxgXEIaWHPmDjmA/GMdPOR93fFvSuG20hOWCBGP6yeE5+mfxqPdr+CPZRyywgtBzBdqoBY29yh1alA35Um6sB6usn1Scee7LiiR3N1aqTy5sXtuTneKUDUBnppOBj2hqpVqYrYIup3DSCN4FiD1ALR4MnSE4GHXVjUpSucUqUpShCUpShCVWnZeaKS84tPITpknjtAcbgk8kfLxMozVl1Ufd/ayT8OvzGA8wvRKEJ06zG8UujPQatJXPxrY4e0djVJMe43yLpP7JjtQphYJE0kL2UsU0dtbSW2UkRtLfZGPODjB5ZB/D8Iv3U9rYLaMcPuQ8F0JGLc0aQ7u2w1E51Y0jxYztjNbvCLmxt5ljnF1GZohaJHdRBYxH1EOtUCy9cBnZj8dznF247HxoFR2Jt5cRI8jF3tZ2YaGR3OswsfCyZOPCdt6vtbSM4atmh0EGL2zHwd7xtaeRmJYZ1CsylQXsF21kmnksbkwvPAoIlhfWkijAO/k4JGR167DFTqsDE4Z+Hqdm/x8QdCFKDKUpSq6VKrTtbwyThF3/KdopMEhxeQr0IJ/OBemcknPkT7GarLrxPAsisjqGVwVZSMgqRggg9QRVvCYk4d8kS02cNx9djyKa4Subb8RtbiNCpQpeKdORjmDTupyN2058J3wrbbHFYcVE1q4vIsvccJc21whJ1S2h8UUjYycGNsFiOoLfcrcsLZeHXcnCbgkWl2ebaSEnMchOyqx9VgwGCDkMFP366qysZ0S4kW34hGOVrcYhvYM9MdCTnoN1YnAwcVuUKYwriW95jhInm0yOXKJa74TDtNGEyty175uGuQDMyZwMtG+Bn2kA4+dTO3uFkVXRgysAyspBBB6EEbEVx+I9lYmtDbwKkSgHSoUFCdzh0OzqSd/PckEHBFacF7TTcHk5Q1S2sZJng0tzLPUy/f6OuZNiCQ2D03NU24KhjGk4SQ4cnGZHiAIPQze0zErmLfeVz1TPYjtPHZ3l+rIGnkuZDIWcJiNZNICZHjkMkh8AxkA77AG44ZldVZSGVgGUjoQRkEfDFVzw2JIe0d6ZUBMkCzRNjoqqgb5ElTv+r8aThrm9nXpvE92YmJgi3rPkh+oUt7V8Da6WLSscnJlEhhlJEco0suliFbGNWoHSRlRtvkUSOPQy3Yt7maaKyUlWWNmdSFd2CL0KxAtgAAnCrtn1b/AOEcReWzScgM0kYlCr08S6ginz6gZPXrXF4hem4soJ0RbiBgDcQBFIMZU6yinxa0b7ucnBGM4qxw3Fuw+am9s3ygzGU30sROsExfnsj2zdSHg8UKwRi2CCHSNGjGnT7QR1+dblVP2T7QNwmWO2kVWsLuV2tbgSZCo5yoIPTqM5wQWPWrYrLx2FdQqXMh0kHfx6jmORT2mQlKUqinJVccP4Xq49xKJiFjuLeN9Pm20Y1jPsbV+LCrHqs+9O2e2urbiEfMVVV4JnjySqMDpYqPIFm39oXzxWrwuXVHUgYL2kDxEOH9seaY/SVN7niTRXcUTbpcq4U7eGSMBtPxDJqPw5fx2hHam0xLzbKMR3vDXaTkLj7e2kJZigHrA5bIAyG1jqVJ53AO2AuLxGL6obNuZjDAosscqGUazraNCyBs9BIW2AyLE7RdlIb4IXLpJHkxzRMUkQkfdYeXwO1Wsn8PrMFQatvtzsRzlpAI1EyL6p7wsuDbd83DGRWadkZgCUMUpKn2EqpU/gTUv4fxGK4jEkMiyI3RkII+o8/hUAuOEz8K1zSRwXlucmWUQxpcoN8u2BpmAySc71HrK/l4bJJdWaq0ICtd2g8Krn1Z4BviNxhlxnAJU9Nnv4bh67ScMT0lwIJ+H3Wlp2zayNwkzkaq6KVocD45FewLPA2pH/AgjqCD0INb9c+9jmOLXCCNVKlKUpqFBu3HemnCrhYGgaQtGJNQcDqzrjBB9z9tVh2X70BYXdzJHCzW9yxk5RYBkbc5VgMYySMY6Y323/QzRA9QD8wK+ejr7q/QVuYXiGEo0TTdQzZhDu+RMXmIt5KMtcTMqlu0XfRb3ttLbyWkmmRcZ1qSD1DDK9QQDUK/02d0iWUNJoR4ZGZ2bVC2jwqh8MbAJ643JwTnFfp70dfdX6CnIX3V+gq3Q4zhcO3LTw9pn3ybxG33bYJppuOpX5x7J94i2l36RLCX0QC3jRG04QEY1Eg6iAMZqbflCRfokn94v8NWxyF91foKchfdX6Co8RxTBYh+ephyTEe+folDHDQ+iqf8oSL9Ek/vF/hp+UJF+iSf3i/w1bHIX3V+gpyF91foKr+18O/lj/UP0S5Xb+iqf8oSL9Ek/vF/hp+UJF+iSf3i/wANWxyF91foKchfdX6Cj2vh38sf6h+iMrt/RUb2t72LTiVuYZrOQEbo4kXUje0eHp7R5isXZ3voaO39HvYBdqBpDMRkrjGJAwIfbz6nzz1q9+Qvur9BTkL7q/QVYHFcGKXZeznLMjvmx6GJHkkyOmZ9FUsPf9CihVs5AFAAHMGwHl6tV5xHtjrE3KVoS7TaQpXDRTkl0myMyYyNPQL1G+CP076Ovur9BT0dfdX6CnYfi+Ew5Jp4fX85P7hBY46lU1wTvzitraGD0WRuTGkermLvpULnGnbpXFTvUReLPfiByssPJeMvk/d3U4wB4F2x7fbV/wDo6+6v0FPR191foKYzimCYXOGHPeBB75uDryRkdv6KkeEd9EdrbtbpBKUUMsJLrqjU50qTjxBScA9cAda1oe+BBws2Rt21m3aDmBxjJQrqxjPnmr35C+6v0FOQvur9BS/xTBTPs95DvfOo8uqMjt1+XL7tBBItyFtUQ3HJCEBfsuWfEUwBguAM48yasmP/AOoGJQB6JJsAPzi+X9Wra5C+6v0FOQvur9BT8RxjCYgAVcOTGnfOwG2wCBTcND6Kp/yhIv0ST+8X+Gn5QkX6JJ/eL/DVschfdX6CnIX3V+gqp7Xw7+WP9Q/RLldv6Kp/yhIv0ST+8X+Gn5QcX6JJ/eL/AA1bHIX3V+gpyF91foKPa+Hfyx/qH6Iyu39F+eu2XeFbXzCeG3kt7tCNM6yDcDbDgDxeHOD16DptXQPfbI9oI3V1ukB03EbKoLeReMqVYH7ykY8xpOMXryF91foKejr7q/QVb/i+ELGsOHkN0l5MdLjTpp0SZHbr8/8AaTvXF7GivC+eU0Uq68Rkuo+0RRuHDgEaiRjI881pHt3BzJCLdwpDiM8wa1OqB4tTEEOsckTFVIIw4GMDf9G+jr7q/QU5C+6v0FOZxrCsaGtw5AE/jPPySdmd1Q3Y/vdSxFxqtixuJmmwjBVXUACACD5j91X4K8chfdX6CvdZPEMXRxTw+nTyHn3pnSOVohPa0jUpSlKzU9Krzvv4jLBYRNDI8TG4VSyMykjlynGVIOMgbfCrDqtO/wB/2fD/AOJX/lS1qcHAdjqQO6Y/3Suz3SXsk3C4nld5HLSZZ2LMcOQMknPSplUH7mP9kQ/0pf8AmNU4qLiQAxlUD4nfulZ7oSlKVQTkpSlCEpSlCEpSlCFQvenxi7XizwwXE6ahEFRJXRdTKBsAwAyax/6Hdoveuf8AGJ/3qw96l2IuOcwjIjMDkDqQoU4/ZUw/KBtv0ab6p/nXoU4qnhaHstFr5YJkdB1CrWJMlRX/AEO7Re9c/wCMT/vU/wBDu0XvXP8AjE/71Sr8oG2/Rpvqn+dSrsN3gR8W53LiePkaM6ypzr14xj+gfrVOvjeJUKZqVcOwNGtvL4k4NYbArsdmoJY7O3SfPOWJBJqbUdYUastk6jnzzXSpSuMe7O4uPMyp0pSlMQlKUoQlY7i4WNGd2CogLMxOAABkknyGKyVXfflxRoeHBFOOfKqN/RALY/EqKtYPDnE12URbMY+qRxgSov2h73bu9n9H4YjAE4VwuqV/1gCMRr8xnG5I6DBF3V8ZnGuW5CsfKS4lZh+KBh+2pj3K9nUgsFnwDLcksW8wgYgKD7Ns/M/AVYVb+J4ozA1Dh8HTaA0wSRJJGv3+yiDMwlxVCXVjx3g32vMeSJcFiH50eB1DK/iQe1sDr1qxu7zvKj4opRlEdwgyyZ2Ye8md8e0HpkdamjLkYO4PlX597RWA4Tx+M2+FQyRyKo8lk8Lp8B64x7CKfQqUuMMfTqMDaoBLXARMcj9/5CCy40X6DpSlcmpkpSlCEqtO/wB/2fD/AOJX/lS1ZdQzvU7KTcStI4oNOtZlkOo6RpCOvXHXLCtLhVRlLGU3vMAG6a8S0rF3Mf7Ih/pS/wDMapxVC2/dLxiNdKTKij7qzuB9AMVl/mv41+kf/syVsYrh+Fr131RimDMSfmfFRhxAiFetKqfsP2D4pa30M1zNrhTXqXnO+cxuo8J2PiIq2Kwsbh6eHeG06geImR52+91I0zqEpSlUk5KUpQhKUpQhfn7vNgWTj4RhlXa3Uj2g6QR9Ktb+arhn6Iv9qT+KoP3jd299ecQe4t0XQQmli4U5VR+I3rjfzb8c/wCI/wDiT/FXcPLK+GoBmKFMtYARmi8DWCNFX0JkSrR/mq4Z+iL/AGpP4q6vAeyltY6/RohFzNOrBY505x6xPTUfrVM/zb8c/wCI/wDiT/FT+bfjn/Ef/En+Kqb8EKjcr8cCNi4kf3JwdH4VflK5vZq1kis7eOb86kSK+Tq8YUA+Lz3866Vcs9oa4tBmD81MlKUpiEpSlCEqI96XZdr+wdIxmWIiVB7SoIK/MqTj44qXUqfD13Yeq2qzUGUhEiFSvdF3jxW0foV0wiVWYxyNsoycsjn7u+SCfaQcbZulHDAEEEHoRuPrUH7Zd0ttxBjKpME7dXUAqx9rptk/EEH25qDDuY4nASsF1GEJz4ZZY8/EqFxn8T0roa9Ph/EHGs2r2TjdwcJE8yD9+AUQzNtEq2+0Xaq2sIzJcSBfYvV2PsVRuf3Dzqk+zsMnHuNekMpEaOsrdcLGmNCZ6ZOAPj4yK7nCu4SV31Xl0Nz4hFlmP/mOBg/1TVrcC7PwWMQit4wiDc46sfazdWPxNIMRhOG03jDP7So4RMQGjp9lLDnm9gujSlK5hSpSlKEJSlKEJSlKEJSlKEJSlKEJSlKEJSlKEJSlKEJSlKEJSlKEJSlKEJSlKEJSlKEJSlKEJSlKEJSlKEL/2Q==">
            <a:extLst>
              <a:ext uri="{FF2B5EF4-FFF2-40B4-BE49-F238E27FC236}">
                <a16:creationId xmlns:a16="http://schemas.microsoft.com/office/drawing/2014/main" id="{F7B310F6-BD9A-4FE2-843B-00300CECE051}"/>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3" name="AutoShape 8" descr="data:image/jpeg;base64,/9j/4AAQSkZJRgABAQAAAQABAAD/2wCEAAkGBxIHEhQUBxQWFhUWGR0YFRcXGBwbGhwhHB0ZHB4bICIbHDQhHBonHxgfJDEiJSkrLi4uGyA2ODM4NyotMCwBCgoKDg0OGxAQGzckICYsNjQvNDc3LCwyNCw0NC00LTQvNywsLCwtNCwvLywyLCwtLSw3LCwsLCwsNCwsLCwsLP/AABEIAOEA4QMBEQACEQEDEQH/xAAcAAEAAgMBAQEAAAAAAAAAAAAABgcDBAUCAQj/xABNEAACAQMCBAMEBAkIBwgDAAABAgMABBEFEgYTITEiQVEHMmFxFEKBkRUWI1JVkqGx4jNUYnKTwdHjFyRDU3Ph8AglNDZjorLSNUWC/8QAGwEBAAIDAQEAAAAAAAAAAAAAAAIDAQQFBgf/xAA/EQACAQIDBQUDCwQBBAMAAAAAAQIDEQQhMQUSQVFhEyJxgZEyofAGFBUjQlJTscHR4TNygvEWJDViwiVDkv/aAAwDAQACEQMRAD8AvGgFAKAUAoBQCgFAKAUAoBQCgFAKAUAoBQCgFAKAUAoBQCgFAKAUAoBQCgFAKAUAoBQCgFAKAUAoBQCgFAKAUAoBQCgFAKAUAoBQCgFAKAUAoBQCgFAKAUAoBQCgFAKAUAoBQCgFAKAUAoBQCgFAKAUAoBQCgFAKAUAoBQCgFAKAUAoBQCgFAKAUAoBQCgFAKAUAoBQCgFAKAUAoBQCgFAKA4nFnEsXDMQe5Bd3O2GJffkbyUfeMnyz9lb2AwFTGVN2OSWbb0SIykoogd7xVqAY/hS9srFvKAgyyLkAgPjO0/d37V3qezsJu/VUp1V972U/DmVOcuLsdOy49nsuWdbjiltmbab21ctEp8g64yhyRnJGM+datTY9KpvKhJxms9ySs34Pj5GVUa105lhqwcAocg9QRXnmmnZlx9rAFAKAUAoBQCgFAKAUAoBQCgFAKAxzzrbKWuGCqoyzMQAB6knoBUowlN7sVdghFz7So7lzFwvbTXrg4yg2xj5uR0Hxxj413IbCnCO/iqiprrm/Qq7XhFXNlL7XJOv0WzUfmtM+flkDGaqdHZSy7Sb8kZvPkYLT2kxRBxxDBNbSRuUkwjSRgjr0dVx2IPX1+2rKmwqkmnh5qaaus0n6NmFVXElek6xb6ym/SpUlXsSjA4+BHcH4GuTXw1bDy3asXF9SxNPQ3qoMigFAKAUBVnGF+wvb64HX8H2yrBnB2Sz9nA8zgfsFeq2fRj82o0fxZve6xjwKJvNvkSngnhODR7dDMivPKoeeRxuZmYZPU9hk9v781ytpbRq16zSdoJ2ilkkiyEEkcLiTS4LLUIbeyG1NRjljuYlGEO1CVlA+q4bHUdwD51v4PEVamDnVnm6Ti4vjrmuqsQkkpW5nQ9l2puIXsdTyLizPLYMMZTJCMPVcDH3eorX23Qj2ixVL2KmfnxTM03luvgTeuGWigFAKAUAoBQCgFAKAUAoBQCgOPxTxJBwxCZdSb4Ig95z+ao/v7CtzA4GrjKnZ014vgl1Iykoq7IBw5IvtNlZ9elzEg3JZRltqjOA0rDGWJGQue3p2r0GMi9kU1GhHvPJzdrv8AtXLqVR+seZMeLDLoFi54YSKPZjJCdI0zhnCqPEVHXHoD0PY8bAdnicUlim3frq+Cu9L/ABbUsldR7pDtFv4khae4vLl72M+KMTgrM2enLXaQ8TeWATjIxkV2cTRqOoqUaUVSfHdziv8Ayd8mur9xWmrXvmbnDt/JcsouZktxciS8Z9qkSgyctEXmjAURqrHI3eJfjVOLowhFuMHPctBK77uV23u8W7pcMn0MxZp3NjHcTl+FpIRcA451pIELAHLq0LnlSPtzghu/UgACroVpwpbuKi9zlNXtyaku8lfp4XMWz7upJuHeK3hdLTi1TDdBekjbRHNjpuUjwhu2V9T0rmYvZ0ZReIwj3qd9Fe8fHjbk/UnGfCWpMa4xYKAUAoCneKIZJLvWreMeOeCGeIDqWEAGQPj733CvZYGcFh8JWekZSi/8vhGvLWSLL4R1ZNcs4J4OzIMj0YeFh9hBrzOPw0sPiZ0pcH7uHuLou6ucX2h6TPIIb3QcG5syzKhGQ6sMOuPXH94HU1u7JxNJb+Gr+xUsm+TWjI1E9Vqjn8Bo3EV7c6ncKyIVEFup6Havvkj+sMD7a2NqOOFw1PBRd37UvF6e79DEO83IsGvPFooBQCgFAKAUAoBQCgFAKAUBG+M+MIeFkHN8cz9IoV95j2yfRfjXS2dsyrjJZZRWr5fyQnNRKqF093JezcQHnXpjjitUhyyQtcb12gjwo65XBLdz3J616vs4whSp4fu0rtybyclGz8WnnfLTkii97t6m7rsj2rvLqJeCOB7aA2sLBiUjTmnmEdCAjkEL4QXHU460YWMZxUKdpOSnLfeWbdsvNavNpGZc2TbQfaRaanDvuiUbxHlhWY45hRF6DxSN08K571xMVsPEUam7HNZZ5LhdvolzdiyNVNEC1eCK5unTxWkzyJHb2xDbwJGVCysrcuMZO4hevT06V38POcKCl/Uik3KWVrpN2aau+V3+ZW7X5E24w5MssNnqIkFokW9xFHvJbOyMHapcJgNkqvfbk9evE2f2ipyxNNrtHKyu7ZavVpX0yb0vkWTtez0I9qfD6lgNG5rZPNUTqkZJyxBI5QkWFCxOX29T03HpXRoY12brWXB7t3/7NOTsl3b5a2WZBx5GlcTBRJLrQMwjBxzIw6kDvsVyzhT0BIKDtnacVdCLbjTo92/J2fm1ZX6Wk+V8zHVkn4A1V7IxRTctra5ybRopGkWMqoLwncoZRkMQDnb2rl7Vw8ailNXU4e3dJNpvKWTafC/PUnB2y4FiV50uFAKAhPtC057R4NS00EyWhPNQf7SE++PmBkj5k+VdvZNeE4zwVTSej5S4epXUX2lwOTaamvCbi6008zSrs7zsBP0dz0J6dkJBBHkencddupQeNj2FTLEU8s/tL9+XNZ+EU93NaMse1uUvED2jq6MMqykEH5EdDXnJ05U5OM1Zrgy5O5kA29qgD7QCgFAKAUAoBQCgFAKAUAoCEcae0GLRQ8WkbZ7kA+EMNseO5c5xkfm9zXc2bsWpiGqlbuw58X4fuVTqJZLUgltZRxXzHUQdSueSzMz7Tb8wHLgkjaEiUAefifGB0Fd6dWbwqVN9jDeWl97d4dbyfuV7srS72eZ70+WVYrPpb2kTMb2R5BkuwZdrlFxhN74jjzltg6jtUasabqVfaqSS3ElwXFXd87LvytlfiFey4cTb0W6huVC2R+kX15clmeUEFEilziXb7gKxA8sYyCvkBVOJp1ISvPuUqcNFxcl9nnnL2vEymuGrNO7lXUUDXMG4vNJEL1V8MaxFyPo0KPuxtTduHQEsSTg4upxlSlaM7WinuXzblb25NW1dratWtYw8/wB/2MenXENreWMdmymJrsMvMC/SshdoeQgBgrNIdqtk9O/kJ1oVZ4atOae8qfC+5re0eF0lm1/JhWuvEt7X7G2lXnaqeXygTzldo2UHuN6ENtPTpnr0rx+Fq14y7OlnvcLKSb8HdeZsSS1ZWeqa/HNvtI7YQRN4rh5Bz2JJVog5aVG5mOpXcWB6AEAmvT0MHONsQ6m/Jeyl3ee9a0ZK3C9knrlkUuXCxwrjUxKzRxOqZBZpVUJ4OxYplW5pjYBehZiShLA7hvQoNRU2m+l758r5qyazzsspLdeRG5Y3s14VGlxCe7Rkkcs0cTEkQq+OgBPR2ABY9/KvObZ2g61TsoO6Vrv7zX6Lh6ltOFlcnNcItFAKA+EbujUBW2r6bPwK8k2kx/SNOlybi1wDy8+86Z+r0PTt16jsR6bD16W0oxp1ZblaPsz58k+vX/TpacM1oa2haU0C/SvZhchoScyWcxJX+rk9Uf5/fjvZisQpS7DadO0uE1r+zXxYxFcYM71j7R7ZW5XEaPZzjusoOw/FXHQr8TitCrsOs49ph2qkOa181zJqqtHkS+0u471Q1m6up7FSCP2Vx6lOdN7s1Z9SadzS1viC10Jd2rTJH0yAT4j8gOp+wVfhsHXxLtSi38ehhyS1Ib/pGuNWJ/FTT5pk7CSTwKfiPLH25+Ars/QdGiv+rrqL5LNlfaN+yjJJe8Ry9YbezQHyZiSP/fUVS2NHKU5vy/gzepyMltqHEMAP0u1tZPTZJt/eTmozo7Hl7FSS8VcXqcgOL9UtcnUdJcgecUgb9mM0+jcBPKniV5qw35cUeJfapFZf/lrK9h9S0Q2/eWFZj8nqlT+lVhLz/hjtUtUB7YdMPdpv7P8A50/4zjuS9R20T7/pg0v86X+zP+NP+M47kvUdtED2v6YezTf2Z/xp/wAax3Jeo7aJ8HtIkv8ApoWm3khPYyIEX78kftp9BwpZ168F4O7/AEHa30RE+K9b1a5k2a+JLa2CcyVLUBnC5wAzk4DE/EfI118BhNnwhvYe053snLJX6L+PMrlKfHQ5Gl2kVrFbkxxR/lZHiYx/SZ7jG4JtjXAKIM9SQpYZwa269SpOpNbzfdSee5GOl7t8XySvbLIikkkZJ9KKmNGuZ0zGYUt7uM2odCclFdSUzuwdrYzgZNRjiL70uzTzu5RfaWfNp2el81pwFuv6H3Q7srPcDUIf9cht2VHnYBIiMgMd2EUIu0KEU57+eaYmmuyg6c/q5TTaineXRWzd3e+88jMXm76m/HcYNmNSkKIbVjFa27Ykk3mNEDN7zNN1YnphR37k67hlV7ON3vq85aK127LRKGiWd35GeVzBpMGyKxm1V1cwcwJbiIvHHHEZEaZ9nUsZVHXsx2jsDiyvO861Okrb1ryvZuTs1FXy9l+Wb1MJZJs29ZaaQc+4WGa5iaO8uXVm3wLG42wYwVGFJGN2fCxOT1NOHVJfVRbjCScIp2tJtZy55vjbirW0Mu+vEsriuVbmyEyHMatFO2OuUR0kboO/hBOPOvNYGMoYns3q1KPm00veXS0uQLhq4OmM8GtxIxm5Ucjqd2OrRrcncMNvkdTuGc7u+QQO9jIKtFVaEmt27S05Nxy03Unllp1TKo5ZMn+kcI22nbXmUTTKAOdIql8KoVQMDCgBQMAep7kmuBiNpV6t4p7sXwV7Zu78c+f5Fqgkd+ueTFAKAUAoBQEJ1vgIc36VwpKbS58wv8k/wZf+h8K7eG2w+z7DFx7SHvXgyt087xyOfJxNJbpyfaTY4XqOeic2Ej84gZK5/wCgO1bCwEJS7TZtbP7re7L9L/GpHe4TR9g9n2j62BLoMrx5Od1tN+zDA7R8MCkttbRw/wBXXin0kv2tcdnB5o7uk8Aafpbb1i5knfmTEyNn18XTPyFaGI2zi60d1y3Y8lkvcTVOKJOBjtXLJn2gFAKAUBia2R/fRT81FTVSS0YsefocX+7T9Uf4U7WfNmLI9xwrF/JKB8gB+6sOUpasyZKiDk8WBjZXX0dQziGQopGckKSOnmc9vjW3gHH5zT3nZbyv4XIy9lkY9nkUYur0pgsFt1ix2EBiUxhfRfl5iuptaU/m9JPS8r/37zvfr+hCnqya31lHqEbR3yK6MMMrDINcSlVnSmpwdmixq+pWfE/C/wCB+VzGzBGw+i3DgM1swI2Ry/n2xOBk9Ur02C2h2+9Zd5rvxWSmuLjymtf/ACKZQscbTLt7SSCER2sDWYkklVjs2uqhRO7fXQiXKqvU+vpu1qcZwnV3pSVSyT1ur33UuDVs2/TnFO2XI0dInjs4ZY5iGtXNs93N4yzLgu0aADqC6EEjp1YepF+IhOpUjOOVRb6hHK19E34Jq3HQwsl0Pv0YXZVm06MRmSeWUblRtlsVXlr4tqouVVsjLEtj1p2jheKru9opatXnxeV23m1wStcW6HZ4U4suNEf8HWkH0od7f8qq4BTmNEXbwsULbenoR8K0sfs6jiI/PJz3PvZN53snZZq9rkoza7up8v8AhxtRmtzpOnXFpMJVdm3pyI8NliBkgnA7Dbk479qzSxypU59rXjUjZq1nvPly99w43asrFwj41402D7QCgFAKAUAoBQHxlDjDDI9DWU7aAgXHPDWnaVbT3QiEUiqSpicw7mPujwkAknyx1rvbMx2MrV4UN7eTfFb2XHUqnGKVzBwDwmLiwhmu5LhLlwX5gmcMMk7emdpXGDtYEHzqzau0XHFypwjFwWVrK3XrfqnkYhDu34kn4T1ltTWWK/wLi2cxTADAb82QDyV18QHzrl4/CxouM6fsTV4/qvFPIsjK+TPPEF5PcSx2miuI5GUySy4DcqMHAwD0LsxwM9MKx64rOEpUoU3iKyuk7JaXl+yWtuaXExJu9kY7Ln6beJBLPJPHJC8hMgTchRo1GCigYbeehHdelSqdlVwzqqCg1JLK9mmnzb0t7wrp2JJXNJigFAKAUAoD4RnvQFV6tYS8J3KNG/JjBK29yRuiCMS30WcD3UDHwOOwwMenq6FanjaLi1vPWUdHdZb8Oba9pcShpxZKbLi2WID8N2sig+7Nb5uIGHTxZjG5R8x9tcqps2Df1FRPpLuSXrk/Jk1N8UZ9R4osbqN45d8wcFWiSGR2YHpjASoUdn4qE1NWjbO7cVb3mXOJWlxpghaI6uzw8tyLNSgl1CRDnbEU6gBSfCzAlcAYFemhXclJUUpXXfz3aSfF3y14pa9Sm3P+TrS8Fuyb00+Vl27cPftz9uCNuAuwdGPh3Y6n1rTjtSKluuuk78Ka3b+t+WdiW5095G74FXiad5JrbxwlHPKaN23MILgZ2oTIQxf6209OmK6dKzjJRSjPJ3XeTWS3ocX3ckuF9SD93xqa2oXp0xYJguyaCWKdbeMDZHFJGjMSQgKl3KggnALYHqbKVLtnOne8ZRlHeerkm0uLT3VfTW1zDdsz9CQyCZQ0RyGAIPqD1Br55KLi2nqjbPdYAoBQCgFAKAUAoBQFYcUR/jnq6WE4Jt7VObMuSNzMox1HXtIo7+bV6jAv5hs54uPtzdo9FfP8n7iiXfnukn9ml415p0H0n30BicHuDGxTB+PSuXtmlGnjJ7ujzXmrllN3iYYMafrUijoLq2V8f0oWK5P/APL1OV6uzYv7k2vKS/dGNJ+ItZzFrc0b5xJZxup8vycjAj5/lKTgpbLhNcKjXql+wXt+Ru6G5ub2+ef3o2jhQeiBBID8maRvu+FU4pKGGoxjo05Pxvb3JIzHVkhrnExQGK4uEtVLXLKijuzEADPQdT071KEJTe7FXYNSw1u21F2SwnjkdfeVXBI+41dVwlelFSqQaT5owpJ6HQrXMigMV1cpZoz3TBEUZZmOAAPMmpwhKpJRirt6BuxWfEOqNrl9btZhTaqmQ94JEtnfcMFMDDP6F+hx4fU+mwmHWGws4zf1jekN1zStx5LnbPnyKJO8uhocHaMNXnjO54ebHJdSC3kaNcPIY4kUA7QoEbMTjJJ71ftHFOhSkrKVmoLeSbyV5N8eKWuhiEbsnTcHJJkTXV6ynyNww/d1rhLaclnGnBP+1Fu51N7RuF7TRWLafEA57yMS8h+bOS32ZqjEbQxGIW7Ully0XorIyoJaHYrTJFee0nQUDLOnRLhktrseRDnbHL6b42II9R0r0WxsZKzpPWCcoeK1XhJFNSPEg2oxzrbXn0x41kaMLdPIu1nMEjJiIdiBtiTGBkvnyruUZUu2pbibSfdSztvJPveN5PjpYrd7MuLgslrC15mc8lO/9UV47aNvndS33mbEPZR2q0iQoBQCgFAKAUAoBQEC4Af6VqGrSOBkzKmfggIA+6u/tVbmDw0Fput+pVD2pG7omND1K5tn6Jd/61CfIsAFlX+t0VvkaoxP/U4KnWWsO5Lw1i/zRlZSa5nr2gWDoIb7TgTNZMX2j68ZwJU+J2jI+R9axsqtFueFqezUVvCX2X6ia+0uBg4llLG01TQ1MyxgiRU6s0Mg8RA82UgHHzqzBxS7XA13ut6X4TWl/ES4SR7ttag1TULd+HHEokjYXTJ1VUALRbj5SBzgKeuGbI7VGeFq0cHOOJW7ZrcT1v8Aat0tq9LpDeTkrEyrjFgJx3oDg8V6c3EFoyafIOuCACNsgU9YycHAOMbh1BwfLFb+BrrC4hSqR/ddfLk9VkRkt5ZFOxwwQbzcRXcD8/fDKeqc4NgxSbSAhBO3ehTIPwr2TlVlbdlGS3bNcd22sb3vfW0lKz8TWyJPdcX3uh4d+mCBJbXUiljnb1hdFyU8XvsWAHc1y4bMwuI7q8pRTtx9pN69Ek+RY5yR3NT9pH4JRH1C1YK5CgpPDIAxGcHY5IHxxWjQ2H28nGnUzXOMll5ok6ttUcLWdUfVQJde5dxFu3QW9jc9cjtkKvMkdehLAhR1OK38Ph40W4ULwlpKU48PN2SfKzb5kW75s5V1qKLJ/wB5zG5kbAjsLiOcr5dBJKqDfnPjZSMZrahQk4fVQ3IrWpFwv6RcsuiepFvn6Hc4FvTpbRC/XltG7WUg3KwVX/LW5LL0PVmjyOmTWjtSl2yk6bumlNZNXa7s8n5SJQdtfAtOvKl4oBQEa9oMi/RNj43yyxJEPMuZExj7q6eyVL5xvLSMZN+FmQqaFVcSWT8R3pgto1Iu7l3inzkpHETFIAv1QWjZs/WwK9Xg6scJhu1lL2IJOPOTzWfHJpdCiS3nbmXtbQi2RUi91QFHyAwK8HObnJyerNoyVECgFAKAUAoBQCgMc8y26s8xAVQWYnsABkmpQi5SUVqwQP2Pym+ivLkjHPuXYfIYx++u98oI9nOlR+7BIqpZpsk/E+jtqsatZMEuIWEkDkdAw7qf6DDKn4H4VzMFilRm1NXhJWkunPxTzROUbmTh7WV1uLJGyRTsniPvRuPeU+o9DjqMGo4vCyw9S17p5xfNcH+/JiMroit1bS8AStNpytLp7nMsC9Wtye8kY84/VR2zXVhUp7TgqdR7tZaS+90fXkyFnB3WhN7GaO5RZLEqyOAysvYg9j0rh1YzhJwnk0WLobFVmSI+0a9+ix2qzNsgluY0uGJwNmGYqx8kYqAfLGR5119j0t+dRpXkoNxXXLTquHXMrqPQk9ksSIosAgjx4dmNv2belcyo5uT7S9+uvvJq3A4vEfDI1QM+nSG3nIwXUAq/TGJUPhkHzGR5GtzB490Wo1I78eXFf2vVeWpGUb6FX6zoFzw/ERc2JuFXoC7c6Nc48aFWVolyMlSmM/Wr1OHxlHFVO7W3G+Xdb6O6ak+u95FLi4rQw20cOiyH8CyMtyVG6e6lteR17gOyks3qEIPQZNTnKpiILto3hf2Yqe96JpLxfkYyWmvkeZVnvQ8lrBLzeiTajbSyGP1JVIIl3qPhuA6ZJ71mLpU7QlNbuqpySv5uUnb3dEhm/wBzZ5bwZSO7WVJRma5urF3ORjCbpN28jPRD0AqrejLvOk4uPsxjUS87K1vHizPn7jXsFht+bFb/AEZox4JsTciW47SB44n92RGOVIwvhKjv0tqurLdnLeT1jlvKPCzktVJZPV53fXCtoTrhrjRljC3Qe7jAAS5tlMjH0WaJfHFLjGc9Cc9a4OM2Wt9uLVN8Yydl/jJ5SXvRbGeXMzapx29uMiFLdT2e9lETH5RKDIftC1ChsiMst9zfKC3l5ydo/mHUOVPxhdww8+e4VYj2kXT52T5hjIOnoSADW3HZmHlU7KMG5cu0gn6WfpwMb7te/uOVqN3M8f0vU2lClSEupwsZUMD4bWBWOJXHaRzkDr5VtUadNT+b0kr3zhG7zX4kmlkn9lIi29X8eBI/Zhw49sDeanGY5JFEcMR/2MK+6vXsTjJ7Z7nqTXO21jozaw9J3ineT+9J6vy0X7JE6ceLJ/Xny0UAoBQCgFAKAUBy+IeILbhyLm6vIEXOB0JZj6ADqTW1hMFWxc9yjG7+NSMpKKuyA6lrV/7Ql5HD0D29pJ0luJhgspxnaPQj0zntkV6CjhcJst9riJqdRaRXB9f5tbqVOUp5LQk1y68HwW1lw7GGmkJSFXJC9Ms8shHXaO5x3JAHw5cE8dVqYnEStFZya9El1/2T9lJI83a6nosLzz3EdyYxveEQhAVHVghByGA6jOc4x55GabwWIqqlGDhfJO98+F+FudrWD3kr3NvVNLOpKt3w9IIbgoGVyPBIuNwSUY6p1973lycVVQxCpN4fER3oXzXFPi49emj4mWr5oije1dbNZo9atXaSLwyGArJD4ugyxPhB7efmK6q+TrqOM6NRJS03rqXpxt5EO2tqiQeyhdul2+1gwO4jBzty7HZ181zj7K5+3XfHTytp55LPzJUvZRtaiq6vfC2ui3Kjh5pRWZdzM+0btpBKqFPTOPF1HQYqot0ML20facrXsnZJXyvzvr0y4mXnKxCfappTaJbCPTy729y4iEDuW2S+8jxlssAdpBXOOtdzYeIWIrb9RJTgr7yVrx0adsuN07XK6qssjsWnswGnBTot7c27ADcFbKFsdTg+taVTb7qt9tSjNdVnYyqVtGbF1omuWuPwZqMUoB92eFV6f1kQk/s+dVwxWyp/1aDj/bJv3Noy4z4M+t+MUY//AFzH0HNBP34FF9DN/wD2L/8AI+s6GBoeIdQXbMNPi+JDsR8QMMufnU1LY9KV12kvRfsx9Y+RE+K9KvXubaxS+mmuJfE+zEUUSfnbU+0+Xbtk118DiMKqNTFOiowjkr96TfiyuSldRudnUuBYLaW0tLea4aaUl5ZTM+RHGMtgA7QSSqj0ya0qO16s4VMRKEVGOSVl7T065Zsk6aukdyb2VaZOczJKx9TM5P7TWjH5RY6KtFpeSJdjErLiLT7HQbwzaEsj2sJEdxtlZQHb6kbhtzuANxHUD93p8JWxWJw6p12lUlnHJPLnJWslwRTJRTutCW6rp2n6po91LweqlyoaRmJaYbSGZWLEsDtB6Zx6VyKFfGUdo06eMeV7LhHPJNWstSxqLg3EmOo8Rwae8dvJEWhaASNJ4eWseQmSCcsoyN2B4QQT0rjUcDVqwlWUrS3rJZ3ctfJ8ubyLHJLIjGsaIIxNpb+KG4jebTyT/JuniMWe5UEgjvgEiuph8XdwxyylFqNTqnpLx1v1IOP2fQk/s41Y6zp8Dz55igxSZ77kO05+JAB+2uXtjDLD4ycY6PNeDzJ03eJJq5hMUAoBQCgFAKAUBV+gXkfEGq3Vzq4zHa744N2OXGIyA7nPTLb8g/4CvUYqlPC4CnRo6zs5c3fReViiL3pNskGn8YNqNxEtsgEUpGxGRua0bIzC4BB2iLIC4Iz6kEgVz6uzI0qMnJ95au6sne27zvxy8r5smp3Z6sB9O1a6mmPgtYkt0zjG6TErn5gbR99Yq/V7Pp01rOTk/BZL9Qs5t8jlcY8Ufh4Np/CB500vglkT+TiQ+8S3bOMjp8fPpW3s7Z/zZrF4zuxjmk9ZPhl8ehGc792J7t/Zgk4Qa/eXNwqhRyt+yLCgDG0dcdB2I7Vie35RbeHpRg3xtd+v+zPZc2TLTtIt9Ni5NjEiR+aBRg5759c/GuLWxNWtU7Scm5cyxJJWRA9BgXhLW3s7I4t7qLnpHnorjdnHoMRt9mPSu/ipvHbLWJn7cJbrfNZa+q95VHuzsuJKuIo1WWKWzkjS6QERo7BRKjEbo28wCQMMAdrY7gkHk4STdOUJxbpvVpey+DXvuuK5ZNTlrfiRLi7UU4ludNtolZJluOZNE48UYjGTnHQgjswJB8q6+z6EsJQr1m04uFotaO/vy4p6EJveaRZteYLhQCgNPV9Sj0iGSa9O1I1LMf7vmT0A9TV2HoTr1I0oK7bMN2V2Qr2XWUmotcanqY/KXTYiB+rGD0A+fQfJR6129t1YUlDBUtILPrL4/Mrpq/efE6WhR/hDULy9mP5OIfRYST0wuGlb09/pn+ia1sVLssHSwy1l35eeUV6Z+ZmOcmzhcW8T/hVHKyGHTlO15lzzblv91APzPIv2PXrgGt/AYDsZJbu9WeaT0guc+vJfqRlK/gbXB3C7agYbnW4lijiH+pWgHSIHrzHz1aU4ByfPy8hTtDaCpKVChLecvbnzfJcorP41zCF82Z+JeGH0mZtQ4WUczB+k2/1J0+tgeT+fxP7YYPHxr01hMU+79mXGL4eXx4JRs96JG7GfcsSaO2/ZmbS3f66YxNZOfzguRg9ex8q6VWFpSlWVr92qlwf2ai8+RBdPL9jet70ahYhrINzNPZLq3UjDGHqeX36kIJISPWMHzFUTpOlit2elVOEv7+fm7SXR9GZveOXA2vZzdrbahqNtEfA5W6h+KyBSSPh40++qtsU3PCUKz1V4PxX+mZpvvNFj15suFAKAUAoBQCgFAfnr2alr0SRT5Iu5oo8+WFZppRjzDKhBHmD1r6HtndpuNSP2IyfqlGPo3dGpTzy5ln/Trfh22up9IiyVc28C7mbcwO0Rrk+FBKzDauB0NeX7Ktiq1OlWlqt6Wistbvm922bL7qKbRzdO9lcc45nEFxPJJL450D7Yy7dT2GSB27+X2Vs1vlDOPcw8IqMcou13YiqXMnOjaLb6GnL0mJI17naOpPqT3J+dcPEYqtiJb1WTbLVFLQ361zIoCr/aGrWusaZMrrEMMnNkGUB8XQ9R33Yxkd69Rshxns7EU7OWjsteGmvLkUVPbTPN/qFxrZX8GiJ5LqKWGcMfABayENJE+TjdzSR0P1Tnw9ZUqNHD37S6UJKUed5rJSXS2enFcQ23odfU3U6lpd1ANqzRyRHPfqgZQfj3rTop/MsTQlrFp++zJP2kyd1wS0UAoCttZDe0G+NrCxFjaMDcsCfysnX8mCOmB+zqfSvS4e2y8L28l9bNd3oufx+5S+/K3BE/d4tNjVQUjUAJGMhR6Kq+XoABXn0qlWbeber4+LZbkirmuTY2SHi8NDbqW22oJE11IzsxLjoRHlvc88gk9gfUqmqmJfzTvTdrz+zCNksuvXyXMpvZd47PCnDMusyrf8VoFKgfRLTGEhXyJX8/4Y6YB9ANLH4+nh6bwuEd7+3PjJ+PL48ZRi296RYVeeLRQFZcT6Kui3BB8FpeOGWQdPo1yPclB8g2AD69j0r0+CxUsRR51Katb79PiutuBTKNn0f5nM4Ra5VrtzF+Xs5jzoFBPMjmBMqIPPLoZUHXvgdGzW1j1RcaUd7u1I92T4Sj7Lfk92Xq9CML59DBoV5Fo9/aSW7h4g0lkXzgbXPNgB+ID7CD2MePKp4qlOvhKkJK0rKduqyn62v534mItKS9C568WbIoBQCgFAKAUBrandixhkkfsiM33AmraNN1KkYLi0jDdkV7wDp9ta22nPJKsbojzYbA3GYOmck+8OoA9K9DtWtWnXrxUbptLLhu2fvKoJWRi1eb8XBpQ1xXWCFpJJ2Cl15oOEYlfIszOPmPSp4ePzp4nsGnOSSir2e7xSv0STMPu2uWRYX0epRrJYOro3VWU5BrzVWlOlNwqKzXAuTT0NiqzIoBQHJ4o4fh4lt3gvx0b3W80byYfEftGRW3gsZUwlZVaf8AtciMoqSsyE8ISRT50zi6NefZgiJhlRJFjupXBIKgbh9YYzk5x3NoRnH/AK7CS7tTXjaXW/XTlwysVwt7MuB64w0z6VIkelvhbgCeyZW8CXEIyAvkFkjJ6Dplc46msbPr7kHOqs4d2a4uEufWL9ztwE1y8vE6Oh+06yuo1/C8nInHhljdWG1h0Pl2z/zrWxWwMVCb7GO/DVNWzXAzGrHiTO0uUvUWS0YOjDKspyCD5iuLUpypycJqzWpanc1OI7lrK1uJLf3kidlx6hTg1dg6camIhCWjaMSdkQj2O6pax26W1iGMjBpZZDjDP4N477htDIMkAHyJ613PlDh67rOtPRZJclnbhbOzepVSatZHL9p1xLo/Nk1HxGUyRwksHj2OigIEOOW6kbi4+85AXZ2LCnX3YU8t2zlwd03nfinol7sruNS61N/2Z2MXEJF/q863N0Oip9W3HkoU/Wx54+RPc0barVMKvmlGG5T58Zef6floSppS7zzZZteYLhQCgOLxppy6rY3MUgzujYj5qNyn7GANbuza7o4qnNcGvR5P3EZq8Wjg8EpIbJLy3w80loisGJ8bQl9uT6kMVz++t/aTh85eGllFTb8FK1/3sQhfdv0NbiLS7DiGBZIhynv0HKkxhTKo3xb8dpcbgD6bx6CrcJiMXharg+8qTzXHdeUrdNG+tnzElGS8Tc4U46hng28RSLBcwnlzpIQp3DpuHXqD+/PwqnH7IqRq72HjvQlnFrPLl5GY1FbPUl1lex36B7J1dT2ZSCP2VyKlKdKW7NWfUmnfQz1WZFAKAUAoCP8AH7bNNvD/AOi/7q6GylfG0v7kQn7LIknD0k1rp8llG0qrbct+U8ayruAIZOb+TbOWUhvJunUV13jYRr14TlutzurptO3B7veXBprlmQ3clY6Ngtpq8bW9nzbS5tIhGBL0dU2kLvGdk0R8wcjr5Eg1rVXiKE1VnapCcr5aN8bcYvl+uaMqzVtGiMcOa+nC1wgtHT6PczGOa3UMeTIDt3o23by22hgDg7WHTpmupjMHLGUW5p78I3Usu9HWzV73WjfNa52IRlusuOvGmwKAUAoCF+0bhltSRLvR/DeWvjiI+uB1KH17dPtHnXa2Rj40pPD1s6c8n06/H6FdSN81qcTSpV1WJbizEn0Wclp44huks7hevNjUAsFJySAD1bOME1vV4ujN0p27SOUW8lUg+EnpllZ3Wlr3SIrNX4fkyW2Oj2urRM0wikklAWeZECMxUDuD1U9vCa5FXFV6FRRjeMVnFN3ST/PxJqKaK/sdcl4GuJYbX8pbRMTcxYH5EEr+UjYN1Dbwxjx4c46d69DVwlPaNGNSWU5Luv7zzykrcLW3uJUpODsW74bpOmCrr59iCP8AA14/OEuqZsFVeyy4+hWsMVqipJJdvDJNtB3KiNKdpPfITYPTNer25DtK86kneKpqSjybajn63KKWSt1LC1WbdcQwvhRLHLtcKGcOuzG3cCq+EseoIOB9vnqEPqZ1FnutZaKzvrazedtGv2tetiseILqThq5N1aLCt5ACLtSyok8Ln8nIACMuQAGAAO4A7cYr1GEpwxdDsJtunL2NW4yWq005dON7lEnuu/EtjQ9UTWreKe192RQw+HqPmD0ryWJw8sPVlSnqmbEXdXN6qDIoDzIgkBD9iMH7aym07oFKR6hccF86CRbhUt5H5TBC0WyRvC+Qdvn1BDeWMHNe2dGjtDdqpxbmldXs7pZrn4Wt1urGtdwyJ/w5YW2r6YsF6okiAKsWPRvEWEgYeTZDAg9M47givP4ytXoY11YO0uFuHS3TR3110ZbFJxsR3X+B5NJb6Tacq9WMAGK7C8zaPJZOmSPLd+3tXSwu1oV12M702+ML2v1Wfnb3EJU2s9SP2GrNo0j3vC4QIyrLcWfuhoycCRBk4dSSrAE4YE4wwFb9XDRxEFhsVe6doz1s+T6PVdMtURTtnEt7h/XIeIIVm01sqehBBBUjupB7EV5DF4Sphajp1Fn+a5mxGSkro6VaxkUAoBQFccbapq5mng0yyWa1ZQoYj3gyLu+t5MSO3lXpNm4fZ3Zwq1au7NO9uVnlw5WKZud7JZEZ4ZvOIuHoRDFaNIi+5zBkqPzQQ3u/A9q6eNpbHxVTtXVs3rbj7iEXUirWNHiG01rXphNc6eocRtEcRqQwbPfcxyRnI9DV+EqbMw1N0418r31eT6WXHjzMSU272ObZcO6zbPE72cjiJw+1uodlJ2s/iyzDOAfQAVs1Mds2cZRVVLeVsuCeqWWV/wA8yKjPkTf8aOIv0ev6v8dcT6P2N+P8ehbv1OQ/GjiL9Hr+r/HWPo/Y34/x6Dfqch+NHEX6PX9X+On0fsb8f49Bv1OQ/GjiL9Hr+r/HT6P2N+P8eg36nIfjRxF+j1/V/jp9H7G/H+PQb9TkRyCHXrK7a60uyaEyfysaAcpz5kqWxk+o+Pqa6UpbKqYdUKtXeS0b1XnYh307pEiHE/EQ7acvX+j/AB1zvmGx/wAf49Ce/U5EN17Qta1x5HubNxzH34XoFJUKwHi7MFXOfzRXZwuL2Zh4xjGqslbxzuuHC7t4srlGb4Ewg4k4igVVXT1woAHh9Bj8+uPPA7Hk23X1+ORZvVORH9Gt9b0mF4YbAlGl56+Rjbp7hDdB0HT0yPM10MRPZleoqjrZqO6+q65fGXIgt9K1jqXGq8QzTwzmx8USOgGOhEmzOfF3yg7Vqww+x40pUu2yk0/S/TqyV6l72OXfQ69d3BuDZEOZVmACggMkYiHdskbR2+NbVKWyoUVS7XKzjrwbvy5kXvt3sdDhy+17h63SCzsMquTlhkksSxPv+prXxlLZOKrOrOtm/wBMuRmLqRVrHT/GjiL9Hr+r/HWr9H7G/H+PQlv1OQ/GjiL9Hr+r/HT6P2N+P8eg36nIfjRxF+j1/V/jp9H7G/H+PQb9TkY5+IuILhWS401GVgVZWTIIPQggtggjyqUcFsiLUo12muv8Deqcjg6DDruhNKLKybkS5zbsN0Qz+aC3T0x5g9fKuhip7KxMY79bvR+0sn55EI760Rk/79MBgksSyczmR7xu5eCCEG5vFGOow2ehPwxH/wCK7VVVWs7Wdsr9clk+qsO/a1jWt9O1i2Qpb6aoBXGQgyG2InMB3dGHLDDHTIzVk6+zpy3pV+PPhdu2mmbXhkLT5Hf4El1rSpFiuLILFLMXmkKgEbiNx6Nj9laG1I7NrQc41byjG0V4acCUN9ZWLerx5sCgFAKAUBwL3jKysboWlzKROxUBNjnq3bqFx5+tdCnsvE1KDxEY9zPO64edyDnFOx3655MUAoBQCgFAKAUBy9X4itNFZV1WdIiwyoc4yO2a2sPgsRiE3Sg5W5EXJLU0Px80z+eQ/rVsfRGO/CfoY7SPMfj5pn88h/Wp9EY78J+g7SPM2dO4tsdTkWLT7mJ5GztVWyTgEn9gJ+yqq2zcVRg51KbSXEypxeSZ2q0iQoBQCgFAKAUBydU4ls9JONSuIo2/NZhn7u9bdDAYmur04NrwIuSWrMFjxlp9+wW1uoSx7DeAf21ZV2XjKS3p03bwCnF8Tu1oEhQCgFAKAUAoCieL/wDzJF/xIf3LXvNn/wDZZeEjVn/UL2rwZtCgFAKAUAoBQCgKN/7Qf/ibX/hN/wDKvc/JP+jU8V+RrV9USyD2PabIqludkgH+UHp/Vrky+U2NTay9P5J9jE9/6HNM/wDX/tB/9ax/yfG9PT+R2MTo8P8As0seH7hLiw5vMjzt3OCPEpU9NvoxrWxe3cViqLo1LWfTk78yUaUYu6JlXGLBQCgFAKAUBUvtX44nimGn8OEiRsLIy+/l8bY1PkevU/EYI6167YWyaTpvF4n2VonpZatmvVqO+6j5w97F4tivxHLI0h6skZAUE+RYglj8RimL+VNTeccNFKPN6+nD3iNBcTe1b2L2Vwp/BkksT46ZIdPtBGfuNUUPlTiYy+tipL0f7e4k6EeBGOEOJbvgK9FhxGSYSwQZOQgJwsiH/dnzHkPQgiuptDA4faWG+d4f2rX8eafXr+hXCThLdZeleENoUAoBQCgFAUTxf/5ki/4kP7lr3ez/APssvCRqz/qF7V4Q2hQCgFAKAUAoBQFG/wDaD/8AE2v/AAm/+Ve5+Sf9Gp4r8jWr6o2ovZpq7KCuoHBAI/Ky+lVy27s5Np0PdEdlPmev9GWsfpE/2stR+ntnfge6Jnsp8yzeENNm0i0ih1OTmSLnc+S2csSOrdexrzO0K9OviJVKUd2L4ZL8i6CaVmdmtIkKAUAoBQCgKAvpBoHEnM1f3DPv3N2CyAhW6+S7h1/omvoFKLxOxdyjru281qvO3vNR92pmX8pDDK9Qe1fP2rG2faAoX203SatqUMOm+KRFWNivXxs3RenmMj76998nKcqGCnUqZRefklqatZ3lZF62yGNFD9woB+wV4ObTk2jaMtRAoBQCgFAUtx7w1qMurG70S2MgTlsjHbtJUDy3A4zXtdl47BLZ/wA3r1LXvfXj5GtOMt+6R0vxi4m/mEP6v+dWt8y2H+M/j/ElvVeQ/GLib+YQ/q/51PmWw/xn8f4jeq8i168mXigFAKAUAoCpfbRwvea/PbtpELSBYyGIKjB3Zx1Net+Tm0MNhqU1WnZt9eRr1oNvI9R8QcTRgBbCLoMe7/nUeD2I3ftn8f4md6pyPv4xcTfzCH9X/OrHzLYf4z+P8RvVeR1uFta127uo01+0jjtzu5jqOowrFf8AanuwA7edamOwuyoUJSw9VueVl5q/2VwuSjKbeaLBrzxaKAUAoBQCgIj7QOBYeMEBJ5c6AiOTy/qsPNc/aK6+ytr1MDK2sHqv1XxmVzpqRX1mOI+Cxy4E58S9FGOan2YxIB8Og+FehqfQ20Hvye7J/wCL89YlS7SBkn1ziXiAcu2gMAPQssfLP60hJHzXFRjhNiYV78p73nf3L9RvVJEk9nnszGgv9J1xhLc91AJKoT3OT7z/AB8vL1rm7X288THsaC3Ye9/svjoTp0rZvUsevNlwoBQCgFAKAUAoBQCgFAKAUAoBQCgFAKAUAoBQCgFAKAUAoBQCgFAKAUAoBQCgFAKAUAoBQCgFAKAUAoBQCgFAKAUAoBQCgFAKAUAoBQCgFAKAUAoBQCgFAKAUAoBQCgFAKAUAoBQCgFAKAUAoBQCgFAKAUAoBQCgFAKAUAoBQCgFAKAUAoBQCgFAKAUAoBQCgFAKAUAoBQCgFAKAUAoBQCgFAKAUAoBQCgFAKAUAoBQCgFAKAUAoBQCgFAKAUAoBQCgFAKAUAoBQCgP/Z">
            <a:extLst>
              <a:ext uri="{FF2B5EF4-FFF2-40B4-BE49-F238E27FC236}">
                <a16:creationId xmlns:a16="http://schemas.microsoft.com/office/drawing/2014/main" id="{0871266F-02C7-4793-BE16-EA0E4A2B3EF1}"/>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4" name="AutoShape 10" descr="data:image/jpeg;base64,/9j/4AAQSkZJRgABAQAAAQABAAD/2wCEAAkGBxIHEhQUBxQWFhUWGR0YFRcXGBwbGhwhHB0ZHB4bICIbHDQhHBonHxgfJDEiJSkrLi4uGyA2ODM4NyotMCwBCgoKDg0OGxAQGzckICYsNjQvNDc3LCwyNCw0NC00LTQvNywsLCwtNCwvLywyLCwtLSw3LCwsLCwsNCwsLCwsLP/AABEIAOEA4QMBEQACEQEDEQH/xAAcAAEAAgMBAQEAAAAAAAAAAAAABgcDBAUCAQj/xABNEAACAQMCBAMEBAkIBwgDAAABAgMABBEFEgYTITEiQVEHMmFxFEKBkRUWI1JVkqGx4jNUYnKTwdHjFyRDU3Ph8AglNDZjorLSNUWC/8QAGwEBAAIDAQEAAAAAAAAAAAAAAAIDAQQFBgf/xAA/EQACAQIDBQUDCwQBBAMAAAAAAQIDEQQhMQUSQVFhEyJxgZEyofAGFBUjQlJTscHR4TNygvEWJDViwiVDkv/aAAwDAQACEQMRAD8AvGgFAKAUAoBQCgFAKAUAoBQCgFAKAUAoBQCgFAKAUAoBQCgFAKAUAoBQCgFAKAUAoBQCgFAKAUAoBQCgFAKAUAoBQCgFAKAUAoBQCgFAKAUAoBQCgFAKAUAoBQCgFAKAUAoBQCgFAKAUAoBQCgFAKAUAoBQCgFAKAUAoBQCgFAKAUAoBQCgFAKAUAoBQCgFAKAUAoBQCgFAKAUAoBQCgFAKA4nFnEsXDMQe5Bd3O2GJffkbyUfeMnyz9lb2AwFTGVN2OSWbb0SIykoogd7xVqAY/hS9srFvKAgyyLkAgPjO0/d37V3qezsJu/VUp1V972U/DmVOcuLsdOy49nsuWdbjiltmbab21ctEp8g64yhyRnJGM+datTY9KpvKhJxms9ySs34Pj5GVUa105lhqwcAocg9QRXnmmnZlx9rAFAKAUAoBQCgFAKAUAoBQCgFAKAxzzrbKWuGCqoyzMQAB6knoBUowlN7sVdghFz7So7lzFwvbTXrg4yg2xj5uR0Hxxj413IbCnCO/iqiprrm/Qq7XhFXNlL7XJOv0WzUfmtM+flkDGaqdHZSy7Sb8kZvPkYLT2kxRBxxDBNbSRuUkwjSRgjr0dVx2IPX1+2rKmwqkmnh5qaaus0n6NmFVXElek6xb6ym/SpUlXsSjA4+BHcH4GuTXw1bDy3asXF9SxNPQ3qoMigFAKAUBVnGF+wvb64HX8H2yrBnB2Sz9nA8zgfsFeq2fRj82o0fxZve6xjwKJvNvkSngnhODR7dDMivPKoeeRxuZmYZPU9hk9v781ytpbRq16zSdoJ2ilkkiyEEkcLiTS4LLUIbeyG1NRjljuYlGEO1CVlA+q4bHUdwD51v4PEVamDnVnm6Ti4vjrmuqsQkkpW5nQ9l2puIXsdTyLizPLYMMZTJCMPVcDH3eorX23Qj2ixVL2KmfnxTM03luvgTeuGWigFAKAUAoBQCgFAKAUAoBQCgOPxTxJBwxCZdSb4Ig95z+ao/v7CtzA4GrjKnZ014vgl1Iykoq7IBw5IvtNlZ9elzEg3JZRltqjOA0rDGWJGQue3p2r0GMi9kU1GhHvPJzdrv8AtXLqVR+seZMeLDLoFi54YSKPZjJCdI0zhnCqPEVHXHoD0PY8bAdnicUlim3frq+Cu9L/ABbUsldR7pDtFv4khae4vLl72M+KMTgrM2enLXaQ8TeWATjIxkV2cTRqOoqUaUVSfHdziv8Ayd8mur9xWmrXvmbnDt/JcsouZktxciS8Z9qkSgyctEXmjAURqrHI3eJfjVOLowhFuMHPctBK77uV23u8W7pcMn0MxZp3NjHcTl+FpIRcA451pIELAHLq0LnlSPtzghu/UgACroVpwpbuKi9zlNXtyaku8lfp4XMWz7upJuHeK3hdLTi1TDdBekjbRHNjpuUjwhu2V9T0rmYvZ0ZReIwj3qd9Fe8fHjbk/UnGfCWpMa4xYKAUAoCneKIZJLvWreMeOeCGeIDqWEAGQPj733CvZYGcFh8JWekZSi/8vhGvLWSLL4R1ZNcs4J4OzIMj0YeFh9hBrzOPw0sPiZ0pcH7uHuLou6ucX2h6TPIIb3QcG5syzKhGQ6sMOuPXH94HU1u7JxNJb+Gr+xUsm+TWjI1E9Vqjn8Bo3EV7c6ncKyIVEFup6Havvkj+sMD7a2NqOOFw1PBRd37UvF6e79DEO83IsGvPFooBQCgFAKAUAoBQCgFAKAUBG+M+MIeFkHN8cz9IoV95j2yfRfjXS2dsyrjJZZRWr5fyQnNRKqF093JezcQHnXpjjitUhyyQtcb12gjwo65XBLdz3J616vs4whSp4fu0rtybyclGz8WnnfLTkii97t6m7rsj2rvLqJeCOB7aA2sLBiUjTmnmEdCAjkEL4QXHU460YWMZxUKdpOSnLfeWbdsvNavNpGZc2TbQfaRaanDvuiUbxHlhWY45hRF6DxSN08K571xMVsPEUam7HNZZ5LhdvolzdiyNVNEC1eCK5unTxWkzyJHb2xDbwJGVCysrcuMZO4hevT06V38POcKCl/Uik3KWVrpN2aau+V3+ZW7X5E24w5MssNnqIkFokW9xFHvJbOyMHapcJgNkqvfbk9evE2f2ipyxNNrtHKyu7ZavVpX0yb0vkWTtez0I9qfD6lgNG5rZPNUTqkZJyxBI5QkWFCxOX29T03HpXRoY12brWXB7t3/7NOTsl3b5a2WZBx5GlcTBRJLrQMwjBxzIw6kDvsVyzhT0BIKDtnacVdCLbjTo92/J2fm1ZX6Wk+V8zHVkn4A1V7IxRTctra5ybRopGkWMqoLwncoZRkMQDnb2rl7Vw8ailNXU4e3dJNpvKWTafC/PUnB2y4FiV50uFAKAhPtC057R4NS00EyWhPNQf7SE++PmBkj5k+VdvZNeE4zwVTSej5S4epXUX2lwOTaamvCbi6008zSrs7zsBP0dz0J6dkJBBHkencddupQeNj2FTLEU8s/tL9+XNZ+EU93NaMse1uUvED2jq6MMqykEH5EdDXnJ05U5OM1Zrgy5O5kA29qgD7QCgFAKAUAoBQCgFAKAUAoCEcae0GLRQ8WkbZ7kA+EMNseO5c5xkfm9zXc2bsWpiGqlbuw58X4fuVTqJZLUgltZRxXzHUQdSueSzMz7Tb8wHLgkjaEiUAefifGB0Fd6dWbwqVN9jDeWl97d4dbyfuV7srS72eZ70+WVYrPpb2kTMb2R5BkuwZdrlFxhN74jjzltg6jtUasabqVfaqSS3ElwXFXd87LvytlfiFey4cTb0W6huVC2R+kX15clmeUEFEilziXb7gKxA8sYyCvkBVOJp1ISvPuUqcNFxcl9nnnL2vEymuGrNO7lXUUDXMG4vNJEL1V8MaxFyPo0KPuxtTduHQEsSTg4upxlSlaM7WinuXzblb25NW1dratWtYw8/wB/2MenXENreWMdmymJrsMvMC/SshdoeQgBgrNIdqtk9O/kJ1oVZ4atOae8qfC+5re0eF0lm1/JhWuvEt7X7G2lXnaqeXygTzldo2UHuN6ENtPTpnr0rx+Fq14y7OlnvcLKSb8HdeZsSS1ZWeqa/HNvtI7YQRN4rh5Bz2JJVog5aVG5mOpXcWB6AEAmvT0MHONsQ6m/Jeyl3ee9a0ZK3C9knrlkUuXCxwrjUxKzRxOqZBZpVUJ4OxYplW5pjYBehZiShLA7hvQoNRU2m+l758r5qyazzsspLdeRG5Y3s14VGlxCe7Rkkcs0cTEkQq+OgBPR2ABY9/KvObZ2g61TsoO6Vrv7zX6Lh6ltOFlcnNcItFAKA+EbujUBW2r6bPwK8k2kx/SNOlybi1wDy8+86Z+r0PTt16jsR6bD16W0oxp1ZblaPsz58k+vX/TpacM1oa2haU0C/SvZhchoScyWcxJX+rk9Uf5/fjvZisQpS7DadO0uE1r+zXxYxFcYM71j7R7ZW5XEaPZzjusoOw/FXHQr8TitCrsOs49ph2qkOa181zJqqtHkS+0u471Q1m6up7FSCP2Vx6lOdN7s1Z9SadzS1viC10Jd2rTJH0yAT4j8gOp+wVfhsHXxLtSi38ehhyS1Ib/pGuNWJ/FTT5pk7CSTwKfiPLH25+Ars/QdGiv+rrqL5LNlfaN+yjJJe8Ry9YbezQHyZiSP/fUVS2NHKU5vy/gzepyMltqHEMAP0u1tZPTZJt/eTmozo7Hl7FSS8VcXqcgOL9UtcnUdJcgecUgb9mM0+jcBPKniV5qw35cUeJfapFZf/lrK9h9S0Q2/eWFZj8nqlT+lVhLz/hjtUtUB7YdMPdpv7P8A50/4zjuS9R20T7/pg0v86X+zP+NP+M47kvUdtED2v6YezTf2Z/xp/wAax3Jeo7aJ8HtIkv8ApoWm3khPYyIEX78kftp9BwpZ168F4O7/AEHa30RE+K9b1a5k2a+JLa2CcyVLUBnC5wAzk4DE/EfI118BhNnwhvYe053snLJX6L+PMrlKfHQ5Gl2kVrFbkxxR/lZHiYx/SZ7jG4JtjXAKIM9SQpYZwa269SpOpNbzfdSee5GOl7t8XySvbLIikkkZJ9KKmNGuZ0zGYUt7uM2odCclFdSUzuwdrYzgZNRjiL70uzTzu5RfaWfNp2el81pwFuv6H3Q7srPcDUIf9cht2VHnYBIiMgMd2EUIu0KEU57+eaYmmuyg6c/q5TTaineXRWzd3e+88jMXm76m/HcYNmNSkKIbVjFa27Ykk3mNEDN7zNN1YnphR37k67hlV7ON3vq85aK127LRKGiWd35GeVzBpMGyKxm1V1cwcwJbiIvHHHEZEaZ9nUsZVHXsx2jsDiyvO861Okrb1ryvZuTs1FXy9l+Wb1MJZJs29ZaaQc+4WGa5iaO8uXVm3wLG42wYwVGFJGN2fCxOT1NOHVJfVRbjCScIp2tJtZy55vjbirW0Mu+vEsriuVbmyEyHMatFO2OuUR0kboO/hBOPOvNYGMoYns3q1KPm00veXS0uQLhq4OmM8GtxIxm5Ucjqd2OrRrcncMNvkdTuGc7u+QQO9jIKtFVaEmt27S05Nxy03Unllp1TKo5ZMn+kcI22nbXmUTTKAOdIql8KoVQMDCgBQMAep7kmuBiNpV6t4p7sXwV7Zu78c+f5Fqgkd+ueTFAKAUAoBQEJ1vgIc36VwpKbS58wv8k/wZf+h8K7eG2w+z7DFx7SHvXgyt087xyOfJxNJbpyfaTY4XqOeic2Ej84gZK5/wCgO1bCwEJS7TZtbP7re7L9L/GpHe4TR9g9n2j62BLoMrx5Od1tN+zDA7R8MCkttbRw/wBXXin0kv2tcdnB5o7uk8Aafpbb1i5knfmTEyNn18XTPyFaGI2zi60d1y3Y8lkvcTVOKJOBjtXLJn2gFAKAUBia2R/fRT81FTVSS0YsefocX+7T9Uf4U7WfNmLI9xwrF/JKB8gB+6sOUpasyZKiDk8WBjZXX0dQziGQopGckKSOnmc9vjW3gHH5zT3nZbyv4XIy9lkY9nkUYur0pgsFt1ix2EBiUxhfRfl5iuptaU/m9JPS8r/37zvfr+hCnqya31lHqEbR3yK6MMMrDINcSlVnSmpwdmixq+pWfE/C/wCB+VzGzBGw+i3DgM1swI2Ry/n2xOBk9Ur02C2h2+9Zd5rvxWSmuLjymtf/ACKZQscbTLt7SSCER2sDWYkklVjs2uqhRO7fXQiXKqvU+vpu1qcZwnV3pSVSyT1ur33UuDVs2/TnFO2XI0dInjs4ZY5iGtXNs93N4yzLgu0aADqC6EEjp1YepF+IhOpUjOOVRb6hHK19E34Jq3HQwsl0Pv0YXZVm06MRmSeWUblRtlsVXlr4tqouVVsjLEtj1p2jheKru9opatXnxeV23m1wStcW6HZ4U4suNEf8HWkH0od7f8qq4BTmNEXbwsULbenoR8K0sfs6jiI/PJz3PvZN53snZZq9rkoza7up8v8AhxtRmtzpOnXFpMJVdm3pyI8NliBkgnA7Dbk479qzSxypU59rXjUjZq1nvPly99w43asrFwj41402D7QCgFAKAUAoBQHxlDjDDI9DWU7aAgXHPDWnaVbT3QiEUiqSpicw7mPujwkAknyx1rvbMx2MrV4UN7eTfFb2XHUqnGKVzBwDwmLiwhmu5LhLlwX5gmcMMk7emdpXGDtYEHzqzau0XHFypwjFwWVrK3XrfqnkYhDu34kn4T1ltTWWK/wLi2cxTADAb82QDyV18QHzrl4/CxouM6fsTV4/qvFPIsjK+TPPEF5PcSx2miuI5GUySy4DcqMHAwD0LsxwM9MKx64rOEpUoU3iKyuk7JaXl+yWtuaXExJu9kY7Ln6beJBLPJPHJC8hMgTchRo1GCigYbeehHdelSqdlVwzqqCg1JLK9mmnzb0t7wrp2JJXNJigFAKAUAoD4RnvQFV6tYS8J3KNG/JjBK29yRuiCMS30WcD3UDHwOOwwMenq6FanjaLi1vPWUdHdZb8Oba9pcShpxZKbLi2WID8N2sig+7Nb5uIGHTxZjG5R8x9tcqps2Df1FRPpLuSXrk/Jk1N8UZ9R4osbqN45d8wcFWiSGR2YHpjASoUdn4qE1NWjbO7cVb3mXOJWlxpghaI6uzw8tyLNSgl1CRDnbEU6gBSfCzAlcAYFemhXclJUUpXXfz3aSfF3y14pa9Sm3P+TrS8Fuyb00+Vl27cPftz9uCNuAuwdGPh3Y6n1rTjtSKluuuk78Ka3b+t+WdiW5095G74FXiad5JrbxwlHPKaN23MILgZ2oTIQxf6209OmK6dKzjJRSjPJ3XeTWS3ocX3ckuF9SD93xqa2oXp0xYJguyaCWKdbeMDZHFJGjMSQgKl3KggnALYHqbKVLtnOne8ZRlHeerkm0uLT3VfTW1zDdsz9CQyCZQ0RyGAIPqD1Br55KLi2nqjbPdYAoBQCgFAKAUAoBQFYcUR/jnq6WE4Jt7VObMuSNzMox1HXtIo7+bV6jAv5hs54uPtzdo9FfP8n7iiXfnukn9ml415p0H0n30BicHuDGxTB+PSuXtmlGnjJ7ujzXmrllN3iYYMafrUijoLq2V8f0oWK5P/APL1OV6uzYv7k2vKS/dGNJ+ItZzFrc0b5xJZxup8vycjAj5/lKTgpbLhNcKjXql+wXt+Ru6G5ub2+ef3o2jhQeiBBID8maRvu+FU4pKGGoxjo05Pxvb3JIzHVkhrnExQGK4uEtVLXLKijuzEADPQdT071KEJTe7FXYNSw1u21F2SwnjkdfeVXBI+41dVwlelFSqQaT5owpJ6HQrXMigMV1cpZoz3TBEUZZmOAAPMmpwhKpJRirt6BuxWfEOqNrl9btZhTaqmQ94JEtnfcMFMDDP6F+hx4fU+mwmHWGws4zf1jekN1zStx5LnbPnyKJO8uhocHaMNXnjO54ebHJdSC3kaNcPIY4kUA7QoEbMTjJJ71ftHFOhSkrKVmoLeSbyV5N8eKWuhiEbsnTcHJJkTXV6ynyNww/d1rhLaclnGnBP+1Fu51N7RuF7TRWLafEA57yMS8h+bOS32ZqjEbQxGIW7Ully0XorIyoJaHYrTJFee0nQUDLOnRLhktrseRDnbHL6b42II9R0r0WxsZKzpPWCcoeK1XhJFNSPEg2oxzrbXn0x41kaMLdPIu1nMEjJiIdiBtiTGBkvnyruUZUu2pbibSfdSztvJPveN5PjpYrd7MuLgslrC15mc8lO/9UV47aNvndS33mbEPZR2q0iQoBQCgFAKAUAoBQEC4Af6VqGrSOBkzKmfggIA+6u/tVbmDw0Fput+pVD2pG7omND1K5tn6Jd/61CfIsAFlX+t0VvkaoxP/U4KnWWsO5Lw1i/zRlZSa5nr2gWDoIb7TgTNZMX2j68ZwJU+J2jI+R9axsqtFueFqezUVvCX2X6ia+0uBg4llLG01TQ1MyxgiRU6s0Mg8RA82UgHHzqzBxS7XA13ut6X4TWl/ES4SR7ttag1TULd+HHEokjYXTJ1VUALRbj5SBzgKeuGbI7VGeFq0cHOOJW7ZrcT1v8Aat0tq9LpDeTkrEyrjFgJx3oDg8V6c3EFoyafIOuCACNsgU9YycHAOMbh1BwfLFb+BrrC4hSqR/ddfLk9VkRkt5ZFOxwwQbzcRXcD8/fDKeqc4NgxSbSAhBO3ehTIPwr2TlVlbdlGS3bNcd22sb3vfW0lKz8TWyJPdcX3uh4d+mCBJbXUiljnb1hdFyU8XvsWAHc1y4bMwuI7q8pRTtx9pN69Ek+RY5yR3NT9pH4JRH1C1YK5CgpPDIAxGcHY5IHxxWjQ2H28nGnUzXOMll5ok6ttUcLWdUfVQJde5dxFu3QW9jc9cjtkKvMkdehLAhR1OK38Ph40W4ULwlpKU48PN2SfKzb5kW75s5V1qKLJ/wB5zG5kbAjsLiOcr5dBJKqDfnPjZSMZrahQk4fVQ3IrWpFwv6RcsuiepFvn6Hc4FvTpbRC/XltG7WUg3KwVX/LW5LL0PVmjyOmTWjtSl2yk6bumlNZNXa7s8n5SJQdtfAtOvKl4oBQEa9oMi/RNj43yyxJEPMuZExj7q6eyVL5xvLSMZN+FmQqaFVcSWT8R3pgto1Iu7l3inzkpHETFIAv1QWjZs/WwK9Xg6scJhu1lL2IJOPOTzWfHJpdCiS3nbmXtbQi2RUi91QFHyAwK8HObnJyerNoyVECgFAKAUAoBQCgMc8y26s8xAVQWYnsABkmpQi5SUVqwQP2Pym+ivLkjHPuXYfIYx++u98oI9nOlR+7BIqpZpsk/E+jtqsatZMEuIWEkDkdAw7qf6DDKn4H4VzMFilRm1NXhJWkunPxTzROUbmTh7WV1uLJGyRTsniPvRuPeU+o9DjqMGo4vCyw9S17p5xfNcH+/JiMroit1bS8AStNpytLp7nMsC9Wtye8kY84/VR2zXVhUp7TgqdR7tZaS+90fXkyFnB3WhN7GaO5RZLEqyOAysvYg9j0rh1YzhJwnk0WLobFVmSI+0a9+ix2qzNsgluY0uGJwNmGYqx8kYqAfLGR5119j0t+dRpXkoNxXXLTquHXMrqPQk9ksSIosAgjx4dmNv2belcyo5uT7S9+uvvJq3A4vEfDI1QM+nSG3nIwXUAq/TGJUPhkHzGR5GtzB490Wo1I78eXFf2vVeWpGUb6FX6zoFzw/ERc2JuFXoC7c6Nc48aFWVolyMlSmM/Wr1OHxlHFVO7W3G+Xdb6O6ak+u95FLi4rQw20cOiyH8CyMtyVG6e6lteR17gOyks3qEIPQZNTnKpiILto3hf2Yqe96JpLxfkYyWmvkeZVnvQ8lrBLzeiTajbSyGP1JVIIl3qPhuA6ZJ71mLpU7QlNbuqpySv5uUnb3dEhm/wBzZ5bwZSO7WVJRma5urF3ORjCbpN28jPRD0AqrejLvOk4uPsxjUS87K1vHizPn7jXsFht+bFb/AEZox4JsTciW47SB44n92RGOVIwvhKjv0tqurLdnLeT1jlvKPCzktVJZPV53fXCtoTrhrjRljC3Qe7jAAS5tlMjH0WaJfHFLjGc9Cc9a4OM2Wt9uLVN8Yydl/jJ5SXvRbGeXMzapx29uMiFLdT2e9lETH5RKDIftC1ChsiMst9zfKC3l5ydo/mHUOVPxhdww8+e4VYj2kXT52T5hjIOnoSADW3HZmHlU7KMG5cu0gn6WfpwMb7te/uOVqN3M8f0vU2lClSEupwsZUMD4bWBWOJXHaRzkDr5VtUadNT+b0kr3zhG7zX4kmlkn9lIi29X8eBI/Zhw49sDeanGY5JFEcMR/2MK+6vXsTjJ7Z7nqTXO21jozaw9J3ineT+9J6vy0X7JE6ceLJ/Xny0UAoBQCgFAKAUBy+IeILbhyLm6vIEXOB0JZj6ADqTW1hMFWxc9yjG7+NSMpKKuyA6lrV/7Ql5HD0D29pJ0luJhgspxnaPQj0zntkV6CjhcJst9riJqdRaRXB9f5tbqVOUp5LQk1y68HwW1lw7GGmkJSFXJC9Ms8shHXaO5x3JAHw5cE8dVqYnEStFZya9El1/2T9lJI83a6nosLzz3EdyYxveEQhAVHVghByGA6jOc4x55GabwWIqqlGDhfJO98+F+FudrWD3kr3NvVNLOpKt3w9IIbgoGVyPBIuNwSUY6p1973lycVVQxCpN4fER3oXzXFPi49emj4mWr5oije1dbNZo9atXaSLwyGArJD4ugyxPhB7efmK6q+TrqOM6NRJS03rqXpxt5EO2tqiQeyhdul2+1gwO4jBzty7HZ181zj7K5+3XfHTytp55LPzJUvZRtaiq6vfC2ui3Kjh5pRWZdzM+0btpBKqFPTOPF1HQYqot0ML20facrXsnZJXyvzvr0y4mXnKxCfappTaJbCPTy729y4iEDuW2S+8jxlssAdpBXOOtdzYeIWIrb9RJTgr7yVrx0adsuN07XK6qssjsWnswGnBTot7c27ADcFbKFsdTg+taVTb7qt9tSjNdVnYyqVtGbF1omuWuPwZqMUoB92eFV6f1kQk/s+dVwxWyp/1aDj/bJv3Noy4z4M+t+MUY//AFzH0HNBP34FF9DN/wD2L/8AI+s6GBoeIdQXbMNPi+JDsR8QMMufnU1LY9KV12kvRfsx9Y+RE+K9KvXubaxS+mmuJfE+zEUUSfnbU+0+Xbtk118DiMKqNTFOiowjkr96TfiyuSldRudnUuBYLaW0tLea4aaUl5ZTM+RHGMtgA7QSSqj0ya0qO16s4VMRKEVGOSVl7T065Zsk6aukdyb2VaZOczJKx9TM5P7TWjH5RY6KtFpeSJdjErLiLT7HQbwzaEsj2sJEdxtlZQHb6kbhtzuANxHUD93p8JWxWJw6p12lUlnHJPLnJWslwRTJRTutCW6rp2n6po91LweqlyoaRmJaYbSGZWLEsDtB6Zx6VyKFfGUdo06eMeV7LhHPJNWstSxqLg3EmOo8Rwae8dvJEWhaASNJ4eWseQmSCcsoyN2B4QQT0rjUcDVqwlWUrS3rJZ3ctfJ8ubyLHJLIjGsaIIxNpb+KG4jebTyT/JuniMWe5UEgjvgEiuph8XdwxyylFqNTqnpLx1v1IOP2fQk/s41Y6zp8Dz55igxSZ77kO05+JAB+2uXtjDLD4ycY6PNeDzJ03eJJq5hMUAoBQCgFAKAUBV+gXkfEGq3Vzq4zHa744N2OXGIyA7nPTLb8g/4CvUYqlPC4CnRo6zs5c3fReViiL3pNskGn8YNqNxEtsgEUpGxGRua0bIzC4BB2iLIC4Iz6kEgVz6uzI0qMnJ95au6sne27zvxy8r5smp3Z6sB9O1a6mmPgtYkt0zjG6TErn5gbR99Yq/V7Pp01rOTk/BZL9Qs5t8jlcY8Ufh4Np/CB500vglkT+TiQ+8S3bOMjp8fPpW3s7Z/zZrF4zuxjmk9ZPhl8ehGc792J7t/Zgk4Qa/eXNwqhRyt+yLCgDG0dcdB2I7Vie35RbeHpRg3xtd+v+zPZc2TLTtIt9Ni5NjEiR+aBRg5759c/GuLWxNWtU7Scm5cyxJJWRA9BgXhLW3s7I4t7qLnpHnorjdnHoMRt9mPSu/ipvHbLWJn7cJbrfNZa+q95VHuzsuJKuIo1WWKWzkjS6QERo7BRKjEbo28wCQMMAdrY7gkHk4STdOUJxbpvVpey+DXvuuK5ZNTlrfiRLi7UU4ludNtolZJluOZNE48UYjGTnHQgjswJB8q6+z6EsJQr1m04uFotaO/vy4p6EJveaRZteYLhQCgNPV9Sj0iGSa9O1I1LMf7vmT0A9TV2HoTr1I0oK7bMN2V2Qr2XWUmotcanqY/KXTYiB+rGD0A+fQfJR6129t1YUlDBUtILPrL4/Mrpq/efE6WhR/hDULy9mP5OIfRYST0wuGlb09/pn+ia1sVLssHSwy1l35eeUV6Z+ZmOcmzhcW8T/hVHKyGHTlO15lzzblv91APzPIv2PXrgGt/AYDsZJbu9WeaT0guc+vJfqRlK/gbXB3C7agYbnW4lijiH+pWgHSIHrzHz1aU4ByfPy8hTtDaCpKVChLecvbnzfJcorP41zCF82Z+JeGH0mZtQ4WUczB+k2/1J0+tgeT+fxP7YYPHxr01hMU+79mXGL4eXx4JRs96JG7GfcsSaO2/ZmbS3f66YxNZOfzguRg9ex8q6VWFpSlWVr92qlwf2ai8+RBdPL9jet70ahYhrINzNPZLq3UjDGHqeX36kIJISPWMHzFUTpOlit2elVOEv7+fm7SXR9GZveOXA2vZzdrbahqNtEfA5W6h+KyBSSPh40++qtsU3PCUKz1V4PxX+mZpvvNFj15suFAKAUAoBQCgFAfnr2alr0SRT5Iu5oo8+WFZppRjzDKhBHmD1r6HtndpuNSP2IyfqlGPo3dGpTzy5ln/Trfh22up9IiyVc28C7mbcwO0Rrk+FBKzDauB0NeX7Ktiq1OlWlqt6Wistbvm922bL7qKbRzdO9lcc45nEFxPJJL450D7Yy7dT2GSB27+X2Vs1vlDOPcw8IqMcou13YiqXMnOjaLb6GnL0mJI17naOpPqT3J+dcPEYqtiJb1WTbLVFLQ361zIoCr/aGrWusaZMrrEMMnNkGUB8XQ9R33Yxkd69Rshxns7EU7OWjsteGmvLkUVPbTPN/qFxrZX8GiJ5LqKWGcMfABayENJE+TjdzSR0P1Tnw9ZUqNHD37S6UJKUed5rJSXS2enFcQ23odfU3U6lpd1ANqzRyRHPfqgZQfj3rTop/MsTQlrFp++zJP2kyd1wS0UAoCttZDe0G+NrCxFjaMDcsCfysnX8mCOmB+zqfSvS4e2y8L28l9bNd3oufx+5S+/K3BE/d4tNjVQUjUAJGMhR6Kq+XoABXn0qlWbeber4+LZbkirmuTY2SHi8NDbqW22oJE11IzsxLjoRHlvc88gk9gfUqmqmJfzTvTdrz+zCNksuvXyXMpvZd47PCnDMusyrf8VoFKgfRLTGEhXyJX8/4Y6YB9ANLH4+nh6bwuEd7+3PjJ+PL48ZRi296RYVeeLRQFZcT6Kui3BB8FpeOGWQdPo1yPclB8g2AD69j0r0+CxUsRR51Katb79PiutuBTKNn0f5nM4Ra5VrtzF+Xs5jzoFBPMjmBMqIPPLoZUHXvgdGzW1j1RcaUd7u1I92T4Sj7Lfk92Xq9CML59DBoV5Fo9/aSW7h4g0lkXzgbXPNgB+ID7CD2MePKp4qlOvhKkJK0rKduqyn62v534mItKS9C568WbIoBQCgFAKAUBrandixhkkfsiM33AmraNN1KkYLi0jDdkV7wDp9ta22nPJKsbojzYbA3GYOmck+8OoA9K9DtWtWnXrxUbptLLhu2fvKoJWRi1eb8XBpQ1xXWCFpJJ2Cl15oOEYlfIszOPmPSp4ePzp4nsGnOSSir2e7xSv0STMPu2uWRYX0epRrJYOro3VWU5BrzVWlOlNwqKzXAuTT0NiqzIoBQHJ4o4fh4lt3gvx0b3W80byYfEftGRW3gsZUwlZVaf8AtciMoqSsyE8ISRT50zi6NefZgiJhlRJFjupXBIKgbh9YYzk5x3NoRnH/AK7CS7tTXjaXW/XTlwysVwt7MuB64w0z6VIkelvhbgCeyZW8CXEIyAvkFkjJ6Dplc46msbPr7kHOqs4d2a4uEufWL9ztwE1y8vE6Oh+06yuo1/C8nInHhljdWG1h0Pl2z/zrWxWwMVCb7GO/DVNWzXAzGrHiTO0uUvUWS0YOjDKspyCD5iuLUpypycJqzWpanc1OI7lrK1uJLf3kidlx6hTg1dg6camIhCWjaMSdkQj2O6pax26W1iGMjBpZZDjDP4N477htDIMkAHyJ613PlDh67rOtPRZJclnbhbOzepVSatZHL9p1xLo/Nk1HxGUyRwksHj2OigIEOOW6kbi4+85AXZ2LCnX3YU8t2zlwd03nfinol7sruNS61N/2Z2MXEJF/q863N0Oip9W3HkoU/Wx54+RPc0barVMKvmlGG5T58Zef6floSppS7zzZZteYLhQCgOLxppy6rY3MUgzujYj5qNyn7GANbuza7o4qnNcGvR5P3EZq8Wjg8EpIbJLy3w80loisGJ8bQl9uT6kMVz++t/aTh85eGllFTb8FK1/3sQhfdv0NbiLS7DiGBZIhynv0HKkxhTKo3xb8dpcbgD6bx6CrcJiMXharg+8qTzXHdeUrdNG+tnzElGS8Tc4U46hng28RSLBcwnlzpIQp3DpuHXqD+/PwqnH7IqRq72HjvQlnFrPLl5GY1FbPUl1lex36B7J1dT2ZSCP2VyKlKdKW7NWfUmnfQz1WZFAKAUAoCP8AH7bNNvD/AOi/7q6GylfG0v7kQn7LIknD0k1rp8llG0qrbct+U8ayruAIZOb+TbOWUhvJunUV13jYRr14TlutzurptO3B7veXBprlmQ3clY6Ngtpq8bW9nzbS5tIhGBL0dU2kLvGdk0R8wcjr5Eg1rVXiKE1VnapCcr5aN8bcYvl+uaMqzVtGiMcOa+nC1wgtHT6PczGOa3UMeTIDt3o23by22hgDg7WHTpmupjMHLGUW5p78I3Usu9HWzV73WjfNa52IRlusuOvGmwKAUAoCF+0bhltSRLvR/DeWvjiI+uB1KH17dPtHnXa2Rj40pPD1s6c8n06/H6FdSN81qcTSpV1WJbizEn0Wclp44huks7hevNjUAsFJySAD1bOME1vV4ujN0p27SOUW8lUg+EnpllZ3Wlr3SIrNX4fkyW2Oj2urRM0wikklAWeZECMxUDuD1U9vCa5FXFV6FRRjeMVnFN3ST/PxJqKaK/sdcl4GuJYbX8pbRMTcxYH5EEr+UjYN1Dbwxjx4c46d69DVwlPaNGNSWU5Luv7zzykrcLW3uJUpODsW74bpOmCrr59iCP8AA14/OEuqZsFVeyy4+hWsMVqipJJdvDJNtB3KiNKdpPfITYPTNer25DtK86kneKpqSjybajn63KKWSt1LC1WbdcQwvhRLHLtcKGcOuzG3cCq+EseoIOB9vnqEPqZ1FnutZaKzvrazedtGv2tetiseILqThq5N1aLCt5ACLtSyok8Ln8nIACMuQAGAAO4A7cYr1GEpwxdDsJtunL2NW4yWq005dON7lEnuu/EtjQ9UTWreKe192RQw+HqPmD0ryWJw8sPVlSnqmbEXdXN6qDIoDzIgkBD9iMH7aym07oFKR6hccF86CRbhUt5H5TBC0WyRvC+Qdvn1BDeWMHNe2dGjtDdqpxbmldXs7pZrn4Wt1urGtdwyJ/w5YW2r6YsF6okiAKsWPRvEWEgYeTZDAg9M47givP4ytXoY11YO0uFuHS3TR3110ZbFJxsR3X+B5NJb6Tacq9WMAGK7C8zaPJZOmSPLd+3tXSwu1oV12M702+ML2v1Wfnb3EJU2s9SP2GrNo0j3vC4QIyrLcWfuhoycCRBk4dSSrAE4YE4wwFb9XDRxEFhsVe6doz1s+T6PVdMtURTtnEt7h/XIeIIVm01sqehBBBUjupB7EV5DF4Sphajp1Fn+a5mxGSkro6VaxkUAoBQFccbapq5mng0yyWa1ZQoYj3gyLu+t5MSO3lXpNm4fZ3Zwq1au7NO9uVnlw5WKZud7JZEZ4ZvOIuHoRDFaNIi+5zBkqPzQQ3u/A9q6eNpbHxVTtXVs3rbj7iEXUirWNHiG01rXphNc6eocRtEcRqQwbPfcxyRnI9DV+EqbMw1N0418r31eT6WXHjzMSU272ObZcO6zbPE72cjiJw+1uodlJ2s/iyzDOAfQAVs1Mds2cZRVVLeVsuCeqWWV/wA8yKjPkTf8aOIv0ev6v8dcT6P2N+P8ehbv1OQ/GjiL9Hr+r/HWPo/Y34/x6Dfqch+NHEX6PX9X+On0fsb8f49Bv1OQ/GjiL9Hr+r/HT6P2N+P8eg36nIfjRxF+j1/V/jp9H7G/H+PQb9TkRyCHXrK7a60uyaEyfysaAcpz5kqWxk+o+Pqa6UpbKqYdUKtXeS0b1XnYh307pEiHE/EQ7acvX+j/AB1zvmGx/wAf49Ce/U5EN17Qta1x5HubNxzH34XoFJUKwHi7MFXOfzRXZwuL2Zh4xjGqslbxzuuHC7t4srlGb4Ewg4k4igVVXT1woAHh9Bj8+uPPA7Hk23X1+ORZvVORH9Gt9b0mF4YbAlGl56+Rjbp7hDdB0HT0yPM10MRPZleoqjrZqO6+q65fGXIgt9K1jqXGq8QzTwzmx8USOgGOhEmzOfF3yg7Vqww+x40pUu2yk0/S/TqyV6l72OXfQ69d3BuDZEOZVmACggMkYiHdskbR2+NbVKWyoUVS7XKzjrwbvy5kXvt3sdDhy+17h63SCzsMquTlhkksSxPv+prXxlLZOKrOrOtm/wBMuRmLqRVrHT/GjiL9Hr+r/HWr9H7G/H+PQlv1OQ/GjiL9Hr+r/HT6P2N+P8eg36nIfjRxF+j1/V/jp9H7G/H+PQb9TkY5+IuILhWS401GVgVZWTIIPQggtggjyqUcFsiLUo12muv8Deqcjg6DDruhNKLKybkS5zbsN0Qz+aC3T0x5g9fKuhip7KxMY79bvR+0sn55EI760Rk/79MBgksSyczmR7xu5eCCEG5vFGOow2ehPwxH/wCK7VVVWs7Wdsr9clk+qsO/a1jWt9O1i2Qpb6aoBXGQgyG2InMB3dGHLDDHTIzVk6+zpy3pV+PPhdu2mmbXhkLT5Hf4El1rSpFiuLILFLMXmkKgEbiNx6Nj9laG1I7NrQc41byjG0V4acCUN9ZWLerx5sCgFAKAUBwL3jKysboWlzKROxUBNjnq3bqFx5+tdCnsvE1KDxEY9zPO64edyDnFOx3655MUAoBQCgFAKAUBy9X4itNFZV1WdIiwyoc4yO2a2sPgsRiE3Sg5W5EXJLU0Px80z+eQ/rVsfRGO/CfoY7SPMfj5pn88h/Wp9EY78J+g7SPM2dO4tsdTkWLT7mJ5GztVWyTgEn9gJ+yqq2zcVRg51KbSXEypxeSZ2q0iQoBQCgFAKAUBydU4ls9JONSuIo2/NZhn7u9bdDAYmur04NrwIuSWrMFjxlp9+wW1uoSx7DeAf21ZV2XjKS3p03bwCnF8Tu1oEhQCgFAKAUAoCieL/wDzJF/xIf3LXvNn/wDZZeEjVn/UL2rwZtCgFAKAUAoBQCgKN/7Qf/ibX/hN/wDKvc/JP+jU8V+RrV9USyD2PabIqludkgH+UHp/Vrky+U2NTay9P5J9jE9/6HNM/wDX/tB/9ax/yfG9PT+R2MTo8P8As0seH7hLiw5vMjzt3OCPEpU9NvoxrWxe3cViqLo1LWfTk78yUaUYu6JlXGLBQCgFAKAUBUvtX44nimGn8OEiRsLIy+/l8bY1PkevU/EYI6167YWyaTpvF4n2VonpZatmvVqO+6j5w97F4tivxHLI0h6skZAUE+RYglj8RimL+VNTeccNFKPN6+nD3iNBcTe1b2L2Vwp/BkksT46ZIdPtBGfuNUUPlTiYy+tipL0f7e4k6EeBGOEOJbvgK9FhxGSYSwQZOQgJwsiH/dnzHkPQgiuptDA4faWG+d4f2rX8eafXr+hXCThLdZeleENoUAoBQCgFAUTxf/5ki/4kP7lr3ez/APssvCRqz/qF7V4Q2hQCgFAKAUAoBQFG/wDaD/8AE2v/AAm/+Ve5+Sf9Gp4r8jWr6o2ovZpq7KCuoHBAI/Ky+lVy27s5Np0PdEdlPmev9GWsfpE/2stR+ntnfge6Jnsp8yzeENNm0i0ih1OTmSLnc+S2csSOrdexrzO0K9OviJVKUd2L4ZL8i6CaVmdmtIkKAUAoBQCgKAvpBoHEnM1f3DPv3N2CyAhW6+S7h1/omvoFKLxOxdyjru281qvO3vNR92pmX8pDDK9Qe1fP2rG2faAoX203SatqUMOm+KRFWNivXxs3RenmMj76998nKcqGCnUqZRefklqatZ3lZF62yGNFD9woB+wV4ObTk2jaMtRAoBQCgFAUtx7w1qMurG70S2MgTlsjHbtJUDy3A4zXtdl47BLZ/wA3r1LXvfXj5GtOMt+6R0vxi4m/mEP6v+dWt8y2H+M/j/ElvVeQ/GLib+YQ/q/51PmWw/xn8f4jeq8i168mXigFAKAUAoCpfbRwvea/PbtpELSBYyGIKjB3Zx1Net+Tm0MNhqU1WnZt9eRr1oNvI9R8QcTRgBbCLoMe7/nUeD2I3ftn8f4md6pyPv4xcTfzCH9X/OrHzLYf4z+P8RvVeR1uFta127uo01+0jjtzu5jqOowrFf8AanuwA7edamOwuyoUJSw9VueVl5q/2VwuSjKbeaLBrzxaKAUAoBQCgIj7QOBYeMEBJ5c6AiOTy/qsPNc/aK6+ytr1MDK2sHqv1XxmVzpqRX1mOI+Cxy4E58S9FGOan2YxIB8Og+FehqfQ20Hvye7J/wCL89YlS7SBkn1ziXiAcu2gMAPQssfLP60hJHzXFRjhNiYV78p73nf3L9RvVJEk9nnszGgv9J1xhLc91AJKoT3OT7z/AB8vL1rm7X288THsaC3Ye9/svjoTp0rZvUsevNlwoBQCgFAKAUAoBQCgFAKAUAoBQCgFAKAUAoBQCgFAKAUAoBQCgFAKAUAoBQCgFAKAUAoBQCgFAKAUAoBQCgFAKAUAoBQCgFAKAUAoBQCgFAKAUAoBQCgFAKAUAoBQCgFAKAUAoBQCgFAKAUAoBQCgFAKAUAoBQCgFAKAUAoBQCgFAKAUAoBQCgFAKAUAoBQCgFAKAUAoBQCgFAKAUAoBQCgFAKAUAoBQCgFAKAUAoBQCgFAKAUAoBQCgFAKAUAoBQCgFAKAUAoBQCgP/Z">
            <a:extLst>
              <a:ext uri="{FF2B5EF4-FFF2-40B4-BE49-F238E27FC236}">
                <a16:creationId xmlns:a16="http://schemas.microsoft.com/office/drawing/2014/main" id="{97454CCB-F10A-4D73-839E-23DF8DA689D6}"/>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5" name="AutoShape 12" descr="data:image/jpeg;base64,/9j/4AAQSkZJRgABAQAAAQABAAD/2wCEAAkGBxQSEhUUEhQWFRUVGBwUFBYYGBcUHBgXGRkYFhwgGCAcHSkjGB8nIBwgITItJiorLjEvGh80OD84Nyg5LiwBCgoKDg0OGxAQGzIkICY0LCwsMTQsLSwsLTIuLCwsLC8vLC0tLCwsLCwtLC0sLCwvLCwsLCw0NC0sLC8sLCwsLP/AABEIAFsAdgMBEQACEQEDEQH/xAAbAAACAwEBAQAAAAAAAAAAAAAABgEEBQcDAv/EAD4QAAIBAgQEBAMFBAkFAAAAAAECAwQRAAUSIQYTMUEiMlFhI0JxBxSBkZNVobHTFkNSU2JkcoLSFRczVGP/xAAaAQACAwEBAAAAAAAAAAAAAAAAAQIDBQQG/8QANBEAAQMCBQEGBAUFAQAAAAAAAQACEQMhBBIxQVFhE3GBkcHRBSKh8BQjMrHhFUJSU/Gi/9oADAMBAAIRAxEAPwDrueZstNGGYaix0otwNTWJ6nYAAFiT0AJ7Yso0TVPQXSJhKtNxnP4XeBGjfy6BOpI6/DZ4wsp7geEt2vjvfgaMQ0mRzHoZHoo5k7UdQsiLIhDI4DKR3BFxjMe1zHZTrupi69xgQjAhGBCMCEYEIwIQThGdkKtXVkcKNJK6oii7MxsAPc4bGF7oA12Qlut4qk0644UjiJ0iaqkMAYnpojCs7X99J79MdzMI2QCZPAv9dP3USYUU3F5DaZob7i0kDrMjhkDjSp0yMbEbKrdvXA7BtiWujobHr0/ZAcmSgr45k1xOHW9rg3sR1B/skeh3xxVKZaYeFIFWQcRCEjfalCzxRqv9Ys8aj1kMLMoHuVVx+ONP4YQ15OwgnumPUKDlsZ6n3qjWSms9jFUxC9hII3WUKDvp1Wte21xjnofl1iH21B8REp2Iso4EhZaY3Ro42kdqeJxpaOEnwqQencgdgQO2DHOaaljJi55KYTHjlTRgCEYEIwpQjBKFBOCULPzzOIqWJpZ20qv4lj2CjqxPYDF9Cg+u8NpiSkTC5hmOay1ciVD3URyAwRnwxpaREDOSLyyEax4QbEWG4vjeZRFBnZATOp35gcRY9VWTK0c14hjqoontLDXREFAU0Muo6SQNyysBfStywIG9ziqlg3UXuBg0zrex/kcoJkKvBEyQrqlCy1SGaWRkDibW/hRQ5BvpAv1O/TA+o01Lts0wBMER3JBtlTgzSWkk1i0R2WS2yuxcIDMDe5Xa+mxF7E7Y6X0G4lnPHTu7+qQcQYXVsmrhPBHKBbWL26+2x7j0PcWOPN1afZvLDsrgvLPsqFTC0ZYqbh43G5SRTqRh6kEA4dCqabw6J5HI4Q4SlHK62eklaLlgubu9LqC6/WSiZrB1J3MbW0k9R30KzadYZp7jx0d7hQFkz5bxJTTNy1kCy94pPhyD/a1jjgqYSrTGluRdTlTmnEdPTtod7yEXEUYMshHsiAt+7CpYV7rtHidPNGZVDxJLfw5fVsOx+Av7mlB/MYu/CU96zZ4+b0CUr6fitEsJKerQn/LySAfUxhgPzxH8KTo4Hx94RmKH42ol804X2ZZF/iuJDAYk6MRmULxvQnyzhvZVdj+5cP8Ap+J3YnmVDOOOOXGzw0tQ4FwXkjeCNLAks5ZdWkAE3CkbdRi2hgO0fD3gdJknu2US8pEmnqpmFTMRKVKPaxhWFRpkKq1nEf46W8rEgWGNcdhTHZMEajmdRfT2/dQ+YqtHPp1ObxzQqVGthqULDYMXlubEytYqpvcdb3xY9ggMBzB17d/A7hMkeiiFYma3gJKoeYANil+awu4kOw0CwGzyEEXUEWgwCzhrbvjpG867DgmVIporc1dcqg5RZOkMrKQGRo7ow62BuCdjvYDe+/BTotfjXmp3jrPopDReeQ8ILUGObnloOoUqC0gACnUfkYEMhO5I3Gk4niviD6c0og/t/GhSDV0iMWFsYUzdWqbYUCIQqOa5XFUJolQMtww7FWHRlI3Vh2I3xZTrPpGWIKXsw4fnCFTya6IX0x1ShXX2EqqQR23S/ucdbMQzNN2u6eygWxqvDgnMYhFE6USUkVQbRlCrBjvbXZVIvbbr19cWY6k8VS1z8xbqm2DdMOY5uIiVWN5GVOY4TT4U3FzcjrpNh1Ok+mOJlIuv4IKv0swdVZTdWAZT7EXBxWRCkF64jdEIOGZ2ShV6+DXFIlyNSstx1FwRcYbH5XNKdkqcM5ylOjQVHw2jc6mbyjWxbx7fD3JAJ8LCxB7DvxNF1Q56e/H3/I4UJWRxRBT310k0bMylQkTq5TUDcjQbpGbnUei31dNQbowj6hEVG26/dzxudOIRWAYZwpfTdHfWNFzqJZWsjOpSRmAC31b2AG2x0O0okgTBFv8AsXAUIK9uFZGeojg5zxRVCsAiaDrdAzAkOhBBjQqbKB4F3JJssaGtpmplBI3vbyOsmdTvtCbTddTyHKkpYVhQkquo3a1yWZnYmwAG5OwAA6DHnKtU1Xl5VoWiMVAymjDQg4RKEtccq0kCU6m33mVIHN7Hlk6pLe+gMMdmBhjy/wDxE+31SfeyrfdSaCaCIDmUzMIlG9miYTQjf1XR+eJZya4qPvm18bFQ0ELzrnEpqDEQwq6WOSLcDWqFxIgN9jpdfprOJMGTLm/tJB9CpJqop1eNHTysoZe3hIBG3bbHA5pzEFSCz+Js2alh5qR80ggW1BAL92YghR9fXF+Foiq8NJhImFlZXxzBIBzvgMQDuyutiLhgyny9RcgAEEGxFsdFX4Y9jj2fzKIeN1bzTi+mjQmOWOVrXCrImke7vfTGvufQ2BxXTwdR5uCPBPMEgSzc2rEkxYcxhIrNqhYIGjDiIEaxGI+Y2rXYnUdI6nXymnRIZFrHceJmJmLR4qvddJi4dp+6a99VnZ5FuN72YkX/AAxiOxFTmFaBZaFXSrIjRuLqw0ke2KmPLXSDdBFlyfKYCcyp40O/MErWsLLGJdZba7BpNRFrAGfvfb0NUxgy5w7vGNL8ROuiqH6l18DHnN1apGBNGBChjgMxZEpUzqqWevpIY2DGnd6mexB5aiN4lDehYvceynGhQY6nh6j3f3ANHmD6KB1X0c0jMrT0rifwgVEcZ1M0YJ0yRj5ytyNvMNhcqBioUnBgZUtwfdNeHKgOgrono6iSwU78qZr+T/CxJBXqCT2JAnL44cB5hC36zMEhITSzHTq0RrqIRdrkDt2AHXtjlYwuvonolfJ+Kad1mWfmMDJIkkhjklhYdQNSghfAwFjb3x31MBVblLNwDG/l3hRDkvZxSUj6mpK6nCtYmKVxHYiwJU+Ek2Atq7qLk9u6hWfTGWtTM8i6ibrInmVEY8+N9A1OUaWqaw2DSSR+fa20gKKbdcdNMZ3AZCBtoB1sfQyowpjp5g3waapZjplNokPhcEBpQoiEjkhgAbAKWve+JONMtLalRo2Hhx+qB53RdN2S8S1jK0AgImiC6llHjRD0JGoCVfRtS9Nxcb5OIwVBrg4ulp0I0n0+qkHL1kra14ElMmmOTd2DoOWhNgxVYSwXpez+EEm+xOK8lFtQtjT6/VSlXeAMusJJnPxNbw6f7sRtoPc7tpU9fKIx2uY46qPlY0WgHv8Av95TATjjPUkYEIwISjxvmJElNTamSOcyPMykq3KhVSwBG631Dcb2BA3N8aGBpAtfU3bEd5UHFZD1kEVOYngSkgmnWILoOqRAWaRWUC5JVQCf/oR2ubjTq1KmdrszgJ104SC1H+8VsySQaqSKEMqySRfEl12BCIxBjQaerDc2sLC5omnQaQ/5idgdPHdO5XlnHBsUUUtVGWNbGGnSpa2oyIhsGsAuggaSLdCe++J08c9zhSP6DbLsjINVYfNAXgqYhqklhAeIbBk89lPZ1Oq19jcg2vfEOxIljrAHXr7IlXOA0Bo0kB2naSoG1tpZGkAPuAQPwxVjgRVLf8YHkpN0st6SFW8yhvqAf445g4gIStWhaurFOAPu9IVmnt5Wm6xxn10+dh/o9xjubNKlnJ+Z1hzG58dFHdUmz8QxySJYy1EnMJtrCBgsUSgDeSQoqkJe5JJJAOJChmcARYCO/n+SglfdDwezqZ5XaOrJ1RuDcxHbZ7bSk2Gv5bWVbAA4bsaW/ltuzjn26fVGVYH3owy/EQCWJhCy92jY3Ma38yEOzJ/hYE7xG/SKedljY3Hv00g/ykSmPgmoCzzxA3DKkgNxuVUR3H+qIQufdzjkxlM5A/fTu+zIjopBOeM6VJGGhRhFASPxlBHLW04kbSIYXc7FriSWBbWAJNwjD8cauDqPp0HFgmSB5An1USF58PV0f334rapHjVadrXU69UstiPKzmxsbErGPTCxNJ3YfILAmedgPJJuqewMZemisUTIGUg7gggj1B2OGHZTO6R0XOaLI46WUU8zlOSTPSTWUhowI1IO3hZAihiLXQkk+I2161c1h2rN7OHX2M24KrIhWuHuJVpEaCoSVVRmZZFjeSNUZrkOyraPQ113+XQfmxCvhjVPaMPfe8+s/vKbTFk153WOlJPLBZ3WGSSK3iDMEZltbrc2xn0mTVDXchTclOKaWPKkkoY3YnxyAoebKS3iYe7m5vY7drdNMsY7GZKxAGnQdPBV/2SrvAeXxOgnNjKhKcsIYlpmIBZQjbhyCCWO5uLWG2KfiD3tfk2N5mZ6zwmy4TlbGZr3KxJ/HWWI7QO2ldciwSMfQ6niJPYrKFI+pHzHGjgqxYHNHUj18xb/irLVm5g0dPOtbESNDmKVBYoysAx0N2JDq4F7ErpG5sb6eepTOHO9xyPvRIWumzKeIIahtKF1a2oJJG8TFf7ShwCy+4xwVcO+nrp5qYMrWGOcRsmoOECP1Gya57m8lU9Y0n/TZ3i5Rp2tLCpOmQujx+O4vc9bGxGNqgyiMPl7UAzOh47lSZBssHP6bNJ1KLRSFBqERZoeYqsFIBbmHysLgjcbdxjuw34CmQ51QTvYwfpvuonNwnOl4irFRVbLalmCgM3Mp/EQACf8AydzvjLfhMOXEisPJ3sp5ncL0/pLV/sup/Up/5mI/hKH+4eTvZGZ3Cy+Ia6qqYwoy2pSRGEkMgenOiRehtzN1NyrDupI74uoUqNN09q2N7H2SLnLwy6pqkgaOTK5/iLpdFkp2QWFvAWbVa3QG9tgOmLKlOiXhza4sZ0d9bJS6FU4QfMKSCSGXL5nVzdQrwWF1AfrJ3O9hYdel8X44YStVFSnVA8D4beCGlwRlMuYwwRxGgncqYGZuZD/VCNJAPHuCqXF+7t9cVVqeFfVc9tUCZix302TGbhRlLV8FW8wy+cRsCvLElPYrfw38XVQABvsLj0tKozCvohnbCR0cgOcmf+ktX+y6n9Sn/mY4RhKG1Zvk72TzO4VPN8ynqYmhlyqpKPa9padSCpDAgiTYggHFlGlSpPD21myOh9kiXHZY2SvX0qzRJl0skLtrjErwFhc+NZLSWYejdelwbb9eI/C13Ne6qARYwHeyUuWTVZbmPMaSKhmjIbXCFeBRGQVA0+MlQRquLkEk9jt0sq4Pswx9UHmxv9O77CjDpXV8kqpJYVaaJoX6FGKk7bX8JI3+uPO12MY8hjpHKvExdXrYovdNKf2mZ3NRUXOgYK/MRblQ2zGx2ONL4VhWYmuKdTSCovMBNYGM0TKmvrAEkYaEYUISZ9pOc1FMtKtNIsbT1CQFnUMAHuLm/SxscanwvDUq7qnagkNaXW1MKt5I0VQUmbftKk/SXFmbBf6X+f8ACUOO6Z+G4KpIyKyZJpCxKtGugBNK2FvW9z+Ixn4p1Jz/AMkEDqZVjQd1rDHNlCanDFkKnm2YpTQyTSGyRqXb6AdvU9sWUaTq1QMZqbIJgJJy6bNq9BOksNHE/ihjMfNcp8pck7E9bDtbGtVZgsO7s3AvcNTMCeirAc66tZNxDVQVaUOYiNmlBNNURgqsmkXZXHyt+XbFVfCUquHNfDSI/UDqOqA4gwU7jGUFYpw0JE+2aJmy4hVZjzYzZQWNg2+wxsfAzGKHcVXU0U/9z6b+5qv0HxF3wauDqPMIFROlFUiWNJACA6hgDsQCL7++Mt7Mji3hWL2xFCMCFzj7aY1MVHzEZ4hVKZVUEkx2bXa242uMb3wHMKlTI4A5TE6TsqqsWlKfKyD/ANKq/Ko/5473f1OL1G/+fZR/LjRdX4SzqGrh1QLIqRtyQJFKnwqp79RYgX9jjzWLw7qL8ryJ1srmmVuY5k0YaFlcT5QKylmpybc1CoPoeqn8CAcdGErmhVbV4KThISdlHFk9FGtPX0k+uIBFmhQyxyqNlII6MQNx/C9saVbAU8U81qDxBvBMEKsEhTQRVGZV0FXLA9NS0uowpINMkshFtTD5FHUfT32KrqODwrqLHZnu1jQD7++VcmV0RcYquU4EIwIRbAlCMCaMCEYEItgQjAEIwIRgQjAhFsKEKLYaIRbCAQpw0L//2Q==">
            <a:extLst>
              <a:ext uri="{FF2B5EF4-FFF2-40B4-BE49-F238E27FC236}">
                <a16:creationId xmlns:a16="http://schemas.microsoft.com/office/drawing/2014/main" id="{7B019318-C869-4588-9D19-33C8FAF22332}"/>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6" name="AutoShape 14" descr="data:image/jpeg;base64,/9j/4AAQSkZJRgABAQAAAQABAAD/2wCEAAkGBxQSEhUUEhQWFRUVGBwUFBYYGBcUHBgXGRkYFhwgGCAcHSkjGB8nIBwgITItJiorLjEvGh80OD84Nyg5LiwBCgoKDg0OGxAQGzIkICY0LCwsMTQsLSwsLTIuLCwsLC8vLC0tLCwsLCwtLC0sLCwvLCwsLCw0NC0sLC8sLCwsLP/AABEIAFsAdgMBEQACEQEDEQH/xAAbAAACAwEBAQAAAAAAAAAAAAAABgEEBQcDAv/EAD4QAAIBAgQEBAMFBAkFAAAAAAECAwQRAAUSIQYTMUEiMlFhI0JxBxSBkZNVobHTFkNSU2JkcoLSFRczVGP/xAAaAQACAwEBAAAAAAAAAAAAAAAAAQIDBQQG/8QANBEAAQMCBQEGBAUFAQAAAAAAAQACEQMhBBIxQVFhE3GBkcHRBSKh8BQjMrHhFUJSU/Gi/9oADAMBAAIRAxEAPwDrueZstNGGYaix0otwNTWJ6nYAAFiT0AJ7Yso0TVPQXSJhKtNxnP4XeBGjfy6BOpI6/DZ4wsp7geEt2vjvfgaMQ0mRzHoZHoo5k7UdQsiLIhDI4DKR3BFxjMe1zHZTrupi69xgQjAhGBCMCEYEIwIQThGdkKtXVkcKNJK6oii7MxsAPc4bGF7oA12Qlut4qk0644UjiJ0iaqkMAYnpojCs7X99J79MdzMI2QCZPAv9dP3USYUU3F5DaZob7i0kDrMjhkDjSp0yMbEbKrdvXA7BtiWujobHr0/ZAcmSgr45k1xOHW9rg3sR1B/skeh3xxVKZaYeFIFWQcRCEjfalCzxRqv9Ys8aj1kMLMoHuVVx+ONP4YQ15OwgnumPUKDlsZ6n3qjWSms9jFUxC9hII3WUKDvp1Wte21xjnofl1iH21B8REp2Iso4EhZaY3Ro42kdqeJxpaOEnwqQencgdgQO2DHOaaljJi55KYTHjlTRgCEYEIwpQjBKFBOCULPzzOIqWJpZ20qv4lj2CjqxPYDF9Cg+u8NpiSkTC5hmOay1ciVD3URyAwRnwxpaREDOSLyyEax4QbEWG4vjeZRFBnZATOp35gcRY9VWTK0c14hjqoontLDXREFAU0Muo6SQNyysBfStywIG9ziqlg3UXuBg0zrex/kcoJkKvBEyQrqlCy1SGaWRkDibW/hRQ5BvpAv1O/TA+o01Lts0wBMER3JBtlTgzSWkk1i0R2WS2yuxcIDMDe5Xa+mxF7E7Y6X0G4lnPHTu7+qQcQYXVsmrhPBHKBbWL26+2x7j0PcWOPN1afZvLDsrgvLPsqFTC0ZYqbh43G5SRTqRh6kEA4dCqabw6J5HI4Q4SlHK62eklaLlgubu9LqC6/WSiZrB1J3MbW0k9R30KzadYZp7jx0d7hQFkz5bxJTTNy1kCy94pPhyD/a1jjgqYSrTGluRdTlTmnEdPTtod7yEXEUYMshHsiAt+7CpYV7rtHidPNGZVDxJLfw5fVsOx+Av7mlB/MYu/CU96zZ4+b0CUr6fitEsJKerQn/LySAfUxhgPzxH8KTo4Hx94RmKH42ol804X2ZZF/iuJDAYk6MRmULxvQnyzhvZVdj+5cP8Ap+J3YnmVDOOOOXGzw0tQ4FwXkjeCNLAks5ZdWkAE3CkbdRi2hgO0fD3gdJknu2US8pEmnqpmFTMRKVKPaxhWFRpkKq1nEf46W8rEgWGNcdhTHZMEajmdRfT2/dQ+YqtHPp1ObxzQqVGthqULDYMXlubEytYqpvcdb3xY9ggMBzB17d/A7hMkeiiFYma3gJKoeYANil+awu4kOw0CwGzyEEXUEWgwCzhrbvjpG867DgmVIporc1dcqg5RZOkMrKQGRo7ow62BuCdjvYDe+/BTotfjXmp3jrPopDReeQ8ILUGObnloOoUqC0gACnUfkYEMhO5I3Gk4niviD6c0og/t/GhSDV0iMWFsYUzdWqbYUCIQqOa5XFUJolQMtww7FWHRlI3Vh2I3xZTrPpGWIKXsw4fnCFTya6IX0x1ShXX2EqqQR23S/ucdbMQzNN2u6eygWxqvDgnMYhFE6USUkVQbRlCrBjvbXZVIvbbr19cWY6k8VS1z8xbqm2DdMOY5uIiVWN5GVOY4TT4U3FzcjrpNh1Ok+mOJlIuv4IKv0swdVZTdWAZT7EXBxWRCkF64jdEIOGZ2ShV6+DXFIlyNSstx1FwRcYbH5XNKdkqcM5ylOjQVHw2jc6mbyjWxbx7fD3JAJ8LCxB7DvxNF1Q56e/H3/I4UJWRxRBT310k0bMylQkTq5TUDcjQbpGbnUei31dNQbowj6hEVG26/dzxudOIRWAYZwpfTdHfWNFzqJZWsjOpSRmAC31b2AG2x0O0okgTBFv8AsXAUIK9uFZGeojg5zxRVCsAiaDrdAzAkOhBBjQqbKB4F3JJssaGtpmplBI3vbyOsmdTvtCbTddTyHKkpYVhQkquo3a1yWZnYmwAG5OwAA6DHnKtU1Xl5VoWiMVAymjDQg4RKEtccq0kCU6m33mVIHN7Hlk6pLe+gMMdmBhjy/wDxE+31SfeyrfdSaCaCIDmUzMIlG9miYTQjf1XR+eJZya4qPvm18bFQ0ELzrnEpqDEQwq6WOSLcDWqFxIgN9jpdfprOJMGTLm/tJB9CpJqop1eNHTysoZe3hIBG3bbHA5pzEFSCz+Js2alh5qR80ggW1BAL92YghR9fXF+Foiq8NJhImFlZXxzBIBzvgMQDuyutiLhgyny9RcgAEEGxFsdFX4Y9jj2fzKIeN1bzTi+mjQmOWOVrXCrImke7vfTGvufQ2BxXTwdR5uCPBPMEgSzc2rEkxYcxhIrNqhYIGjDiIEaxGI+Y2rXYnUdI6nXymnRIZFrHceJmJmLR4qvddJi4dp+6a99VnZ5FuN72YkX/AAxiOxFTmFaBZaFXSrIjRuLqw0ke2KmPLXSDdBFlyfKYCcyp40O/MErWsLLGJdZba7BpNRFrAGfvfb0NUxgy5w7vGNL8ROuiqH6l18DHnN1apGBNGBChjgMxZEpUzqqWevpIY2DGnd6mexB5aiN4lDehYvceynGhQY6nh6j3f3ANHmD6KB1X0c0jMrT0rifwgVEcZ1M0YJ0yRj5ytyNvMNhcqBioUnBgZUtwfdNeHKgOgrono6iSwU78qZr+T/CxJBXqCT2JAnL44cB5hC36zMEhITSzHTq0RrqIRdrkDt2AHXtjlYwuvonolfJ+Kad1mWfmMDJIkkhjklhYdQNSghfAwFjb3x31MBVblLNwDG/l3hRDkvZxSUj6mpK6nCtYmKVxHYiwJU+Ek2Atq7qLk9u6hWfTGWtTM8i6ibrInmVEY8+N9A1OUaWqaw2DSSR+fa20gKKbdcdNMZ3AZCBtoB1sfQyowpjp5g3waapZjplNokPhcEBpQoiEjkhgAbAKWve+JONMtLalRo2Hhx+qB53RdN2S8S1jK0AgImiC6llHjRD0JGoCVfRtS9Nxcb5OIwVBrg4ulp0I0n0+qkHL1kra14ElMmmOTd2DoOWhNgxVYSwXpez+EEm+xOK8lFtQtjT6/VSlXeAMusJJnPxNbw6f7sRtoPc7tpU9fKIx2uY46qPlY0WgHv8Av95TATjjPUkYEIwISjxvmJElNTamSOcyPMykq3KhVSwBG631Dcb2BA3N8aGBpAtfU3bEd5UHFZD1kEVOYngSkgmnWILoOqRAWaRWUC5JVQCf/oR2ubjTq1KmdrszgJ104SC1H+8VsySQaqSKEMqySRfEl12BCIxBjQaerDc2sLC5omnQaQ/5idgdPHdO5XlnHBsUUUtVGWNbGGnSpa2oyIhsGsAuggaSLdCe++J08c9zhSP6DbLsjINVYfNAXgqYhqklhAeIbBk89lPZ1Oq19jcg2vfEOxIljrAHXr7IlXOA0Bo0kB2naSoG1tpZGkAPuAQPwxVjgRVLf8YHkpN0st6SFW8yhvqAf445g4gIStWhaurFOAPu9IVmnt5Wm6xxn10+dh/o9xjubNKlnJ+Z1hzG58dFHdUmz8QxySJYy1EnMJtrCBgsUSgDeSQoqkJe5JJJAOJChmcARYCO/n+SglfdDwezqZ5XaOrJ1RuDcxHbZ7bSk2Gv5bWVbAA4bsaW/ltuzjn26fVGVYH3owy/EQCWJhCy92jY3Ma38yEOzJ/hYE7xG/SKedljY3Hv00g/ykSmPgmoCzzxA3DKkgNxuVUR3H+qIQufdzjkxlM5A/fTu+zIjopBOeM6VJGGhRhFASPxlBHLW04kbSIYXc7FriSWBbWAJNwjD8cauDqPp0HFgmSB5An1USF58PV0f334rapHjVadrXU69UstiPKzmxsbErGPTCxNJ3YfILAmedgPJJuqewMZemisUTIGUg7gggj1B2OGHZTO6R0XOaLI46WUU8zlOSTPSTWUhowI1IO3hZAihiLXQkk+I2161c1h2rN7OHX2M24KrIhWuHuJVpEaCoSVVRmZZFjeSNUZrkOyraPQ113+XQfmxCvhjVPaMPfe8+s/vKbTFk153WOlJPLBZ3WGSSK3iDMEZltbrc2xn0mTVDXchTclOKaWPKkkoY3YnxyAoebKS3iYe7m5vY7drdNMsY7GZKxAGnQdPBV/2SrvAeXxOgnNjKhKcsIYlpmIBZQjbhyCCWO5uLWG2KfiD3tfk2N5mZ6zwmy4TlbGZr3KxJ/HWWI7QO2ldciwSMfQ6niJPYrKFI+pHzHGjgqxYHNHUj18xb/irLVm5g0dPOtbESNDmKVBYoysAx0N2JDq4F7ErpG5sb6eepTOHO9xyPvRIWumzKeIIahtKF1a2oJJG8TFf7ShwCy+4xwVcO+nrp5qYMrWGOcRsmoOECP1Gya57m8lU9Y0n/TZ3i5Rp2tLCpOmQujx+O4vc9bGxGNqgyiMPl7UAzOh47lSZBssHP6bNJ1KLRSFBqERZoeYqsFIBbmHysLgjcbdxjuw34CmQ51QTvYwfpvuonNwnOl4irFRVbLalmCgM3Mp/EQACf8AydzvjLfhMOXEisPJ3sp5ncL0/pLV/sup/Up/5mI/hKH+4eTvZGZ3Cy+Ia6qqYwoy2pSRGEkMgenOiRehtzN1NyrDupI74uoUqNN09q2N7H2SLnLwy6pqkgaOTK5/iLpdFkp2QWFvAWbVa3QG9tgOmLKlOiXhza4sZ0d9bJS6FU4QfMKSCSGXL5nVzdQrwWF1AfrJ3O9hYdel8X44YStVFSnVA8D4beCGlwRlMuYwwRxGgncqYGZuZD/VCNJAPHuCqXF+7t9cVVqeFfVc9tUCZix302TGbhRlLV8FW8wy+cRsCvLElPYrfw38XVQABvsLj0tKozCvohnbCR0cgOcmf+ktX+y6n9Sn/mY4RhKG1Zvk72TzO4VPN8ynqYmhlyqpKPa9padSCpDAgiTYggHFlGlSpPD21myOh9kiXHZY2SvX0qzRJl0skLtrjErwFhc+NZLSWYejdelwbb9eI/C13Ne6qARYwHeyUuWTVZbmPMaSKhmjIbXCFeBRGQVA0+MlQRquLkEk9jt0sq4Pswx9UHmxv9O77CjDpXV8kqpJYVaaJoX6FGKk7bX8JI3+uPO12MY8hjpHKvExdXrYovdNKf2mZ3NRUXOgYK/MRblQ2zGx2ONL4VhWYmuKdTSCovMBNYGM0TKmvrAEkYaEYUISZ9pOc1FMtKtNIsbT1CQFnUMAHuLm/SxscanwvDUq7qnagkNaXW1MKt5I0VQUmbftKk/SXFmbBf6X+f8ACUOO6Z+G4KpIyKyZJpCxKtGugBNK2FvW9z+Ixn4p1Jz/AMkEDqZVjQd1rDHNlCanDFkKnm2YpTQyTSGyRqXb6AdvU9sWUaTq1QMZqbIJgJJy6bNq9BOksNHE/ihjMfNcp8pck7E9bDtbGtVZgsO7s3AvcNTMCeirAc66tZNxDVQVaUOYiNmlBNNURgqsmkXZXHyt+XbFVfCUquHNfDSI/UDqOqA4gwU7jGUFYpw0JE+2aJmy4hVZjzYzZQWNg2+wxsfAzGKHcVXU0U/9z6b+5qv0HxF3wauDqPMIFROlFUiWNJACA6hgDsQCL7++Mt7Mji3hWL2xFCMCFzj7aY1MVHzEZ4hVKZVUEkx2bXa242uMb3wHMKlTI4A5TE6TsqqsWlKfKyD/ANKq/Ko/5473f1OL1G/+fZR/LjRdX4SzqGrh1QLIqRtyQJFKnwqp79RYgX9jjzWLw7qL8ryJ1srmmVuY5k0YaFlcT5QKylmpybc1CoPoeqn8CAcdGErmhVbV4KThISdlHFk9FGtPX0k+uIBFmhQyxyqNlII6MQNx/C9saVbAU8U81qDxBvBMEKsEhTQRVGZV0FXLA9NS0uowpINMkshFtTD5FHUfT32KrqODwrqLHZnu1jQD7++VcmV0RcYquU4EIwIRbAlCMCaMCEYEItgQjAEIwIRgQjAhFsKEKLYaIRbCAQpw0L//2Q==">
            <a:extLst>
              <a:ext uri="{FF2B5EF4-FFF2-40B4-BE49-F238E27FC236}">
                <a16:creationId xmlns:a16="http://schemas.microsoft.com/office/drawing/2014/main" id="{F9F47FFB-1742-47A8-BFE2-A8F4A3D5E85A}"/>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7" name="AutoShape 16" descr="data:image/jpeg;base64,/9j/4AAQSkZJRgABAQAAAQABAAD/2wCEAAkGBxQSEhUUEhQWFRUVGBwUFBYYGBcUHBgXGRkYFhwgGCAcHSkjGB8nIBwgITItJiorLjEvGh80OD84Nyg5LiwBCgoKDg0OGxAQGzIkICY0LCwsMTQsLSwsLTIuLCwsLC8vLC0tLCwsLCwtLC0sLCwvLCwsLCw0NC0sLC8sLCwsLP/AABEIAFsAdgMBEQACEQEDEQH/xAAbAAACAwEBAQAAAAAAAAAAAAAABgEEBQcDAv/EAD4QAAIBAgQEBAMFBAkFAAAAAAECAwQRAAUSIQYTMUEiMlFhI0JxBxSBkZNVobHTFkNSU2JkcoLSFRczVGP/xAAaAQACAwEBAAAAAAAAAAAAAAAAAQIDBQQG/8QANBEAAQMCBQEGBAUFAQAAAAAAAQACEQMhBBIxQVFhE3GBkcHRBSKh8BQjMrHhFUJSU/Gi/9oADAMBAAIRAxEAPwDrueZstNGGYaix0otwNTWJ6nYAAFiT0AJ7Yso0TVPQXSJhKtNxnP4XeBGjfy6BOpI6/DZ4wsp7geEt2vjvfgaMQ0mRzHoZHoo5k7UdQsiLIhDI4DKR3BFxjMe1zHZTrupi69xgQjAhGBCMCEYEIwIQThGdkKtXVkcKNJK6oii7MxsAPc4bGF7oA12Qlut4qk0644UjiJ0iaqkMAYnpojCs7X99J79MdzMI2QCZPAv9dP3USYUU3F5DaZob7i0kDrMjhkDjSp0yMbEbKrdvXA7BtiWujobHr0/ZAcmSgr45k1xOHW9rg3sR1B/skeh3xxVKZaYeFIFWQcRCEjfalCzxRqv9Ys8aj1kMLMoHuVVx+ONP4YQ15OwgnumPUKDlsZ6n3qjWSms9jFUxC9hII3WUKDvp1Wte21xjnofl1iH21B8REp2Iso4EhZaY3Ro42kdqeJxpaOEnwqQencgdgQO2DHOaaljJi55KYTHjlTRgCEYEIwpQjBKFBOCULPzzOIqWJpZ20qv4lj2CjqxPYDF9Cg+u8NpiSkTC5hmOay1ciVD3URyAwRnwxpaREDOSLyyEax4QbEWG4vjeZRFBnZATOp35gcRY9VWTK0c14hjqoontLDXREFAU0Muo6SQNyysBfStywIG9ziqlg3UXuBg0zrex/kcoJkKvBEyQrqlCy1SGaWRkDibW/hRQ5BvpAv1O/TA+o01Lts0wBMER3JBtlTgzSWkk1i0R2WS2yuxcIDMDe5Xa+mxF7E7Y6X0G4lnPHTu7+qQcQYXVsmrhPBHKBbWL26+2x7j0PcWOPN1afZvLDsrgvLPsqFTC0ZYqbh43G5SRTqRh6kEA4dCqabw6J5HI4Q4SlHK62eklaLlgubu9LqC6/WSiZrB1J3MbW0k9R30KzadYZp7jx0d7hQFkz5bxJTTNy1kCy94pPhyD/a1jjgqYSrTGluRdTlTmnEdPTtod7yEXEUYMshHsiAt+7CpYV7rtHidPNGZVDxJLfw5fVsOx+Av7mlB/MYu/CU96zZ4+b0CUr6fitEsJKerQn/LySAfUxhgPzxH8KTo4Hx94RmKH42ol804X2ZZF/iuJDAYk6MRmULxvQnyzhvZVdj+5cP8Ap+J3YnmVDOOOOXGzw0tQ4FwXkjeCNLAks5ZdWkAE3CkbdRi2hgO0fD3gdJknu2US8pEmnqpmFTMRKVKPaxhWFRpkKq1nEf46W8rEgWGNcdhTHZMEajmdRfT2/dQ+YqtHPp1ObxzQqVGthqULDYMXlubEytYqpvcdb3xY9ggMBzB17d/A7hMkeiiFYma3gJKoeYANil+awu4kOw0CwGzyEEXUEWgwCzhrbvjpG867DgmVIporc1dcqg5RZOkMrKQGRo7ow62BuCdjvYDe+/BTotfjXmp3jrPopDReeQ8ILUGObnloOoUqC0gACnUfkYEMhO5I3Gk4niviD6c0og/t/GhSDV0iMWFsYUzdWqbYUCIQqOa5XFUJolQMtww7FWHRlI3Vh2I3xZTrPpGWIKXsw4fnCFTya6IX0x1ShXX2EqqQR23S/ucdbMQzNN2u6eygWxqvDgnMYhFE6USUkVQbRlCrBjvbXZVIvbbr19cWY6k8VS1z8xbqm2DdMOY5uIiVWN5GVOY4TT4U3FzcjrpNh1Ok+mOJlIuv4IKv0swdVZTdWAZT7EXBxWRCkF64jdEIOGZ2ShV6+DXFIlyNSstx1FwRcYbH5XNKdkqcM5ylOjQVHw2jc6mbyjWxbx7fD3JAJ8LCxB7DvxNF1Q56e/H3/I4UJWRxRBT310k0bMylQkTq5TUDcjQbpGbnUei31dNQbowj6hEVG26/dzxudOIRWAYZwpfTdHfWNFzqJZWsjOpSRmAC31b2AG2x0O0okgTBFv8AsXAUIK9uFZGeojg5zxRVCsAiaDrdAzAkOhBBjQqbKB4F3JJssaGtpmplBI3vbyOsmdTvtCbTddTyHKkpYVhQkquo3a1yWZnYmwAG5OwAA6DHnKtU1Xl5VoWiMVAymjDQg4RKEtccq0kCU6m33mVIHN7Hlk6pLe+gMMdmBhjy/wDxE+31SfeyrfdSaCaCIDmUzMIlG9miYTQjf1XR+eJZya4qPvm18bFQ0ELzrnEpqDEQwq6WOSLcDWqFxIgN9jpdfprOJMGTLm/tJB9CpJqop1eNHTysoZe3hIBG3bbHA5pzEFSCz+Js2alh5qR80ggW1BAL92YghR9fXF+Foiq8NJhImFlZXxzBIBzvgMQDuyutiLhgyny9RcgAEEGxFsdFX4Y9jj2fzKIeN1bzTi+mjQmOWOVrXCrImke7vfTGvufQ2BxXTwdR5uCPBPMEgSzc2rEkxYcxhIrNqhYIGjDiIEaxGI+Y2rXYnUdI6nXymnRIZFrHceJmJmLR4qvddJi4dp+6a99VnZ5FuN72YkX/AAxiOxFTmFaBZaFXSrIjRuLqw0ke2KmPLXSDdBFlyfKYCcyp40O/MErWsLLGJdZba7BpNRFrAGfvfb0NUxgy5w7vGNL8ROuiqH6l18DHnN1apGBNGBChjgMxZEpUzqqWevpIY2DGnd6mexB5aiN4lDehYvceynGhQY6nh6j3f3ANHmD6KB1X0c0jMrT0rifwgVEcZ1M0YJ0yRj5ytyNvMNhcqBioUnBgZUtwfdNeHKgOgrono6iSwU78qZr+T/CxJBXqCT2JAnL44cB5hC36zMEhITSzHTq0RrqIRdrkDt2AHXtjlYwuvonolfJ+Kad1mWfmMDJIkkhjklhYdQNSghfAwFjb3x31MBVblLNwDG/l3hRDkvZxSUj6mpK6nCtYmKVxHYiwJU+Ek2Atq7qLk9u6hWfTGWtTM8i6ibrInmVEY8+N9A1OUaWqaw2DSSR+fa20gKKbdcdNMZ3AZCBtoB1sfQyowpjp5g3waapZjplNokPhcEBpQoiEjkhgAbAKWve+JONMtLalRo2Hhx+qB53RdN2S8S1jK0AgImiC6llHjRD0JGoCVfRtS9Nxcb5OIwVBrg4ulp0I0n0+qkHL1kra14ElMmmOTd2DoOWhNgxVYSwXpez+EEm+xOK8lFtQtjT6/VSlXeAMusJJnPxNbw6f7sRtoPc7tpU9fKIx2uY46qPlY0WgHv8Av95TATjjPUkYEIwISjxvmJElNTamSOcyPMykq3KhVSwBG631Dcb2BA3N8aGBpAtfU3bEd5UHFZD1kEVOYngSkgmnWILoOqRAWaRWUC5JVQCf/oR2ubjTq1KmdrszgJ104SC1H+8VsySQaqSKEMqySRfEl12BCIxBjQaerDc2sLC5omnQaQ/5idgdPHdO5XlnHBsUUUtVGWNbGGnSpa2oyIhsGsAuggaSLdCe++J08c9zhSP6DbLsjINVYfNAXgqYhqklhAeIbBk89lPZ1Oq19jcg2vfEOxIljrAHXr7IlXOA0Bo0kB2naSoG1tpZGkAPuAQPwxVjgRVLf8YHkpN0st6SFW8yhvqAf445g4gIStWhaurFOAPu9IVmnt5Wm6xxn10+dh/o9xjubNKlnJ+Z1hzG58dFHdUmz8QxySJYy1EnMJtrCBgsUSgDeSQoqkJe5JJJAOJChmcARYCO/n+SglfdDwezqZ5XaOrJ1RuDcxHbZ7bSk2Gv5bWVbAA4bsaW/ltuzjn26fVGVYH3owy/EQCWJhCy92jY3Ma38yEOzJ/hYE7xG/SKedljY3Hv00g/ykSmPgmoCzzxA3DKkgNxuVUR3H+qIQufdzjkxlM5A/fTu+zIjopBOeM6VJGGhRhFASPxlBHLW04kbSIYXc7FriSWBbWAJNwjD8cauDqPp0HFgmSB5An1USF58PV0f334rapHjVadrXU69UstiPKzmxsbErGPTCxNJ3YfILAmedgPJJuqewMZemisUTIGUg7gggj1B2OGHZTO6R0XOaLI46WUU8zlOSTPSTWUhowI1IO3hZAihiLXQkk+I2161c1h2rN7OHX2M24KrIhWuHuJVpEaCoSVVRmZZFjeSNUZrkOyraPQ113+XQfmxCvhjVPaMPfe8+s/vKbTFk153WOlJPLBZ3WGSSK3iDMEZltbrc2xn0mTVDXchTclOKaWPKkkoY3YnxyAoebKS3iYe7m5vY7drdNMsY7GZKxAGnQdPBV/2SrvAeXxOgnNjKhKcsIYlpmIBZQjbhyCCWO5uLWG2KfiD3tfk2N5mZ6zwmy4TlbGZr3KxJ/HWWI7QO2ldciwSMfQ6niJPYrKFI+pHzHGjgqxYHNHUj18xb/irLVm5g0dPOtbESNDmKVBYoysAx0N2JDq4F7ErpG5sb6eepTOHO9xyPvRIWumzKeIIahtKF1a2oJJG8TFf7ShwCy+4xwVcO+nrp5qYMrWGOcRsmoOECP1Gya57m8lU9Y0n/TZ3i5Rp2tLCpOmQujx+O4vc9bGxGNqgyiMPl7UAzOh47lSZBssHP6bNJ1KLRSFBqERZoeYqsFIBbmHysLgjcbdxjuw34CmQ51QTvYwfpvuonNwnOl4irFRVbLalmCgM3Mp/EQACf8AydzvjLfhMOXEisPJ3sp5ncL0/pLV/sup/Up/5mI/hKH+4eTvZGZ3Cy+Ia6qqYwoy2pSRGEkMgenOiRehtzN1NyrDupI74uoUqNN09q2N7H2SLnLwy6pqkgaOTK5/iLpdFkp2QWFvAWbVa3QG9tgOmLKlOiXhza4sZ0d9bJS6FU4QfMKSCSGXL5nVzdQrwWF1AfrJ3O9hYdel8X44YStVFSnVA8D4beCGlwRlMuYwwRxGgncqYGZuZD/VCNJAPHuCqXF+7t9cVVqeFfVc9tUCZix302TGbhRlLV8FW8wy+cRsCvLElPYrfw38XVQABvsLj0tKozCvohnbCR0cgOcmf+ktX+y6n9Sn/mY4RhKG1Zvk72TzO4VPN8ynqYmhlyqpKPa9padSCpDAgiTYggHFlGlSpPD21myOh9kiXHZY2SvX0qzRJl0skLtrjErwFhc+NZLSWYejdelwbb9eI/C13Ne6qARYwHeyUuWTVZbmPMaSKhmjIbXCFeBRGQVA0+MlQRquLkEk9jt0sq4Pswx9UHmxv9O77CjDpXV8kqpJYVaaJoX6FGKk7bX8JI3+uPO12MY8hjpHKvExdXrYovdNKf2mZ3NRUXOgYK/MRblQ2zGx2ONL4VhWYmuKdTSCovMBNYGM0TKmvrAEkYaEYUISZ9pOc1FMtKtNIsbT1CQFnUMAHuLm/SxscanwvDUq7qnagkNaXW1MKt5I0VQUmbftKk/SXFmbBf6X+f8ACUOO6Z+G4KpIyKyZJpCxKtGugBNK2FvW9z+Ixn4p1Jz/AMkEDqZVjQd1rDHNlCanDFkKnm2YpTQyTSGyRqXb6AdvU9sWUaTq1QMZqbIJgJJy6bNq9BOksNHE/ihjMfNcp8pck7E9bDtbGtVZgsO7s3AvcNTMCeirAc66tZNxDVQVaUOYiNmlBNNURgqsmkXZXHyt+XbFVfCUquHNfDSI/UDqOqA4gwU7jGUFYpw0JE+2aJmy4hVZjzYzZQWNg2+wxsfAzGKHcVXU0U/9z6b+5qv0HxF3wauDqPMIFROlFUiWNJACA6hgDsQCL7++Mt7Mji3hWL2xFCMCFzj7aY1MVHzEZ4hVKZVUEkx2bXa242uMb3wHMKlTI4A5TE6TsqqsWlKfKyD/ANKq/Ko/5473f1OL1G/+fZR/LjRdX4SzqGrh1QLIqRtyQJFKnwqp79RYgX9jjzWLw7qL8ryJ1srmmVuY5k0YaFlcT5QKylmpybc1CoPoeqn8CAcdGErmhVbV4KThISdlHFk9FGtPX0k+uIBFmhQyxyqNlII6MQNx/C9saVbAU8U81qDxBvBMEKsEhTQRVGZV0FXLA9NS0uowpINMkshFtTD5FHUfT32KrqODwrqLHZnu1jQD7++VcmV0RcYquU4EIwIRbAlCMCaMCEYEItgQjAEIwIRgQjAhFsKEKLYaIRbCAQpw0L//2Q==">
            <a:extLst>
              <a:ext uri="{FF2B5EF4-FFF2-40B4-BE49-F238E27FC236}">
                <a16:creationId xmlns:a16="http://schemas.microsoft.com/office/drawing/2014/main" id="{8CB6400C-79B6-4D67-A860-DEBB3214C985}"/>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8" name="AutoShape 18" descr="data:image/jpeg;base64,/9j/4AAQSkZJRgABAQAAAQABAAD/2wCEAAkGBxQSEhUUEhQWFRUVGBwUFBYYGBcUHBgXGRkYFhwgGCAcHSkjGB8nIBwgITItJiorLjEvGh80OD84Nyg5LiwBCgoKDg0OGxAQGzIkICY0LCwsMTQsLSwsLTIuLCwsLC8vLC0tLCwsLCwtLC0sLCwvLCwsLCw0NC0sLC8sLCwsLP/AABEIAFsAdgMBEQACEQEDEQH/xAAbAAACAwEBAQAAAAAAAAAAAAAABgEEBQcDAv/EAD4QAAIBAgQEBAMFBAkFAAAAAAECAwQRAAUSIQYTMUEiMlFhI0JxBxSBkZNVobHTFkNSU2JkcoLSFRczVGP/xAAaAQACAwEBAAAAAAAAAAAAAAAAAQIDBQQG/8QANBEAAQMCBQEGBAUFAQAAAAAAAQACEQMhBBIxQVFhE3GBkcHRBSKh8BQjMrHhFUJSU/Gi/9oADAMBAAIRAxEAPwDrueZstNGGYaix0otwNTWJ6nYAAFiT0AJ7Yso0TVPQXSJhKtNxnP4XeBGjfy6BOpI6/DZ4wsp7geEt2vjvfgaMQ0mRzHoZHoo5k7UdQsiLIhDI4DKR3BFxjMe1zHZTrupi69xgQjAhGBCMCEYEIwIQThGdkKtXVkcKNJK6oii7MxsAPc4bGF7oA12Qlut4qk0644UjiJ0iaqkMAYnpojCs7X99J79MdzMI2QCZPAv9dP3USYUU3F5DaZob7i0kDrMjhkDjSp0yMbEbKrdvXA7BtiWujobHr0/ZAcmSgr45k1xOHW9rg3sR1B/skeh3xxVKZaYeFIFWQcRCEjfalCzxRqv9Ys8aj1kMLMoHuVVx+ONP4YQ15OwgnumPUKDlsZ6n3qjWSms9jFUxC9hII3WUKDvp1Wte21xjnofl1iH21B8REp2Iso4EhZaY3Ro42kdqeJxpaOEnwqQencgdgQO2DHOaaljJi55KYTHjlTRgCEYEIwpQjBKFBOCULPzzOIqWJpZ20qv4lj2CjqxPYDF9Cg+u8NpiSkTC5hmOay1ciVD3URyAwRnwxpaREDOSLyyEax4QbEWG4vjeZRFBnZATOp35gcRY9VWTK0c14hjqoontLDXREFAU0Muo6SQNyysBfStywIG9ziqlg3UXuBg0zrex/kcoJkKvBEyQrqlCy1SGaWRkDibW/hRQ5BvpAv1O/TA+o01Lts0wBMER3JBtlTgzSWkk1i0R2WS2yuxcIDMDe5Xa+mxF7E7Y6X0G4lnPHTu7+qQcQYXVsmrhPBHKBbWL26+2x7j0PcWOPN1afZvLDsrgvLPsqFTC0ZYqbh43G5SRTqRh6kEA4dCqabw6J5HI4Q4SlHK62eklaLlgubu9LqC6/WSiZrB1J3MbW0k9R30KzadYZp7jx0d7hQFkz5bxJTTNy1kCy94pPhyD/a1jjgqYSrTGluRdTlTmnEdPTtod7yEXEUYMshHsiAt+7CpYV7rtHidPNGZVDxJLfw5fVsOx+Av7mlB/MYu/CU96zZ4+b0CUr6fitEsJKerQn/LySAfUxhgPzxH8KTo4Hx94RmKH42ol804X2ZZF/iuJDAYk6MRmULxvQnyzhvZVdj+5cP8Ap+J3YnmVDOOOOXGzw0tQ4FwXkjeCNLAks5ZdWkAE3CkbdRi2hgO0fD3gdJknu2US8pEmnqpmFTMRKVKPaxhWFRpkKq1nEf46W8rEgWGNcdhTHZMEajmdRfT2/dQ+YqtHPp1ObxzQqVGthqULDYMXlubEytYqpvcdb3xY9ggMBzB17d/A7hMkeiiFYma3gJKoeYANil+awu4kOw0CwGzyEEXUEWgwCzhrbvjpG867DgmVIporc1dcqg5RZOkMrKQGRo7ow62BuCdjvYDe+/BTotfjXmp3jrPopDReeQ8ILUGObnloOoUqC0gACnUfkYEMhO5I3Gk4niviD6c0og/t/GhSDV0iMWFsYUzdWqbYUCIQqOa5XFUJolQMtww7FWHRlI3Vh2I3xZTrPpGWIKXsw4fnCFTya6IX0x1ShXX2EqqQR23S/ucdbMQzNN2u6eygWxqvDgnMYhFE6USUkVQbRlCrBjvbXZVIvbbr19cWY6k8VS1z8xbqm2DdMOY5uIiVWN5GVOY4TT4U3FzcjrpNh1Ok+mOJlIuv4IKv0swdVZTdWAZT7EXBxWRCkF64jdEIOGZ2ShV6+DXFIlyNSstx1FwRcYbH5XNKdkqcM5ylOjQVHw2jc6mbyjWxbx7fD3JAJ8LCxB7DvxNF1Q56e/H3/I4UJWRxRBT310k0bMylQkTq5TUDcjQbpGbnUei31dNQbowj6hEVG26/dzxudOIRWAYZwpfTdHfWNFzqJZWsjOpSRmAC31b2AG2x0O0okgTBFv8AsXAUIK9uFZGeojg5zxRVCsAiaDrdAzAkOhBBjQqbKB4F3JJssaGtpmplBI3vbyOsmdTvtCbTddTyHKkpYVhQkquo3a1yWZnYmwAG5OwAA6DHnKtU1Xl5VoWiMVAymjDQg4RKEtccq0kCU6m33mVIHN7Hlk6pLe+gMMdmBhjy/wDxE+31SfeyrfdSaCaCIDmUzMIlG9miYTQjf1XR+eJZya4qPvm18bFQ0ELzrnEpqDEQwq6WOSLcDWqFxIgN9jpdfprOJMGTLm/tJB9CpJqop1eNHTysoZe3hIBG3bbHA5pzEFSCz+Js2alh5qR80ggW1BAL92YghR9fXF+Foiq8NJhImFlZXxzBIBzvgMQDuyutiLhgyny9RcgAEEGxFsdFX4Y9jj2fzKIeN1bzTi+mjQmOWOVrXCrImke7vfTGvufQ2BxXTwdR5uCPBPMEgSzc2rEkxYcxhIrNqhYIGjDiIEaxGI+Y2rXYnUdI6nXymnRIZFrHceJmJmLR4qvddJi4dp+6a99VnZ5FuN72YkX/AAxiOxFTmFaBZaFXSrIjRuLqw0ke2KmPLXSDdBFlyfKYCcyp40O/MErWsLLGJdZba7BpNRFrAGfvfb0NUxgy5w7vGNL8ROuiqH6l18DHnN1apGBNGBChjgMxZEpUzqqWevpIY2DGnd6mexB5aiN4lDehYvceynGhQY6nh6j3f3ANHmD6KB1X0c0jMrT0rifwgVEcZ1M0YJ0yRj5ytyNvMNhcqBioUnBgZUtwfdNeHKgOgrono6iSwU78qZr+T/CxJBXqCT2JAnL44cB5hC36zMEhITSzHTq0RrqIRdrkDt2AHXtjlYwuvonolfJ+Kad1mWfmMDJIkkhjklhYdQNSghfAwFjb3x31MBVblLNwDG/l3hRDkvZxSUj6mpK6nCtYmKVxHYiwJU+Ek2Atq7qLk9u6hWfTGWtTM8i6ibrInmVEY8+N9A1OUaWqaw2DSSR+fa20gKKbdcdNMZ3AZCBtoB1sfQyowpjp5g3waapZjplNokPhcEBpQoiEjkhgAbAKWve+JONMtLalRo2Hhx+qB53RdN2S8S1jK0AgImiC6llHjRD0JGoCVfRtS9Nxcb5OIwVBrg4ulp0I0n0+qkHL1kra14ElMmmOTd2DoOWhNgxVYSwXpez+EEm+xOK8lFtQtjT6/VSlXeAMusJJnPxNbw6f7sRtoPc7tpU9fKIx2uY46qPlY0WgHv8Av95TATjjPUkYEIwISjxvmJElNTamSOcyPMykq3KhVSwBG631Dcb2BA3N8aGBpAtfU3bEd5UHFZD1kEVOYngSkgmnWILoOqRAWaRWUC5JVQCf/oR2ubjTq1KmdrszgJ104SC1H+8VsySQaqSKEMqySRfEl12BCIxBjQaerDc2sLC5omnQaQ/5idgdPHdO5XlnHBsUUUtVGWNbGGnSpa2oyIhsGsAuggaSLdCe++J08c9zhSP6DbLsjINVYfNAXgqYhqklhAeIbBk89lPZ1Oq19jcg2vfEOxIljrAHXr7IlXOA0Bo0kB2naSoG1tpZGkAPuAQPwxVjgRVLf8YHkpN0st6SFW8yhvqAf445g4gIStWhaurFOAPu9IVmnt5Wm6xxn10+dh/o9xjubNKlnJ+Z1hzG58dFHdUmz8QxySJYy1EnMJtrCBgsUSgDeSQoqkJe5JJJAOJChmcARYCO/n+SglfdDwezqZ5XaOrJ1RuDcxHbZ7bSk2Gv5bWVbAA4bsaW/ltuzjn26fVGVYH3owy/EQCWJhCy92jY3Ma38yEOzJ/hYE7xG/SKedljY3Hv00g/ykSmPgmoCzzxA3DKkgNxuVUR3H+qIQufdzjkxlM5A/fTu+zIjopBOeM6VJGGhRhFASPxlBHLW04kbSIYXc7FriSWBbWAJNwjD8cauDqPp0HFgmSB5An1USF58PV0f334rapHjVadrXU69UstiPKzmxsbErGPTCxNJ3YfILAmedgPJJuqewMZemisUTIGUg7gggj1B2OGHZTO6R0XOaLI46WUU8zlOSTPSTWUhowI1IO3hZAihiLXQkk+I2161c1h2rN7OHX2M24KrIhWuHuJVpEaCoSVVRmZZFjeSNUZrkOyraPQ113+XQfmxCvhjVPaMPfe8+s/vKbTFk153WOlJPLBZ3WGSSK3iDMEZltbrc2xn0mTVDXchTclOKaWPKkkoY3YnxyAoebKS3iYe7m5vY7drdNMsY7GZKxAGnQdPBV/2SrvAeXxOgnNjKhKcsIYlpmIBZQjbhyCCWO5uLWG2KfiD3tfk2N5mZ6zwmy4TlbGZr3KxJ/HWWI7QO2ldciwSMfQ6niJPYrKFI+pHzHGjgqxYHNHUj18xb/irLVm5g0dPOtbESNDmKVBYoysAx0N2JDq4F7ErpG5sb6eepTOHO9xyPvRIWumzKeIIahtKF1a2oJJG8TFf7ShwCy+4xwVcO+nrp5qYMrWGOcRsmoOECP1Gya57m8lU9Y0n/TZ3i5Rp2tLCpOmQujx+O4vc9bGxGNqgyiMPl7UAzOh47lSZBssHP6bNJ1KLRSFBqERZoeYqsFIBbmHysLgjcbdxjuw34CmQ51QTvYwfpvuonNwnOl4irFRVbLalmCgM3Mp/EQACf8AydzvjLfhMOXEisPJ3sp5ncL0/pLV/sup/Up/5mI/hKH+4eTvZGZ3Cy+Ia6qqYwoy2pSRGEkMgenOiRehtzN1NyrDupI74uoUqNN09q2N7H2SLnLwy6pqkgaOTK5/iLpdFkp2QWFvAWbVa3QG9tgOmLKlOiXhza4sZ0d9bJS6FU4QfMKSCSGXL5nVzdQrwWF1AfrJ3O9hYdel8X44YStVFSnVA8D4beCGlwRlMuYwwRxGgncqYGZuZD/VCNJAPHuCqXF+7t9cVVqeFfVc9tUCZix302TGbhRlLV8FW8wy+cRsCvLElPYrfw38XVQABvsLj0tKozCvohnbCR0cgOcmf+ktX+y6n9Sn/mY4RhKG1Zvk72TzO4VPN8ynqYmhlyqpKPa9padSCpDAgiTYggHFlGlSpPD21myOh9kiXHZY2SvX0qzRJl0skLtrjErwFhc+NZLSWYejdelwbb9eI/C13Ne6qARYwHeyUuWTVZbmPMaSKhmjIbXCFeBRGQVA0+MlQRquLkEk9jt0sq4Pswx9UHmxv9O77CjDpXV8kqpJYVaaJoX6FGKk7bX8JI3+uPO12MY8hjpHKvExdXrYovdNKf2mZ3NRUXOgYK/MRblQ2zGx2ONL4VhWYmuKdTSCovMBNYGM0TKmvrAEkYaEYUISZ9pOc1FMtKtNIsbT1CQFnUMAHuLm/SxscanwvDUq7qnagkNaXW1MKt5I0VQUmbftKk/SXFmbBf6X+f8ACUOO6Z+G4KpIyKyZJpCxKtGugBNK2FvW9z+Ixn4p1Jz/AMkEDqZVjQd1rDHNlCanDFkKnm2YpTQyTSGyRqXb6AdvU9sWUaTq1QMZqbIJgJJy6bNq9BOksNHE/ihjMfNcp8pck7E9bDtbGtVZgsO7s3AvcNTMCeirAc66tZNxDVQVaUOYiNmlBNNURgqsmkXZXHyt+XbFVfCUquHNfDSI/UDqOqA4gwU7jGUFYpw0JE+2aJmy4hVZjzYzZQWNg2+wxsfAzGKHcVXU0U/9z6b+5qv0HxF3wauDqPMIFROlFUiWNJACA6hgDsQCL7++Mt7Mji3hWL2xFCMCFzj7aY1MVHzEZ4hVKZVUEkx2bXa242uMb3wHMKlTI4A5TE6TsqqsWlKfKyD/ANKq/Ko/5473f1OL1G/+fZR/LjRdX4SzqGrh1QLIqRtyQJFKnwqp79RYgX9jjzWLw7qL8ryJ1srmmVuY5k0YaFlcT5QKylmpybc1CoPoeqn8CAcdGErmhVbV4KThISdlHFk9FGtPX0k+uIBFmhQyxyqNlII6MQNx/C9saVbAU8U81qDxBvBMEKsEhTQRVGZV0FXLA9NS0uowpINMkshFtTD5FHUfT32KrqODwrqLHZnu1jQD7++VcmV0RcYquU4EIwIRbAlCMCaMCEYEItgQjAEIwIRgQjAhFsKEKLYaIRbCAQpw0L//2Q==">
            <a:extLst>
              <a:ext uri="{FF2B5EF4-FFF2-40B4-BE49-F238E27FC236}">
                <a16:creationId xmlns:a16="http://schemas.microsoft.com/office/drawing/2014/main" id="{E47B940E-C79E-423D-A58E-97E1D0ADA4BD}"/>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99" name="AutoShape 2" descr="data:image/jpeg;base64,/9j/4AAQSkZJRgABAQAAAQABAAD/2wCEAAkGBxQHBhQUBxMWFhUTFxYYGRgYFBoaFxoaGBQYIhweFhceHCggGRolGx4cJTEmJSstLi4vHR8zODYsOCgtLiwBCgoKDg0OGxAQGiwkICUsLDcrLTEsLi03Nzg3NC4sNDQvLC40LSwuLDcsNi8vLTQsLC4vLDQvLCwsLC4sLCwsNP/AABEIALQBGQMBEQACEQEDEQH/xAAbAAEAAgMBAQAAAAAAAAAAAAAABQYCAwQHAf/EAEcQAAIBAwEFAwcGCwYHAAAAAAABAgMEEQUGEiExQVFhcRMigZGhscEUIzJCctEHMzU2UnSisrPh8BUkNHOC0jdig4SSk8P/xAAaAQEAAgMBAAAAAAAAAAAAAAAABAYCAwUB/8QANREBAAIBAwAFCwQCAgMAAAAAAAECAwQFERIhMUFREyIyYXGBkbHB0fAzNKHhcvEUQiNigv/aAAwDAQACEQMRAD8A9xAAAAAAAAAAAAAAAAAAAAAAAAAAAAAAAAAAAAAAAAAAAAAAAAAAAAAAAAAAAAAAAAAAAAAAAAAAAAAAAAAAAAAAAAAAAAAAAAAAAAAAAAAAAAAAAAAAAAAAAAAAAAAAAAAAAAAAAAAAAAAAAAAAAAAAAAAAAAAAAAAAAAAAAAAAAAAAAAAAAAAAAAAAAAAAAAAAAAAAAAAAAAAAAAAAAAAAAAAAAAAAAAAAAAAAAAwq1VRpt1Wkl1YELd7QqLxaRz3y4L0Ln7gI+euVpPhJLwivjkD7T12tB+c1LxivhgDvpbTU4U83/mJc5ZzH717TG960jpWniGdKWvaK1jmUZfbWyuJ7ukR58FJrLeeW7H78+BXtRvN7W8np6++e33R9/g7eDaqVjpZ593d75ZT0W9uqe9Xr4b+rvyS9O6sJ+BlOg1+WvStk4nw5n6dTyNbosc8Vx9XjxH160Le0rnS6n94lUj2NTeH4ST/mcrPXV6afPm0evmfm6OK2mzx5sRPq4j5Oiy2mr2r+cl5RdkufokuPrybcG8ajHPnT0o9f3as22YMnZHRn1fZbdH1unqkcU/NmucHz9D6osej3DFqY4r1T4fna4Wq0WTTzzPXHj+diTJyGAAAAAAAAAAAAAAAAAAAAAAAAAAAA13FZW9FyqvCQFb3auu1215sIvhnkvvkB1x2bWPPqP0RS+ICWza+pUfpjn4gclzoM6FNyU4tJNvPDgvYeWtFYmZ7Ie1ibTxHa84126qXVf5xOME/NXTxb5ZKzqdb/AMi3mz1R2QtOj0kaen/tPbP0T2wf9wn5ausxeUl2LrKPf09faT9t0tf1rR19znbpqZmfI19/2en05qpBODymspnYcZ8rUY16TjWSknzTWUY3pW8dG0cwype1J6VZ4lStoNm3ZJ1LHLh1jzcfvj7vaVfcdqnDE5MXXXvjw/r5LFodyjL5mTqt4+P9q/SqOlUUqTaa4prmjjUvalotWeJh1LVi0cTHU9C2d1f+1LT5zhUhwku3sa7mXPbtbGpx9fpR2/dVdfpP+Pfq9Gez7JY6CCAAAAAAAAAAAAAAAAAAAAAAAAAABXNprrerKnHlHi/F8vZ7wJPQYbmlwx1y/wBpgSAACuba3vkLCNOHOo+P2Y8/bj2nF3vUTTDGOP8At8odbaMPTyzef+vzlTbW3d1cxhDnNqPrZWMOOcuStI7ZlYMt4x0m890L3dbP0/IJWS3HFJJfVeF1XT0F/pWKVisdyl3vN7Tae2XzZy4cd6lW5x4pdnHivX7zJimwAFI2q0P5HLytovMb85L6rfZ/yv2FV3Xboxf+XHHm98eH9fJY9t13lY8nf0u71/2jdn735Dq0JdG92XhL7nh+ghbbn8jqKz3T1T7/AM5S9dh8rgtHfHXHu/OHpJd1RAAAAAAAAAAAAAAAAAAAAAAAAAAApOoz8pf1G/0n7HhewPVl2fnvaXHucl+0/gw8SIACj7cTzqsV0VNe2Uv5FU320znrHq+srJs9eMMz6/pDVsZb+W1jef1It+l8PizDZMXS1HSnuj+me7ZOjg48Z/tfS3KwrdGvnaZuHJycf2ce9AWQABhWpKtScaqypJprtTMbVi9ZrbsllW01mLV7YeaavYvTr+VOXJcYvti+T/rqmUbWaadPmnHPZ3excNLnjPji/wAXpVvPylCLfVJ+tF5pPNYn1KfeOLTHrbDJiAAAAAAAAAAAAAAAAAAAAAAAAACkX8Ny+qJ/pS94epnZat5s4Pukvc/gHieAAUrbqju39OXSUMf+Mn/uKvv1OMtb+McfD/axbNfnHavhPz/037Bw86s/sL9427BX9SfZ9Wrep9CPb9E/rF78itHu/Slwj9/o+4sbhK7okN/VIdzb9SYFxAAAKbtxFVb6lGlxm4tY8ZLd9uStb5EWy4619L84+qwbPM1x3tPZz/v6LhTh5OmkuiS9RZKxxEQ4Fp5mZZHrwAAAAAAAAAAAAAAAAAAAAAAAAAFY2ktvJ3amuU17V/LHtA4tMuvkl7GT5cn4P+s+gPV05h4AQ+1Gnu/0x+TWZQ85d/avV7Ujnbpppz4J6PbHXCft2ojDm6+yeqUFsbfQtI1vLvHCMl2vGc49aOZsF45vT2Sn7zSeKW9r5fXbvbhyqehdi7CyOEltmLbzpVJfZXx+HtDxYAMalRUoN1WklzbeF6zG1q1jm08QyrWbTxWOZV3VdrIUE46et+X6T+gvjL3d5xtXvWOnm4vOnx7v7/Ot1dNtN79eXqjw7/6RWzVtPVdZ8rdNyUHvNvrL6q9HPuwjn7ZivqdT5bJ18dfPr7k7cMlNPp/JU6uer3d68lrVoAAAAAAAAAAAAAAAAAAAAAAAAAADReWyvLdxqdevY+jQFOvLWVnWcay8H0a7UHqwbP3/AJaj5Oq/Ojy7196DxMAct9fwsqear49IrmwPMdo7eo7519P4cW9yP1c82l1T6/dy4+o0dsV5zYPf+eDtaTWUy08hn90/ne0afrtS4liVOLxzkm19/E023maV86sTPwbbbPSZ820x/P2Wqnta6FFRt6MUksLM2/gjRO/27qfz/RGzV77z8HNcbV3FVeY4w+zHj+1ki5N61NuziPZH35SKbVp69vM+2ftwibm6ndSzczlJ97b9XYc7LnyZZ5vaZT8eKmOOKREN+l6ZPU7jdt1w+tLpFd/f3G3SaPJqb9GsdXfPg1anU0wV6VvdHi9D06xjp1ooUOS5vq31b7y6afT0wY4pRVM+e2a83s6je0gAAAAAAAAAAAAAAAAAAAAAAAAAAANN1axu6W7XWV7V4PoBBXGgzoz3rKWccVl4kvB8vcB8qXF3GOJRl4qCb9aA4Vp9a4nmUJNvrLh7WBI2mzzbzdywuyPP19AN97sxQuY/NR8m+2HX7S5N9/PvOdqtswaielMcT4wn6fcc2GOOeY8JQlfY6pF/MVISXfmL+JyMmw5Y9C0T7eY+7p03nFPpVmP5+zVDZCu350qa/wBT/wBprjY9R3zX4z9mc7vg7on4R90nZbHwpvN7Nz7kt1el837Cfg2LHWeclufV2f38kPNvF56sdePXPX+fysdvQjbUlG3ioxXRLB2seOmOvRpHEOTfJa9ulaeZbDNgAAAAAAAAAAAAAAAAAAAAAAAAAAAAAYuoovi16zybRHe9isz3Mj14AAAAABzXl/TsUvlc1HPLPN+CNObUYsP6lohuxafJl9CvLdQrRuKSlRalF8muRspet69Ks8w13palujaOJZmTEAAAAAAAAAAAAABE7N0Lq3spLaCrCpUc5OLgsJQwsL6K45z61xYEsAAAAIbZ3W3rNS5Uobnye4qUfpb29uP6XJYz2cfEDZrVC6rXNB6RUhCEaidZSWXKGVlR818cZ7Oa4gYbQ629GnbKMN/5RcU6P0t3d38+dyecY5cPECYAAAIfV9benazaUVDe+VSqR3t7G7uRT5Ye9nPagJdvC4iZ4O1QtZ16pqVzu2bkoZxFR5y8evHsKjrdyy6i/QxTMV7uO2fzwWfSaDHgp0skRM9/Pd+eLdQ2Qq1Kea0oRb6cW/Tjh7zZj2PNaOb2iJ+LC+8YqzxWJlJbP6TX0vUsVnmm4v6MvNzlYzF9fQTtv0Wo02bi0814nsnq+CHrtXg1GHmsedzHbHX8UzLVaMa+5KrHezu4zxznGPWdOdZgi3Q6cc88cOfGkzTXpdGeHTXrRt6TlWaUVzb5I33vWlelaeIaaUte3RrHMtVpf07yTVrOMmueGa8WoxZeqlolsyafJijm9Zhjc6nStKu7c1IxeM4b4mOTVYcc9G9oiXuPTZckdKlZmGNbVaNGeKtWCfZvL29h5fWYKTxa8c+17TSZ7RzFJ+CM2msaN3Ug7usqcsNLPFNZ7CDuemwZZrOS/RnuTNvz5scWjHTpQktEoQttNjGzlvx44l2vLz7SbosePHhiuOeY8UTV5L3zTOSOJ8Gd5qVKyf8AeqkYvszx9S4mebVYcP6lohji02XL6FZljaavRvJ4t6kW+zk34J8zDFrcGWeKXiZe5dJmxRzes8O0lI4AAAAAAAAAAAKrsJeVLvQ60rqcpyjXrpOUm2kmsJN9EBGbE6ZPX9mqVbV7u5k5byUY1pU0lGclxccSnLhnMm+wDusqlXQNrqdrUrVK1C5pzlT8rLeqQnTWWt/nKOO3u7OIK7eubYV7e7r1KVO3hScKdKo6cqjnFuUpSjiTUeCwngCXs9DdtaVKbubiUKmN1yqZqU+3cq43sPhzzgCpbF6GrytfJ17mHk7ytDzK8o72H9KePpTfV9QJnamrPTaunU7arUw7mlTk3N70445VH9bPXIHB+ELTVLULOflay8rd0IbqqtRhwa3qcfqT4c13gWbTtGWm1ZTjXuKmYtYq1pTiuKeUn14c/ECN/BvdzvdkKU7ycpzbqZlKTlJ4qySy3x5AfNobupR2z02FGclCp8p34qTUZbtOON5cnh8sgRO12lKW19j89XXlqlblVfmYpx/FfoZ64AnrjTP7J0mu6davU3oNfO1XPHP6OeXP3EXXTMae8x4Sk6KInUUifGEBsfSVTW1vfVjJrx5fErOzUi2piZ7on7O/utprp5475hfy4KuAecXX5yy/z/8A6FKyfv5/z+q24/2kf4fRdNpfyHV8F+8i0bl+1v7Fe2/9zT2oDYT/ABdX7MfezjbB6d/ZDqbz6FfbLk2z/LX+iPxI+9/ufdDftP7f3ykLTZGFexhKdSSlKKfBLCys8v5k3DsmO+KtptPMxHgiZd3vTJNYrHES17dLFaj9mXvia9+6px+/6Nmzejf2x9UlpFz8j2RU19WM2vHflj2k7R5fJbfF/CJ+coWqxeV1008Zj5QrOjxpXl9KWsz4c+La3pN9Wv65HC0UYc2Wb6m39uzqpy48cV09f6Za9Rt6NSEtInzzlJt4axhpviZbhj02Oa201vdyx0V9RaJrnhctn7x32kwlV+lxT73F4z6eZZdvzzm09b27e9wNdhjFntWvZ3JEmogAAAAAAAAAAU78Hf5vXH6xce9AbvwXfmNb/wDU/jTA1bQf8Q9N+zc/wgJTaPZmlru7NuVKvT/F1oPE49njHPTveGsgcmx2rV7i5uLXWt2Va0cE6keCnGabi2uksLj4rvA5/wAH3+I1H9fuP3kB927/AChpv65TAfhA/Had+vUPiBbZ8YMCpfgrediqWOkquf8A2y+AHzab8+9K/wC6/hRA+7Wfnhpf+ZX/AIcQLPfW/wArs5wf14tetGrNj8pjtTxiYbMOTyeSt/CXnWn3MtI1RSmuMG1KPdya/ruKXp8t9JqIm0dnbC2Z8ddThmsT1T2SvdvrlvXp5jVgu6UlF+pltx7hpr16UXj3zx81avodRSeOhM+yOfk+22s0ru98nbS3nhvKXm8MdevPoe49dhy5fJ0nmePd+ex5k0eXHj8peOI/lR9Sl8n2hm5/VquXo38+4qmpnyetta3dbn+eVk08dPS1iO+vH8cLXtDqVKpoc/JVItzSUUpJt8V0LDuOqwzpbcWieY6utxNDpstdTXmsxx2orYT/ABdX7MfeznbB6d/ZCbvPoV9suTbP8tf6I/Ej73+590N+0/t/fK66d+T6f2IfuotOn/Sr7I+Su5/1be2fmq23n4+l4T98Tgb/AOlT3/R2tl9G/u+rtsqDuNit2nzcJ478Tk/gSsGOcm2dGO3ifnKPmvFNw6U+MfKFc2fp0K1446nya817zSznq12o4m3U098k1z9/Z18OtrrZ64+lh7Y7erlZq+iWVvTzWwl31X7OPE7t9v0FI5txEf5T93HprdbeeK9f/wApXSaNOjYx+QfQl5yznr48ToaXHipijyXoz1x+Sham+S2SfK+lHV+cOwkI4AAAAAAAAAARWg6HHRbGdOlNyU6lSbbSyt/osdgGWzejx0DRoUKMnNU97zmkm96bfTxAxvtEjea7b3MptSt1USisYl5SOOPXgBovtGuJ3c56bfVKSm03CVOFWCwkvm1JZhyzjOM5eAN2gaFHRYVGpyqVK0t6pVnjem+nJYUV0S5AcNXZidDU6tXRLqdv5d71SHk4VIuX6UVJea3zfPiB13+gK/ja/KKs3K1qQqbzUc1JRX18JJZ7kBt2h0SGu2Kp15Si4yjOE4vEoTjykvb6wMdJ06va13LUbuVdbu6o+Sp04rivOe6suXDtxxfACOjsnKwvJz0C6nbxqycp09yFSnvPm4xl9H0eHJJINlPZbOs0bm9ua1WpR3sbygo4lFrEYRilFcc9r6sDs2h0KOtU6b35UqlGW/TqQxmMvB8Gn1XcBt0iwrWk5PUbqVdySSTpwhGOM8lFZbfe+gDVNEpam8101L9KPB+no/SQtVt+HU9d46/GEvTa7Lg6qz1eEoeWxkd7zazx9hZ9eTmTsFOeq88ex0I3q3HXT+UnpGz9PS62/TcpSxjLxhLuSJ+j23FprdOszM+tD1W4ZNRXozERDHWNnqep1d/LhPk2uKfiu081m14tTbp88T4/d7pdxyYK9HjmHFR2Npxi/LVJN44YSSXfjjn1kSmxYojzrTM/BJtvOSZ82sR/KQ0XQ46TVk6c3LeSXFLoybotvppZmazM8omr11tRERMccNWr7Ox1O735zlF4Swkuhr1e101OTp2tMdTPS7jbBToRWJS9Cl5GhGK47qS9SOlSvQrFfCEC9ulabeKO1rRI6vOLqTcdxNcEuuPuIWt2+mqmJtMxwmaTXW00TERzy69Ns1p9lGnBtqOeL58W38SRpsEYMUY4nnhH1Gac2SckxxyitR2VpXdZyoycG+LSScc+HT1nP1OzYctpvWZrM/D4J2DdcuOvRtHPzctHYyEX89Vk/CKj78mimw449K8z7I4+7dbebz6NI+PP2WW2oK2t4wpcopJeCO3jpGOsUr2Q5GS83tNrdsthmwAAAAAAAAAAAAAAAAAAAAAAAAAAAAAAAAAAAAAAAAAAAAAAAAAAAAAAAAAAAAAAAAAAAAAAAAAAAAAAAAAAAAAAAAAAAAAAAAAAAAAAAAAAAAAAAAAAAAAAAAAAAAAAAAAAAAAAAAAAAAAAAAAAAAAAAAAAAAAAAAAAAAAAAAAAAAAAAAAAAAAAAAAAAAAAAAAAAAAAAAAAAAAAAAAAAAAAB//Z">
            <a:extLst>
              <a:ext uri="{FF2B5EF4-FFF2-40B4-BE49-F238E27FC236}">
                <a16:creationId xmlns:a16="http://schemas.microsoft.com/office/drawing/2014/main" id="{57D89CD0-3E6B-4162-AC1C-526344E93E60}"/>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00" name="AutoShape 4" descr="data:image/jpeg;base64,/9j/4AAQSkZJRgABAQAAAQABAAD/2wCEAAkGBxQHBhQUBxMWFhUTFxYYGRgYFBoaFxoaGBQYIhweFhceHCggGRolGx4cJTEmJSstLi4vHR8zODYsOCgtLiwBCgoKDg0OGxAQGiwkICUsLDcrLTEsLi03Nzg3NC4sNDQvLC40LSwuLDcsNi8vLTQsLC4vLDQvLCwsLC4sLCwsNP/AABEIALQBGQMBEQACEQEDEQH/xAAbAAEAAgMBAQAAAAAAAAAAAAAABQYCAwQHAf/EAEcQAAIBAwEFAwcGCwYHAAAAAAABAgMEEQUGEiExQVFhcRMigZGhscEUIzJCctEHMzU2UnSisrPh8BUkNHOC0jdig4SSk8P/xAAaAQEAAgMBAAAAAAAAAAAAAAAABAYCAwUB/8QANREBAAIBAwAFCwQCAgMAAAAAAAECAwQFERIhMUFREyIyYXGBkbHB0fAzNKHhcvEUQiNigv/aAAwDAQACEQMRAD8A9xAAAAAAAAAAAAAAAAAAAAAAAAAAAAAAAAAAAAAAAAAAAAAAAAAAAAAAAAAAAAAAAAAAAAAAAAAAAAAAAAAAAAAAAAAAAAAAAAAAAAAAAAAAAAAAAAAAAAAAAAAAAAAAAAAAAAAAAAAAAAAAAAAAAAAAAAAAAAAAAAAAAAAAAAAAAAAAAAAAAAAAAAAAAAAAAAAAAAAAAAAAAAAAAAAAAAAAAAAAAAAAAAAAAAAAAAwq1VRpt1Wkl1YELd7QqLxaRz3y4L0Ln7gI+euVpPhJLwivjkD7T12tB+c1LxivhgDvpbTU4U83/mJc5ZzH717TG960jpWniGdKWvaK1jmUZfbWyuJ7ukR58FJrLeeW7H78+BXtRvN7W8np6++e33R9/g7eDaqVjpZ593d75ZT0W9uqe9Xr4b+rvyS9O6sJ+BlOg1+WvStk4nw5n6dTyNbosc8Vx9XjxH160Le0rnS6n94lUj2NTeH4ST/mcrPXV6afPm0evmfm6OK2mzx5sRPq4j5Oiy2mr2r+cl5RdkufokuPrybcG8ajHPnT0o9f3as22YMnZHRn1fZbdH1unqkcU/NmucHz9D6osej3DFqY4r1T4fna4Wq0WTTzzPXHj+diTJyGAAAAAAAAAAAAAAAAAAAAAAAAAAAA13FZW9FyqvCQFb3auu1215sIvhnkvvkB1x2bWPPqP0RS+ICWza+pUfpjn4gclzoM6FNyU4tJNvPDgvYeWtFYmZ7Ie1ibTxHa84126qXVf5xOME/NXTxb5ZKzqdb/AMi3mz1R2QtOj0kaen/tPbP0T2wf9wn5ausxeUl2LrKPf09faT9t0tf1rR19znbpqZmfI19/2en05qpBODymspnYcZ8rUY16TjWSknzTWUY3pW8dG0cwype1J6VZ4lStoNm3ZJ1LHLh1jzcfvj7vaVfcdqnDE5MXXXvjw/r5LFodyjL5mTqt4+P9q/SqOlUUqTaa4prmjjUvalotWeJh1LVi0cTHU9C2d1f+1LT5zhUhwku3sa7mXPbtbGpx9fpR2/dVdfpP+Pfq9Gez7JY6CCAAAAAAAAAAAAAAAAAAAAAAAAAABXNprrerKnHlHi/F8vZ7wJPQYbmlwx1y/wBpgSAACuba3vkLCNOHOo+P2Y8/bj2nF3vUTTDGOP8At8odbaMPTyzef+vzlTbW3d1cxhDnNqPrZWMOOcuStI7ZlYMt4x0m890L3dbP0/IJWS3HFJJfVeF1XT0F/pWKVisdyl3vN7Tae2XzZy4cd6lW5x4pdnHivX7zJimwAFI2q0P5HLytovMb85L6rfZ/yv2FV3Xboxf+XHHm98eH9fJY9t13lY8nf0u71/2jdn735Dq0JdG92XhL7nh+ghbbn8jqKz3T1T7/AM5S9dh8rgtHfHXHu/OHpJd1RAAAAAAAAAAAAAAAAAAAAAAAAAAApOoz8pf1G/0n7HhewPVl2fnvaXHucl+0/gw8SIACj7cTzqsV0VNe2Uv5FU320znrHq+srJs9eMMz6/pDVsZb+W1jef1It+l8PizDZMXS1HSnuj+me7ZOjg48Z/tfS3KwrdGvnaZuHJycf2ce9AWQABhWpKtScaqypJprtTMbVi9ZrbsllW01mLV7YeaavYvTr+VOXJcYvti+T/rqmUbWaadPmnHPZ3excNLnjPji/wAXpVvPylCLfVJ+tF5pPNYn1KfeOLTHrbDJiAAAAAAAAAAAAAAAAAAAAAAAAACkX8Ny+qJ/pS94epnZat5s4Pukvc/gHieAAUrbqju39OXSUMf+Mn/uKvv1OMtb+McfD/axbNfnHavhPz/037Bw86s/sL9427BX9SfZ9Wrep9CPb9E/rF78itHu/Slwj9/o+4sbhK7okN/VIdzb9SYFxAAAKbtxFVb6lGlxm4tY8ZLd9uStb5EWy4619L84+qwbPM1x3tPZz/v6LhTh5OmkuiS9RZKxxEQ4Fp5mZZHrwAAAAAAAAAAAAAAAAAAAAAAAAAFY2ktvJ3amuU17V/LHtA4tMuvkl7GT5cn4P+s+gPV05h4AQ+1Gnu/0x+TWZQ85d/avV7Ujnbpppz4J6PbHXCft2ojDm6+yeqUFsbfQtI1vLvHCMl2vGc49aOZsF45vT2Sn7zSeKW9r5fXbvbhyqehdi7CyOEltmLbzpVJfZXx+HtDxYAMalRUoN1WklzbeF6zG1q1jm08QyrWbTxWOZV3VdrIUE46et+X6T+gvjL3d5xtXvWOnm4vOnx7v7/Ot1dNtN79eXqjw7/6RWzVtPVdZ8rdNyUHvNvrL6q9HPuwjn7ZivqdT5bJ18dfPr7k7cMlNPp/JU6uer3d68lrVoAAAAAAAAAAAAAAAAAAAAAAAAAADReWyvLdxqdevY+jQFOvLWVnWcay8H0a7UHqwbP3/AJaj5Oq/Ojy7196DxMAct9fwsqear49IrmwPMdo7eo7519P4cW9yP1c82l1T6/dy4+o0dsV5zYPf+eDtaTWUy08hn90/ne0afrtS4liVOLxzkm19/E023maV86sTPwbbbPSZ820x/P2Wqnta6FFRt6MUksLM2/gjRO/27qfz/RGzV77z8HNcbV3FVeY4w+zHj+1ki5N61NuziPZH35SKbVp69vM+2ftwibm6ndSzczlJ97b9XYc7LnyZZ5vaZT8eKmOOKREN+l6ZPU7jdt1w+tLpFd/f3G3SaPJqb9GsdXfPg1anU0wV6VvdHi9D06xjp1ooUOS5vq31b7y6afT0wY4pRVM+e2a83s6je0gAAAAAAAAAAAAAAAAAAAAAAAAAAANN1axu6W7XWV7V4PoBBXGgzoz3rKWccVl4kvB8vcB8qXF3GOJRl4qCb9aA4Vp9a4nmUJNvrLh7WBI2mzzbzdywuyPP19AN97sxQuY/NR8m+2HX7S5N9/PvOdqtswaielMcT4wn6fcc2GOOeY8JQlfY6pF/MVISXfmL+JyMmw5Y9C0T7eY+7p03nFPpVmP5+zVDZCu350qa/wBT/wBprjY9R3zX4z9mc7vg7on4R90nZbHwpvN7Nz7kt1el837Cfg2LHWeclufV2f38kPNvF56sdePXPX+fysdvQjbUlG3ioxXRLB2seOmOvRpHEOTfJa9ulaeZbDNgAAAAAAAAAAAAAAAAAAAAAAAAAAAAAYuoovi16zybRHe9isz3Mj14AAAAABzXl/TsUvlc1HPLPN+CNObUYsP6lohuxafJl9CvLdQrRuKSlRalF8muRspet69Ks8w13palujaOJZmTEAAAAAAAAAAAAABE7N0Lq3spLaCrCpUc5OLgsJQwsL6K45z61xYEsAAAAIbZ3W3rNS5Uobnye4qUfpb29uP6XJYz2cfEDZrVC6rXNB6RUhCEaidZSWXKGVlR818cZ7Oa4gYbQ629GnbKMN/5RcU6P0t3d38+dyecY5cPECYAAAIfV9benazaUVDe+VSqR3t7G7uRT5Ye9nPagJdvC4iZ4O1QtZ16pqVzu2bkoZxFR5y8evHsKjrdyy6i/QxTMV7uO2fzwWfSaDHgp0skRM9/Pd+eLdQ2Qq1Kea0oRb6cW/Tjh7zZj2PNaOb2iJ+LC+8YqzxWJlJbP6TX0vUsVnmm4v6MvNzlYzF9fQTtv0Wo02bi0814nsnq+CHrtXg1GHmsedzHbHX8UzLVaMa+5KrHezu4zxznGPWdOdZgi3Q6cc88cOfGkzTXpdGeHTXrRt6TlWaUVzb5I33vWlelaeIaaUte3RrHMtVpf07yTVrOMmueGa8WoxZeqlolsyafJijm9Zhjc6nStKu7c1IxeM4b4mOTVYcc9G9oiXuPTZckdKlZmGNbVaNGeKtWCfZvL29h5fWYKTxa8c+17TSZ7RzFJ+CM2msaN3Ug7usqcsNLPFNZ7CDuemwZZrOS/RnuTNvz5scWjHTpQktEoQttNjGzlvx44l2vLz7SbosePHhiuOeY8UTV5L3zTOSOJ8Gd5qVKyf8AeqkYvszx9S4mebVYcP6lohji02XL6FZljaavRvJ4t6kW+zk34J8zDFrcGWeKXiZe5dJmxRzes8O0lI4AAAAAAAAAAAKrsJeVLvQ60rqcpyjXrpOUm2kmsJN9EBGbE6ZPX9mqVbV7u5k5byUY1pU0lGclxccSnLhnMm+wDusqlXQNrqdrUrVK1C5pzlT8rLeqQnTWWt/nKOO3u7OIK7eubYV7e7r1KVO3hScKdKo6cqjnFuUpSjiTUeCwngCXs9DdtaVKbubiUKmN1yqZqU+3cq43sPhzzgCpbF6GrytfJ17mHk7ytDzK8o72H9KePpTfV9QJnamrPTaunU7arUw7mlTk3N70445VH9bPXIHB+ELTVLULOflay8rd0IbqqtRhwa3qcfqT4c13gWbTtGWm1ZTjXuKmYtYq1pTiuKeUn14c/ECN/BvdzvdkKU7ycpzbqZlKTlJ4qySy3x5AfNobupR2z02FGclCp8p34qTUZbtOON5cnh8sgRO12lKW19j89XXlqlblVfmYpx/FfoZ64AnrjTP7J0mu6davU3oNfO1XPHP6OeXP3EXXTMae8x4Sk6KInUUifGEBsfSVTW1vfVjJrx5fErOzUi2piZ7on7O/utprp5475hfy4KuAecXX5yy/z/8A6FKyfv5/z+q24/2kf4fRdNpfyHV8F+8i0bl+1v7Fe2/9zT2oDYT/ABdX7MfezjbB6d/ZDqbz6FfbLk2z/LX+iPxI+9/ufdDftP7f3ykLTZGFexhKdSSlKKfBLCys8v5k3DsmO+KtptPMxHgiZd3vTJNYrHES17dLFaj9mXvia9+6px+/6Nmzejf2x9UlpFz8j2RU19WM2vHflj2k7R5fJbfF/CJ+coWqxeV1008Zj5QrOjxpXl9KWsz4c+La3pN9Wv65HC0UYc2Wb6m39uzqpy48cV09f6Za9Rt6NSEtInzzlJt4axhpviZbhj02Oa201vdyx0V9RaJrnhctn7x32kwlV+lxT73F4z6eZZdvzzm09b27e9wNdhjFntWvZ3JEmogAAAAAAAAAAU78Hf5vXH6xce9AbvwXfmNb/wDU/jTA1bQf8Q9N+zc/wgJTaPZmlru7NuVKvT/F1oPE49njHPTveGsgcmx2rV7i5uLXWt2Va0cE6keCnGabi2uksLj4rvA5/wAH3+I1H9fuP3kB927/AChpv65TAfhA/Had+vUPiBbZ8YMCpfgrediqWOkquf8A2y+AHzab8+9K/wC6/hRA+7Wfnhpf+ZX/AIcQLPfW/wArs5wf14tetGrNj8pjtTxiYbMOTyeSt/CXnWn3MtI1RSmuMG1KPdya/ruKXp8t9JqIm0dnbC2Z8ddThmsT1T2SvdvrlvXp5jVgu6UlF+pltx7hpr16UXj3zx81avodRSeOhM+yOfk+22s0ru98nbS3nhvKXm8MdevPoe49dhy5fJ0nmePd+ex5k0eXHj8peOI/lR9Sl8n2hm5/VquXo38+4qmpnyetta3dbn+eVk08dPS1iO+vH8cLXtDqVKpoc/JVItzSUUpJt8V0LDuOqwzpbcWieY6utxNDpstdTXmsxx2orYT/ABdX7MfeznbB6d/ZCbvPoV9suTbP8tf6I/Ej73+590N+0/t/fK66d+T6f2IfuotOn/Sr7I+Su5/1be2fmq23n4+l4T98Tgb/AOlT3/R2tl9G/u+rtsqDuNit2nzcJ478Tk/gSsGOcm2dGO3ifnKPmvFNw6U+MfKFc2fp0K1446nya817zSznq12o4m3U098k1z9/Z18OtrrZ64+lh7Y7erlZq+iWVvTzWwl31X7OPE7t9v0FI5txEf5T93HprdbeeK9f/wApXSaNOjYx+QfQl5yznr48ToaXHipijyXoz1x+Sham+S2SfK+lHV+cOwkI4AAAAAAAAAARWg6HHRbGdOlNyU6lSbbSyt/osdgGWzejx0DRoUKMnNU97zmkm96bfTxAxvtEjea7b3MptSt1USisYl5SOOPXgBovtGuJ3c56bfVKSm03CVOFWCwkvm1JZhyzjOM5eAN2gaFHRYVGpyqVK0t6pVnjem+nJYUV0S5AcNXZidDU6tXRLqdv5d71SHk4VIuX6UVJea3zfPiB13+gK/ja/KKs3K1qQqbzUc1JRX18JJZ7kBt2h0SGu2Kp15Si4yjOE4vEoTjykvb6wMdJ06va13LUbuVdbu6o+Sp04rivOe6suXDtxxfACOjsnKwvJz0C6nbxqycp09yFSnvPm4xl9H0eHJJINlPZbOs0bm9ua1WpR3sbygo4lFrEYRilFcc9r6sDs2h0KOtU6b35UqlGW/TqQxmMvB8Gn1XcBt0iwrWk5PUbqVdySSTpwhGOM8lFZbfe+gDVNEpam8101L9KPB+no/SQtVt+HU9d46/GEvTa7Lg6qz1eEoeWxkd7zazx9hZ9eTmTsFOeq88ex0I3q3HXT+UnpGz9PS62/TcpSxjLxhLuSJ+j23FprdOszM+tD1W4ZNRXozERDHWNnqep1d/LhPk2uKfiu081m14tTbp88T4/d7pdxyYK9HjmHFR2Npxi/LVJN44YSSXfjjn1kSmxYojzrTM/BJtvOSZ82sR/KQ0XQ46TVk6c3LeSXFLoybotvppZmazM8omr11tRERMccNWr7Ox1O735zlF4Swkuhr1e101OTp2tMdTPS7jbBToRWJS9Cl5GhGK47qS9SOlSvQrFfCEC9ulabeKO1rRI6vOLqTcdxNcEuuPuIWt2+mqmJtMxwmaTXW00TERzy69Ns1p9lGnBtqOeL58W38SRpsEYMUY4nnhH1Gac2SckxxyitR2VpXdZyoycG+LSScc+HT1nP1OzYctpvWZrM/D4J2DdcuOvRtHPzctHYyEX89Vk/CKj78mimw449K8z7I4+7dbebz6NI+PP2WW2oK2t4wpcopJeCO3jpGOsUr2Q5GS83tNrdsthmwAAAAAAAAAAAAAAAAAAAAAAAAAAAAAAAAAAAAAAAAAAAAAAAAAAAAAAAAAAAAAAAAAAAAAAAAAAAAAAAAAAAAAAAAAAAAAAAAAAAAAAAAAAAAAAAAAAAAAAAAAAAAAAAAAAAAAAAAAAAAAAAAAAAAAAAAAAAAAAAAAAAAAAAAAAAAAAAAAAAAAAAAAAAAAAAAAAAAAAAAAAAAAAAAAAAAAAB//Z">
            <a:extLst>
              <a:ext uri="{FF2B5EF4-FFF2-40B4-BE49-F238E27FC236}">
                <a16:creationId xmlns:a16="http://schemas.microsoft.com/office/drawing/2014/main" id="{0D181A6B-EA3C-46E8-BE55-CCC81B43C912}"/>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01" name="AutoShape 6" descr="data:image/jpeg;base64,/9j/4AAQSkZJRgABAQAAAQABAAD/2wCEAAkGBxITERQUExQWFRUXGBgYGRYVFxgWGBsaGBQYFhcXGhkYHCggGBomHBgaITEhJSorLi4uGB8zODMsNygtLisBCgoKDg0OGxAQGzQmICQsLCw4LDUrLC8sNzQsMSwsLCwsLS8sNC4sMCwsLCwvLCwsLCwsLCwsLCwtLy8sLCwsLP/AABEIAJ4BQAMBEQACEQEDEQH/xAAbAAEAAgMBAQAAAAAAAAAAAAAABQYDBAcCAf/EAEoQAAEDAQUCCQgHAwsFAAAAAAEAAgMRBAUGEiExQRMiUWFxgZGhsQcyM0JyssHRIzRSYnOSszVT4RUkJYKDtMPS4vDxFBZDosL/xAAbAQEAAgMBAQAAAAAAAAAAAAAABQYBAwQCB//EADgRAAEDAwAGBwcEAwADAAAAAAABAgMEBRESITFBsdETUWFxgZGhIjIzNMHh8BQjQlIVcvEkQ1P/2gAMAwEAAhEDEQA/AO4oAgCAIAgCAIAgCAIAgCAIAgCAIAgCAIAgCAIAgCA1rTbo4/OcAeTaewICOlxEweaxx6aD5oDAcSH92PzfwQHtmJBvj7HfMIDds99Qu9bKfvad+xASANdiA07xvWKEcd1DuaNXHqXNUVkNOn7i+G86IKWWdfYTx3FatmMXH0TAByv1PYNB3qDmvrl1RN8yXis7U+I7PcRk1/Wo6mRwHMA3wC4H3KsdrVy47sHaygpm7G/U1xe9o/fSfmK0frqlP/Yvmpt/SQf0TyNqDElpb/5M3M4A/Cq6GXaqavvZ70Q0vttM7+OO5SYsOMRslZT7zNR+U/NSUF9auqVuO1ORHzWdU1xu8F5lkslsjlbmjcHDm3dI3KcimjlbpMXKERLC+JdF6YM62msIAgCAIAgCAIAgCAIAgCAIAgCAIAgCAIAgCAIAgCAxzzNY0ucaAb0BW7wvx79GcRvL6x+XUgIklDIQBAEAQERbsVyQksgdr6xOrRzAcvOoqsr9HLI9vXyJeit2lh8uzq5mnZbfwx1JLztBNSTzHeqtLG/SyuvO8n26LUwmpEOgYfw62NofKA6Q60OobzU3nn7Oey261tiaj5Uy7h9/xCu11xdIqsjXDeP2J8tBFCBTkUwqIqYItFVNaENeeGYZKlo4N3K0adbdnZRRlVaYJtbU0V7NnkSFPc5otTvaTt2+ZTbzuuWA0eNNzhq09fLzFViqopaZcPTV17iwU9VHOmWL4bzSXIdJnslrfE7MxxaebwI3hboZ5IXaTFwpqliZK3RemULzcF/tnGV1Gycm53O35K2W+5MqU0XandXX3FbraB0HtN1t4d5NKUI4IAgCAIAgCAIAgCAIAgCAIAgCAIAgCAIAgCAIDxNKGtLnGgGpQFRt1sfO8UBpWjWj/e1ASFlw6SKyOpzN+ZQG424IfvHr+QQH03BD97tQGJ+HY9znDsPwQGpNh14814PSCPmgKjiuWWH6IA5iOM5utAd2mwnw6VE3CtRn7TV17yXttHp/uvTVu/OwpqhSeJ7CtjJfwp9Q8X2uXq+KlLbT6TukXYnEirpU6DejbtXb3fc6pc15cK2h88beccoU4V8kkAQGOeFr2lrgHNO0HYvL2Ne3RcmUPTHuY7SauFKRiDDphq+Oro942lvTyjnVUuFqWDMketvqn2LHRXFJvYfqdx+5AKGJU9RvLSCCQQagjaCvTXK1Uc1daHlzUcmF2HQ8PXsJ49fPbo4eDhzH5q6W6tSpjyvvJt5+JVK6kWnk1e6uzkSqkDiCAIAgCAIAgCAIAgCAIAgCAIAgCAIAgCAIAgK1iO25ncGNjdTzn+CA94XgBLnndQDr2/BAWJAEAQBAa94WsRRPkPqivSdw6ytNRMkMbpF3G2CJZZEYm85jPM57i5xq5xJJ5yqHJI6RyvdtUuTGIxqNbsQ1pLC2QgZauJoKaGp0C9RPflGt37jLsImVLgMMugja2PjgDXc6u0nn1V7gi6KNGdRTZ5llkV67zVs07o3hw2g/8graai62eYPaHDYRVDBkQBAfCEBScT3BwdZYhxD5zfs84+74eFWuls6L92JPZ3p1fbgWO31/Sftye919f34lcUES5v3JbzDM1+7Y72Tt7NvUuyhqVp5kfu2L3fms5aynSeJWb93edKBV6RclPPqAIAgCAIAgCAIAgCAIAgCAIAgCAIAgCAIDHaZQxjnHcCexAUZ7ySSdpNT1oZLHhf0b/a/+QhgmkAQBAEBV8c2mjI4x6xLj0N2d57lA32bEbY03rnyJmzxZe5/Vq8ymqrlhJvCNkz2gE7GDN17G95r1KWs8HSVCOXY3Xy/OwjbpNoQKibV1cy/q4FXITEN3gtMjRRw87nHL0hAMMWirXMPqmo6Dt7/FATaAIAgPjmgggioOhBWFRFTCmUVUXKHPcR3RwEnF9G7zeblaf97FTblQ/ppMt91dnItVBV9OzX7ybeZEKMO86Lhi08JZmE7W8U/1dB3UV3tk3S0zVXdq8ipXCLo6hyJv1+ZKrvOIIAgCAIAgCAIAgCAIAgCAIAgCAIAgCAICMxDJSA85A76/BAVRDJYMKv0kHQfEIYJ5AEAQBAUbGz62ho5GDvLlU747M6J1JzLLaG4gVeteRXlCkqXXA1npE9/2nU6mj5kq1WKLETn9a8Cu3iTMjWdScSyqcIc073eBDJX7NO3QeKAgMOyUmA5QR8fggLWgCAIAgNS9LC2aJzHb9h5DuK56qnbPEsbt5vp53QyI9Dmk8JY4tcKFpII5wqLJG6N6sdtQuDHo9qObsUuGBZPo5G8jge1v8FZbC79pze36EBeW/uNXsLMp0hwgCAIAgCAIAgCAIAgCAIAgCAIAgCAIAgIjE/oh7Q8CgKwhklcNy0mp9ppHWNfmhgtKAIAgCAomNW/zkHlY3xcFUr4n/kJ3J9SzWhf2PFfoQChiUOjYZiy2WLnGb8xJ+KvFtZoUrE7M+esqNwdpVLvLyJRdxxlexNa9RGN3Gd8B8exAaFx+nZ1+6UMlwQwEAQBAEBSMb2UNla8euNeltBXsI7FVb5CjZWyJ/JOH4hY7RKrolYu5eP4pv4EbxJT94DsH8V2WFP23r2nNeV9tidiloU8QoQBAEAQBAEAQBAEAQBAEAQBAEAQBAEAQEdf8dYHcxB79e4oCpIZMtkmyPa7kIPVv7kBeAaoYPqAIAgKjjuz+ik6WnxHxVdv0XuSeH15k7ZpPeZ4/noVNVsnTp91NpBEPuN90K/UqYgYnYnAplSuZnr2rxPVvtYiYXHqHKdwXQaCmSyFzi46kmpQySWG46zV+y0nt0+KGC1IAgCAIAgKZji1Nc9kY2sBLuYupQdgr1hVi+zNc9sabs58cFhs8StY567/oTGELPlszTveS74DuCk7RFoUyL16yPukmnUKnVqJtShHBAEAQBAEAQBAEAQBAEAQBAEAQBAEAQBAeJow5padhBHagKPNGWuLTtBp2IZPCAtlwWnPEBvbxT0bu7wQwSSAIAgNC/bDw0D2DztrfaGo7dnWuSup+ngczfu70Oqjn6GZHbt/cc0IVFVMbS3nTLrnb/wBNG4kAcG2p6GiqvtI7SgYvYhTapujM9O1St3pbzK+uxo80fHpK6DQaaGSzYas+WMvPrHToH8aoYJhAEAQHl7wASSABvOgWFVETKmURVXCFZvnFTWgtg4zvt+qOgbz3dKgq28taisg1r17vDr4d5MUlqc72ptSdW/x6uJVrLA6aVrakue7UnU66lx7yq/DG+omRu1VX/qk3I9sMau3In/EOnQxBrQ0aBoAHQBRXxjEY1GpsTUU17lc5XLtU9r0eQgCAIAgCAIAgCAIAgCAIAgCAIAgCAIAgCAr+JLD/AOVvQ74H4diAgUMm/cts4OQV812h+B6vmhgt6AIAgCAo+Mbr4Nxnbox3nfddy9B8ekKrXegVj+lYmpdvYv34litdZpt6J21Nnd9uBDXXiPO0QOdla01ZXTNU7Dz12DnXfaqhGRpE9dabORz3OkcrulYmevmSamiGNiwWUyvDR1nkG8oYLpGwNAA0AFB1ID6SgNC1X1Z4/OkbXkacx7G1XJLX08XvPTjwOqOink91q8OJCW7GI2RMr95+n/qNvaFEz31qaom+K8iRhs67ZHeCcyuW+85Zj9I8kcmxo6goSorJp19t3huJeGmihT2E5mmuY6C74Rujg28K8cdw4oO5vzPhRWq0UKxM6V6a19E+5W7pV9I7om7E4/YsamyJCAIAgCAIAgCAIAgCAIAgCAIAgCAIAgCAIAgPj2ggg6g6EICp3tdhiNRqw7Dycx+aAjkMlmuC8c7eDceM3Zzj5hDBMIAgNa221kQq49A3noCAqt62509Q4cT7G7r5SsOajkwp6a5WrlNpRL4uZ0RLm8aPvbzHm51AVdE6JdJutvAsdHXtmTRdqdx7uRq2O1zAhsb3cwrUdh0C5G1ckSanYQ6n0sMi+01C0XfeloibQSGp2mjflsXM661Srqd6JyPH+Opv6+q8zNJflpO2V3UaeC1uuVU7a9eHA9toadNjENSa0Pf5znO9pxPiuV80j/ecq96m9kbGe6iJ4GJazYEACyiZMFsw5hw1Esw52sPi75Kx221YxLMncnPkQdfckwscS968uZblYiCCAIAgCAIAgCAIAgCAIAgCAIAgCAIAgCAIAgCAID45oIoRUHcUBAXhcG+L8p+B+aAhXsex2oLXDqPSEBL2bETgKPbmPKDTtFEB5tOIXnRjQ3nPGPyQERJIXGriSTvKGTygJCxXPJJtGVvK74DehgzWnBcNKw8R2/eD1burTmURWWlk3tMXRX0JWmukkep/tJ6/cgLZcNoj2xlw5WcYd2o6woCa2VMW1uU601/cmIq+CTY7HfqI1woaHQ864VaqLhTsRc60PiwZPcUbnGjQXHkAJPcvTI3PXDUyeXORuty4Jaw4ZtEm1vBjlft/KNe2ikoLRUSa3Jop28jgmucEexcr2cy1XTh+KGjvPf8Aadu9kbvFWCktkNP7W13Wv0TcQlTcJZ9WxOrmS6kThCAIAgCAIAgCAIAgCAIAgCAIAgCAIAgCAIAgCAIAgCAIDxLE1wo4AjkIqgNCW44TuLfZPzQGA4dj+0/u+SA9sw/ENpceungEBu2ewxs81gB5dp7SgNlAEAQHiSJrvOAPSAV5cxrtqHprnN2KYhYov3bPyj5Lx0Ee3RTyQ99PJ/ZfNTM1gGwAdC2IiJsNaqq7T0smAgCAIAgCAIAgCAIAgCAIAgCAIAgCAIAgCAIAgCAIAgCAIAgCAIAgCAIAgCAIAgBKA1mXhCXZRIwu5A4VWhtTC52ij0z1ZQ3LTytTSVq47jZW80hAEAQBAVq5cZQ2m1yWZjHhzM/GdlyuyODXUoajU6V7kBZUAQBAEAQBAEB4ZK0kgOBI2gEEjp5EB7QFavjGUNntcdlcx5c/IMzaZW8I7K2tTU67UBZUB4ila7zXB3QQfBAe0AQBAEAQHhsrSSA4EjaARUdI3ID2gPMjw0EkgAaknQALy5yNTK7EMtarlwm0qV6YuNS2ACn23DU9Dd3X2Ku1V8XOjAniv0Tn5E7TWhMZmXwTmQct9Wh22V/UcvhRRT7hUu2vXhwJJtFTt2MTifI74tA2Sv63E+Kw2vqW7Hr5mXUcC7WJ5Fiwzf0ssnByUdoTmpQ6dGhU3a7lNPJ0cmvVt3kTcKCKKPpGatewtSnyECAIAgCAIAgCAjcRQPfZ3tjqXGmg2kAgkdi4rjHJJTubHt/MnXQvYydrn7CgR2CYuyiN9eTKR/wqe2lnV2EYue5S0uqImplXJjvOm2dpDGhxq4AVPKaalXqNFRqI7bgpr1RXKrdmTIvZ5CAIAgI+x3PZo5XyxxMbI+uZzQA41NT2nU8qA3yUB4ntDGCr3NaOVxAHegPkFpY/zHtd7Lg7wQGVAfHuAFSQAN50CAwwWyN5oyRjjyNcD4FAZiUBzjyfU/lS8/xJf7y9AdHDggNC1XPZpJWzPiY6VtMryBmFDUdh2IDeedEBzryM0EVp3fSN90oDowKAVQH1AfCUAJQHOMF0/lq8P7T9ZqA6OHDlQFTxteB4sLTpTM7t4o7q9irt8qlTELe9foTtop01yr3J9Ss2GyOlkaxu1x7OUnmAUFTwOmkSNu1SYmlbExXu2IX278PQRgcQPdvc8V7AdArfT2ynhbjRyvWusrE9wnlXbhOpDcku2FwoYmH+qPkul1LC7U5ieSHO2pmauUcvmpqWO4YopuFjq3QjLWo1366hc8Nuihm6WPVq2bjfLXyyxdG/X2mG/r+Nnc1uTNmFfOpvpyLVcLktK5G6Oc9uPobKKg/UtV2ljHYY7jxEbRJk4PLxS6uauwgU2c68UN0Wqk0NHGrO37HustyU8enpZ142E+pciyouxkQSOBH5/wDSq46/Ki46P1+xOpZkVPf9PuWO6rZw0TZKZc1dK12Ejb1KbpZ+niSTGMkTUw9DKsec4I+/r+Nnc1uTNmFa5qb6chXHcLktK5G6Ocp14+h1UVAlS1XaWMdhpWXGDDm4RhbQaBpzE82wUXLFfY1Rekbju154HRJZ3pjQdn0ML8Z66Q6c7/4LU6/69Ufr9jYll1a3+n3J+13hks/DBteK12WtPOppXrUxLU6FP0yJuRcd5FxU+nP0Od6pnuK//wB6H9yPz/6VDf59f/n6/Ylf8Kn9/T7luBVkQgTQvW94oBxzUnY0bTz8w51yVVbFTJl66+redVNSSVC+zs69xXZsZPrxY2gfeJPhRQj78/PssTzJZtmZj2nKZLLjI1+kj05WH4H5r3Fftf7jPLl9zxJZkx7DvMtFjtTJWB7DVp/3Q8hU9DMyViPYuUIaWJ8TtF6YU57gcf0zeHTJ+uFtNZn8sxpZYDyT1HSI30PSgN27cAWZ7GyWoyWmVzQXPkkftIrRtCDTpJQGjifAkUETrTYS+CWIF9GvcQ4N1cKkkg0HLQ7CNdALHge/HWuxskfTOCWPpoC5u+m6oIPWgK1arN/KV6TwTPcLNZgPommmd2mruuuvIBSmqAlLb5N7C4fRNfA8atfG95IO48cnuoedATN64dhtUEcNprKGZTWpaS4NLcxod9T2oDmuEsL2W0W62wysJjhe8MAc4UDZnMGoNToAgL9dGCLFZpmzQxlsja0Je4+c0tOhNDoSgK1jEf05YOiP9WRAW7EWGbNbMhtDC4xh2WjnNpmpXYdfNCA5z5OMLWW2MmM7C4sc0No5zaAtJOwoDodw4RsljkMkDC1zm5SS5ztKg7CeUBAVTDY/p+2ey/xiQHSEBzjyzj6Oy+2/3QgLrflyQWuIRztLmBwdQEt1AIGo6SgOYYbwvZZrytdnkYTFFnyDM4EZZA0ag1OhQF8urA1hs8zZooyHsrlJe47Wlp0J5CUBXsTPrapekDsaAqTdFzVv8OCFtt7cUzPzeSWBYgZZHbw0Af1j/Bd1hYiyOd1Jx/4cd5cqRtb1rw/6XRWgrwQBAUvHXpY/YPvKsX74jO4sNm+G7vMGCvrJ9h3i1abH8yvcv0Nt3+X8U+pe1bSsnJ5Np6T4r54/3lLw3Yh0PC/1WLoPvFXS1/Ks/N5VLj8y7w4IQGOvSx+wfeUPfviM7iUs3w3d5EXLd3DyhlcooSTt0HJ2hRlDS/qZdDOE2nfV1P6ePTxncWSTBsdOLI8HnDSOwAKddYYsanL6EO28yZ1tT1N+/Yslie2tcrGtr0FoXXXM0KJzOpETywc1G/Tq0d1qq8TnhVMLWh1guAbU7AKnqC+h5RG5Uo+FVcIcwvC2OlkdI7eewbh1BUOpndPKr3by5QQpDGjE3FzuTD8IiY57A97mgku1AqK0A2Kz0VsgbEivblVTOsr1XcJnSKjFwiLjURWLbnjiDZIxlBOUt3VoSCOTYdFHXehjhRJY0xlcYO62Vj5VWN+vCZya+DraWT5PVkqKfeAqD3U61qs1QrJ+j3O4m26wI+HT3t4Gngj9s3h0y/rhW0rJm8tH1SH8b/CegL5YvRs9lvuhAYr39BN+G/3CgKX5Gj/M5fxj+mxAecWYetcNqdb7CSXEfSRjUmgANG+u00FW7a6jmAlMJ46gtZEb/oZ9mQniuI25Cd/3Tr07UBbUBzjyfftS8vxJf7y9AdHQHOMY/tuwdEf60iA6M/YUBzryM+itPts90oDoyA5vhv8Ab9s9l/jEgOkIDnHlm9HZvbf7oQHRggOc4L/bV4f2n6zUB0dAc6xTGW2qTnoR1tCpd2arap2d+OBbLc5HUzfHibuCbSGzOYfXbp0tNadlexdNjlRsysXenD8U57vGroUcm5eP4heFaythAEBS8delj9g+8qxfviM7iw2b4bu8wYK+sn2HeLVpsfzK9y/Q23f5fxT6l7VtKycnk2npPivnj/eUvDdiHQ8L/VYug+8VdLX8qz83lUuPzLvDghAY69LH7B95Q9++IzuJSzfDd3mHBH1h34bveYtVj+YX/VeKGy8fAT/ZOCl6VsK0ReJvqsvQPeC4bn8q/u+p22/5ln5uOcFUgtqHT7zP83kp+7d7pV8qc/p34/qvAplP8ZuetOJzFUMuZKR3JaiARG6hAI4w2HZvUg2grFRFRq4705nE6tpkVUVyeX2PpuC1fu3fmb81lbbWLtavmnMx+vpU/knkvI2rpuS0snjcYyAHAk1bsrrv5Fvo7fVRzscrcIipvTmaaqup3wuajtaovWaWCP2zeHTL+uFbSsmby0fVIfxv8J6Avli9Gz2W+6EBivb0E34b/cKApfka+qS/jH9NiAv6A555Vrhh4D/q2gMma9oJbpnqaa09YaEO26dFALhhi1Plsdnkf574mFx5SWip69vWgKV5Pj/St5fiS/3l6A6QgOcYx/bdg6I/1pEB0Z2woDnXkZP0Vp9tnulAdGQHNbkkEeIbS12he1wbzktjeB2A9iA6UgOceWY/R2b23+61AdGCA5zgv9tW/wDtP1moDo6ArOMrrL2iVgqWijgPs7a9WvbzKCvNGsjUlYmtNvd9iYtVUjHLE7Yuzv8AuU2KQtIc00INQRuIVZY9zHI5q60LA5qORUXYpb7vxe0gCZpB+03UHnptHerJT3xipiZML1psIGezuRcxLq6lNyXFdnA0LncwbTxoul95pWpqVV8OZobaahV14Tx5GG58RPntGTKGsyk8rtOfZ3LXR3R1TUaCJhuF7z3VW5sEGnnK5TuNLHcRzRO3Uc3rBB+PcuW/MXLH96HTZnpovb3KQlx2/gJmvIqNQ4DbQ8ncepRVBVfp5keuzYpI1lP08SsTaXG0Yns4YS12Y00aAQa89RorNJdqZrNJrsr1ayAZbKhzsKmE69RQCVTVXOstB0TC/wBVi6D7xV2tfyrPzeVO4/Mu8OCEBjr0sfsH3lD374jO4lLN8N3eYcEfWHfhu95i1WP5hf8AVeKGy8fAT/ZOCl6VsK0ReJvqsvQPeC4bn8q/u+p22/5ln5uOcFUgtqHWHsDmlp2EUPWKL6GrUc3C70KOjla7Kbjl1rszo3uY7a00+R6xqqDPE6KRWO2oXSKRJGI9uxS2YexFGI2xynK5ooCdhA2a7jRWK3XSLo0jlXCpq7CCrrdJ0ivjTKLrJaW/bM0VMrT7JzHuUi+4UzUyr048DhbQVDlxoLwMN1X82eVzGNIaG5sx2nUDZu2rVSXFtTKrGJqRM5+xsqaB1PEj3LrVcYIzD2GJYLfarS57CybNlDa5hmkz61FOwqSOA94/w3JboI44nMaWyZjnrSmRzdwOuoQFkgjyta3kAHYKIDzbYc8b2A0zNc2vSCEBX8BYdksMD45HMc5z83ErSmVrd4GuiA07bdN5wSSyWa1sfG9zn8HaA45MzicrSATQVoBoKIDQdhm3W9zDbrRGIGmvBwBwqdm8ChoaV12mlEBfoow1oa0UaAAANgAFAEBSr7wnaGWt1tsMrI3u89kgOU1pm2A1BoCQRt1qgN+4obzdM2S0zwCJuascLTxyWkCpc2ooTXQ7kB5v7DEs942a1NewMiDczTXMcr3O0oKetyoC1oCgT4UtdktEk9gmjayQ1dFKHUFTWgyg1AJNNhFaaoCdw5BeHCOktc0TmFtGxQtNAag5y5wBrQEU12oDUxhgwWp7Z4ZOBtDaUdrQ5TVtaatcNzh2HSgGnZWX4DwZmsjiNMzg8nTfowAnqQGrf+ArXag18lrEkoNKOZkjaw7Q0Nqc1aa6V37kB0NAUnEGE5xazbbFK2OUjjtkrlOgBOgOhAFRTaK1QG5ckN6PmY+0TwCFtaxwtNXnKQAS9tQKkHQ7kBakBX7zwtFIS5h4Nx5BVvZu6lD1VnilXSZ7K+nkSlPdZY00X+0nr5kJaMKTN9aMjpcD2ZVFSWWZv8k9eRJMu0Tty+nM+QYVmd60Y63f5Vhllmd/JPXkH3WFu5fTmWC48OtgdnLy51CNlAK7elTNDa20ztNXZX0IusuLqhugiYT1JK8bCyZhY8aHeNoO4jnXdUU7J41Y/YccE74X6bCoWzCcrTxXsLd1ag9gB8VW5rJKxfZcip4k9Fdo3praqL4GWx4Qe7V8jQPu1J7wKd69w2N7tcjkx2fiHiW8MbqY1c9p8kwdLU5Xsy1NKl1abq0btR1il0l0XJjx5GW3iLCaTVz4cy0XPZDFCyNxBLa1I2aknf0qfo4VhhbG7ahC1UyTSuemxSMxHccloe1zHNFBQ5q8tdwXBcrdJVPa5iomE3nZQVzKdqtci613HjDtwSQSl73MILS2ja11LTvHMvFutklNKr3qmzGrPZ2HquuEdRGjGou3PEsamyJNO97IZYXxggFw0J2bQfguarhWaF0abVN9LKkUrXruKp/2dN9uPtd/lVe/wU/9k9eROf5mH+q+nMuwVpQrhF31ccdo1PFeNA4eBG8LgrbfHVJldTuvmdtJXPp9Sa06uRWbRhSZvrxkdLgezKoKSyzMX3k9eRMsusTty+nMWfCczvWjA6XHuypHZZnfyT15GH3aJu5fTmWK4rhbZyXZi5xFNlBStdB1KaoLa2lVXZyq6iKrK91QiNxhEP/Z">
            <a:extLst>
              <a:ext uri="{FF2B5EF4-FFF2-40B4-BE49-F238E27FC236}">
                <a16:creationId xmlns:a16="http://schemas.microsoft.com/office/drawing/2014/main" id="{CA7FA034-88F7-432C-B65A-0CC5BF26083E}"/>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02" name="AutoShape 8" descr="data:image/jpeg;base64,/9j/4AAQSkZJRgABAQAAAQABAAD/2wCEAAkGBxAREBUSExQVEhQVGB0YGBgYFxobHRkYIBwWHB0nIiEaHSgiIx4lHR8XIjEhJSkrMzIxFx8zODMsNyguMisBCgoKDg0OGhAQGzImICY3Kzc3KywzLjc3NS4sLS0sMTI0Ny8sKyssNywsLSwsLys3LDUvNSwsLC8sLCwsLCwsLP/AABEIAIIAggMBEQACEQEDEQH/xAAcAAEAAQUBAQAAAAAAAAAAAAAABgMEBQcIAgH/xABDEAABAwIDBAcDBwsEAwAAAAABAAIDBBEFEiEGMUFhBxMiUXGBkRRSoSMyQmKxwdEIU3KCkqKywuHw8RVUdNIWFzX/xAAaAQEAAgMBAAAAAAAAAAAAAAAABAUBAgMG/8QALREBAAIBAgQEBQQDAAAAAAAAAAECAwQRBRIhMRNBUZEiYXGhsRWBwfAUI0L/2gAMAwEAAhEDEQA/ANGoCAgICAgICC5w7D5qiQRQxvlkduaxpcfhw5oNi4P0I4pMA6UxUwPBzszh5Nv9qC+xLoGrmMvFPDMfdIcw+RNwg1jjGEVFJKYaiN0Ujd7XDhwI4EcwgsUBAQEBAQEBAQEBB9AQbU2B6GqiryzVhdTQGxDLfKPHn8wczc8kG+tn9nqShi6qmibE3jbe495J1J8UGUQEGA2z2SpsTpzDM3ta9XIB2o3d45d44oOUNp8BmoKqSmmFnsOh4OadzhyI+8cEGKQEBAQEBAQEBBd4Vhs1TK2GBjpZHmwa0XP9AOJOgQdHdG3RRBh4bPUZZ6reNLsiP1b73fWPlbiGykBAQEBBrvpo2M9vojNG29TTgubYavZvc37xzHNBzAgICAgICAgIMps5gNRX1DaenYXvcde5reLnHg0f3qg6j6P9habCYMrPlJnD5SUjVx7h3NHAeqCWICAgICAgIOWumbZX2DEXOYLQVF5I+4O+m3yOvg4IICgICAgICDIYDg09bUMp4G55Hmw7gOJJ4NHEoOq9gNiqfCqbq4+3K7WWUjV7uXc0cB95QShAQEBAQEBAQQjph2b9uwuQNF5YflY9Lk5fnAeLb+dkHKaAgICAg9wxOe4MaC5ziGtaBckk2AAG8koOpuirYJmF02aSzqqUAyO90cGN5DieJ8kE6QEBAQfHOAFybAcSgxsmO04NsxPgCUFSPGactLusa0Dfm0+1a3vWlea07Q2pS155axvKzk2jYG52xTPZ74Zp8eHNQLcRrFeatLTHrEJtdBbfltasT6bveHbS00xDQ7I47g7S/nuW2DiWDNPLE7T82ubQZsUbzG8fJlyL6KehOROknAvYcTqIACGZs7ObH9oW5C5b+qUEYQEBAQb16BNhbD/Up26nSnaRuGoL9e/cOVzxCDdyAgICAgwgtVTPa4nqo9MoNsztdSjK5OB0/ufE/ijCCVWHe1VnVREhjSbX10G83Hfu8wqCdTOq1Xg7fDH8d19THGl03if9T/PZPMGmdlMTxlfHYW728D/fcr6IiI2hRTMzO8sPtNs014MsIs8alo3O8Of2qm4jwyLxOTFG1vT1Wuh181mKZJ6evorbG4q6WMxvN3x7id5bwvzG70XThOrtlpNL96/hpxLTRjvF69p/LWn5SGCXbT1rRqLwvNuBu5t/A5v2lbKxopAQEEp6ONk3YnXMh1ETe3M4cIwdRfgXbh48kHW1PC2NjWMAa1oAaBuAGgQVEBAQEHx25BGNlpbSvad7h8QUZlJ3bisT2I7oXsNDaaZztC0W8NTf7F57g2PbLkme8dF3xW/+ukR2lmcNqutq5HD5oaGjnY/5XolIziMI7h9I1mIzZPmmMFwHBxP9L+aqsGKKa6807bRv9Z/u/wC6yzZJto6c3ff7R/dln0r4T7Vg9UwC7ms61vjGQ/4gEeatVa5KQEBB1F0K7Kihw9sjhaaptI++8Nt2G+ABv4uKDYKAgICAgIIvitG+CYTsF23v4HiDyP3oykEFZG9mcOGXmd3ijCE4zWGOaR1OC+OUfKBo1v8AV5Hj5qBOL/Hy2zVjeJ7x6fNY0vGox1xXnaY7T6/JVwjaSGBh7D3Pdv3C3cN6i243hjtWXWOE5Z72gn2nqqh3VwMy393tO9dw9FDvxTUZ55MNdvvKTXh2DDHPlnf8JLs/hZp4zmOaR5zPO/Xu8lcaHSzgp8U72nrMqvWanxr/AA9Kx2ZCeIPa5p3OBB8xZTURxZjFH1FRLD+bkcz0JCCzQZ3YfBhW4jT0x+bJIM/6A7TvVoI80HYb3tY25IY0cTYABB7QEHl7w0EkgAakk2AHG6D61wO7VB9QEGOqsbpWOLHysB4jf62UW+twUty2vG6TTR57xzVrOzyMLpZQHhrSHagtJAPoVIraLRzVno4Wras8tukruloYo/mNDefH1WzVRq8Np3Xe+JhsLk5Qo+XT4LfFesT+zvjz5o+Gtp9zB5IHxh8LQ1p0+bl3JppxWpzYo2j6bM6muWt+XLO8/VfKQjiDkvpbpeqxqsba15A/9tjX/egiCDYfQPl/1mPN+bkt42/yg6N2lnMdJK8BriBucLg6jeEFq+oqXvqckjWCF1mgsvm+TY/tG97XNtLIKcWLySSQ3cIGSxxvZdmYSOdq5ua4sQLWGhN767gFrF1rI695kDwx0pyOYCCREwi+u7cLcfNBWoWyuriRJlHs8Li0MFrZptBrpx158kF2MTk9lil0zPkjadNLOlaw8e4lBj6XrmiveJL5ZH2GUb+piIN+FtNOXNcNVaa4L2r3iJ/Dtp6xbLWJ7bwr7HUUJpQ/K1znF2YkAm9yLa8reqgcKw4508W23md903iWXJGea77RG2z1WTuiraeFhyRlpuwbvpLbLktj1ePFTpWY7e7GKlcmmyZLdbevs+U1dKairaXHLG27R7pssY8+Sc2esz0iOnszfDSMWGdusz1UtnzUSQCofO52j+xYW0uBr331WmhnNkxeNa8z36e7bWeFTL4VaR5dVk3GZxQxHMS+SQtLrAkAE7h3qP8A5uWukpO/W07bu86TFOptG3SI32X+EVNQKgMIndC5pu6Vli1wud4G4/epOmy5ozxXa00nztHafZH1GPDOHm+GLR5VnvCSq3VbmXp/p8mMF35yGN38TP5UGtkGT2axl9FVw1TBd0Tw63eNzh5tJF+aDriGogxKiD4n3imaCHDeNxtruIOhCC8iw9rTMbn5Y3PLsNZp5C6CzdghMccPWu6pgYC3K25yWI7XC5Av8LIPcuDX69okIjqA7M3KCQ5zAwkHusAbd6D23C8srZWPLSGNjeCAQ5rSSPA6u15oKAwM5Wx9c7qmyNka3K24yvDwC62rbjuvzQXUGHZJZHtf2JTmewtBu7K1lwd9rNbokxv0InZj/wDxhrXExTSwtdqWtOnkqz9NrWZnHeaxPlCx/UJtEeJSLTHnKtV7PMeI7SSNfELNfe7jx1XTJw+t4ptaYmvn5tMeutWbb1iYt5PVDgTYjKese8yts4usT47lnDoa45vPNM83q1y6y2SKxyxHL6LnDsMbDB1IcSNdTa+t/wAV1waaMOLwonp1+7nm1E5cviTHp9lo3ZyL2YQFziGkua7QOBvdcY4fj8CMMzPTrv57u06+/jTliI6+SvQYY+N2Z08kthYBxFvQDUrph01qW5rXm31c8uorevLWkR9GSUtFc2/lE/8A1mf8Zn8cyDVyAgmvRz0h1GFSWsZaZ57cRO7m3ud8D8UHS2zO09JiEXW00gePpN3OYe5zd4QZhAQEBAQEBAQEBAQEHNn5Q7gcWZypmA/tyn8EGr0BAQXuFYrPSyCWCR8Txuc029e8cig3Lsd06aCPEI+XXRDf+kz/AK+iDcGC47S1kfWU0zJm/VOo8RvB5EBBkUBAQEBAQEBAQEHJPStiwqsXqpGm7A4Rt8GNDPiQT5oIkgICAgILnD8QmgeJIZHxPH0mOLT8EGx9m+m3EqezagMq2d7hkeP1mix8wTzQbJwXpswmawlMlK4++wuHqy/xCCc4ZjtJUtzQTxSj6j2n7CgyKAgICAgINXdK3SfBSQyUtLIJKtwykt1EIO8k7s9r2HA2J5hzc43QfEBAQEBAQEBB7ilc03aS0jiDY/BBnsP23xSAWjrJ2juLy4fvXQZ+j6Y8bZvnZLb34o/5QCgzFP084kB24aZ3gHt/nKC4/wDflb/toPV/4oLOs6dcUcLMjp4ueVzj8XW+CCK430iYtVgtlqn5T9Flox+4BfzQRYlB8QEBAQEBAQEBAQEBAQEBAQEBAQf/2Q==">
            <a:extLst>
              <a:ext uri="{FF2B5EF4-FFF2-40B4-BE49-F238E27FC236}">
                <a16:creationId xmlns:a16="http://schemas.microsoft.com/office/drawing/2014/main" id="{07B79A26-386B-4E9C-9A5B-3B2A8DFEFC21}"/>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04" name="AutoShape 14" descr="data:image/jpeg;base64,/9j/4AAQSkZJRgABAQAAAQABAAD/2wCEAAkGBxQHBhQUBxMWFhUTFxYYGRgYFBoaFxoaGBQYIhweFhceHCggGRolGx4cJTEmJSstLi4vHR8zODYsOCgtLiwBCgoKDg0OGxAQGiwkICUsLDcrLTEsLi03Nzg3NC4sNDQvLC40LSwuLDcsNi8vLTQsLC4vLDQvLCwsLC4sLCwsNP/AABEIALQBGQMBEQACEQEDEQH/xAAbAAEAAgMBAQAAAAAAAAAAAAAABQYCAwQHAf/EAEcQAAIBAwEFAwcGCwYHAAAAAAABAgMEEQUGEiExQVFhcRMigZGhscEUIzJCctEHMzU2UnSisrPh8BUkNHOC0jdig4SSk8P/xAAaAQEAAgMBAAAAAAAAAAAAAAAABAYCAwUB/8QANREBAAIBAwAFCwQCAgMAAAAAAAECAwQFERIhMUFREyIyYXGBkbHB0fAzNKHhcvEUQiNigv/aAAwDAQACEQMRAD8A9xAAAAAAAAAAAAAAAAAAAAAAAAAAAAAAAAAAAAAAAAAAAAAAAAAAAAAAAAAAAAAAAAAAAAAAAAAAAAAAAAAAAAAAAAAAAAAAAAAAAAAAAAAAAAAAAAAAAAAAAAAAAAAAAAAAAAAAAAAAAAAAAAAAAAAAAAAAAAAAAAAAAAAAAAAAAAAAAAAAAAAAAAAAAAAAAAAAAAAAAAAAAAAAAAAAAAAAAAAAAAAAAAAAAAAAAAwq1VRpt1Wkl1YELd7QqLxaRz3y4L0Ln7gI+euVpPhJLwivjkD7T12tB+c1LxivhgDvpbTU4U83/mJc5ZzH717TG960jpWniGdKWvaK1jmUZfbWyuJ7ukR58FJrLeeW7H78+BXtRvN7W8np6++e33R9/g7eDaqVjpZ593d75ZT0W9uqe9Xr4b+rvyS9O6sJ+BlOg1+WvStk4nw5n6dTyNbosc8Vx9XjxH160Le0rnS6n94lUj2NTeH4ST/mcrPXV6afPm0evmfm6OK2mzx5sRPq4j5Oiy2mr2r+cl5RdkufokuPrybcG8ajHPnT0o9f3as22YMnZHRn1fZbdH1unqkcU/NmucHz9D6osej3DFqY4r1T4fna4Wq0WTTzzPXHj+diTJyGAAAAAAAAAAAAAAAAAAAAAAAAAAAA13FZW9FyqvCQFb3auu1215sIvhnkvvkB1x2bWPPqP0RS+ICWza+pUfpjn4gclzoM6FNyU4tJNvPDgvYeWtFYmZ7Ie1ibTxHa84126qXVf5xOME/NXTxb5ZKzqdb/AMi3mz1R2QtOj0kaen/tPbP0T2wf9wn5ausxeUl2LrKPf09faT9t0tf1rR19znbpqZmfI19/2en05qpBODymspnYcZ8rUY16TjWSknzTWUY3pW8dG0cwype1J6VZ4lStoNm3ZJ1LHLh1jzcfvj7vaVfcdqnDE5MXXXvjw/r5LFodyjL5mTqt4+P9q/SqOlUUqTaa4prmjjUvalotWeJh1LVi0cTHU9C2d1f+1LT5zhUhwku3sa7mXPbtbGpx9fpR2/dVdfpP+Pfq9Gez7JY6CCAAAAAAAAAAAAAAAAAAAAAAAAAABXNprrerKnHlHi/F8vZ7wJPQYbmlwx1y/wBpgSAACuba3vkLCNOHOo+P2Y8/bj2nF3vUTTDGOP8At8odbaMPTyzef+vzlTbW3d1cxhDnNqPrZWMOOcuStI7ZlYMt4x0m890L3dbP0/IJWS3HFJJfVeF1XT0F/pWKVisdyl3vN7Tae2XzZy4cd6lW5x4pdnHivX7zJimwAFI2q0P5HLytovMb85L6rfZ/yv2FV3Xboxf+XHHm98eH9fJY9t13lY8nf0u71/2jdn735Dq0JdG92XhL7nh+ghbbn8jqKz3T1T7/AM5S9dh8rgtHfHXHu/OHpJd1RAAAAAAAAAAAAAAAAAAAAAAAAAAApOoz8pf1G/0n7HhewPVl2fnvaXHucl+0/gw8SIACj7cTzqsV0VNe2Uv5FU320znrHq+srJs9eMMz6/pDVsZb+W1jef1It+l8PizDZMXS1HSnuj+me7ZOjg48Z/tfS3KwrdGvnaZuHJycf2ce9AWQABhWpKtScaqypJprtTMbVi9ZrbsllW01mLV7YeaavYvTr+VOXJcYvti+T/rqmUbWaadPmnHPZ3excNLnjPji/wAXpVvPylCLfVJ+tF5pPNYn1KfeOLTHrbDJiAAAAAAAAAAAAAAAAAAAAAAAAACkX8Ny+qJ/pS94epnZat5s4Pukvc/gHieAAUrbqju39OXSUMf+Mn/uKvv1OMtb+McfD/axbNfnHavhPz/037Bw86s/sL9427BX9SfZ9Wrep9CPb9E/rF78itHu/Slwj9/o+4sbhK7okN/VIdzb9SYFxAAAKbtxFVb6lGlxm4tY8ZLd9uStb5EWy4619L84+qwbPM1x3tPZz/v6LhTh5OmkuiS9RZKxxEQ4Fp5mZZHrwAAAAAAAAAAAAAAAAAAAAAAAAAFY2ktvJ3amuU17V/LHtA4tMuvkl7GT5cn4P+s+gPV05h4AQ+1Gnu/0x+TWZQ85d/avV7Ujnbpppz4J6PbHXCft2ojDm6+yeqUFsbfQtI1vLvHCMl2vGc49aOZsF45vT2Sn7zSeKW9r5fXbvbhyqehdi7CyOEltmLbzpVJfZXx+HtDxYAMalRUoN1WklzbeF6zG1q1jm08QyrWbTxWOZV3VdrIUE46et+X6T+gvjL3d5xtXvWOnm4vOnx7v7/Ot1dNtN79eXqjw7/6RWzVtPVdZ8rdNyUHvNvrL6q9HPuwjn7ZivqdT5bJ18dfPr7k7cMlNPp/JU6uer3d68lrVoAAAAAAAAAAAAAAAAAAAAAAAAAADReWyvLdxqdevY+jQFOvLWVnWcay8H0a7UHqwbP3/AJaj5Oq/Ojy7196DxMAct9fwsqear49IrmwPMdo7eo7519P4cW9yP1c82l1T6/dy4+o0dsV5zYPf+eDtaTWUy08hn90/ne0afrtS4liVOLxzkm19/E023maV86sTPwbbbPSZ820x/P2Wqnta6FFRt6MUksLM2/gjRO/27qfz/RGzV77z8HNcbV3FVeY4w+zHj+1ki5N61NuziPZH35SKbVp69vM+2ftwibm6ndSzczlJ97b9XYc7LnyZZ5vaZT8eKmOOKREN+l6ZPU7jdt1w+tLpFd/f3G3SaPJqb9GsdXfPg1anU0wV6VvdHi9D06xjp1ooUOS5vq31b7y6afT0wY4pRVM+e2a83s6je0gAAAAAAAAAAAAAAAAAAAAAAAAAAANN1axu6W7XWV7V4PoBBXGgzoz3rKWccVl4kvB8vcB8qXF3GOJRl4qCb9aA4Vp9a4nmUJNvrLh7WBI2mzzbzdywuyPP19AN97sxQuY/NR8m+2HX7S5N9/PvOdqtswaielMcT4wn6fcc2GOOeY8JQlfY6pF/MVISXfmL+JyMmw5Y9C0T7eY+7p03nFPpVmP5+zVDZCu350qa/wBT/wBprjY9R3zX4z9mc7vg7on4R90nZbHwpvN7Nz7kt1el837Cfg2LHWeclufV2f38kPNvF56sdePXPX+fysdvQjbUlG3ioxXRLB2seOmOvRpHEOTfJa9ulaeZbDNgAAAAAAAAAAAAAAAAAAAAAAAAAAAAAYuoovi16zybRHe9isz3Mj14AAAAABzXl/TsUvlc1HPLPN+CNObUYsP6lohuxafJl9CvLdQrRuKSlRalF8muRspet69Ks8w13palujaOJZmTEAAAAAAAAAAAAABE7N0Lq3spLaCrCpUc5OLgsJQwsL6K45z61xYEsAAAAIbZ3W3rNS5Uobnye4qUfpb29uP6XJYz2cfEDZrVC6rXNB6RUhCEaidZSWXKGVlR818cZ7Oa4gYbQ629GnbKMN/5RcU6P0t3d38+dyecY5cPECYAAAIfV9benazaUVDe+VSqR3t7G7uRT5Ye9nPagJdvC4iZ4O1QtZ16pqVzu2bkoZxFR5y8evHsKjrdyy6i/QxTMV7uO2fzwWfSaDHgp0skRM9/Pd+eLdQ2Qq1Kea0oRb6cW/Tjh7zZj2PNaOb2iJ+LC+8YqzxWJlJbP6TX0vUsVnmm4v6MvNzlYzF9fQTtv0Wo02bi0814nsnq+CHrtXg1GHmsedzHbHX8UzLVaMa+5KrHezu4zxznGPWdOdZgi3Q6cc88cOfGkzTXpdGeHTXrRt6TlWaUVzb5I33vWlelaeIaaUte3RrHMtVpf07yTVrOMmueGa8WoxZeqlolsyafJijm9Zhjc6nStKu7c1IxeM4b4mOTVYcc9G9oiXuPTZckdKlZmGNbVaNGeKtWCfZvL29h5fWYKTxa8c+17TSZ7RzFJ+CM2msaN3Ug7usqcsNLPFNZ7CDuemwZZrOS/RnuTNvz5scWjHTpQktEoQttNjGzlvx44l2vLz7SbosePHhiuOeY8UTV5L3zTOSOJ8Gd5qVKyf8AeqkYvszx9S4mebVYcP6lohji02XL6FZljaavRvJ4t6kW+zk34J8zDFrcGWeKXiZe5dJmxRzes8O0lI4AAAAAAAAAAAKrsJeVLvQ60rqcpyjXrpOUm2kmsJN9EBGbE6ZPX9mqVbV7u5k5byUY1pU0lGclxccSnLhnMm+wDusqlXQNrqdrUrVK1C5pzlT8rLeqQnTWWt/nKOO3u7OIK7eubYV7e7r1KVO3hScKdKo6cqjnFuUpSjiTUeCwngCXs9DdtaVKbubiUKmN1yqZqU+3cq43sPhzzgCpbF6GrytfJ17mHk7ytDzK8o72H9KePpTfV9QJnamrPTaunU7arUw7mlTk3N70445VH9bPXIHB+ELTVLULOflay8rd0IbqqtRhwa3qcfqT4c13gWbTtGWm1ZTjXuKmYtYq1pTiuKeUn14c/ECN/BvdzvdkKU7ycpzbqZlKTlJ4qySy3x5AfNobupR2z02FGclCp8p34qTUZbtOON5cnh8sgRO12lKW19j89XXlqlblVfmYpx/FfoZ64AnrjTP7J0mu6davU3oNfO1XPHP6OeXP3EXXTMae8x4Sk6KInUUifGEBsfSVTW1vfVjJrx5fErOzUi2piZ7on7O/utprp5475hfy4KuAecXX5yy/z/8A6FKyfv5/z+q24/2kf4fRdNpfyHV8F+8i0bl+1v7Fe2/9zT2oDYT/ABdX7MfezjbB6d/ZDqbz6FfbLk2z/LX+iPxI+9/ufdDftP7f3ykLTZGFexhKdSSlKKfBLCys8v5k3DsmO+KtptPMxHgiZd3vTJNYrHES17dLFaj9mXvia9+6px+/6Nmzejf2x9UlpFz8j2RU19WM2vHflj2k7R5fJbfF/CJ+coWqxeV1008Zj5QrOjxpXl9KWsz4c+La3pN9Wv65HC0UYc2Wb6m39uzqpy48cV09f6Za9Rt6NSEtInzzlJt4axhpviZbhj02Oa201vdyx0V9RaJrnhctn7x32kwlV+lxT73F4z6eZZdvzzm09b27e9wNdhjFntWvZ3JEmogAAAAAAAAAAU78Hf5vXH6xce9AbvwXfmNb/wDU/jTA1bQf8Q9N+zc/wgJTaPZmlru7NuVKvT/F1oPE49njHPTveGsgcmx2rV7i5uLXWt2Va0cE6keCnGabi2uksLj4rvA5/wAH3+I1H9fuP3kB927/AChpv65TAfhA/Had+vUPiBbZ8YMCpfgrediqWOkquf8A2y+AHzab8+9K/wC6/hRA+7Wfnhpf+ZX/AIcQLPfW/wArs5wf14tetGrNj8pjtTxiYbMOTyeSt/CXnWn3MtI1RSmuMG1KPdya/ruKXp8t9JqIm0dnbC2Z8ddThmsT1T2SvdvrlvXp5jVgu6UlF+pltx7hpr16UXj3zx81avodRSeOhM+yOfk+22s0ru98nbS3nhvKXm8MdevPoe49dhy5fJ0nmePd+ex5k0eXHj8peOI/lR9Sl8n2hm5/VquXo38+4qmpnyetta3dbn+eVk08dPS1iO+vH8cLXtDqVKpoc/JVItzSUUpJt8V0LDuOqwzpbcWieY6utxNDpstdTXmsxx2orYT/ABdX7MfeznbB6d/ZCbvPoV9suTbP8tf6I/Ej73+590N+0/t/fK66d+T6f2IfuotOn/Sr7I+Su5/1be2fmq23n4+l4T98Tgb/AOlT3/R2tl9G/u+rtsqDuNit2nzcJ478Tk/gSsGOcm2dGO3ifnKPmvFNw6U+MfKFc2fp0K1446nya817zSznq12o4m3U098k1z9/Z18OtrrZ64+lh7Y7erlZq+iWVvTzWwl31X7OPE7t9v0FI5txEf5T93HprdbeeK9f/wApXSaNOjYx+QfQl5yznr48ToaXHipijyXoz1x+Sham+S2SfK+lHV+cOwkI4AAAAAAAAAARWg6HHRbGdOlNyU6lSbbSyt/osdgGWzejx0DRoUKMnNU97zmkm96bfTxAxvtEjea7b3MptSt1USisYl5SOOPXgBovtGuJ3c56bfVKSm03CVOFWCwkvm1JZhyzjOM5eAN2gaFHRYVGpyqVK0t6pVnjem+nJYUV0S5AcNXZidDU6tXRLqdv5d71SHk4VIuX6UVJea3zfPiB13+gK/ja/KKs3K1qQqbzUc1JRX18JJZ7kBt2h0SGu2Kp15Si4yjOE4vEoTjykvb6wMdJ06va13LUbuVdbu6o+Sp04rivOe6suXDtxxfACOjsnKwvJz0C6nbxqycp09yFSnvPm4xl9H0eHJJINlPZbOs0bm9ua1WpR3sbygo4lFrEYRilFcc9r6sDs2h0KOtU6b35UqlGW/TqQxmMvB8Gn1XcBt0iwrWk5PUbqVdySSTpwhGOM8lFZbfe+gDVNEpam8101L9KPB+no/SQtVt+HU9d46/GEvTa7Lg6qz1eEoeWxkd7zazx9hZ9eTmTsFOeq88ex0I3q3HXT+UnpGz9PS62/TcpSxjLxhLuSJ+j23FprdOszM+tD1W4ZNRXozERDHWNnqep1d/LhPk2uKfiu081m14tTbp88T4/d7pdxyYK9HjmHFR2Npxi/LVJN44YSSXfjjn1kSmxYojzrTM/BJtvOSZ82sR/KQ0XQ46TVk6c3LeSXFLoybotvppZmazM8omr11tRERMccNWr7Ox1O735zlF4Swkuhr1e101OTp2tMdTPS7jbBToRWJS9Cl5GhGK47qS9SOlSvQrFfCEC9ulabeKO1rRI6vOLqTcdxNcEuuPuIWt2+mqmJtMxwmaTXW00TERzy69Ns1p9lGnBtqOeL58W38SRpsEYMUY4nnhH1Gac2SckxxyitR2VpXdZyoycG+LSScc+HT1nP1OzYctpvWZrM/D4J2DdcuOvRtHPzctHYyEX89Vk/CKj78mimw449K8z7I4+7dbebz6NI+PP2WW2oK2t4wpcopJeCO3jpGOsUr2Q5GS83tNrdsthmwAAAAAAAAAAAAAAAAAAAAAAAAAAAAAAAAAAAAAAAAAAAAAAAAAAAAAAAAAAAAAAAAAAAAAAAAAAAAAAAAAAAAAAAAAAAAAAAAAAAAAAAAAAAAAAAAAAAAAAAAAAAAAAAAAAAAAAAAAAAAAAAAAAAAAAAAAAAAAAAAAAAAAAAAAAAAAAAAAAAAAAAAAAAAAAAAAAAAAAAAAAAAAAAAAAAAAAB//Z">
            <a:extLst>
              <a:ext uri="{FF2B5EF4-FFF2-40B4-BE49-F238E27FC236}">
                <a16:creationId xmlns:a16="http://schemas.microsoft.com/office/drawing/2014/main" id="{653118FA-A419-46CF-A058-E2BA8B459319}"/>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pic>
        <p:nvPicPr>
          <p:cNvPr id="105" name="Picture 2" descr="http://residencyselect.com/wp-content/uploads/2013/09/ucsd-med-center.jpg">
            <a:extLst>
              <a:ext uri="{FF2B5EF4-FFF2-40B4-BE49-F238E27FC236}">
                <a16:creationId xmlns:a16="http://schemas.microsoft.com/office/drawing/2014/main" id="{06EB02F2-6FC8-489F-8414-9BC14FD76194}"/>
              </a:ext>
            </a:extLst>
          </p:cNvPr>
          <p:cNvPicPr>
            <a:picLocks noChangeAspect="1" noChangeArrowheads="1"/>
          </p:cNvPicPr>
          <p:nvPr/>
        </p:nvPicPr>
        <p:blipFill rotWithShape="1">
          <a:blip r:embed="rId76" cstate="print">
            <a:extLst>
              <a:ext uri="{28A0092B-C50C-407E-A947-70E740481C1C}">
                <a14:useLocalDpi xmlns:a14="http://schemas.microsoft.com/office/drawing/2010/main" val="0"/>
              </a:ext>
            </a:extLst>
          </a:blip>
          <a:srcRect r="27184"/>
          <a:stretch/>
        </p:blipFill>
        <p:spPr bwMode="auto">
          <a:xfrm>
            <a:off x="7606534" y="2046196"/>
            <a:ext cx="1109844" cy="278813"/>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4" descr="http://www.med.wayne.edu/physiology/facultyprofile/Jin/BACK~1.GIF">
            <a:extLst>
              <a:ext uri="{FF2B5EF4-FFF2-40B4-BE49-F238E27FC236}">
                <a16:creationId xmlns:a16="http://schemas.microsoft.com/office/drawing/2014/main" id="{5606E4A6-D3DE-4B60-9F2E-A8F7AD247E3B}"/>
              </a:ext>
            </a:extLst>
          </p:cNvPr>
          <p:cNvPicPr>
            <a:picLocks noChangeAspect="1" noChangeArrowheads="1"/>
          </p:cNvPicPr>
          <p:nvPr/>
        </p:nvPicPr>
        <p:blipFill>
          <a:blip r:embed="rId77" cstate="print">
            <a:extLst>
              <a:ext uri="{28A0092B-C50C-407E-A947-70E740481C1C}">
                <a14:useLocalDpi xmlns:a14="http://schemas.microsoft.com/office/drawing/2010/main" val="0"/>
              </a:ext>
            </a:extLst>
          </a:blip>
          <a:srcRect/>
          <a:stretch>
            <a:fillRect/>
          </a:stretch>
        </p:blipFill>
        <p:spPr bwMode="auto">
          <a:xfrm>
            <a:off x="5605644" y="2456561"/>
            <a:ext cx="876690" cy="451739"/>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93" descr="http://www.einstein.yu.edu/images/logo/einstein-logo.png">
            <a:extLst>
              <a:ext uri="{FF2B5EF4-FFF2-40B4-BE49-F238E27FC236}">
                <a16:creationId xmlns:a16="http://schemas.microsoft.com/office/drawing/2014/main" id="{DD6BC35D-617D-4B2F-B962-587C9119B200}"/>
              </a:ext>
            </a:extLst>
          </p:cNvPr>
          <p:cNvPicPr>
            <a:picLocks noChangeAspect="1" noChangeArrowheads="1"/>
          </p:cNvPicPr>
          <p:nvPr/>
        </p:nvPicPr>
        <p:blipFill>
          <a:blip r:embed="rId78" cstate="print">
            <a:extLst>
              <a:ext uri="{28A0092B-C50C-407E-A947-70E740481C1C}">
                <a14:useLocalDpi xmlns:a14="http://schemas.microsoft.com/office/drawing/2010/main" val="0"/>
              </a:ext>
            </a:extLst>
          </a:blip>
          <a:srcRect/>
          <a:stretch>
            <a:fillRect/>
          </a:stretch>
        </p:blipFill>
        <p:spPr bwMode="auto">
          <a:xfrm>
            <a:off x="5705426" y="1143480"/>
            <a:ext cx="1346734" cy="456719"/>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2" descr="http://cchsmenssoccer.com/images/wellsgame/danafarber.gif">
            <a:extLst>
              <a:ext uri="{FF2B5EF4-FFF2-40B4-BE49-F238E27FC236}">
                <a16:creationId xmlns:a16="http://schemas.microsoft.com/office/drawing/2014/main" id="{90A33EEA-9ED0-40C8-AD44-C4E96C71DB80}"/>
              </a:ext>
            </a:extLst>
          </p:cNvPr>
          <p:cNvPicPr>
            <a:picLocks noChangeAspect="1" noChangeArrowheads="1"/>
          </p:cNvPicPr>
          <p:nvPr/>
        </p:nvPicPr>
        <p:blipFill>
          <a:blip r:embed="rId79" cstate="print">
            <a:extLst>
              <a:ext uri="{28A0092B-C50C-407E-A947-70E740481C1C}">
                <a14:useLocalDpi xmlns:a14="http://schemas.microsoft.com/office/drawing/2010/main" val="0"/>
              </a:ext>
            </a:extLst>
          </a:blip>
          <a:srcRect/>
          <a:stretch>
            <a:fillRect/>
          </a:stretch>
        </p:blipFill>
        <p:spPr bwMode="auto">
          <a:xfrm>
            <a:off x="2701970" y="171087"/>
            <a:ext cx="2051685" cy="369570"/>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4" descr="https://www.roswellpark.org/sites/default/files/node-files/page/nid61380-a1-rpci-rgb-black.jpg">
            <a:extLst>
              <a:ext uri="{FF2B5EF4-FFF2-40B4-BE49-F238E27FC236}">
                <a16:creationId xmlns:a16="http://schemas.microsoft.com/office/drawing/2014/main" id="{133F2E06-9F49-4F9B-A832-FF75C7C5002B}"/>
              </a:ext>
            </a:extLst>
          </p:cNvPr>
          <p:cNvPicPr>
            <a:picLocks noChangeAspect="1" noChangeArrowheads="1"/>
          </p:cNvPicPr>
          <p:nvPr/>
        </p:nvPicPr>
        <p:blipFill>
          <a:blip r:embed="rId80" cstate="print">
            <a:extLst>
              <a:ext uri="{28A0092B-C50C-407E-A947-70E740481C1C}">
                <a14:useLocalDpi xmlns:a14="http://schemas.microsoft.com/office/drawing/2010/main" val="0"/>
              </a:ext>
            </a:extLst>
          </a:blip>
          <a:srcRect/>
          <a:stretch>
            <a:fillRect/>
          </a:stretch>
        </p:blipFill>
        <p:spPr bwMode="auto">
          <a:xfrm>
            <a:off x="4967415" y="189255"/>
            <a:ext cx="1049663" cy="355600"/>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6" descr="http://bionews-tx.com/wp-content/uploads/2013/10/nih-logo.gif">
            <a:extLst>
              <a:ext uri="{FF2B5EF4-FFF2-40B4-BE49-F238E27FC236}">
                <a16:creationId xmlns:a16="http://schemas.microsoft.com/office/drawing/2014/main" id="{4ACC1C8D-5FDE-44FA-9BA2-C0AC001F01DA}"/>
              </a:ext>
            </a:extLst>
          </p:cNvPr>
          <p:cNvPicPr>
            <a:picLocks noChangeAspect="1" noChangeArrowheads="1"/>
          </p:cNvPicPr>
          <p:nvPr/>
        </p:nvPicPr>
        <p:blipFill>
          <a:blip r:embed="rId81" cstate="print">
            <a:extLst>
              <a:ext uri="{28A0092B-C50C-407E-A947-70E740481C1C}">
                <a14:useLocalDpi xmlns:a14="http://schemas.microsoft.com/office/drawing/2010/main" val="0"/>
              </a:ext>
            </a:extLst>
          </a:blip>
          <a:srcRect/>
          <a:stretch>
            <a:fillRect/>
          </a:stretch>
        </p:blipFill>
        <p:spPr bwMode="auto">
          <a:xfrm>
            <a:off x="3445673" y="955048"/>
            <a:ext cx="644939" cy="680017"/>
          </a:xfrm>
          <a:prstGeom prst="rect">
            <a:avLst/>
          </a:prstGeom>
          <a:noFill/>
          <a:extLst>
            <a:ext uri="{909E8E84-426E-40DD-AFC4-6F175D3DCCD1}">
              <a14:hiddenFill xmlns:a14="http://schemas.microsoft.com/office/drawing/2010/main">
                <a:solidFill>
                  <a:srgbClr val="FFFFFF"/>
                </a:solidFill>
              </a14:hiddenFill>
            </a:ext>
          </a:extLst>
        </p:spPr>
      </p:pic>
      <p:sp>
        <p:nvSpPr>
          <p:cNvPr id="111" name="AutoShape 4" descr="data:image/jpeg;base64,/9j/4AAQSkZJRgABAQAAAQABAAD/2wCEAAkGBxMSEhQTExQWExUXGRwZFxgYGB4fIRcgHB0gGx4cICEiHSkgHSIpHhwgIjEtJSkrLi8vFyI2RDMtNygtLiwBCgoKDg0OGxAQGy4kICYtNDQ0NDQyNywsNC00LCwsNC80Miw3Liw0LiwsLywsNCwsLCwsLywsLCwsLCwsLCwsLP/AABEIAGIA2AMBEQACEQEDEQH/xAAcAAEAAQUBAQAAAAAAAAAAAAAABQIDBAYHAQj/xABFEAACAQIEAwUEBQgHCQAAAAABAgMAEQQFEiETMVEGFCJBYTJxgZEHVJSh0xcjM0JykrHSFjVSYoKywRUlNENzorPR8P/EABoBAQADAQEBAAAAAAAAAAAAAAABAgMEBQb/xAAzEQACAgECAggEBwEBAQEAAAAAAQIDERIxBCETQVFhcYGR4SJSwfAUFTIzobHRBfFCNP/aAAwDAQACEQMRAD8A7jQCgFAKAUAoBQCgFAKAUAoBQCgFAKA8ZgASTYDck+VAQD9tcAGKnEJcee9vna1dP4O7GdJzfi6c41GPh+3+AdwglIJNgWUhfiSLCrS4G5LOCseNpk8JmyYedZFDowdTyKm4PxFcri4vDOpNNZRcqCRQCgFAKAUAoBQCgFAKAUAoBQCgFAKAUAoBQCgFAKA5928zySSb/Z8LRqrJeaRj7I5kemwv1N69LhKYxj00s9x53FWylPoY425st9nsjeWBVjihbDEeFp1Ake/6w0ghB0vq9b1N1yjNtt6u7b+fYmmpygkknHv3Md+xTRymeSKBI1jOrSSyhwP0ugi+kcyt6uuMUo6E3nPnjsyU/CYnraWMeWe3BrODY4HG4eZZtSSMC0mgorIWs+3Ii2+3LauuWLqpRa5rq35nGs0XRkpcn14wdyU3FxuDXzx757QCgFAKAUAoBQCgFAKAUAoBQCgFAKAUAoBQCgFAKA+fu28obHYkgFfzhFj/AHdifiRf419LwixTFdx81xbzdLxOwLm8OChRGJ4cQEbP4diPCTa+o7jyFeH0U7ZNrd8z3ukjVFJ7IuZvm+HfXhmYsXj8Wm3hVxsbkgXPkNz6VFdU1ia7SZ2QeYdxxqWBu4IzSJo4ziKOx1eyusg+Q9m462r3VJdM0l1c+zuPCcX0CbfXy7Tt/ZlicJh7kH80m4N/1RXz9/7kvE96j9uPgSdZGooBQCgFAKAUAoCxjsbHChklcIg5ljarQhKbxFZZWc4wWZPCIyftGiKHaGcJceMxEAX2BIPiA94rVUNvCaz4mbvSWWnjwJl2ABJNgNyT5VgbEQnaFGUvHHNLGP10QkH1W9iw/ZBrZ0NPDaTMVcmspNozsvzCOeMSxMHQ8iP4ehqk65QlpksMvCcZx1R5ojP6Uw8Rogk5kS2pVhclb8r2BrX8NPSpZWH3mX4mGpxw8+DMrCZ5HIJfDInCUM4eNlNiCQQCN/ZNUlTKONuffktG6Ms78u7Bg/0ww/guk44n6O8Eg17X8O2+2+1afhJ8+a5d6Kfi4cuT59zMzA59HLxAiS6otOtWjZW8V7WDWJ5GqTolHGWufeXjfGWUs8u4ZVn0eJVmiWRlW4JKEbjmBe1zSyiVbxLArvjYsxyMsz+Kd3jjWTUhs+pCoQ9CTSyiUEm8cxC+M20s8u4sy9p4llMJSfiAatAiZjbrsDtVlw0nHVlY8Sr4mClpw8+DMrL84SZ2jCyoyqGIkjZNibbagL7iqTqcFlteTyXhbGbws+ax/ZI1kanIO0GScSaYy4fEBuMzSYj/AJYh13DDaxYJYWHrsTXt03aYrTJYxyXXnH+njXUqU3qi855vqxn/AA6Nisrws8bShFPEQkOqkk6l9qw3JtbyubCvLjZZCSjnY9RwhJZxuReAy5ZcRiLk6WjgAddirRg3vceEnXbqNLcrVrOxxhHxf8/+GcYZnLwX8f8ApomX4vEtjMUuCERHEZkQhLbHSGjDbA26eVejOFaqi7c7feTzY2Wu2aqxv94OmdisrfC4OKKQ+MXJHTUSbfC9eVxVqstco7Hp8LU66lF7k5XOdAoBQCgFAKAUAoDT85biZthIn/RpG0qg8i+4B9bW26b121fDw0pLdvHkcdnxcRGL2Sz5k5n+aQwRkzqxjOzEIWA99uVYU1ym/g3NrrIwXx7ED9I2PY5Y7oGTWVB1Cx0k+Y8r+vWujgoL8Qk+ow4ybdDa6zbsNGqoqpsoAC26AbfdXFJtvLOyKSWEah2QXRmGZRr+jDxvbyDMCT8/9BXbxLzTXJ78zj4fldZFbcj3CySLmuM4aCQ8KK93025+hvSSi+HhqeObCclxEtKzyRNZSZJe8d4iVCW4dgb3TQCPFYX3Zvmaws0x06H3+eTavVLVrXd5YIztaLYrLQNvzzf5a14f9uzw+pnxH7lfibOsChmcABmABPULe3yufnXJl4wdWlZyaZ2CnnGGcRxK68aXcyaf1j5aTXfxig5rL6l1HDwjmocl1vrMnsSzHE5iWAVuMtwDe3h623qnFY0V47C/DZ12Z7SieSRc3YxoHPdhsW0/rdbGpSi+G+J4+IhuS4n4VnkTeVTSvNNxo1jKhAlm1XDXJN7DzHL0rnsUVBaXk3rcnN6lglqxNjnP0xJPw4mVjwLkOo/tfqluo529ffXqf8xw1NPc8v8A6anpTWxMdncSkWX4cSljEY95FJ8B6HTuo8r+m9tqwui5Xy0752OqlqNMc7YNZz7PMQ8yQ4Cbjl4yr8MNYXPO7O1iAOdxauummCi5XLGH1nJddNyUaXnl1Gr5r2bkw+MjwsbapSEII2szdLbgDr0FddfERnU7JbHDbw8q7VCL5neYU0qASWIAFzzNvOvnW8vJ9ElhYK6gkUAoBQCgFAKAUBC9oMh7wYpUcxTwkmNwLjfmrDzU1vTf0acWsp7mF1OtqSeGtjAz/LsZi8O2HZYE1WBkDt5EG4XTf/urSmyqqams+Hv7FLYW2Q0PHj7e5OZlliTwNBJurLpNuY9R6jnWELHCeuJtOtThpZHZfBjYYxD+Zm0jSkrMymw2GpbG5HoRf0rScqpy1c13GcFbBaeT7/b3MnIsnGGV/FxJZGLyudtTHoPJRyA8qrbb0jXUlsWqq6NPrb3I3DZRi0xU2JBgvKqqUOvwhfW25+Faytrdahz5GcarFY55XMlcthxAlleZoyrKgRU1WXSXLE38zqH7tYzcNKUfvY2gp6m5P75kf2gyjETzYeRDEogcuA2ol7i1jYbefWtKbYQhKLzzM7apzlFrHInJGk0bKuvoWNvna/3VgsZ7jbnjvITstlM+EieNjFJdmdSpYbsb2Nwdr+f3VvxFsLZKSyjCiqdUdLwx2fyieCbESSGJhO4c6dQKWBAG48Xl0pdbCcIxWeRNVU4Sk3jmWmyjF98OLUwC8fD0HWdr3vcAb/CrdLX0XRvO+SvRWdJ0ixtgk8JDiTNrlMegIVVU1cyQSTfnsNveetYydenEc5yaxU9WZbYIHtZ2+hwjGKMcaYcxeyof7x6+g+6unh+BlatT5I5uJ46NT0rmzmmZdrsRiHVpyJIwwJh5I3pbn8STavVhwldaxDk+3rPKnxlk5Jz5rs6joXZjOYsPh+GrIVVTJGHYKZUNzseWtSCrD0B2rzL6pTnlrufc/wDH1HrUWxhDCfLq71/q6zLw+YS4dzGscckkxZkN1jAI5mx8RjAtYi5Jv1FUcIzWptpLz+2X1yg8JZb8vtHMO0+Z3xjSwyEstryqbamAsWXovkPQV6/D14q0yXl3HjcTbm7VB+febJ2e+k6VLLil4q/212Ye8cm+4++uW7/nRfOvl/R00f8ASkuVnM6hluPjxEayxMHRuRH8D0NeROEoS0y3PXhOM46o7GVVC4oBQCgFAKAUBGY/EYpXtFBHIlvaaYqfXbhn+NawjW18Tafhn6mU3Yn8KT88fRmP3zHfVYftB/Cq2mn5n6e5XVd8q9fYd8x31WH7Qfwqaafmfp7jVd8q9fYd8x31WH7Qfwqaafmfp7jVd8q9fYd8x31WH7Qfwqaafmfp7jVd8q9fYd8x31WH7Qfwqaafmfp7jVd8q9fYd8x31WH7Qfwqaafmfp7jVd8q9fYd8x31WH7Qfwqaafmfp7jVd8q9fYd8x31WH7Qfwqaafmfp7jVd8q9fYd8x31WH7Qfwqaafmfp7jVd8q9fYd8x31WH7Qfwqaafmfp7jVd8q9fYd8x31WH7Qfwqaafmfp7jVd8q9fYd8x31WH7Qfwqaafmfp7jVd8q9fY5tiPo3x7uzkw3Zix8Z5k3P6terH/oUpYWTypf8AOuk8too/JjjusP75/lqfzKnvI/Lbe1A/RljusP75/lp+Y094/Lbu1D8mOO6w/vn+Wn5lT3j8tu7UPyY47rD++f5afmVPePy23tQ/JjjusP75/lp+ZU94/Lbe1HQPo/ySbB4d4pypJkLLpNwAQvoPMGvN4y6Fs1KPYenwdMqoaZdps9ch1CgFAKAUAoBQEPnGeHDyRR8Fn4raUKlbarXsbkW2/ga3qp1xbzjBjZdokljOS7m+aGBUYxF9TKnhYbM5Cgb+Vzzqtdam2sk2WaEngZ5mxw0JmMTOAPEFIuOQ2vz3NKquklpzgW2dHHVjJSc8RsL3qJTKmnWQCAQALnn5i3Kp6Fqzo5cmR0ydeuPNF+LGu0Il4RBI1BNQvbnz5XtVXBKWnJZTbjqwYuU52cRh+8JC2ki6KWF3539By2q9lPRz0Nla7dcNaRcyDORi4eMiEKb6QSLkjYg25b1F1TqnpbJptVsNSRRg86MuHOIWFtO5UaluwF7keVttutJUqM9DZEbdUNaRjYftG8kAxCYWRkKlx4kuQPTVe+3Kry4dRnoclnzKxvbjqUXjyM/OM07vCZyhdVGpgCAQPjzrOuvXPRk0ss0Q14MDEdpuEsUk0LxxSFQJLqwXV7OoA3HyrSPD6m1F5a6jOXEKKTkmk+skc5zVMMgdgWLMERV5uzbBR5fOsqqnY8I0tsVayynCY+QyCOSExkoXBDBhsQCPQ+IUlCOnUnkRm9WGjHxOeFMSmG4LF3Usp1LbSOZPmPdarxpzW555Iq7sT0YLuOzV0l4SQPLZA7MrKAoJIF9RG/hPKohUnHU5YJnY4vCjkwss7TGYQuMPIIpjZZCUsOfMBrjl086vZw+jKclldRSu/Xh6Xh+BX2pzFcKExLyOEXwGNbWcuR4txzUAn4VHD1u3MEufb99ovsVa1t8uz77CRwamGAapGm0qSXNrv5322rOXxT5LBrH4Yc3kiP6UsDArYWVWnvwwWj3sAxv4ttj51t+GWJNSXLfcwfEtOKcXz22/0lcozAzKxaJoWRipViCdgDe6kgjfrWNkNDWHk2rnqzlYM+szQUAoBQCgFAKA1ntcQJ8vJ2HeLX9SjW++uvhv0WY7Pqc3Efqhnt+hndqD+biHmZ4bDr+cU/wBPwrPh/1Pwf8ARbiP0rxX9oudo3AhufKSL/yLVaVmXk/6LXPEfNf2aln8Zy3j6QTg8SkgsN+DKVNrdFau2l/iNOf1Rx5r2OO1fh84/TL+H7m8RJaEDogH3VwN5l5ncuUPIhfo8/q7D/s/6mt+M/fkZcJ+1EhXkfCYnE4NLjvVpMOQPZZzpkPw9r/D61ukra42P/55P6f4c7brnKtf/W31/wBNxmw6x4do0FlWMqo6ALYVxKTlPL7TscVGGF2Gp9ncDiHyyHh4jSDGCF0AbA3I1XuNvOuu6cFe8x6zlrhN0LEuomu2bhsvxDDcGIkHqDWHCrF8V3m3EvNEn3GvYhXL4KHFvfCSLGY9KhQZFAKpId9j5WIv8K6o4xOVa+JZ9O1HM85hGx/C/wC+xm09pMrixMaxSMUJYGNlNirgEgj1sDXHRZKuWqKz2+B131xsjply7PEi8nzDFQ4oYPFMkwZC8UqixIXYhhy+X3+W1sK5V9JXy580ZVTsjZ0c+fLky5mP9a4T/oTfxWoh/wDnl4otL9+PgzYpx4W9xrlW50PYgPo9H+7sN+z/AKmunjP35GHC/tRMfNFOKnlTgtNDEhi2ZR45AC58RFyq6QOhY1avFcE84befJGdmbJtYyksebLvYLGs+HMEv6bDnhSA+nsn3EfO1RxcEp647S5otwk24aZbrkyjtL/x+WftTf5BU0fs2eX9lL/36vP8Ao2gCuM7T2gFAKAUAoBQCgMTM8uixCcOVda3B5kEEciCNwfUVeFkoPMSk4RmsSMXB5DFG6veSRl9gySM2i+2wJsDba/OryvlJY5LwRSNMYvPN+JkZplceIULKGKg3srsu4sQTpIvYjaq12SreYl7K4zWJHuMy2OWFoJAWRhpNySfmd7+tRGyUZaluJVqUdL2Lk2EV4+GxbTaxsxUke9SD8qhSalqRLinHSyzlOUxYZOHCGVPJS7MB7tRNuflVrLZWPMtyK641rES5Pl8byxzMt3jDBD012v8AwFQpyUXFbMOCclJ7orxmFWVCjatJ56WKk+l1IP31EZOLyiZRUlhkbF2Xwyx8JRKI7W0iea1j5e3Wr4mxvU8Z8F/hmuHglhZx4sy8flMU0XBkDGO1tIdluOh0kE/GqQtlCWpblpVRlHS9i3PkUDwd3dS0W1gzsSLcrMTqFrdalXTU9a3IdMHHQ9ivG5THKiKxf822pGDsGU2Ivqvc7Eje/OojbKLbXWTKqMkk+o8wOTxROZBqeRhpLuxZrDyFzsPQWpO2Ulp6hGqMXq6yifIYXmE7B+KAQrCWQWB8gA1relqlXTUdC28EQ6YuWrr8WZuLwyyKUbVY89LFT81IP31SMnF5ReUVJYZjZXk8WHThwhlTkF1u1vdqY25+VWstlY9UtysKowWI7FWW5XHAGEeoBiWa7s253J8RNiaTslP9RMK4w/SWcHkMEUrzIHEj21sZHOu3K4LEG3uqZXTlFRey7kVjTCMnJbvvGOyGCaRJZA5dL6CJZF0352CsAL2pC+cYuK2fchKmEpKT3XeySArI1PaAUAoBQCgFAKAg871d4w6qWs4k1KJGQHSARy6GuirGiTfd1ZMLM64pd/Xgws2eRFwu0zMQ2uNZWDNZC2m4IuQfnar1qLctvHHeUm5JR39TMwOYMmBSUuJ3KDSRvrZvZGwBJ3AO19jtVJwTuccYWS0JtUqWcvHqOzOLaSJ4pWcyRMUZmBRmU7o5GxF1+8Gl8VGSlHZ+fkKJOUXGW68iKyfGy6sLDO7s5AkSQMQJkKaiGsbalbSDfmCOprayEcSlFctsdjz9UZVzlmMZb7+Kx9GVS4xhiJY3kkSIzhOIHPgOhHWPn4NTMfF/h2uKhQTgmkm8beb5+XZ5hyetptpZ38ly8/Ykc4Vu8QIhcho5boJWTVo0aTcG9xqPz3rOvGiTfaurPaa2Z6SKXY+vwDl1xGCUu41RPrBY+JkCWvvYndvf8BYsOE2l1r6kNtWQT7H9DHxbuuFkYO5ImsrcRuXEC2ve9rbffzq0UnYljq+hDyq289f1L+RBpUnVnkUCXSELkvFptdS3teLmDc7NsarbiLi0lt5MtVmall9fmi92ZQtHxC7sSXUhmJHhcgEXOxsLbc6re0npx94LUptZye9qMU6xcOIssslwrIpYrYXLWA5XsP8AEKURTlqlsiL5NR0x3ZRJjjiMEsis0TPpW6mxjcsEI581a+x6VOjo7cPnj+UNfSVZXLP8Mio80ml7uGZk4MqxYm1xrkN1AB/s8m6HiL61s64R1Y61leH3/RirZSxnqeH4/f8AZt8pFjfYWN//AIb1xLc7HsaG+aYkYOSHiPx0iE3E8zGUD87c9V067Xr0VXX0qlj4W8Y7/vmee7LOicc/ElnPd98jZO0GJIgEcTMHlGlGUM7KLXL2Fybbb9SK5KYrXmWy8jquk1DEd35mFmWatJljzqTFIqb2JBR1Olh8DcWNaV1KPEKD5rP8GdlrfDua5PH8l/PGmjliaEswSN2eLUTxVUxja59oBiQfM7Gq1aZRal2rn2b/AMF7XKMk49j5duxl9mZxJAJFZnV2YqWLE6dRC+1uNrVS9OM8NFqJKUMolaxNhQCgFAKAUAoCxLhI2ZXZFZl9liN19x8qspSSwmVcYt5aPZcIjMrsisy+ySN193Sik0sJhxTeWigZfFYDhrYNrAsNm56vfep1y7Roj2HvcYtTtoXU4s5tuw6HrUa5YSzsNEct43PY8HGoQBFAT2LAeHa23TajlJ557hRisYWxafKoDrBiQ8Td7qPH7+tSrJrHPYh1Qecpcy4cDHqV9C6kFla26joD5VGuWMZJ0RznB7isJHKAJEVwDcahex6ikZOOzEoqW6PJcDEyCNo1KDkpAsLelFOSeU+YcItYa5FSYVASwUAsAGIG5A2APW1NTfLI0rfAwuESIaY0VBe9lFhc+dJScnlsRiorCWD1sMhcOVBcAgNbcA8xfpUanjHUTpWc9ZZGVwhdAiTTq1W0i2rnf33q3STznJXo4YxgrnwMTizIrDVq3A9rr7/WoU5LZkuEXui7LGGBVgCDsQfOoTaeUS0msMtHAxaSnDXSVCkWFiovZfdudvWp1yznJGiOMYCYKMFSEUFBpU29kHmB0H/qmuXNZ3GiOU8bFv8A2VBoZOEmhjdl0izHqR5mp6Wec55kdFDGMLBdGDj1B9C6gNIa24HS/So1PGMk6VnOC5FEqiygKNzYC3M3P31Dbe5KSWxXUEigFAKAUAoBQCgFAKAUAoBQCgFAKAUAoBQCgFAKAUAoBQCgFAKAUAoBQCgP/9k=">
            <a:extLst>
              <a:ext uri="{FF2B5EF4-FFF2-40B4-BE49-F238E27FC236}">
                <a16:creationId xmlns:a16="http://schemas.microsoft.com/office/drawing/2014/main" id="{399C5458-1228-42BF-B6F4-E84661B143A5}"/>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12" name="AutoShape 6" descr="data:image/jpeg;base64,/9j/4AAQSkZJRgABAQAAAQABAAD/2wCEAAkGBhISEBQUExEUFRUSGRIWFxUUEBIVGRcWGBcVHxobGBMYGyceGB0vHhYXHzsgIygqOCwuGx8xODMsNyYrLSkBCQoKDgwOGg8PGiwkHyUsLCwpLCkpKSwqMCwqKi8sNS8sLywsLDQsLi8pNDQsLCwsLCwsLCwsLCwsLCwsLCksLP/AABEIAMsA+AMBIgACEQEDEQH/xAAcAAEAAwADAQEAAAAAAAAAAAAABAUGAQMHAgj/xABHEAACAQMCBAMDCQMICQUAAAABAgMABBESIQUGEzEiQVEHFGEWIzJCU3GBotIVJJEXVGKCkqGz0SUzNDVScnN0tGNkdbGy/8QAGQEBAQEBAQEAAAAAAAAAAAAAAAECAwQF/8QAKxEAAgIBAwIFAwUBAAAAAAAAAAECERIDITFBUQRhobHwInGBEzKRweFC/9oADAMBAAIRAxEAPwD3GlKUApSlAKUpQClKUApSlAKUpQClKUApSlAKUpQClKUApSlAKUpQClKUApSlAKUpQClKUApSlAKUpQClKUApSlAKUpQClKUApSlAKUpQClKUApSlAKUpQClKUApSlAKUpQClKUApSlAKUpQClKUApSlAKUpQClKUApSlAKUpQClKUApSlAKUpQClKUApSlAKUpQClKUApSlAKUpQClKUApSlAKUpQClKUApSlAKUpQClKUApSlAKUpQCviaZUVmZgqqCzMSAAAMkknsMV915X7Uuai1ylglwIYiv705TOzjIQ7ZPg3wO+tQTjNdNPTc5UjGpNQVsvpfa9YKSdNwYhke8C3bpavJdRIbJ/wCX8ag2ntvsXkVWjnjRjgyusWlfiwVycfdUHkPli5mtkkS4a0tZAcW2eu0g7M7zNjQWOo4iC4yCMHJPZxHkSW2d7+a6WUW8MmopaKkxUI/zoYuUM6gjDFcNpHY716cNFNx/v/P8ON6jSaN3wfmW1uh8xcRyHAYqGGtQf+KM+JP6wFWdfni2ljsr2zvImnFu51mSRo5ZCA2Jlbp48WlgCCM5O2rYn9DKwIBByDuD8K462koNVwzelqZ3fQ5pSlcDsKUpQClKUApSlAKVDPEf3gQ6Dko0mvK6cAgYxnOcsPLGPPyqJJzGgga40t0ELZk2HgViGkCncxjBOfMDIBGM2mS0W9KgScVAuUg0EmSOSUNldOmNo1IO+c5lXy9a54RxUXEZkCsoDzR4bTnVFI8bHYkY1I2PhjtSnViydSoXC+KrPGzoCNLSIVYYOVYgEjyBGlx8GBqHbczLIjlYpA8UqxPG2lWBZwqMMnDIdQYMD2z5gilMWi5pVbLxxUuVt2VlaRdSOcaHbxeANnIfCM2CNwpIzg4lWN11E1aCu7DBIJ8LEeRx3BpQskUqnuuZFjW6LRyfugBKgKzS6l1L0lB3yfAM48QI+NTI+IhpFVVLK0fU6gK6QMjTnfOTkkYGMK242ypi0TKVUNzGghW40t0GK4kGD4GICyFRv0zkHV5A5IAziX+0P3jo6D9Dqa8rpxkjGM5zken40pi0TKVAuOKFZ1hETMWR5AwZAuEZAQckHOZB5etctxQao0CMZJFL6NvCo05LtnA3YDbOd8ZwcKFonUrqtpSwyyFSCRgkHse4I7g96jcK4ulwrsmR03eMg4yCv0T8AyFHH9F1NKLZOpVPbcyK6y4jcPA/TeJtIbdsK674ZD3DZ8mHdSBMk4iOp0lGqQKHZQQAiksFLHyBKsBsc6TtsaUyWiZX549qkzHitzqUKV6YGPrARoQSfM4P92PKv0HbyllyVKncYOPIkeXltmvKOeeUpVkuZZWsxayS9YyyGQTnwRAwIVGRqMKjw74yQdyp9PhZKM9zz+JhnCjSJzMlhaxxRxNJ7vHGAhDh5FCBmZCV0McB2Az4tJ7YOPvjfOCSSy2nu4ePpxiUytIoYToSiKqRuTkZyxwBg98HFxwrjsM/D1uECrG6EBWkVMYyugydlIIK/A1nuExxS3F1JOITA9tbLKpuYZVHQAfYo2XjxKSS6pkaDghiBhJb2t17m3fCZ5Rb8DkkskWNbmSZ55Q0KR/NxlI0B6oxqWU579sIwO61+geWbpJLK3eN+ohiiw+CNWFAzg7g7djXg3CStzeXB/aDWfvEkjIxEoEuuR20yMrKE2I+ltviveOWOApZWkVuh1CIHLYxqZmLMcZ2yzMceWa9Hi3sk+Tj4at2vlFpSoA4rq6hiQyCIsrEFQC6/SVM/SYHY9hnIzkEDsl4iBKIlGqTTrIBACpnALHyyQQPXSfQ14aPXaJdKpp+Z0WJpNDExzRW7xgpqSSSSNFB3xj52Nu/0WB+FTWvX3+ZYkFRgMm+e5znAx8fh60piyZSqqDj2qJpei4VVkbcx79NiGGzHB2JGe9do4t4oB02/eASN18OF1eLf09M7/xpTFosKVV2/G9bzKsTfu8qwudSAaikT5XfcaZV9DnIx6qULPqC1kNz1XCqFjMYAYkkl8k9thhV/ie2N6yPlyT9nvYEjQySQLKGORA2QMqQT1Ahx5gkZyM4GlpVyYopbrg7NeQy6I2iihniwxy2qR7dlIUjGAImGc+Yro4bwaaKzaDCAvNcMdLnAhmuZJCFOkEMI5CvbAbzxWhpTJ1QoprLhkkV3K64MMyRlgWAYToCurAXcFOmu526a+u0SflyRuhKpVJ42jEmCSssAlDlGOASRuynGxyOzNnSUpkyYlNxPgpuGlWQBUZIem6t84ksbSsHUFcKQWQg5O4ORjvN4RbyJAiysrSAHWyjCsxJJIXyBJzjyqZSpe1FoqJuCk3yzggKYtEq75Zo2Jh27YHVmJ+Oj0pwDghgiaNiGALJHgY024LdKP8AqqcVb0q5OqFGaj5ckPD1sH0lFRIDJqPigXC/RGCHKDHoCc5OMGyktpRcmVVQr0ggBkKktqJ7aSMb+tWdKOTYopp+FvLcxPJHEyLDLG4JydbtCfCpXBXwMM5B7bV2T8NdblJotJHT6MiMSDpDakZG3GQdQ0nGdWcjTg2tKliilSxuBBIucvLI30p3JSFmAOGIOHCZwB9bG/nXNnwqSG7kdMGKZE1gsAwljyFYKFwQUIUknbppt3q5pVyGJnLvl6R+lKpWOeNwHIYsslu0wZ0bYZIHiU48LDvhmzMbhbpdvcJhhPHFHIhYqR0jKUZDj/1WBBx2BB8jb0pkyYldwG0ljh0zNqcvM2eoz4RpXMa6mHlGUX7we/c4n218LWS2ik6gEkT4SIvgyiTSCETPicYB2zsG9ah+0f2oSwzPa2mEaPAkmKhiCRnSikY2yPEc+Yx515RcX8sknVeV2kyD1Gdi4IORhicjB7Y7eVe7Q0J2tR7Hi1/EQScOT2PkC4kXhdu9rH1lTrLPbswV2YyOdcTnw53IwSARgZUpg0XHOXrzidyiwW09tHEpike6uS+NRVmBGti22k4BOTjJGM1X8C9oCQIw1PG0qyOGiQMIZznUDG/heB2xIFGSjM4GBg13/LKBJCLe+ngjnMjTMtv1WG5YHXIA3XYuyFwGAUIPqg1cJxm5Je5c4Sik2U3EOV7b9sCyWUCANDG7u4HaNDKNeR4mYMNuzNgDbFfoVRttX5c41xATzM4UqnhVELFisagBQzHdmwMknuxJ86tuWuf72y0rHLriGPmZfEmNtlP0o9htpON+xrpraE9SK33SOOj4iGnJqtmz2mTglxFbXUMDDMrXMkEnUZGjkmZ38eBuqyOSCM5GARtlpo4S8d3108QeFIZELHV82ztGyse/+tkBBPmDnbB7OWePpe2sdwgKiQHKncqykhlz54IO/nsatK+a202mfSSTVozPEOWpGhmC6DJcXNtcOGchAInt/DnSSfm7cDtuSfKrmxtdBfESIGIbCH6TYAJOwA2VR+FTaVHJtUWils+GzLZPCwTqETgYkYr42crlioI2YZ29e9fMHB3V7VhHEvSVhIVbByUC+HweIZGd9NXlKWTEz1rwN1muZGihbrXEc0ZLnUoWG3QZ8HfMJbAPnj1pWhpUbstFTJytasSTFksSSdcncnf61cfJK0+x/PJ+qs1zzzFe2dzaRwyxFbyTpDqwajGxeNc5V11D5ztj6vc522trC6ph5C7ebaVX+CjsPvzW2pJJ3yZTTbVFf8krT7H88n6qfJK0+x/PJ+qqaTid4OLrZddOi1ubnX0B1NpNBTVq09yG1afhjzrScUjlMZMUojdQxGqMSKTj6y5B/gwo01W5U0+hE+SVp9j+eT9VPklafY/nk/VWV9nvtEkuZPd7wLHPIqSwYUossToGAGScnHi77jPmpq8584jc2tnLc28iZhUMY5ItasMgHBDKVO+fPt2rThNSwZlSTVonfJK0+x/PJ+qnyStPsfzyfqqZw2CVUHWlEj7ZKxiNc+elckgfeTWP555ivbO4tEhkjZLuTp5lh1GNi8YBGll1D5w+X1fjWYpydJlk1FWzSfJK0+x/PJ+qnyStPsfzyfqqfHA4Qgyksfr6UGPuXGMffmsZwLmW8bis9jcyovTGuJo4NJlTY7szEfRYdh3D77UipSTp8BtKrNJ8krT7H88n6qfJK0+x/PJ+qpXGLkRQSSGTpiJXkLaVOAoJOQe/aoHKE13LaRy3bKJZVVzGkegRhtwNySWxjOT32xU3q7LtdHb8krT7H88n6qfJK0+x/PJ+qs5x3jd9DxK1tI54il0HOqS21MmgMTnS6hth8KvZeHcRI8N9AD/8exH/AJFacWqbfP3M5Jukju+SVp9j+eT9VPklafY/nk/VUngkkzW0JnAExROqAMASYGrA9M5rM8+cfu7I25hkjK3EywkSQ6iurcFWV1GBg7EHy3qRUpSxTNNpKy9+SVp9j+eT9VPklafY/nk/VUTiVnxNULQXVuzAEhJbRsMfTWkoK/wNfHIPOP7RtTKY+m6MUdckjOFIKk74IYbHscjfGSqWOSZLV0dsns/4cxJaziJPckEk/eSa+f5POG/zKH+yf866+eebGskhSJFee6kEUIckIGJA1PjcqCy7D1rsm4VfrGzrf6pQhIjNtAIC+NhpA6oGdv8AWHvWlnSbfuSo3wP5POG/zKL+yf8AOn8nnDf5lD/ZP+dXdjIzRIzjDMqFhgjDEDOx3G/lWK5w5jvbW9s4IpY2W8bRmSDLJ85GpOVZQ20mcYHb41IOcnSfqSWMVbRdfyecN/mUP9k/50/k84b/ADKH+yf86vYI2VcM5c/8RCj+4Csdww8XezW4lu7aNmiEpiNg7FfDq0s3XXB/Daicn/17msY9i7h5LskGEt1Ueis4H8Aa7PklafY/nk/VWa5U4jxS/s0uVu7WLWXGj3B3xoZl+n7wO+M9q1HLVxO9qhuMdbMiyaRgaldl2Hp4aTTjyxFp8IqXteGC8FmV/eGTqhMz7pk7686c+E7ZztSxteGTXE1vGuZbbT1VzONOoZHiJwfwJru574ubW0eSJc3MitFCVRWfUQSSARuFVWkx/RqTydxlLyziuQqh5VAkwMfOJ4WGcZIyDjPlilPHLftz1Fq6Oz5JWn2P55P1U+SVp9j+eT9VOZpbkRILQoJXkjQF1LKFJ8ZIHfCgn8KyvN/GuJ8PiikN1bTdWVIdPuLpp1K7as+8HP0MYwO9IRcuGJNLdmrj5WtVIIiwVIIOuTuDt9auap+IRcVhCOLq3mXqQCRFsWibptKiuQxmYbKSe3lSstedltdil9qn+28H/wC6j/xrWvR6yHtG5Ynu4oZLbR17SQSoH2DYwdIbOAcqp32OMZGcjtted5MBZeGXyS43VIFlQnz0zq2jH/MVro1lCNdLMJ4yd/NjiYf6fiP/ALCf/wAiD/OtLdtiNz6K3/0aouA8Pmkupb24j6TOiQQwllZo4VZmJkZSV1szZwpOAq7nysOYbllt5AkUkrukgVY1HcqQMsxCrufM1iXKRtcWYuXk333g3D5IT07q3trRoZAcZIiQ6CfIZGQfqnftkH4j5t/aHCbqGUdO6iXpzIRjfWF1hfIZyCPqkEdsE6vkgyJY20MsMkUkEMUbBwuMxqFyrqSpBxnvnHkKzPtH5KZpFvbVW6oKCdI85ljyuTgfSIAAI8wB5qAeyknLGXfZ/OjOU419S/J6LXnntUH7zwn/ALuL/Fgr0OvO/aHaXVzc2TW9pNIlpL1ZG+bTOHiICB3BJwjeQ8vjXPQ/evnQ3qft/j3PRK889qli0D23E4R85aOqydhqiY4AJx6syfdKa3trc61zpZfg6lSPw8/vFdfFeHJcQSQyDwSoyN64YYyD5HzrOnLCVlnHKNGe45dpfC0tozqjvNNxJjztY9LEH4M7RRkHuGf0NausN7K+WJbWCRrjPVLNCuoMNMMLyYCg/VLtK4PmGU+lbgmmpSeK4QhbVs885z1/tzhnT069Nxp15050P3xv2z/dVxzQvE/crjpG219KTGhZg/0T9A5xrxnGfPFVHMsdzJxWzuYrK4kitQ+ogQoW1hh4VkkXyP1sVo25plAz+zL7PoBZk/xFxj++uj4jVceXdmFy/v8A0X0fYfcKwPtfz07HGM+9xYz2zpbGa2HAJpXto2nQpK4LOhIJQsSdOR3xnH4VkPaZbXFyLdba0mlME4lY4RF8AIwC7AkknuBjbv2rOltqKzWpvA55s5wvLWaKGQQQR3PhW90ySpGxzkNHlcEbHJbGDq3CsBpOUeVIeH2wghyRkszNjLMQBk42GyqAPQDv3pxbhcXELSSGVHQOPrppdHG6sudiQfTIO49aqOQJr2GM2t5DJmBikVxgMskYzpyQSRgDYsBtjO4Oa2np7bd138yK1Lf8E/nXk5OIQqhkMckZLRyKM6Wx5jYkduxB2G9ZV+bOKcLwOIQC5twQvvMJ8QyTjV2BP0Rhgm5+kxrW8wX9xDc2zxwSywYnE/SwxXIj6Z6ectuG7ZwM/ca7mTikt5ZyQWtnOz3CtFqnia2SMNsXYygNsMkBVJJxV026Skk17fnoSS3bWzNPw3iMdxCk0TaklUMpwRsfUHcH4HtWC9o3+9uDf9WT/EtcVseVuBizs4bfVq6S4LYIBYksxAPYamO1Y7nizuZ7+wmgs5njs31u2I0yDJESEV3DE4jPcDuKmlS1Nntv7Mal4b87Ho1ReK/7PL/05P8A8mu22uNa50svwdSpH4GoHMN2ywSKkMkzujhUjC7kjAyzEKo39f41xXJ1fBn/AGPf7oh/5p/8V62lYv2Y289tZpbXFtLE6NJhjoZGDMW+kjHHfG+O1XnM/EZ4reT3aF5Z2VhGFUaQx2DMzEDAJzjOTiumor1HXcxDaCM4Oa7N+JyvPdQotmGt4leVQTI2DPJgnywsYPwk9aqPZ5xeC24nc2UMqPb3DGa2ZHUqG05ZBj+iMY9IvjW45PsRBZQwhXUxqA/UUhmkO7sTuGJYs2QTuay/tN4RcTSWs1nDI9xayZyBpXTs27MRq8SqMDOzNXWMotuHR7fx1+dzEk0lI9Crz720f7Ja/wDdxf4U9bbh18ZUDGKSJsDKSLggkdsjZvvBNYr2p2dzdxQxW1rLKYphKzeBE8CSLgF2BJJcbgEYBrno7ais3qbwdHoFKi8PvTKgYxSRHbKSKAwJ8sqSp/AmlcToSqVg7+Jf240ck1wsJslk6aXVyi9UzsurEbjB0jHpVpb28DQ3nRlnKrlDqubkssixBspIz612kTsRuCa6OFGMtzUUrzK3vFfhMBS5uG4g9sjxql1cvI8xUAFotRVk1HcsNIGScYyPROGGXoRdbHV0J1NPbqaRqx8M5pOGJU7JNKxFzx2WO/guGY+53TPZgHICuDmKX+u4kXPbSYz51e85L/o+6YM6tHDO6skjxsrLGxBDIQe4qYU15jLZsuqVieAcbaGY8Mvmcvv7vcMxHvMX1fnAc9Udjvk4Hmd53DuHAcNfMkxYrOdbXVwz5UyacSl9QwMdjVcK5ClZqKVg+UeKmWztraOYtcy28M08k00ruiSD6a6jl2J2ABAXYn6qtqrbgiRwdLXMwxu8lxM8hPr1S2oH7iMeWKko4umE7LKleb8qNbtwmGW4uLt5GiLORfXwYsc9sSaQewq15ntCLzhadWYCSSRJNFxPGJAkDMNSo4B8SA7/ABHma09P6sfv6EUjZ0rPc7QH3TwNIjCS0UNHLJGwVriFWGpGBxpJFV3PQ6b8PKySxh7uKKTRcTIGjMcpIYKwzuq7msxhfr6FcqNlSsTHLq4hbmwmlliDSreAzyzQqFQ6QWkYhJQxHhQg7+IYqP7Q+Em34fdXKT3Im1KwZb26QKHnQaViWTQAFbTsPjWlp20r5I50m+xvqVVWHL6QzdRJJ8FWVkkuriZSSykMBK7aSMEbYzqq1rm66GkKVh5+OSx8Qt7gsfc7wvaAE4VHUkwy/HW3UUHzUx1tZUBBB7HvuR/eO1WUcaInZ90rAchcRkinFvNLK6XkEN5bNNI8jDKJ1otbsScEqwHoT8TX1zJePJfWUnWlW396NroSZ0WVunIWZtDDUBIgQA/8D9w1b/T+qiZ7Wb2lcAVmOe+GTTxxrbzSRTapCrRyumSkMpVWAOGUvoyCDWIq3TNN0jUUrO8K5r6/DkuVT51wE6R1DFzq0GM7ZAEmxONhk9qr/Z9FIsl+ks0szw3LIHlldj02iiYYQnSgyzHCgd8eVXB076Ey3NlSs1zoZ5Ymt7Vyk+gz6l8umQY1z5a3AX4qslWPLnGkvLSKdRgSqCy5+i3Z0PxDAj8KmP05Fvei0pWO5TiP7R4mGklZYZLdY1eeV1QNCGbSjMQMlvSq7it5PYXU92jTS2sbrFcQdR5OnH0YnE0QdvDhnIIG2Dk4xkb/AE7dX0MuVKz0KlZW36Vxf288U0jQyW876VuJhGzrJbhWMOrTkB5AQR3O+4GFYao0nZwLO4/bJufdn6JtlttXUgzrErPr0dTOjDY9c/VxvV5xZCIZenE0jyBhpQxgliukEl2UdgB38qn0o5XRFEwdtypO/C7VOmYL6wROhIzRsOoigFdUbHMbgaSD5EHG1XN9fXsliNNnLHcSgI6rNbEw5IDurmTS2AWK+pC5A3xo6Vp6jfK6jEyvMXKEUnD3hihkDdMLEizH5t1HzeA0oQaSF7Hy2ri/S8uOEyQyWzC6mgeFh1INPUZCpfUJMBMnPr8K1dKim/WxiUXMPAffrYAhoJkIkhc6C8Mq7qfAxBHkQDuPwrrsobhOGKjxF5zGyuiNGPnG1ZILsq6cnP3eVaGlTJ1Qx6mBt+TZJOG2qsklte2MaLFMjQlgyqBgFXIaM+asR93roeDcSvGtc3Nk6TqMFElt2WQ+qHqYUH0YjHbfub2lalqOXIUaM3yNwyWHh0VtcQlWiTptlo3RxvnTpYnGD9YCvvmzhM0jWs8Ch5LOUydNmC9RGR0dVY7BsNkZ228q0NKmbyyFbUZ25lnu1WI2ktuvUhd3ne2PhjkVyqLFK5ZiUC74ADE5JGDG52s7iWSyMNs8gt7mKdyHgUaFSRSBrkBLePtjGx3FaulFOnaQcbMpd8Knt71bq1iZ0ucJd24eJTkDwzrqYLrH0SAfEMd8Zrs9onDZ7rh8lvBCXebp4JeNVTTIjHUWbPZSPCDvj7609KKbTT7BxTTR02kzOgZo2jJ7o5QkfeUZl/gar+Znn6DJbxuzyYTUjwqY1YgM4MjAagpYgYO4GcDeralZTp2WtqMpzLyhHJw94YYpA3TAhRZiOm6gdPAaUKApC9j91TLe6vG4f85bsLrp6CvUgwZdONQYOQE1b+oB7Gr+lazdUyY72ZHjnLc09pamEGC6tGhMbN0zoGAkmdJIK6Cx0530gVzzZwGQ21rFaws5tZrWVfnIxhYWydTSOCWIyM75J3Pc1raVVqNV5EwR8xuSASpUnyOMj78Ej+BqnvOub6ArCxhRJg76ovpuY9BClw2AFfO2fEuAd8XVKwnRpqzK8L5RMXEZ5cj3dmFxHHhcLdSKySv2yDpH49VvSuOC2VxFxG+lNu/RuugyeOAkPFHobK9TbV4cfcc4rV0rX6jfPaiYozvBuEtI801xDLFLK+wM42hTIiUGF8YxlyD2aR8ZqFypw64tbq7T3eQWs0gmhJlhbQ7KOqCOqWwWGR+OcZrX0pm9/MmPBlOWrK4jvr6WS3dY7t4njJkgOnpxBCHVXJBOkEYzt3xU7gcMonvDLA6pcSrIhZoWGkQQxkEK5IJMTHGOzDzyBe0o52VRoyXLnKslneyBDmzKOYU+xd3QyRj+jlQw/EbYyVa2lSUnJ2ypVwKUpWSilKUApSlAKUpQClKUApSlAKUpQClKUApSlAKUpQClKUApSlAKUpQClKUApSlAKUpQClKUApSlAKUpQClKUApSlAKUpQClKUApSlAKUpQClKUApSlAKUpQClKUApSlAKUpQClKUApSlAKUpQClKUApSlAKUpQClKUApSlAKUpQClKUApSlAKUpQClKUApSlAKUpQClKUApSlAf/9k=">
            <a:extLst>
              <a:ext uri="{FF2B5EF4-FFF2-40B4-BE49-F238E27FC236}">
                <a16:creationId xmlns:a16="http://schemas.microsoft.com/office/drawing/2014/main" id="{2C7F4172-300E-48B4-A12A-78969F78D2BF}"/>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13" name="AutoShape 8" descr="data:image/jpeg;base64,/9j/4AAQSkZJRgABAQAAAQABAAD/2wCEAAkGBhISEBQUExEUFRUSGRIWFxUUEBIVGRcWGBcVHxobGBMYGyceGB0vHhYXHzsgIygqOCwuGx8xODMsNyYrLSkBCQoKDgwOGg8PGiwkHyUsLCwpLCkpKSwqMCwqKi8sNS8sLywsLDQsLi8pNDQsLCwsLCwsLCwsLCwsLCwsLCksLP/AABEIAMsA+AMBIgACEQEDEQH/xAAcAAEAAwADAQEAAAAAAAAAAAAABAUGAQMHAgj/xABHEAACAQMCBAMDCQMICQUAAAABAgMABBESIQUGEzEiQVEHFGEWIzJCU3GBotIVJJEXVGKCkqGz0SUzNDVScnN0tGNkdbGy/8QAGQEBAQEBAQEAAAAAAAAAAAAAAAECAwQF/8QAKxEAAgIBAwIFAwUBAAAAAAAAAAECERIDITFBUQRhobHwInGBEzKRweFC/9oADAMBAAIRAxEAPwD3GlKUApSlAKUpQClKUApSlAKUpQClKUApSlAKUpQClKUApSlAKUpQClKUApSlAKUpQClKUApSlAKUpQClKUApSlAKUpQClKUApSlAKUpQClKUApSlAKUpQClKUApSlAKUpQClKUApSlAKUpQClKUApSlAKUpQClKUApSlAKUpQClKUApSlAKUpQClKUApSlAKUpQClKUApSlAKUpQClKUApSlAKUpQClKUApSlAKUpQClKUApSlAKUpQCviaZUVmZgqqCzMSAAAMkknsMV915X7Uuai1ylglwIYiv705TOzjIQ7ZPg3wO+tQTjNdNPTc5UjGpNQVsvpfa9YKSdNwYhke8C3bpavJdRIbJ/wCX8ag2ntvsXkVWjnjRjgyusWlfiwVycfdUHkPli5mtkkS4a0tZAcW2eu0g7M7zNjQWOo4iC4yCMHJPZxHkSW2d7+a6WUW8MmopaKkxUI/zoYuUM6gjDFcNpHY716cNFNx/v/P8ON6jSaN3wfmW1uh8xcRyHAYqGGtQf+KM+JP6wFWdfni2ljsr2zvImnFu51mSRo5ZCA2Jlbp48WlgCCM5O2rYn9DKwIBByDuD8K462koNVwzelqZ3fQ5pSlcDsKUpQClKUApSlAKVDPEf3gQ6Dko0mvK6cAgYxnOcsPLGPPyqJJzGgga40t0ELZk2HgViGkCncxjBOfMDIBGM2mS0W9KgScVAuUg0EmSOSUNldOmNo1IO+c5lXy9a54RxUXEZkCsoDzR4bTnVFI8bHYkY1I2PhjtSnViydSoXC+KrPGzoCNLSIVYYOVYgEjyBGlx8GBqHbczLIjlYpA8UqxPG2lWBZwqMMnDIdQYMD2z5gilMWi5pVbLxxUuVt2VlaRdSOcaHbxeANnIfCM2CNwpIzg4lWN11E1aCu7DBIJ8LEeRx3BpQskUqnuuZFjW6LRyfugBKgKzS6l1L0lB3yfAM48QI+NTI+IhpFVVLK0fU6gK6QMjTnfOTkkYGMK242ypi0TKVUNzGghW40t0GK4kGD4GICyFRv0zkHV5A5IAziX+0P3jo6D9Dqa8rpxkjGM5zken40pi0TKVAuOKFZ1hETMWR5AwZAuEZAQckHOZB5etctxQao0CMZJFL6NvCo05LtnA3YDbOd8ZwcKFonUrqtpSwyyFSCRgkHse4I7g96jcK4ulwrsmR03eMg4yCv0T8AyFHH9F1NKLZOpVPbcyK6y4jcPA/TeJtIbdsK674ZD3DZ8mHdSBMk4iOp0lGqQKHZQQAiksFLHyBKsBsc6TtsaUyWiZX549qkzHitzqUKV6YGPrARoQSfM4P92PKv0HbyllyVKncYOPIkeXltmvKOeeUpVkuZZWsxayS9YyyGQTnwRAwIVGRqMKjw74yQdyp9PhZKM9zz+JhnCjSJzMlhaxxRxNJ7vHGAhDh5FCBmZCV0McB2Az4tJ7YOPvjfOCSSy2nu4ePpxiUytIoYToSiKqRuTkZyxwBg98HFxwrjsM/D1uECrG6EBWkVMYyugydlIIK/A1nuExxS3F1JOITA9tbLKpuYZVHQAfYo2XjxKSS6pkaDghiBhJb2t17m3fCZ5Rb8DkkskWNbmSZ55Q0KR/NxlI0B6oxqWU579sIwO61+geWbpJLK3eN+ohiiw+CNWFAzg7g7djXg3CStzeXB/aDWfvEkjIxEoEuuR20yMrKE2I+ltviveOWOApZWkVuh1CIHLYxqZmLMcZ2yzMceWa9Hi3sk+Tj4at2vlFpSoA4rq6hiQyCIsrEFQC6/SVM/SYHY9hnIzkEDsl4iBKIlGqTTrIBACpnALHyyQQPXSfQ14aPXaJdKpp+Z0WJpNDExzRW7xgpqSSSSNFB3xj52Nu/0WB+FTWvX3+ZYkFRgMm+e5znAx8fh60piyZSqqDj2qJpei4VVkbcx79NiGGzHB2JGe9do4t4oB02/eASN18OF1eLf09M7/xpTFosKVV2/G9bzKsTfu8qwudSAaikT5XfcaZV9DnIx6qULPqC1kNz1XCqFjMYAYkkl8k9thhV/ie2N6yPlyT9nvYEjQySQLKGORA2QMqQT1Ahx5gkZyM4GlpVyYopbrg7NeQy6I2iihniwxy2qR7dlIUjGAImGc+Yro4bwaaKzaDCAvNcMdLnAhmuZJCFOkEMI5CvbAbzxWhpTJ1QoprLhkkV3K64MMyRlgWAYToCurAXcFOmu526a+u0SflyRuhKpVJ42jEmCSssAlDlGOASRuynGxyOzNnSUpkyYlNxPgpuGlWQBUZIem6t84ksbSsHUFcKQWQg5O4ORjvN4RbyJAiysrSAHWyjCsxJJIXyBJzjyqZSpe1FoqJuCk3yzggKYtEq75Zo2Jh27YHVmJ+Oj0pwDghgiaNiGALJHgY024LdKP8AqqcVb0q5OqFGaj5ckPD1sH0lFRIDJqPigXC/RGCHKDHoCc5OMGyktpRcmVVQr0ggBkKktqJ7aSMb+tWdKOTYopp+FvLcxPJHEyLDLG4JydbtCfCpXBXwMM5B7bV2T8NdblJotJHT6MiMSDpDakZG3GQdQ0nGdWcjTg2tKliilSxuBBIucvLI30p3JSFmAOGIOHCZwB9bG/nXNnwqSG7kdMGKZE1gsAwljyFYKFwQUIUknbppt3q5pVyGJnLvl6R+lKpWOeNwHIYsslu0wZ0bYZIHiU48LDvhmzMbhbpdvcJhhPHFHIhYqR0jKUZDj/1WBBx2BB8jb0pkyYldwG0ljh0zNqcvM2eoz4RpXMa6mHlGUX7we/c4n218LWS2ik6gEkT4SIvgyiTSCETPicYB2zsG9ah+0f2oSwzPa2mEaPAkmKhiCRnSikY2yPEc+Yx515RcX8sknVeV2kyD1Gdi4IORhicjB7Y7eVe7Q0J2tR7Hi1/EQScOT2PkC4kXhdu9rH1lTrLPbswV2YyOdcTnw53IwSARgZUpg0XHOXrzidyiwW09tHEpike6uS+NRVmBGti22k4BOTjJGM1X8C9oCQIw1PG0qyOGiQMIZznUDG/heB2xIFGSjM4GBg13/LKBJCLe+ngjnMjTMtv1WG5YHXIA3XYuyFwGAUIPqg1cJxm5Je5c4Sik2U3EOV7b9sCyWUCANDG7u4HaNDKNeR4mYMNuzNgDbFfoVRttX5c41xATzM4UqnhVELFisagBQzHdmwMknuxJ86tuWuf72y0rHLriGPmZfEmNtlP0o9htpON+xrpraE9SK33SOOj4iGnJqtmz2mTglxFbXUMDDMrXMkEnUZGjkmZ38eBuqyOSCM5GARtlpo4S8d3108QeFIZELHV82ztGyse/+tkBBPmDnbB7OWePpe2sdwgKiQHKncqykhlz54IO/nsatK+a202mfSSTVozPEOWpGhmC6DJcXNtcOGchAInt/DnSSfm7cDtuSfKrmxtdBfESIGIbCH6TYAJOwA2VR+FTaVHJtUWils+GzLZPCwTqETgYkYr42crlioI2YZ29e9fMHB3V7VhHEvSVhIVbByUC+HweIZGd9NXlKWTEz1rwN1muZGihbrXEc0ZLnUoWG3QZ8HfMJbAPnj1pWhpUbstFTJytasSTFksSSdcncnf61cfJK0+x/PJ+qs1zzzFe2dzaRwyxFbyTpDqwajGxeNc5V11D5ztj6vc522trC6ph5C7ebaVX+CjsPvzW2pJJ3yZTTbVFf8krT7H88n6qfJK0+x/PJ+qqaTid4OLrZddOi1ubnX0B1NpNBTVq09yG1afhjzrScUjlMZMUojdQxGqMSKTj6y5B/gwo01W5U0+hE+SVp9j+eT9VPklafY/nk/VWV9nvtEkuZPd7wLHPIqSwYUossToGAGScnHi77jPmpq8584jc2tnLc28iZhUMY5ItasMgHBDKVO+fPt2rThNSwZlSTVonfJK0+x/PJ+qnyStPsfzyfqqZw2CVUHWlEj7ZKxiNc+elckgfeTWP555ivbO4tEhkjZLuTp5lh1GNi8YBGll1D5w+X1fjWYpydJlk1FWzSfJK0+x/PJ+qnyStPsfzyfqqfHA4Qgyksfr6UGPuXGMffmsZwLmW8bis9jcyovTGuJo4NJlTY7szEfRYdh3D77UipSTp8BtKrNJ8krT7H88n6qfJK0+x/PJ+qpXGLkRQSSGTpiJXkLaVOAoJOQe/aoHKE13LaRy3bKJZVVzGkegRhtwNySWxjOT32xU3q7LtdHb8krT7H88n6qfJK0+x/PJ+qs5x3jd9DxK1tI54il0HOqS21MmgMTnS6hth8KvZeHcRI8N9AD/8exH/AJFacWqbfP3M5Jukju+SVp9j+eT9VPklafY/nk/VUngkkzW0JnAExROqAMASYGrA9M5rM8+cfu7I25hkjK3EywkSQ6iurcFWV1GBg7EHy3qRUpSxTNNpKy9+SVp9j+eT9VPklafY/nk/VUTiVnxNULQXVuzAEhJbRsMfTWkoK/wNfHIPOP7RtTKY+m6MUdckjOFIKk74IYbHscjfGSqWOSZLV0dsns/4cxJaziJPckEk/eSa+f5POG/zKH+yf866+eebGskhSJFee6kEUIckIGJA1PjcqCy7D1rsm4VfrGzrf6pQhIjNtAIC+NhpA6oGdv8AWHvWlnSbfuSo3wP5POG/zKL+yf8AOn8nnDf5lD/ZP+dXdjIzRIzjDMqFhgjDEDOx3G/lWK5w5jvbW9s4IpY2W8bRmSDLJ85GpOVZQ20mcYHb41IOcnSfqSWMVbRdfyecN/mUP9k/50/k84b/ADKH+yf86vYI2VcM5c/8RCj+4Csdww8XezW4lu7aNmiEpiNg7FfDq0s3XXB/Daicn/17msY9i7h5LskGEt1Ueis4H8Aa7PklafY/nk/VWa5U4jxS/s0uVu7WLWXGj3B3xoZl+n7wO+M9q1HLVxO9qhuMdbMiyaRgaldl2Hp4aTTjyxFp8IqXteGC8FmV/eGTqhMz7pk7686c+E7ZztSxteGTXE1vGuZbbT1VzONOoZHiJwfwJru574ubW0eSJc3MitFCVRWfUQSSARuFVWkx/RqTydxlLyziuQqh5VAkwMfOJ4WGcZIyDjPlilPHLftz1Fq6Oz5JWn2P55P1U+SVp9j+eT9VOZpbkRILQoJXkjQF1LKFJ8ZIHfCgn8KyvN/GuJ8PiikN1bTdWVIdPuLpp1K7as+8HP0MYwO9IRcuGJNLdmrj5WtVIIiwVIIOuTuDt9auap+IRcVhCOLq3mXqQCRFsWibptKiuQxmYbKSe3lSstedltdil9qn+28H/wC6j/xrWvR6yHtG5Ynu4oZLbR17SQSoH2DYwdIbOAcqp32OMZGcjtted5MBZeGXyS43VIFlQnz0zq2jH/MVro1lCNdLMJ4yd/NjiYf6fiP/ALCf/wAiD/OtLdtiNz6K3/0aouA8Pmkupb24j6TOiQQwllZo4VZmJkZSV1szZwpOAq7nysOYbllt5AkUkrukgVY1HcqQMsxCrufM1iXKRtcWYuXk333g3D5IT07q3trRoZAcZIiQ6CfIZGQfqnftkH4j5t/aHCbqGUdO6iXpzIRjfWF1hfIZyCPqkEdsE6vkgyJY20MsMkUkEMUbBwuMxqFyrqSpBxnvnHkKzPtH5KZpFvbVW6oKCdI85ljyuTgfSIAAI8wB5qAeyknLGXfZ/OjOU419S/J6LXnntUH7zwn/ALuL/Fgr0OvO/aHaXVzc2TW9pNIlpL1ZG+bTOHiICB3BJwjeQ8vjXPQ/evnQ3qft/j3PRK889qli0D23E4R85aOqydhqiY4AJx6syfdKa3trc61zpZfg6lSPw8/vFdfFeHJcQSQyDwSoyN64YYyD5HzrOnLCVlnHKNGe45dpfC0tozqjvNNxJjztY9LEH4M7RRkHuGf0NausN7K+WJbWCRrjPVLNCuoMNMMLyYCg/VLtK4PmGU+lbgmmpSeK4QhbVs885z1/tzhnT069Nxp15050P3xv2z/dVxzQvE/crjpG219KTGhZg/0T9A5xrxnGfPFVHMsdzJxWzuYrK4kitQ+ogQoW1hh4VkkXyP1sVo25plAz+zL7PoBZk/xFxj++uj4jVceXdmFy/v8A0X0fYfcKwPtfz07HGM+9xYz2zpbGa2HAJpXto2nQpK4LOhIJQsSdOR3xnH4VkPaZbXFyLdba0mlME4lY4RF8AIwC7AkknuBjbv2rOltqKzWpvA55s5wvLWaKGQQQR3PhW90ySpGxzkNHlcEbHJbGDq3CsBpOUeVIeH2wghyRkszNjLMQBk42GyqAPQDv3pxbhcXELSSGVHQOPrppdHG6sudiQfTIO49aqOQJr2GM2t5DJmBikVxgMskYzpyQSRgDYsBtjO4Oa2np7bd138yK1Lf8E/nXk5OIQqhkMckZLRyKM6Wx5jYkduxB2G9ZV+bOKcLwOIQC5twQvvMJ8QyTjV2BP0Rhgm5+kxrW8wX9xDc2zxwSywYnE/SwxXIj6Z6ectuG7ZwM/ca7mTikt5ZyQWtnOz3CtFqnia2SMNsXYygNsMkBVJJxV026Skk17fnoSS3bWzNPw3iMdxCk0TaklUMpwRsfUHcH4HtWC9o3+9uDf9WT/EtcVseVuBizs4bfVq6S4LYIBYksxAPYamO1Y7nizuZ7+wmgs5njs31u2I0yDJESEV3DE4jPcDuKmlS1Nntv7Mal4b87Ho1ReK/7PL/05P8A8mu22uNa50svwdSpH4GoHMN2ywSKkMkzujhUjC7kjAyzEKo39f41xXJ1fBn/AGPf7oh/5p/8V62lYv2Y289tZpbXFtLE6NJhjoZGDMW+kjHHfG+O1XnM/EZ4reT3aF5Z2VhGFUaQx2DMzEDAJzjOTiumor1HXcxDaCM4Oa7N+JyvPdQotmGt4leVQTI2DPJgnywsYPwk9aqPZ5xeC24nc2UMqPb3DGa2ZHUqG05ZBj+iMY9IvjW45PsRBZQwhXUxqA/UUhmkO7sTuGJYs2QTuay/tN4RcTSWs1nDI9xayZyBpXTs27MRq8SqMDOzNXWMotuHR7fx1+dzEk0lI9Crz720f7Ja/wDdxf4U9bbh18ZUDGKSJsDKSLggkdsjZvvBNYr2p2dzdxQxW1rLKYphKzeBE8CSLgF2BJJcbgEYBrno7ais3qbwdHoFKi8PvTKgYxSRHbKSKAwJ8sqSp/AmlcToSqVg7+Jf240ck1wsJslk6aXVyi9UzsurEbjB0jHpVpb28DQ3nRlnKrlDqubkssixBspIz612kTsRuCa6OFGMtzUUrzK3vFfhMBS5uG4g9sjxql1cvI8xUAFotRVk1HcsNIGScYyPROGGXoRdbHV0J1NPbqaRqx8M5pOGJU7JNKxFzx2WO/guGY+53TPZgHICuDmKX+u4kXPbSYz51e85L/o+6YM6tHDO6skjxsrLGxBDIQe4qYU15jLZsuqVieAcbaGY8Mvmcvv7vcMxHvMX1fnAc9Udjvk4Hmd53DuHAcNfMkxYrOdbXVwz5UyacSl9QwMdjVcK5ClZqKVg+UeKmWztraOYtcy28M08k00ruiSD6a6jl2J2ABAXYn6qtqrbgiRwdLXMwxu8lxM8hPr1S2oH7iMeWKko4umE7LKleb8qNbtwmGW4uLt5GiLORfXwYsc9sSaQewq15ntCLzhadWYCSSRJNFxPGJAkDMNSo4B8SA7/ABHma09P6sfv6EUjZ0rPc7QH3TwNIjCS0UNHLJGwVriFWGpGBxpJFV3PQ6b8PKySxh7uKKTRcTIGjMcpIYKwzuq7msxhfr6FcqNlSsTHLq4hbmwmlliDSreAzyzQqFQ6QWkYhJQxHhQg7+IYqP7Q+Em34fdXKT3Im1KwZb26QKHnQaViWTQAFbTsPjWlp20r5I50m+xvqVVWHL6QzdRJJ8FWVkkuriZSSykMBK7aSMEbYzqq1rm66GkKVh5+OSx8Qt7gsfc7wvaAE4VHUkwy/HW3UUHzUx1tZUBBB7HvuR/eO1WUcaInZ90rAchcRkinFvNLK6XkEN5bNNI8jDKJ1otbsScEqwHoT8TX1zJePJfWUnWlW396NroSZ0WVunIWZtDDUBIgQA/8D9w1b/T+qiZ7Wb2lcAVmOe+GTTxxrbzSRTapCrRyumSkMpVWAOGUvoyCDWIq3TNN0jUUrO8K5r6/DkuVT51wE6R1DFzq0GM7ZAEmxONhk9qr/Z9FIsl+ks0szw3LIHlldj02iiYYQnSgyzHCgd8eVXB076Ey3NlSs1zoZ5Ymt7Vyk+gz6l8umQY1z5a3AX4qslWPLnGkvLSKdRgSqCy5+i3Z0PxDAj8KmP05Fvei0pWO5TiP7R4mGklZYZLdY1eeV1QNCGbSjMQMlvSq7it5PYXU92jTS2sbrFcQdR5OnH0YnE0QdvDhnIIG2Dk4xkb/AE7dX0MuVKz0KlZW36Vxf288U0jQyW876VuJhGzrJbhWMOrTkB5AQR3O+4GFYao0nZwLO4/bJufdn6JtlttXUgzrErPr0dTOjDY9c/VxvV5xZCIZenE0jyBhpQxgliukEl2UdgB38qn0o5XRFEwdtypO/C7VOmYL6wROhIzRsOoigFdUbHMbgaSD5EHG1XN9fXsliNNnLHcSgI6rNbEw5IDurmTS2AWK+pC5A3xo6Vp6jfK6jEyvMXKEUnD3hihkDdMLEizH5t1HzeA0oQaSF7Hy2ri/S8uOEyQyWzC6mgeFh1INPUZCpfUJMBMnPr8K1dKim/WxiUXMPAffrYAhoJkIkhc6C8Mq7qfAxBHkQDuPwrrsobhOGKjxF5zGyuiNGPnG1ZILsq6cnP3eVaGlTJ1Qx6mBt+TZJOG2qsklte2MaLFMjQlgyqBgFXIaM+asR93roeDcSvGtc3Nk6TqMFElt2WQ+qHqYUH0YjHbfub2lalqOXIUaM3yNwyWHh0VtcQlWiTptlo3RxvnTpYnGD9YCvvmzhM0jWs8Ch5LOUydNmC9RGR0dVY7BsNkZ228q0NKmbyyFbUZ25lnu1WI2ktuvUhd3ne2PhjkVyqLFK5ZiUC74ADE5JGDG52s7iWSyMNs8gt7mKdyHgUaFSRSBrkBLePtjGx3FaulFOnaQcbMpd8Knt71bq1iZ0ucJd24eJTkDwzrqYLrH0SAfEMd8Zrs9onDZ7rh8lvBCXebp4JeNVTTIjHUWbPZSPCDvj7609KKbTT7BxTTR02kzOgZo2jJ7o5QkfeUZl/gar+Znn6DJbxuzyYTUjwqY1YgM4MjAagpYgYO4GcDeralZTp2WtqMpzLyhHJw94YYpA3TAhRZiOm6gdPAaUKApC9j91TLe6vG4f85bsLrp6CvUgwZdONQYOQE1b+oB7Gr+lazdUyY72ZHjnLc09pamEGC6tGhMbN0zoGAkmdJIK6Cx0530gVzzZwGQ21rFaws5tZrWVfnIxhYWydTSOCWIyM75J3Pc1raVVqNV5EwR8xuSASpUnyOMj78Ej+BqnvOub6ArCxhRJg76ovpuY9BClw2AFfO2fEuAd8XVKwnRpqzK8L5RMXEZ5cj3dmFxHHhcLdSKySv2yDpH49VvSuOC2VxFxG+lNu/RuugyeOAkPFHobK9TbV4cfcc4rV0rX6jfPaiYozvBuEtI801xDLFLK+wM42hTIiUGF8YxlyD2aR8ZqFypw64tbq7T3eQWs0gmhJlhbQ7KOqCOqWwWGR+OcZrX0pm9/MmPBlOWrK4jvr6WS3dY7t4njJkgOnpxBCHVXJBOkEYzt3xU7gcMonvDLA6pcSrIhZoWGkQQxkEK5IJMTHGOzDzyBe0o52VRoyXLnKslneyBDmzKOYU+xd3QyRj+jlQw/EbYyVa2lSUnJ2ypVwKUpWSilKUApSlAKUpQClKUApSlAKUpQClKUApSlAKUpQClKUApSlAKUpQClKUApSlAKUpQClKUApSlAKUpQClKUApSlAKUpQClKUApSlAKUpQClKUApSlAKUpQClKUApSlAKUpQClKUApSlAKUpQClKUApSlAKUpQClKUApSlAKUpQClKUApSlAKUpQClKUApSlAKUpQClKUApSlAf/9k=">
            <a:extLst>
              <a:ext uri="{FF2B5EF4-FFF2-40B4-BE49-F238E27FC236}">
                <a16:creationId xmlns:a16="http://schemas.microsoft.com/office/drawing/2014/main" id="{F89E5565-97B7-4AC3-9DC2-8763929956CC}"/>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pic>
        <p:nvPicPr>
          <p:cNvPr id="114" name="Picture 12" descr="https://encrypted-tbn2.gstatic.com/images?q=tbn:ANd9GcTHdaqo19AwDTQBwLNwR8dFczrx4c-K04_QJhZjIzDZKH21G7Q2yQ">
            <a:hlinkClick r:id="rId82"/>
            <a:extLst>
              <a:ext uri="{FF2B5EF4-FFF2-40B4-BE49-F238E27FC236}">
                <a16:creationId xmlns:a16="http://schemas.microsoft.com/office/drawing/2014/main" id="{38A336B4-0E51-4A72-B15E-C6E7B1F2EEB2}"/>
              </a:ext>
            </a:extLst>
          </p:cNvPr>
          <p:cNvPicPr>
            <a:picLocks noChangeAspect="1" noChangeArrowheads="1"/>
          </p:cNvPicPr>
          <p:nvPr/>
        </p:nvPicPr>
        <p:blipFill>
          <a:blip r:embed="rId83" cstate="print"/>
          <a:srcRect b="35566"/>
          <a:stretch>
            <a:fillRect/>
          </a:stretch>
        </p:blipFill>
        <p:spPr bwMode="auto">
          <a:xfrm>
            <a:off x="2976860" y="5338191"/>
            <a:ext cx="1532294" cy="344488"/>
          </a:xfrm>
          <a:prstGeom prst="rect">
            <a:avLst/>
          </a:prstGeom>
          <a:noFill/>
        </p:spPr>
      </p:pic>
      <p:sp>
        <p:nvSpPr>
          <p:cNvPr id="115" name="AutoShape 16" descr="data:image/jpeg;base64,/9j/4AAQSkZJRgABAQAAAQABAAD/2wCEAAkGBxQQERUUEhQWFRUVGBsXGBgWFxcUGRkcGRgeGR0XGhgaHCggHB4nHhwXITEtJSosLi4uFx8zODMtNygtLisBCgoKDg0OGxAQGzQmICYvLCwtLi8sLCwsLCwsNCwsLCwsLCwsLCwsLCwsLCwsLCwsLCwsLCwsLCwsLCwsLCwsLP/AABEIAGgB5AMBEQACEQEDEQH/xAAcAAEAAgMBAQEAAAAAAAAAAAAABgcDBAUIAgH/xABOEAABAwICBgUGCQYOAgMAAAABAAIDBBEFEgYHEyExQVFhcYGRFCIycqGxFSMzNVJic5KyFjQ2QrPBFyRTVHSCg4STosLT4fBD0SXD8f/EABoBAQADAQEBAAAAAAAAAAAAAAADBAUCAQb/xAA0EQACAgIBAgIIBgEEAwAAAAAAAQIDBBESITETgRQiMjNBUWFxBTRCRJHBsVKh0fAjYuH/2gAMAwEAAhEDEQA/ALxQBAfE0zWNLnENaN5JNgO9epNvSPJSUVtkLxnWAxhLadm0P03XDe4cT7FoU/h8n1m9GTf+Kxj0rW/r8CJV+lVVLxmc0dDPMHs3+1X4YtUOy/nqZlmbfPvLX26HFmmc7e5xd2kn3qbSXYg233Zg2pG8Eg9RsvGdx6G3S6UVUHoTyW6HOzjss6/sUE6K5d4liGTbDtJ/5JTgutMghtXECP5SPiO1h49x7lStwl3gzSp/EG+k15r/AILFwvE4qqMSQva9vSDwPQRxB7VQlBxemaUZKS2jcXJ0EAQBAEAQBAEAQBAEAQBAEAQBAEAQBAEAQBAEAQBAEAQBAEAQBAEAQBAEAQBAEAQBAEAQBAEAQBAEAQBAEAQBAaWL4pHSxmSU2A4Dm49AHSpKqpWS4xIrroUw5SKm0g0glrXXecrB6MYO4dZ6T1rdox4Urp3+Z8zk5U7363RfL/vc5CnKx8OK8PUYnOXjO0jXkeuTs1JHrlskjE1pHKJst1wM2EY7NRSiWB5a7mOLXDocOYUNkVNaZbrbg9ovXQfTGLE4rtsyZnykd94+s3paelZttTgzQhNSRJlEdhAEAQBAEAQBAEAQBAEAQBAEAQBAEAQBAEAQBAEAQBAEAQBAEAQBAEAQBAEAQBAEAQBAEAQBAEAQBAEAQBAY55msaXOIDWi5J5Ac16k29I8lJRW32Kd0lxx1bMXncxtxG3oHSes819Bj0KmGvj8T5XKyXfPl8Ph/36nIU5WP2KJz3BrGlzjuAaLk9y8k0ltnUYuT0l1Jpg+rtzwHVL8n1GWLu9xuB4FZtv4gl0gtmvT+Ftrdj19ESam0IomD5HN1vc5377KnLMufxL8cGiP6f56n7U6E0MnGnaPVJZ7ivFlWr9R28Oh/pIrjmqppBdSykH6EvnA9QcBcd91NDNf6kQSwIrrBlXY3h01JIY52Fjh08COlp4OHYrSmpLaIvDcXpo4s0i8JEj7wbGJaOdk8LrPYb9Thza7pBG5cSSktMmj0PTui2PR4hTMqIuDhZzebHD0mHrHuIPNZs4uL0y0ntbOsuT0IAgCAIAgCAIAgCAIAgCAIAgCAIAgCAIAgCAIAgCAIAgCAIAgCAIAgCAIAgCAIAgCAIAgCAIAgCAIAgCAhGsvFixjKdp3yec/1RwHefwrS/D6ttzfw7GR+K38YqpfHv9iuVrGEfUUTnuDWAuc4gADiSeS8k0ltnsYuT0u7Lc0U0aZRMubOmcPOd0fVb0D3rBycl2v6H0+Jhxoj/wC3xZ31WLgQBAEByNJtHocQgdFMPVeLZmHk5p/6Cu4TcHtHMoqS0zzVpRgstBUvp5R5zd4PJ7T6Lx1Hf3gjktGM1JbRW4cXpnIXp6WRqS0jNPVmlefi6n0b8BI0XH3gCO0NVfIhuPL5Elb66L7VImCAIAgNOvxSGnF55o4geG0e1l+zMd66jCUvZWzmUox7s1qPSSkmdljqoHuPBrZWFx7Be5XUqbI9XFnisg+zOqozsIAgCA40ulFK2oFMZgZy4NyAEkEi9iQLDd1qVUz489dCPxI8uO+p2VESBAEAQBAEAQBAEAQBAEAQBAEAQBAEAQBAEAQBAEAQBAEAQBAEAQBAEAQBAEAQBAU3pfWbasmPJrsg7GbvfdfQYsOFUV5/yfK5tnO+T+XT+DikqwVSb6scLD3vqHDczzGesRdx7hbxWb+IW6Sgvia/4VTuTsfw6L+yx1km6EAQBAEAQFc67NHxPReUtHxlNvJ5mNxs4HqG53cVPjz1LXzI7FtbKCV4hM9DVmCWOVvpRva8W6WkH9y8a2tDsetqOoEsbHjg9ocO8XWW+jLRmQBARPWNpScOprx220hyx33gdLyOoe0hWManxZ9exBkW+HHa7le6I6DS4sDVVczwx5Nnek99jYkE7g0G44cleuyY0+pBFOrHdvrTZ2Mc1QMEZdSzPLwLhsuUh1uWZoFj3KKvPe/WRJPCWvVZh1V6YSibyKpcXA3EZdvc1zeMZPMbjboI617l0R4+JE8xb5cuEi2JpmsaXPcGtG8lxAA7SeCzkm+iL7eu5xPy0oM2XyuG/ri33uHtUvo9v+lkfjV9tnYpKyOZuaKRkjeljg4eIKicXHo0SKSfVFMzfpN/eG/swtT9r5f2Z/7kuwmyyjROJUaYUMbsrquEEbiA8G3USNwUyosa3xZG7oL4nVpKuOZofE9sjTwcxwcD3jconFxemjtNPsZ14ehAEAQBAEAQBAEAQBAEAQBAEAQBAEAQBAEAQBAEAQBAEAQBAEAQBAEAQBAUJNJmc5x4uJJ7zdfTpaWj4xvbbMTigSLe0AgyUMX1rvPeSsLMlu5n0/4fHjRH69f5JEqpcCAIAgNPFazYRl9r2tuvbiVzJ6Wz1LZwvytP8l/m/wCFx4p7xMdRjralroJYQY5gY3jMRdr/ADSLixG4ngvY2tPaHEwfwVYV/Nj/AI9T/uq149nz/wAEfFD+CrCv5sf8ep/3U8ez5/4HFEtoaRkEbIoxZkbQ1oJLrBosBdxJPeVE3t7Z0Z14AgKV14zk1cLOTYcw7XON/wAIWrgL1G/qZua/XSLY0bpxFSU7G8GxMA+6N6zbXubf1L9a1FI6S4Oyg9JG7DH3ZOVRE7d0vDHH2uK2K/WxuvyZlWLjkdPmSHXhWvz08NyIiC89BIIFz02HvUOBFacviTZsn0XwOlhmrrC54WlkrpCWjz2yi5PPzbWHZZRyy7oy6r/Y7jjVNdDraIaAsw2pfNHK57XRlga4AEXc03uNx9G3DmVHdlO2PFokqx1XLaZBZv0m/vDf2YVv9r5f2Vv3J19cuPyB0dHE4jOM0gbuLrmzWdnHt3KPBqXWbOsyx9II6mFaqKRsLRPnfKWjM4PLQDbeGgbrDruo551nL1exJDEgl17kQoXSYFiwhDy6GRzQb8HMebBxHAOaefV1qzLWRTy11K8d0W8d9C8VkmmEAQBAEAQBAEAQBAEAQBAEAQBAEAQBAEAQBAEAQBAEAQBAEAQBAEAQBAEBQMosSDxBIPcvp976nxmuujC5y8Z2kXJoFPnoIfqgt+64hYOWtXSPpcF7oiSBVy2EAQBAcnSj82d2j3rifY9j3IOoCQzUXyjPWb7wi7nhZCtEYQBAEAQFVa8MJcWw1LRcNvG/qzG7Se+471o4E1txKGbBtKSJJqy0jjq6OOPMNtC0Me08SG7mvHSCAO+6gyqnCbfwZPjWqcEviiUYjXx08bpJXBjGi5JNv/0qvGLk9InlJRW2Ubo5G7Fca2oacplMzvqsZ6IPg0LWtapo19NGXXu27ZcGk2B0tc1sVTa/pMIdkeORLens3jgsyqydb3E0LK4TWpEJq9UDRd1PUvY7lnA97bFW1nv9USs8NfpZh1RY/UOqZaSZ5ka1jnNJObKWPa0gOO8tOb2da9zKoqKnFaPMSyTk4M5M36Tf3hv7MKT9r5f2c/uT71vMMOJwzEebkYR17N5JHtHimF61TieZfSxMuSkqWysbIwhzHtDmkcCCLgrLaaemaKaa2imNYkoq8Ziii84tMcZt9LNcjuB3961MZcKG39TOvfO5JF2hZRpBAEAQBAEAQBAEAQBAEAQBAEAQBAEAQBAEAQBAEAQBAEAQBAEAQBAEAQBAUhpXS7Gsmbyzlw7H+d++3cvoMefKqLPlsmvhdJfXf89ThyPUhGWFqjxgfG0zjvvtGe5w9gPeVmZ9fafka/4ZZ0db+6LJWcawQGliOJMpwC+/ncLC/BcuSR6ls0fyng+v93/leeIj3izRxrHIpoXMbmubcRbge1cymmj1IjSiOjJTPDXtJ4BwJ7iiBL/yng+v93/lTeIjjix+U8H1/u/8p4iHFnYhkD2hw4EXHepEcn2gCAw1lKyZjo5Gh7HizmneCCvU3F7R40mtMrDFdUrmvL6Ko2fQ1+YEdQkbvt3LQhnJrU0UpYenuD0a7dVtZMR5VWNLR0GSU9wdYAr302uPsROfRLJe1IsPRfRmDDoskI3ne97t7nnrPR1BUrbpWvci5XVGtaRytONCfhJ0bxO6J8YIbuuN5uTxBv3qSjI8JNa3sjuo8TrvRFTq9xQDIK8bPh8pMN3q2PvVj0qnvx6+RB6Pd2UuhLtBtCY8MDnZtpM8Wc+1gBxytHIX39dh0KtkZDt6fAsU0Kv7nJfoHMcW8u2keTah+Xzs1g0NtwtdSekx8Hw9HHgPxeZJtK9GYcRh2ctwWm7Ht9JptbvB5js6AoKbpVPaJrao2LTIHHq5xGAGOnr8sR5ZpY/8ouParjy6pdZR6lT0a2PSMuhItC9X0dA/bSPM0++ziLNbfiQLnf1lQX5TsXFLSJqcdVvb6smqqlkIAgCAIAgCAIAgCAIAgCAIAgCAIAgCAIAgCAIAgCAIAgCAIAgCAIAgCAICuda+Fn4upaN3ycn+k+8eC0sC3vB/dGR+J09rF9n/AEVlK9aLMpI/KDEX08rJYjZ7DcfvB6iNx7VDYlJcWWqdxkpIvvRbSOLEIRJGbOG57DxY7oPV0Hmsayt1vTN6uxTW0dlRkhGtNPRj7T7gorTqJFlEdhAEAQBAfiAsbDvko/VHuVldiJmyvQEBG9O9JXYbTtlbGJC54ZYkt4gm9wOpT49Piy47Ib7fDjvRl0J0gOI0oncwRnO5uUHN6PO68vq8KfE9ps8SPI7dRJla53QCfAXUKW2SMgmhGsJ+I1WwdA2MZHPzBxd6JAta3Wrt+KqoctlWjJdktaJ+qRbCAICuvy/m+F/I9i3Z7TZc8/r9FufYrvosfB576lT0iXi8NdCxVSLYQBAEAQBAEAQBAEBH9OsefQUbp42B7gWtF72GY2ubKbHqVk+LIrrHCHJGPQHSF+IUgmkYGOzuZ5t8rrW84X7bdoK9yKlVPimeUWOyO2japdKaWWpNNHLmmGa7Q11hl43dbLcdq5dM1Hm10OlbBy4p9TtKIkCAIAgCAr1msV5xLyPYNtttlnzm9r2vayu+iLwue/hsqekvxOGiwlSLZBtPtPHYZMyNsLZM7M9y4ttvItuCt4+MrU3sq35DraWiZUM+0jY+1szQ63RcXVWS09FlPa2Z14ehAEAQBAEAQBAQnWVphLhoh2UbXbQuu597DLbzRYjeb+xW8WiNu9srZF0q0tIkmC4pt6SKokbs88YkcD+ruue7n2KvZDjNxRNCXKKkzFgWktNXOkbTSbTZZcxyuaBmvaxcBf0TwXtlM69cl3ELIz9lnXUZ2EAQGljVWYaeWVti6ONzhfhdoJ3rqEeUkjmT1FspCXWliDjcPjb1NjFv81ytdYVRlvMsLzxCiZPE+KQXa8EH/wBjrWRCTi1JGpOCnFxfZnn7SPCJKKd0MnLe13JzeTh/3cVtwtVkeSPn5Y8q58WcWR68bLEIn7huNzUcolgeWPHRwcPouHAhRTipLTLEG4vaLU0d1xU8gDaxjoX/AE2gvjPh5zfAjrVGeM17JdjbvuSbHZ21kMUlMRMwl1nM84HlxHXdU7YtdNE8WcP4Ol/k3/dKh4s62fMtHIwXcxwHSQQmmDAvD0NFzYc0Bs/B0v8AJv8Aule8WebHwdL/ACb/ALpTixsntA0iJgO4ho9ysLsRs2F6AgK912fmLPtm/hcruD7zyKmZ7s2dTfzaPtX+8LnN975HuJ7smVd8k/1Xe4qrHuiy+xSOpj5yP2L/AMTFrZ3uvMy8L2/Im2musbyGoNPFDtZAGlxJIALhcNAAuTYjxVSjE8SPJvSLV2UoS4pbZH5dZOIxjPJRhsfMujlaLeseCnWJU+il18iJ5Vi6uJPNCtLI8ThL2tLJGECRhN7E8CDzB3+BVO+h1S0y1TcrFtHAOmj/AIZ8j2MWXaZNpY57ZM3FTejrwOeyLx//AC8NH5php7Nh9aIXRMMJyOz+dmync7quLH2JTjRtr5J9RbkOuemuhYTXXFxzVItle4Dp9NWYiaaOKPYhz/Puc2RhIzdG/d4q7ZixhVzb6lSGQ52cUje030+ZQPEMTNtO6xy3s1t+F7byTyAXFGK7Fyb0jq7IVb0urI7Ppzi1O3a1FEBF6rm2v0m5t3hTrGol0jLqQu+6PWUehPNE9JYsRg2sQLSDlex1rtPdxB5FU7qXVLTLVVqsjtEMxzWm5k74aWm2hY5zLuJJcWmxLWtF7XBVqvCTipSeivPL1LjFbOroPpRWVUsgq4NjGyPOHFj2b7jm7quVHfTXBLg9klNs5N8lo4lVrNqKmV0eHU20A4OcHOJH0i0eiO0qZYcIrdkiJ5UpPVaMbtZdbTH+N0Vm9Nnx+BIIT0OuXsSHpU4+1EmGlGkboMNFU2MEuEZySbxZ5G426iq1VXK3hsntt418tHNw3S6d+FeVx07XSB5YIow61g61wAL9a7lRFXcG+nzOY3PwuaXkVfgOOTw4i+ojgMkrjITFZ1xmNyLAX3LQsrjKpRb6dOpQrscbHJItXRbSisrNu2Sk2DmRl0ZeJA1z+TTmA3cOCzraa4a1LZoVWznv1dGpoHp9JX1L4J42xuDSW5b8Wmzmm/8A3iusjFVceUXs5oyHZJxaJLpljnkFJJOAC5tg0HgXONrH2nuUFFfiTUSa2zhByNLV/pDNiNO6aZjWDPkZlvvsBc7+s27iu8iqNUuKZxRY7I7aJQq5OUIx1tIATuHlf+pbH7byMr9x5l6+Vx/Tb94LI4v5GptFM675A6qhykH4k8CD+uVqYC9R/czs1+si2aOqZDRskkcGsZE1zieAAaFmyi5T0vmX00o7ZX8usqqqpXMw6kLwObgXG3IkCwb4q6sSEFuyRU9KlN6rR9YfrPlhnEOI02yvxc0EFt/1i13FvWCksOMo8q3s9jlNS4zWiw8TxWOnp31D3fFsbmuN9weFukm4A7VShBylxXctymox5PsVozWPX1TnGjow5jT0Oee8iwv2K96JVD25FJZNk/YiZ6HWdUslZFV0ZaXuDRbNGbk23BwsfFeSw4NNwkdRypbSlElenOl7cMjY4xmR8hIa2+UCwuST4Ktj0O162T3XKtbIY3WHicgzx0PmWuCGSOFukHn3K36LSujkVvSbX1UTu6Fax2Vsop549jMb5bG7HEcW797Xcd3Ue+G/Eda5Re0S05Km+LWmbGsvSh2HshLYo5doXXEm8DKG2I8Vzi0qxvro6yLfDSejBpPpRUMoKaSKn2vlUGaTKHER5omm+4cPOPHoXtVMXY03rTPLLZKCaW9lcavtIaihM3k9MajOGZrB5y5c9vRB45j4K/k1Rs1yeilj2yhvUdluaMaRTVFLLPUU5hdGXWZZwLg1odcZ7dY7lmW1RjNRi9mhVa5Rba0Q460KuoP8Uoi4dNnyHvygAK16HCPtyK/pU5ezE/KbWjVU8gbX0uVp4lrXMdbpaHbneK9eFCS3XI8WXKL1NFg6RzNkw+d7DdroHuaRzBYSD4KjWmrEn8y3N7g2eZlvmGesV84fQHC0t0ZixCHI/wA17b7OQC5af3tO64UtVrrfQitqjYup5/0jwiahlMU7cruII3tcOlp5haMZqa2ik63F6ZwZZF6zuKMBK5JT0fqg+aKf+0/aOWff7bJ4eyTNRHZydKPzZ3aPeuJ9j2Pcg6gJDNRfKM9ZvvCLueFkK0RhAEAQBAV9rsH8QZ9s38LldwfeeRUzPdmxqb+bR9q/9y5zfe+R7ie7JlXfJP8AVd7iqse6LL7FI6mPnI/Yv/Exa2d7rzMvC9vyM+ln6RD7WD8DF5V+W/k6s/MfwXNiMQfFI1wBBY4EHeDuWXF6aNKS6FR6jzaqqWjhsx7H2HvPitLP9iJn4XtSRhP6T/2w/ZBe/tfL+zx/mSQa7cJz00dQ0b4nZHeo/ge5waP6yhwJ6k4/MlzYbipfI2MO0py4Bt7+fHHsOvOPi2/uK5lTvI4+Z1G3VHI0dSOD5Ypapw3yHZsP1W73Hvdb7oXefZtqBxhQ6ORDaTHRFi81TLE6ciWUhg4g5i1vI+iLDuVqVW6VBPXYrqzVzk1smdTrRbIxzH0Exa4FpBPEEWP6qqLDae1JFl5W1pxObqQjkZUVALXNYYmk3BAzB3m8edi/2qTPacUcYSab2a2rj58n7aj8a6yfy68jnH9+/MuHEabbQyR3ttGOZfjbM0i/tWXF6aZoyW1opLAMQq9H5ZWy0xc1+UOO8N8y9i2QC1vOPH2LWsjXkpakZkJTx29omOF62KSchk8b4g7dd2WSPf8ASI3gd1lWng2R6xeyzHLhJ6a0dDWwB8FSZbWzR2twtmFrdSjw/fLzPcv3T8j81PfNjPtJPxL3N96z3E90iGaD/pBN69R+JWsj8uvIrUe/fmXSso0ikdLojhWNsqGCzHubNu4Wccsre30vvBa1L8ahxf2/4My1eFcpI62uzFcwpqdhvn+NNuYPms8Tm8FFgw1uT+xJmS3qKLD0WwsUlJDCP1GC/rHe4+JKpWz5zci5XDhFI6qjOzztjGH+U4xJCHZNrUFma2bLc8bXF/Fbdc+FCl8kZE48rtfUl/8AA2/+fD/AP+6q3p6/0/7/APws+hf+xC9OdFjhkrIzLtc7M18mS2+1rZnK1j3eKm9aKt9PhyS3ssbWbUFuDQtB3PMQd1gNzW8QD3KjiLd78y5kv/wnU1RUjWYZE8AZpXSOcekiRzBv6g0e1R5km7Wvlo7xElUmjna7KJjqOOUgZ2ShoPOzgbjxAPcpMGTU2jjMinDZ8YRQSYjo42Fp+MykNudx2U12tPc0N8EnJVZPL4f8oQi7MfRGNGtMajBozTz0jsoeXXdeM3PHeQQ5WLceF75RkQV3SpXGUSbaPaxaOvkbC9jo3uIyiQNcwu4gBw59FwFUsxLK1yTLNeTCb0zha9vRpe1/uapvw/vIjzuyLC0W/MaX7CL9m1UrveS+7LVXu4/ZFT61YBS4nFNEA1zgyQ23Xc11r9pAC0cR86nFlHKXCxSR19ehvHSdsnuYosDvIkzfZRMcJ+Z4v6Ez9gFVn75/f+yzD3a+xB9Q3Gs7IP8A7Vc/EP0+f9FXB/UWxO9rWuLyA0AlxPC1t9+pZy3voXmV3Va16WN2zpqeSUDcC0NjabfRG827grqwptbk9FR5cE9RRDtYOmHwjHE00roTG8kOcc1wW2LR5o6j/VVrGo8Jv1tlbIuViXQsmj+Yh/RD+AqhL8x5l6PufI8/LaMY9Yr5w+gCA0MawaGsiMVRG2Rp6eIPS08QexdRk4vaPJRTWmU/pRqcmYS+ikErOOzkOV46g7g7vse1Wo5KftETq12K4xXCZ6U2qIZIjw89paD2O4HuKsRkpdjhpo9B6nz/APEU/wDaftHKjf7bJoeyTNQnZydKPzZ3aPeuLPZPY9yDXUBIZqI/GM9ZvvCLueFkq0RhAEAQBAR3T7AnV9FJEz5QEPZfgXNN7d4uO9T49irsTfYhvr5waRVOhOmz8JMlPPE5zM1y30Xxu4GwO433dHatG/HV2pRZRpvdXqyR3NJtbLJYHx0sUjHPBaXy5W5QdxIDXOubdahqwWpbmyS3MTWoG3qZ0afEH1crS3aNyRg7iW3BLrdBIbbs61znXJ+ojrDqa9dnC0s/SIfawfgYpqvy38kVn5j+C6Kv5N/qn3LKXc0n2Kh1I/nlT9n/AK1p53sIz8P25GE/pP8A2w/ZBe/tfL+zx/mS2sfw4VVNLCf/ACMLe+24+Nlm1z4SUjQnHlFo84eWTCE0e+xmDsvPaAGPL7fFbvGPLxPoY25a8P6no3RvCxSUsMA/8bACel1ruPebrCtnzm5GxXHjFIqXSWCbBMVNWxmaKV7nDk07Te+Mm3mm9yOq3QVpVON9PB90ULFKm3muzJSNbtFkvs5830crPfntZV/QLN90Tem1/JnU0G01+E3zAQmNsYaWknNmuTe5AABHm7t/EqPIx/CS67JKb/Eb6EE1cfPk/bUfjVzJ/LryKtHv35lyVs+zje+18jXOsOeUXssuK29Gi3pbK5wzXDTvFp4JIzzLC2RvtsR4FXp4E17LKcc2P6kRLWJj1NiMsLaOE57kF+QNdIXWs0Ab3c+PSrONVOpNzfQr5FkbGuCJxp/TOhwIRvN3MELXc94IBVTGaeRtfUtZCao0/obep75sZ9pJ+Jc5vvWdYnukQGWt+CMckkmY4sLnu3cSyXfmbfjY+4q4o+NjpL/uipy8G5tlm6M6cU+ITOihEgLW5rvaGg77WFnE+IVC3GnWtyL1d8bHpHK1w4Nt6LagedTnN15DucPcf6qkwrONmvmR5dfKG/kV9oVFJieJU5lOYQMYT6sI80Htda/aVdvaqqevj/ZUp3bYt/D+i/VjGqEBQkX6Qj+l/wCpbH7byMr9x5l9rHNUpbXn+dQ/Yn8ZWrgew/uZub7SJzpRgTq7CWxR/KNZG9l+ZaB5veLjtIVOq1V3bfYt2186tIhWgGnbMOjdSVjHtEbnZSG3Lbm7mObxG+53dKt5GM7HzgVaMhVrhMw6daWfDD4qSije5ubNvFi91rA5eTQCd5XuPR4Cc5s8vu8ZqECfvd8CYSLN2hgY24FwHOe8Zje24Xc49gVP3933Lfuavscah1uUcg+OiljPPc2RviDc+Cllg2LsyKOZB90QnEqiPE8ViNBCWDMy/mhl8rrukIbuAtz4q1FOql+Iys2rbU4IkuvX0aXtf7mqD8P7yJs3sjJgWtalhpoopIp80UbGeaGOBytDbgl46OheWYU5TbTXUV5cIxSaZHqZ8uP4q2QRlsTC2/MMYw3sTwzOPv6lO+OPTrfUiW77d66Hf17fJ0nrSe5ig/D+8ibO9lE20eh2mFU7B+vSRt8YQFVterW/q/8AJah1rX2Kl1e6SNwioqI6pjxmytdlF3NdGXcQSNxzH2LSyaXdFOLM+i3wZNSLArMebjGGVnkjZLtBZlcAHO3B24AncRuVJVOm2PMtuxW1viQrVfpdSUEcrKgFr3OzCQMzXAAGQ23ixuejzlby6J2NOJVxbYQTUj41mabU+IRxxQB/xb85c8BoIykbhe/PmAmLjzrbchk3xsWokw0dxiOpwOVsea8MDo33FvOEZ4HgRax71Vtrcb1v4ss1TUqenwRRy1zJPWK+cPoAgCAID5e0EWIBB4g7wgPmCBsYysaGtHJoDRv38AgMiA/HNB3EX7d6Ax+Ts+i3wC80gfogb9FvgE0DIvQEAQBAEAQHOxPA6ep+XhjkPS5oJ7L8V3GycfZZxKuMu6Naj0SooXB0dNEHDgcoJHZe66lfZJabPFVBPaR2lESGjNg1O+TauhjdJcHOWNLrjgc1r7rBdqySWk+hzwi3vRuuF9xXB0adDhEEBLoYY4yRYljGtJHGxIC6lOUujZyoRXZH58DwbXbbGPa3vnyNzXta+a172XviS1x30HCO96N5cHRzPyfpdtt9hHtb3z5Re/T29fFSeLPjx30OPDhvlrqdNRnZ8TQte0te0OaeIcAQe0FeptdjxrZyW6KUQOYUsN/s2n2WspPGs/1M48KHfR1oogwBrQGgcAAAB2AKJvZ2lo1KbB4IpDJHDGx5vdzWNDjfed4F966c5NabPFCKe0jeXJ0c+uwOmnN5YInnpcxpPja67jZOPZnEq4y7o/MOwOmpzmhgjjcebWAHx4pKycu7Ea4x7I2qykjmaWSsa9p4tcA4buormMnF7R00n0YoqOOFuSJjY27zlYA0XPE2CSk5PbCSXRGLEcLhqABNEyQDhnaHW7CeC9jOUfZZ5KEZd0fFBg9PTXMMMcZtxYwA9lwLr2Vkpe0xGEY9kVdjetYywTQClyuka+IEvuAHAtuWFgN7HgtCvC4yUuX1KE8zacdHc1PaNvpoZJ5mlj5rBrSLODG8yOVyeHQB0qHNuU5KK+BNiVOEdv4liKkWwgOeMDptptdhFtM2bPkbmzfSva9134k9a30OeEd70dBcHRo1+DwTkOmhjkIFgXsa4gdG8LqM5R7M5cIy7o3GMDQAAAALADgAOS5OjRxDBKeoN5oI5D0uYCfHiu42Tj2ZxKEZd0ZMPwqGnBEMUcd+ORobftI4ryU5S9pnsYRj2RuLk6OVV6N0kpvJTQuPSY23Pabb1IrZrszh1QfdGzh2FQ04IhiZHfjkaG37SOK5lOUvaZ7GEY9kVrr0F20tul/uar+B3kU83siZYJo/TS0lMZaeJz9jFcujbmvsxxNr+Kq2WzU5afxZPXXFwjtfBHepaVkTcsbGsaP1WNDR4BQttvbJkkuxir8MhqLbaJkmW9s7Q61+Nr9gXsZyj2Z5KKl3RsQxNY0NYA1rQGtAFgABYADkAF4229s6S10NHEMCpqg5poI5HdLmAnx4rqNk49mcSrjLujYocPigblhjZGDxDGht+23FeSlKXdnSil2RqVujlJM7PJTxOceLixtz2m29dRtnFaTOXXB90bVHh0UIIiijjB4hjGtv22G9cylKXdnqil2Qgw2KON0bI2NjdcuYGgNObjccN6Ocm9thRSWkjS/Jij/msH+Gz/0uvGs/1M88KHyP/9k=">
            <a:extLst>
              <a:ext uri="{FF2B5EF4-FFF2-40B4-BE49-F238E27FC236}">
                <a16:creationId xmlns:a16="http://schemas.microsoft.com/office/drawing/2014/main" id="{C87A1339-805E-419E-9895-8004F31803B1}"/>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16" name="AutoShape 2" descr="data:image/jpeg;base64,/9j/4AAQSkZJRgABAQAAAQABAAD/2wCEAAkGBxQQEQ8UEBQWFRUTFRgWFxQYFhceGhYUFxUXGRYaHBgYHigsGx0oHBcUITEhJSorLi4uFyEzODMsNygtOi8BCgoKDg0OGhAQGDAkHyQ3Nzc2LzcyMjQ1NzY3LCw3NDcsNCwrLCw3LSwuNDY3NywxKy00NSw0LSs3KywsLCwsLP/AABEIAHgAeAMBIgACEQEDEQH/xAAbAAEAAgMBAQAAAAAAAAAAAAAABAUBAwYCB//EADQQAAEDAgQDBwMCBwEAAAAAAAEAAgMEEQUSITETQVEGIjJhcYGRFKHBFbE0QlLR4fDxI//EABkBAQEBAQEBAAAAAAAAAAAAAAABAgMEBf/EACQRAQACAgECBgMAAAAAAAAAAAABAgMREiExQVFhweHwBCKR/9oADAMBAAIRAxEAPwD7YiIooiIgIiICIiDKwiqsZxIxlrWWzbnyHILVazadQxe8UjcrVFy/61L1HwF0NDUiVjXD3HQ81u+K1I3LGPPXJOob0RFydhERAREQERQqmrIdZvL90E1FppJs413G63IC01MuUablepKhrb5nAW31Vc6pDybEHyB5Ko3fVO6/ZcZWVUjZXiU3N9dNx5ey61VmMYVxspaQHDQ35j2/3Vd8F4rPV5fysU3r+veFcCr3s013/of5dB6u/wCKBQYG+2UvbptvsumpYBGxrRy+55ldM2Ws11Dl+NgtFuVo02oiLxvoCIiAiIgKPPSZje9vZSEQRJHcJoDdyo0mJlgu61vypVdBexG+ygSUJkGUgi/PoqiK83JJ1vuoFzG8EcvuFOLbadNF5dSmUho36+XNVFgx4cARsVlbo6AtAAtYLYykNxe1lFe6SKwudz+ykrCKKIiICIiAiIgLKwuPl7QPgrpGSOJizZbf03A1QdisKgmrX/qMcYceGY75dLE2OqsMSxmGnIEr7E8rXNuuiCW6BpNy0E+izHC1uwAWukrGSszxuBb16W3v0Ve3tNTF+USa3textf1QXCLn8bx7gVEEeZoadZbjVo0t+Ux/EHNkoOE8hsr9bfzNJjt9iflEdAij1tYyFpfK4NaOZ69Lc1UdlpISJeHLxJHOL3uLS0nXSwJ2F0F8iIiiIiAiIgyuNZQNqKzEI3c2Cx/pddtiuxVLh1TG6sqWNiyvaO9JfxDu8uXL4WorM714MzaI1tzfZ8yCuiZL4o2lnsAbeql1DntxCo78bCWjKZRcZbDQdFctqY3VxZwhxGsvxb8rbWt5qwrcNintxWB1tidx7paJjuVmJ7KTAqFrYqzNNG5kl7lmgYbODt/UfCqhWPo4oyyWCaNp0YB3ut+oPmuzhoo2MLGsaGHdttD69VGhwOnY4ObE0Eag22PuptVN2lLRVUDn2AObMXW2u3f5XrtY9okw51wGiQm/K14zf0sp2OVMfFp4ZYhIJSbEnwkWF9vNbcXlgY2GKZmZr3BjG2uARYD03C1wt06d2edevXsqe2T7uonAtyZ3d46sv3cpNtxa/wB16oKcvq2SGeBzmtN2x3u5uvyp+P1EdNDG10QewuDAy9gNCQdQeinUWFRQEmKNrSefP5KkxMRErExMzCWiIstCIiAiIgLi2mf6+r+mDS6wvm2y9382XaKijgjpqqaaWZg4o0YdCNtd9dui7YrxXlvycctJtrXmrMGMv6i/j5c/DN8u2wstFbU8epqBMZ8kZysbECbHXU29Ff0uHB1U6pZI1zXNygDXkB4rrVWYG8SvlppuEX+MZbg25rtGWnLfo4zivx16tWA1jzSy/Ul7OGS3iEEOyWFjrz1XPT1DYeDJTvqC7MMzpAQx4/Pp5rq6ajbPSuiM5mzXBl00O+noq6fsxNIyNklTdsZGUZNLAW67q48lOUzM+P3wTJjvNYiI+/1t7RfxuH+rv3Cj9tKe8tGczhnfksDoNW94dDrv5BW2OYOah0T2ScN8ROV1r725eyxi2DGojhBkyyREESZb3dYXNvUArFMlYmk77b92747TzjXfXsrO2kOSmp2hxOWQDM43J7rtT5rx9M6kraZrZXvE18+c3uRzVpi2DPqIYWOkGZjg5zy3xEAja+m63YhhRlqKeYOAEV+7be/nfRK5IisVmfP4S2OZtNojy+VmiIvK9YiIgIiIMrg3yQxVVV9dG52Z3cJFxlufxl+F3i52pxmoY57X0Ze2/dLTcEcr90qwj1T19NTUsktOLtzbXNy87A325ey2YZXVT3DjQsEbml1wdWi2gIub+mipoez0r6apu0MfK9r2x9A0uNvLxW9grnC8Vmkc1j6Z7LNIc8nTMByBGyCBh2PCOjMoiY0mTI2NlwC6wUumxiZk0UdXG1vFvkcw7HofkfKpKfBZX0AbkIeyUvyOFi4ZbFTcIpWOmjtRPjy6l7nHuuGotffVBsGP1MjqgQxMcIXEF1z4QTbS+p0KkO7Tj6WOUMu97sgZfTMN9en9157PUr2HEMzXDO8ltx4vHt13CqoMImNHAWsIkhlL8hFiRp19Agu4cUqImyvq4mtaxuYFrtzybbX/AAoo7QTxiOWeJghkI1a45mg7ErZPPLWxTxmB0XdBa5x3eDe2oHyqqioWnhsdQvz6B7i4htubgUHcrCAIooiIgIiICysIgLKwiAiIgIiIMosIgIiICIiD/9k=">
            <a:extLst>
              <a:ext uri="{FF2B5EF4-FFF2-40B4-BE49-F238E27FC236}">
                <a16:creationId xmlns:a16="http://schemas.microsoft.com/office/drawing/2014/main" id="{470128B9-0AF6-44D4-B1B7-FCEC9C39220C}"/>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17" name="AutoShape 4" descr="data:image/jpeg;base64,/9j/4AAQSkZJRgABAQAAAQABAAD/2wCEAAkGBxQSERUUExQUFhIXFhYZGRcYFxUYGRcYFxUXGhcdFxcaHCggGB0mGxsXIjEhJikrLi4uGB8zODMsNygtLiwBCgoKDg0OGRAQGiwkHB8sLC0sLCwsLCwsLCwwLC0rKywsMCwtLDQsLCwsLCwsLCwsLCwsLC0sLTQsLCwsLyssLP/AABEIAFQCUwMBEQACEQEDEQH/xAAbAAEAAwEBAQEAAAAAAAAAAAAABAUGBwMCAf/EAEUQAAEDAQYCBQgGCgIBBQAAAAEAAhEDBAUGEiExQVFhcYGRoQcTIjI0c7GyI0JSYsHRFBUWU3SCkrPh8DXCchczhKLD/8QAGgEBAAIDAQAAAAAAAAAAAAAAAAECBAUGA//EADYRAQABAwEGAwUHBAMBAAAAAAABAgMRBAUSITFBcTM0wRNRcoGxFSJhkdHh8CMyUqEUQvFD/9oADAMBAAIRAxEAPwDuKAgICAgICAgICAgzmL7yyMFJp9J+ruhvLtPgCsvS2szvT0anamp3afZU8559v3Y1bFz4gl3XbjRqteOG45tO4/3jC87luK6d176e/Nm5FcfPs6PRqhzQ5plpAIPQVqJiYnEutpqiqmKo5S+1CwgICAgICAgICAgICAgICAgICAgICAgICAgICAgICAgICAgICAgICAgICAgICAgICAgICAgICAgICAgICAgICAgIPC2WkUxO54BBC/W33PH/AApwjJ+tvueP+EwZeVqv4U2Oe5ugE7+GytbtzXVFMdXlevU2bc3KuUOd2y+nVXue5urjO+3IDTgNFvqNNFNMREuJu62q5XNdUcZelCqHCQqVU7s4elFcVRl6Kqwg1eDry3ouPMs/7D8e9YOrtf8AePm3mytT/wDGrvHrHq1SwW6EBAQEBAQEBAQEBAQEBAQEBAQEBAQEBAQEBAQEBAQEBAQEBAQEBAQEBAQEBAQEBAQEBAQEBAQEBAQEBAQEBAQEAoKC22jO6eA0HUpQ8FKBBT4os7n0JafVOYjmP8brM0NdNN3j14NVtizXc0+af+vGY98ftzYtbxxqTYa2V0HYrzuU5h7Wa92cdJWixWaILC4bM6pXYGkiCHE8gN/y7V5X6oponLK0Vqq5epinpxz/AD8nRVqHWCAgICAgICAgICAgICAgICAgICAgICAgICAgICAgICAgICAgICAgICAgICAgICAgICAgICAgICAgICAgICAgICCBetogZRud+pTCJVClAgIPwoMLfl3+ZqkD1Hat6uXZ+S3+lve1oz1jm4jaWk/416Yj+2eMfp8lcslr1rYa2ZsHcLFuU4lnWa96PxhIXm9W9wxdvmaUuH0j4J6BwH+8StXqLu/ViOUOn2fpvY28z/dVz9IXCx2eICAgICAgICAgICAgICAgICAgICAgICAgICAgICAgICAgICAgICAgICAgICAgICAgICAgICAgICAgIKi87US7K0kAbxzUwhD8877Tu8oLyxWjO2eOx61CXugIPmrUDQSdggz1aqXOLjxUofClAgICCBfN3+fp5dMw1aTz/Ir301/2VeenVhbQ0caq1u9Y4wzv7MVubP6j+S2f2ha/Fz32HqffT+f7PSz4drNdMs6fSO3cq1a61VGOK9GxdTTOc0/n+zS3Rhl4qNfULCwelAJMnhw2WJd1VM0zFPNsNNsuum5FVzGI93/jXLAb0QEBAQEBAQEBAQEBAQEBAQEBAQEBAQEBAQEBAQEBAQEBAQEBAQEBAQEBAQEBAQEBAQEBAQEBAQEBAQEGftlHI8jhuOpSh4qULe6aENLj9bbqUSmE9QkQQLxrMLS3N6Q1478lKFD+ls5+BUoP0tnPwKD2BlB+oCAgIP1rZMDcoNBZqWVobyVVnqgIK2137QpPLHvhwiRlcdwCNQORCnCMp9KoHNDmmWkAg8wdlCX2grbJflCo8MY+XGYGVw2E7kcgpwjKyUJEBAQEBAQEH4SgrrJftCq8MY+XGYGVw2E7kcgpwjKyUJfFSq1vrOA6yAgi1L3oN3rU+xwPgEwZSbPXbUaHMMtOx58EFRXxXZWVDTdUh4dlIyP9aY3yxusiNLdmneiOHyYVW0dPTXuTVxzjlP6LtY7NeVqtDabHPeYY0EkwTAG+gVqaZqmIjnKtdcUUzVVyhXXXiOz2h+SlUzPgujK8aAgHUgcwvW5p7luM1RwY1jXWL9W7bnM9pWy8GWICAgICAgpqOKbK6qKTak1C7LGR/rTETELInS3Yp3pjgwqdoaeq57OKvvZxylcrHZog8rXaW0mOe8wxoJJgmAOgK1NM1TERzlSuumimaquUIF1Ygs9pcWUX5nAZiMrxpIHEDiQvS5p7luM1Q8LGts36t23OZ7StF4soQfL3hoJJAA3J0A6ygp6+KLO0xmLv/FpjvO6nCMvSzYks7zGfKfvAt8Tp4pgytWmdRsoS/UBAQVtqv2hTeWPfDhuMrjuJ3A6VOEZWShIgICAgICAgICAgICAg8bRZmvjNwQeP6tZyPemUYflutnm4DQJ+AUiL+tXcm+P5pgyfrcj1gNdB18EwZQCZ1O6lCut1GDI2PxQRUE67631T2IJqAgICCxumz/XPUPxKiUwtVCRAQc7xR7XV62f22K0clZ5rjBd570HHmWdX1h+PekwRLWKqznmFva6f8/yOVp5Kw6GqrCAgICAgIOfXZa6htbAajyPOxGZ0RmPCVborHNv6mx6iqrOe4U9qpfzf23K0qw6G4SCFVZlf2Lb+9P8AQPzVsow/f2Mb++P9I/NMmGgu2x+ZpNpzOWdYiZJO3aqpcivr2+r/ABDv7i6C14MdvRxmo83V8Xq7Oufdmq8U+x2j3T/gvbT+LT3Y2t8vX2lgfJp7YfdP+Zi2e0PC+bnti+YntPo6ktM6oQEBAQEBBx+6f+TZ/EH5yt9d8vPZx+n89Hxerqd9OIs1YgkEUqhBGhBDDEHgtLajNynvDqtTMxZrmPdP0c/8n1uqvtkPqVHDzb9HPcRw4Eraa23TTazERzc9sm9cr1GKqpmMTzluMVex2j3TvgtbpvFp7t7rfL19pYfyYe1VPcn52LZbR8OO/pLQ7E8er4fWHTVp3UCDF40t5NQUgfQaASObjqJ6hHerQrL7unCgqU2vqPcMwBDWxoDtJKZMFvwe4CaT833XQCep23wTJhf4eu80KIa4kuOpEyGk8B1fGVEphZKEiAgzt5YXFaq6p50jMQYyzEADeehTlGGiUJEBAQEBAQEBAQEBAQEBB8Vqga0k7BBnqtQuJJ3KlD5UoVdsrZnabBBNslbM3pG6D0qszAgoKh7YMHcIDXQZG4QW9KpmAIQfaAg+6FIvcGjioS0NNgaABsFCX0gICDneJvbKnWz+2xXjkrPN935YnWW0BzNGk5mHlrqOz4EKI4k8G2uu3CvSbUHHccnDcKqzD4W9rp/z/I5WnkrDUYmvg0GAMjzjpj7oG5j4KIhMyzFmu202kZ5cRwc9xE9X+wpzCH1QvC0WOplfmgbscZBH3Tw6wnM5NpXvBraBrDVuTMOmRoOjWAqrMRTdabY8gOJ4kZsrGjhp/pVuSvN6Vbrtdn9IZ4HFjiR2jl2JmDEtHUpWmrY4Jiucp0OQxmB1jYwo6p6MTZ6T3VQ1p+kLoBmPSnn+Ksq3dw2WrTovFYkuLiRLi7TKOPXKrK0MlhT2ql/N/bcplENve9vFCk551I0A5uOw/wB5KqzFU/0m2OMFzgN9crGztpt+KtwhXmVqdpsbgSXNB2IdmYegjbvThJybO5LyFopB8Q6YcOThy6Nj2qJTDk1+ui3VidhXce5639mM2aezi9VONVVM/wCXq6D+3dk+0/8AoK1f/Bve7/bovtfTe+fyQb8xlZatnq02F+Z7HNEsI1I01XpZ0d2m5TVPSXhqdqaeuzVTTM5mJ6KLyae2H3T/AJmLJ2h4Xza/YvmJ7T6NHjrEzrPFGiYquEl2+VuwjpOvVHSsXR6aLn3quTZbU19VjFu3/dPX3Qytkw7brSwVZcQRLTUqGXDmJM98LNq1Fi3O79Iaq3otZfp9pnnyzPN63TiK02Kt5uuXlgID2POYtB4sPVrGx8VW7p7d6jeo59MLWNdf0t3cu5x1ienb+YdJvE1HUHmg4CoWywwCJiRvpr+K1FG7Fcb/AC6umu79VufZzxxwc1pXBeFqGd5fB/evLe5u4HYFt5v6e1wj/UOap0etv/eqmfnPoiW6yWywOaXOewE6Oa8lpI4Hh2EL0ors34mIjLxu29Vo5iZmY/GJ4fzu6RhS9jarM2o6M4Ja6Nsw49og9q1GpteyuTTHJ0mh1M6izFc8+Uub3T/ybP4g/OVt7vl57Ob0/no+L1brHtjrVLODRJAZmdUhxbLAwyPvdS1uiropr+915d292pbu12f6c8szPHHDDnFxWOtVq5aBLamUmQ4s0ETqFtr1dFFOa+TmtJau3Lm7anE98OjV7NUp3VUZWJNUUqmYlxduXEekd9IWpiqmrUxNHLMOlqt3LehqpuTmqInPHPvc5uS012vLbPPnajcno+tEgnKeG2/ASttepomM18o4ua0ty7TVNNn+6rh+KbelzW2zjztTOBOrxUzEE7SQZHWvO3es3Pu0/lhkX9Nq7Ee0rz3y2GAMQvtAdSqnNUYAWu4ubMGeZBjXjKwNbp4tzFVPKW42Vrar0TbuTmY6++P2RsaWQtrecj0Xga/eAiO6D3rChtpSLoxUGMayqwnKAA5sTA2kGO+UmCJXVmxJZ3mM+U/eBHjt4qMJytgVCWOxNf787qVJxa1ujnDcniAeAGytEKzKvFyWojPlfO/rel3TM+KZgxK9wja678wqS6mNA53rBw4Tu7t2USmFJiK2VG2qoBUeACIAc4Aei3gCphEtpe1vFCk6odSNAObjsFWFmJYbTbHGC5wG+uVjeWm34q3CFeZWpWmxkElzQdiHZmHoI27wnCTk2VyXkLRSD4hwMOHIjl0bHtUSmGGqXlVZWcRUfo90AucR6x4TqOhWwqk2m6rW5vnHh7uOrpd/TMjqCjMJxKVha+3io2k9xcx2gkyWnhB5HaEmCJaDEV7fo9MFsGo4w2dhzJ6vxCiITMshQs9ptRLgXvg6kuhoPISY7Ap4QjmkWI2uhWbTAeXH6hMtcOJmYA6RsnA4tRiC9f0ekCAPOO0aOAMak8wPxCiITMslZ7JabXLpc4Tu50NnkB+QU8IRxk8/abG8BxcOOUnMxw4x/jVOZybmwWxtWm2o3Zw25HYjsMqqySg8rTRztLf9nggz72kEg7hWVfiCptNLK7o4IJtio5Wydz8OCCSgh2+jPpDfighik4/VPcUFvZ7I5rYyu6dDug9PMu+y7uKhJ5l32XdxQWt12bKMx9Y+AQhOUJEBAQc7xN7ZU62f22K8KzzbO/btFeiW/WGrTycPwOyrCZZTC14mjWNN+jXnKQfqvGg6uR7OSmUQ8MLe10/5/kck8iEjGjptPVTaPFxSCX1ZcVVKbGsFNkNaAPW4CEwZQb5vZ1pLS5jWls7TrMbz1KYglpbosxrXf5uYJDwJ5h5I7JhVnmmOTMWe01rI86FjtiHDQx8esK3NXktKGMaoPpMpuHRmae8kqMJy1V2XgyvTD2bbEHcHkVVZg7r9sZ73/sVborHN0WpseoqqznuFPaqX839tytKsL3Hb/o6Y4F5Pc3/JUQmVLdF/vs7CxrGkFxMmZ1A5dSnCIl9XpiF9emWOY0CQZEyIKYMrTAbjFYcPQPfmn4BJIYG/mTbaw513jvet/ZnFmmfwcZqo3tVVHvq9W1/9OqP72r/9PyWu+0a/dDd/Yln/ACn/AEh3xgWlRoVKgqVCWMc4A5YMDjovS1rq664pmI4vHUbItW7VVcVTwjPRW+TT2w+6f8zF67Q8L5sXYvmJ7T6IWOnk2+tPDIB1ebavXRxizT/Orx2pMzqqvl9IW7PKDWAAFCnAEfXWPOz6P8pZkbauxGNyP9s9iG932uqKjmBpDA2GzrBcZ16/BZVi1FqndiWu1mpq1NcVzTjhh0y6bxZRu+jVqmGtpMk8ToAABxJWouW5rv1U0+909i/Tb0lFyueERDNWryjun6OgI4FzjJ7ANO8rLp2dGPvVNZXtyc/co4fjKmxFiqpa6QpvptaA8OkZtw1wjXrWRY0tNqreicsLWbRr1FEUVU445avyYeyv9875GLC2h4kdvWW12J4FXxekMfdP/Js/iD85Wfd8vPZqNP56Pi9XUr99lr+5qfIVpbPiU94dTqvAr+Gfo5x5OPbR7t/4Lba/wvm5vY3mPlLoGKvY7R7p3wWr03i093Q63y9faWF8mLAbW88qLo/rYtntCf6cd/1aHYkf15+H1hvcSNBslef3VTwaSFq7Hi094b/WRnT3Phn6Of8Ak09sPun/ADMW02h4Xzc9sXzE9p+sOnV6LXtLXgOadwRIWmdUo7RhGi4y0vZ0AgjxE+KnKMKO+sNuoMLw4PYInSCJMDTiFMSiYWGCLc45qJMgDM3o1gjq1HikkKK7BntbJ1mrJ/qlT0R1dJVFxBznEvtVXrb8jVaFZX+OnfR0xwLye5v+VEJlS3Rfz7OwsaxpBcTJmdQBw6lOERL6vTEL69M03MaASDImRB4Jgys8BuP0w4ege/N+QSSFJYWg2xoO3nv+6nojq6OqLucU2xbQBsLSAOyqrdFOqzx076WmOAYT3uP5BITLQYYYBZaccQT2lxKiUwtFCWMx0/6SmOAYT3n/AAFaFZRruxK+jTbTbTYQ2dfS1kkpgyj3xfT7Q1ocxoymQRM7RGv+6JEEyi0Lc9jQ0TAnxMqUOnKi4grrxsRcQ5o147d6lCH+r6n2fEfmg/HXS53rCI1Go1PJMmEdSgQEFjdNnk5zsNutRKYWqhIgICAgICAg53ib2yp1s/tsV4Vnm6IqLMZjK68rvPNHou0d0O4Ht+I6VaJVlXYW9rp/zfI5J5ELLHFkIeyr9UtynoIJI7wT3JBKZcWI6QpNZVOVzQBMEhwG2o2MKJhMS9Ldiyk0gUwamup9UAdE7nw6UwZWNqvimygK2pa6MoiC4nYdGx7kwZV9gxRRqCKvoO6RLT1H80wZV+J7XZXU4p5DVkQWiIHGTGvUphE4S8C0yKdRx9UuAHYNfiO5RKYZuz1RStQc7ZtUz2OMqyroFktzKzC6m7MNRsRrHSOkKi7n9w2ltK0Me/RrZnSYlpG3WVeVIabE4Fosoq0jma12aYI9HVrtDrodexVhaVbha+2UWmnV0aTIdEwSNQY14KZhESubdiigxpyHzjuAAIHaSNlGE5TrnvNtop5mgggw4Hgeviokhye+vb6v8Q7+4ugteDHb0cbqPN1fF6uzrn3ZqvFPsdo90/4L20/i092NrfL19pYHyae2H3T/AJmLZ7Q8L5ue2L5ie0+h5R7AWWrzkejVaDP3mgNI7g09qnQXIm3u+42zZmi/v9KvrHBp7lxrZ30m+ed5uqAA4FpgkblpAIg8t1hXdFcpqndjMNrptqWK6I35xV1eNsx/QbUa1jXPp/XfER/4tIl3h2q1OguTTMzOJ9ylzbNmK4imMx1l8+Ul2eyUnN1YajTx2LHZSQp0EYuzE88I2zO9p6Zp5Zj6SheT68rLSpOFRzGVsxlz4EtgRDjw30Xprbd2qqJpjMPDZN/T0W5iqYirPV5+UG/qFakylScHkPDyW+qAGuETxJzcOSnQ2K6KpqqjHBXa+rtXKIt0Tmc54fP9Vp5MPZX++d8jF47Q8SO3rLJ2J4FXxekMTQtAo2/O+QGWhxdzAFQzothNM12MR1j0aWm5FrWb1XKKpz+bp9W307VZKxoOzgsqM2cPSybQ4A8QtPFuq1cpiuMcYdPN6jUWK5tTnhMfPDmuC7yp2e1B9UkMyubMExMRIGvBbfV26rlvFPNzWzb9Fi/vV8sS6LflsZWu+tUpnMx1J8GCJiQdCJ3BWqs0TRfppq55h0eou03dJXXROYmJY7yYe1VPcn52LP2j4cd/SWl2J49Xw+sN5iL2Sv7mp8hWsseLT3h0Gs8vc+Gfo595NPbD7p/zMW02h4Xzc7sXzE9p+sNJe2J6jK5axvoMJBa4QXHieY6O9aiIdRlYWXFlBw9LMw8i0kdhbP4KMJyrsRYjp1KZp0pOaJcQQIBnQHWVMQiZfuBrIZfVPqxkHTqC7ugJJCltjHWa1HT1KmYdLZkeGilDXjE1ny5s5mPVyuzdW0eMKuFsvq5b+ZaCWwWvEnKdZbzB+ISYIlkMS+1VetvyNUwiWoxjZS+z5gJLHBx6oIPxnsUQmVNha+2UQadTRpOYOiYJABBjXgFMwiJXVuxRQY05D5x3AAEDtJGyjCcp1zXm20U8zQQRo4cj18UmCJYi7/bW++/7lW6I6ujKiznI9u/+T/8AsrdFeq6xzZT9HUGwlp6J1b+KQS/cNX/SZSFOqcpbMGCQQSTw2ImEmExKW/FlEVA0SWcamoAPUdSOlRgyi44sxLadUagS0nodBaeqZ7wpgl8Ybv8ApspClVOUtmHQSCCZ1jYpMIiUy8MVUWD6P6R3a0AcdSPgownK1sd5U6jGvbMHmDI1g+KhKYgICAgIINe72lxOonlH5Jkw8/1a3m7w/JTlGD9Wt5u8PyTJhYU2BoAGwUJfSAgICAgICAgoLyw9Tq1nVHOqAuIkAtjQAcW9CnKML9Ql5WqztqMcxwlrhB/3mgpbrw9TpVWva6oS2YktjUEcGjmpyjC7tFBtRpa8BzTuCoSwmJLqZQcMhdB4Egx1aK0SrMLXD9wUXNFR4c4/ZJGXuA17VEymIaarQa5pa5oLSIgjSOpQlkMRXFSotzszDomQO8T4q0SrMI+G7np15Ly7TgCAD16SkyRDcUKLWNDWgBoEADgqrKG/7ipPJqek1xOuUiD0kEHVTEomErDVkFOk4NJMvJ1j7LeQSSEC/LgpZs4zNLjqARE8TBGiRJMLa47OGUGtEkelvHFxSSFBiW46VNpqMlp+yCMvYI071MSiYRMN3NTryXl2nAEAHr0nxSZIhtbPZ202hrGhrRsAqrMta8G0H13VS+rmc8uIBZEl06ehss6nWVxRFOI5fzq1NzZdqq7NyZnMznp+jXLBbZGvKyirSfTdIa9paSImCOEq9uqaaoqjo87tuLlE0TymFJh3C9KzVTUY6oXZS2HFpEEjk0clkX9VXcp3ZiGDpNn2tPXv0zOcdf8AxdXjd9Ouw06rQ5p8DzB3B6Vj27lVE71M8Wbes0Xad2uMw5Viu5qdmqhlMvIP2iD8AFu9NequU5lym0NJRYrimjPH3tjhnCVna1tVwc924DyC0HoaAJ7ZWv1GruTM0xwj8G60ezbFMRXMZn8WotllZVY6nUaHMcIIP+6HpWHRXNE71PNs7lum5TNFcZiXKMVXLTs1drKZfld9ogxqNtAt3pr9VyiZlyev0lFi5FNGcS1VnwTZjZxrUzOIJdLc2k6D0YA15ToNVgzrbm/0banZNibXXM9ev0X2HLoZZaRZTLiC8u9IgmSAOAHJY9+9VdqzLO0elo09E00Z4znip8VYXoVHGt6bXk+llIAceZBB16l76fVV0xu9GLrdn2bk+0nMTPuWOD7A2hQLWlxBqOPpROzRwA5Ly1Vya68z7nvoLFNm3NNPv/RRYgwhZw/M3O3MSS1pblHUC0x1LIs6y5jE8cMLVbMsb29GYz7uS9u262foAoS7IWPbMjNDnOJ1iOPJY1d2fbb/AFZ1nT0xpvZccYnvzeOHMNUrLUc+m6oSWFvpFpEEg8GjXRXv6mq7TiYh56PQW9PXNVEzyxxx+i7t9nFSk+m6QHtc0xvBBBhY1FU01RVHRm3aIroqonlMYUOHcL0rNVNRjqhdlLfSLSIJB4NHJZN/VV3Kd2Yhg6TZ9vT179MznGOOP0XF4XXSr/8AuNBPBw0cO0fBYmWywxOILrZQdDC4j7xH4AK0SrKzw/cFKq0PfmP3ZgeAnxSZIhrqVMNAa0ANGgA0AVVkK9bqp1x6Y1Gzho4dv4FTkwwpsLf0jzUuyzE6T8IVlG6uu6adAegNTu46uPb+AVMr4V144dp1arnudUBcRIBbGwGkt6FOUYX8KEsjiW46VNpqMBafsgjL2CNO9WiVZhDw3c1OvJeXacAQAevSUmSIbazWdtNoaxoa0bAKqykoYdptrCoHVMwfmiWxMz9nZTlGGgUJZ/8AZ2n57zmapm85niWxObN9mYlTlGF7WpNe0tcAWkQQdioSw+Jbop0ILM2vAmQOrSfFWiVZhZ4buOkWtquBc7kSMoPVGvaomUxDTVaYcC1wBaRBB2IUJYjE1zU6EOZmE8CZA6tJ8VaJVmEjDlxUqrQ9+Y/dmG+AnxSZIhr6bA0AAAAaADQAdAVVn//Z">
            <a:extLst>
              <a:ext uri="{FF2B5EF4-FFF2-40B4-BE49-F238E27FC236}">
                <a16:creationId xmlns:a16="http://schemas.microsoft.com/office/drawing/2014/main" id="{8CCCC1BD-ADA2-46ED-8A80-08FDA99A2C30}"/>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18" name="AutoShape 6" descr="data:image/jpeg;base64,/9j/4AAQSkZJRgABAQAAAQABAAD/2wCEAAkGBxQSEBUUExQVFBQXFBUZFBcVGBcWHxUcFBUWFiAeFRQYHCgsGBwuHRcXITEhJSktLi4uFx8zODMuNzQvLisBCgoKDg0OGhAQGjAcHCQsLC00Li03MCwsLC4tLDQsLCw3LC0vLCwrLC8sLCwsLDQsLCwsLCwsLCwsNCwsNys0LP/AABEIADEA9QMBEQACEQEDEQH/xAAbAAEAAgMBAQAAAAAAAAAAAAAABAUBAgMGB//EADUQAAEDAgQEBAMHBQEAAAAAAAEAAgMEEQUSITETQVFhBjJxkSKB0TNCobHB4fAUFjRSohX/xAAaAQEBAAMBAQAAAAAAAAAAAAAAAQMEBQIG/8QALBEBAAICAgEDAgQHAQAAAAAAAAECAxEEEiExQVEFwRQyQtEVIyRSYaHxE//aAAwDAQACEQMRAD8A+4oCAgII1fWNhjL3bDkNz2C9UrN51DHly1xVm1lL/dsX+kn/AD9VsfhLfMND+KY/7Z/1+69pagSMD27EXC1rVms6l0Md4vWLR6S7KPYgICAgICAgICAgICAgICAgICAgICAgICAg1keACTyQVLqx997Kjx3jmvmDoxciOxI7u53+VvcrqfT6UmJn3fO/WsmWtqxHiv3V1FPnZfnsfVZsles6aGO/eu3tPBb35Hg+QHQ9+YH4Ln8qI3Hy7v0yb9bR+n7vTLUdQQEBAQEBAQEBAQEBAQEBAQEBAQEBAQEFW6udm7X2sqLMFQV+JzahvLf1VEBEQ8Xw9s8RYdObT0IWbBmnFftDW5fGryMc0n/inw7wkWv+1uDoRl/dbl+dFo/K5eP6NNJ/O93QUjYo2sbsB7nmVzr2m07l2sWKMdIrHs7hy8sjIcgygICDGblzQC5BgvHUa7d/RDY54G5A9UNtkBBglBhr77WPohE7YLwOYRNtrorR0zQbFwB6XH5IN7oBKACgygICAgII07GtBeQL/qgrJ8Re0Xv6aBXQhzjiMzc9/qiOFDLY26/mqkJ6irHDYfvH5KKnoPGYZVGGd7z9k6Z7H9je4J9/zVRZ09Q2OqqXu2DWk/hsg6Mx5wyufC5kbiA15IO/MhNG3Spxh3FdHFEZCzzG4FvS+6aNoWMV8hNORG9t3g5SbFxzWyn9+qDrC4nELkZTwBcdNuaCDVyRyF8ggkfGHHM/iOA72bfZBC8UVsTKrD5SbRNDzexNh8HIXK3uLWbYslY9fDlc/JWmfFa3iI39kbxdj9PUmmbDJnLZ2kjK9tht95oWXjYMmPtN414YOby8ObpGOdz2j5X1f4meJnxU9O+cxfakHKG9hfcrWpxo6xa9uu/Ru5ObaLzTHSba9XePxEZKVs0EL5XF2QxiwLHDfMenfuF4nj9cnS9tf5e45ffFGTHWbT6a+HGh8QvkkfTzwOgl4TngEhwI20I/mhXq/HitYvS3aNvOLl2vecWSnW2t/LyUdS+PA25MwvMbuacuX4/fXZb3WtuXO/hyovavAjr8+qx8Q1r82HyvicHh5PDBDibEWsRzOh+aw4KV1krE+NerZ5WW0Ww3tXzv0915hPiN8sr4JIXQTBhc1pN8w9euoWtl48UpF6z2hu8fmTkyTjvXrb1VuHtpi0ioLhMXG5Ob9NPda7cegnr2U8UbWXlLrCMA3zd7orlUV5fBLxoXNDQLgmwdc8nIN34rkbFHFGXvdG0tYD5W25uKgDHRwpHFha+O2ZhPU23TQ5x+IDdhfC5kb7BrievborodarGSJHRxROlLPOQbW+qg2qMZs2O0bjJILiM6EDuUClxtpLmygxPba4Ou/QhXRtZyRhwIPNRVXLhbnCxLfx+iuxwFOW6WOiDtQ4Y0kucD2TaaTv6FnQ+5UVJaLaIMoPP4VQ8SOoY8EB0z7XFuliFUV1Fh8pFQxwObIACfvZTpY/JBpTU7HBrDDUF9wHC5DR3F0ErFmR8V+aKdrtmuj2fpuUGsscwgp3yNc4slzEbkNBBF/ZBKlcRWNkyPySRBoIHlLjb4ulkFVFSCMOjkjmc65y5CcrgUG2LUB/qsOAjdkbnzBwzZb5TZx2W5x7RXFk8+fDm8uk25GHxuPP2b+OMP/wAbhR6iobmyN5d7DZXiZPz9p9nn6hi8U6V/VHpCnxKgENZOZ4qlzJHZo3QEi99bOt7fJZ8d++KvWY3Hy1cuP/zz3m9bTE+Y6utVTPjo4uFFURQumLp2h2aTLoLi2wIHupW1bZZ7TEzrx8PV6Wphr0ratZnzHuzgFKDX5oo6hsZpngGe5JN+p2HbsVM1v5OrTG9+y8an9T2rFuvWfzI0FNK7CJafgyCSOQOILfMC+/w9bc1km1I5MX3GphirTJPDti6zuJ+61rpXTyYdI2ORoElnBzTduVwbd3QaXWCkRSuWszHo2r2nLfDeKzHn39kutif/AOwx7WOcBSnW1gTd+mba+3usdbR+FmPfbLes/jq2146/u71OJZ2lslK4yEW8txf13C1HRcBQywx08haXcNzi5o1LQ43/AJ6oJ9bXGenmtE9oyjLmHm1GwQV9fRkOhkcyRzOCxrslwWkBBk0wNPO6OKVtwwAvNy+zgdAgl4vC401OA0kh0VwBtZnNBq2Z1NUTF0b3NkN2lov1Nj03QcsZic90Uzo5MuWz2tPxN36INKXDY5bkQz20sXOAJ90HrFFEBAQEBAQEBAQEGEGUBBiyBZAsgWQLIFkCyBZAQEGUBAQEBAQEBAQEBAQEBAQEBAQEBAQEBAQEBAQEBAQEBAQEBAQEBB//2Q==">
            <a:hlinkClick r:id="rId84"/>
            <a:extLst>
              <a:ext uri="{FF2B5EF4-FFF2-40B4-BE49-F238E27FC236}">
                <a16:creationId xmlns:a16="http://schemas.microsoft.com/office/drawing/2014/main" id="{0EEAD8AA-1D63-47C1-85B6-535288637659}"/>
              </a:ext>
            </a:extLst>
          </p:cNvPr>
          <p:cNvSpPr>
            <a:spLocks noChangeAspect="1" noChangeArrowheads="1"/>
          </p:cNvSpPr>
          <p:nvPr/>
        </p:nvSpPr>
        <p:spPr bwMode="auto">
          <a:xfrm>
            <a:off x="53975" y="-280988"/>
            <a:ext cx="2924175" cy="590551"/>
          </a:xfrm>
          <a:prstGeom prst="rect">
            <a:avLst/>
          </a:prstGeom>
          <a:noFill/>
        </p:spPr>
        <p:txBody>
          <a:bodyPr vert="horz" wrap="square" lIns="91440" tIns="45720" rIns="91440" bIns="45720" numCol="1" anchor="t" anchorCtr="0" compatLnSpc="1">
            <a:prstTxWarp prst="textNoShape">
              <a:avLst/>
            </a:prstTxWarp>
          </a:bodyPr>
          <a:lstStyle/>
          <a:p>
            <a:endParaRPr lang="sv-SE" dirty="0"/>
          </a:p>
        </p:txBody>
      </p:sp>
      <p:pic>
        <p:nvPicPr>
          <p:cNvPr id="119" name="Picture 10" descr="https://encrypted-tbn3.gstatic.com/images?q=tbn:ANd9GcSrGNXkXPzjM989IV9afDTY3DvNdijDZhfGlXYgbrz_ncAAFcskAw">
            <a:hlinkClick r:id="rId85"/>
            <a:extLst>
              <a:ext uri="{FF2B5EF4-FFF2-40B4-BE49-F238E27FC236}">
                <a16:creationId xmlns:a16="http://schemas.microsoft.com/office/drawing/2014/main" id="{E934075F-AC54-416A-ABD6-EE737F1DE247}"/>
              </a:ext>
            </a:extLst>
          </p:cNvPr>
          <p:cNvPicPr>
            <a:picLocks noChangeAspect="1" noChangeArrowheads="1"/>
          </p:cNvPicPr>
          <p:nvPr/>
        </p:nvPicPr>
        <p:blipFill>
          <a:blip r:embed="rId86" cstate="print"/>
          <a:srcRect/>
          <a:stretch>
            <a:fillRect/>
          </a:stretch>
        </p:blipFill>
        <p:spPr bwMode="auto">
          <a:xfrm>
            <a:off x="6425592" y="5194637"/>
            <a:ext cx="1002195" cy="576263"/>
          </a:xfrm>
          <a:prstGeom prst="rect">
            <a:avLst/>
          </a:prstGeom>
          <a:noFill/>
        </p:spPr>
      </p:pic>
      <p:pic>
        <p:nvPicPr>
          <p:cNvPr id="120" name="Picture 35">
            <a:extLst>
              <a:ext uri="{FF2B5EF4-FFF2-40B4-BE49-F238E27FC236}">
                <a16:creationId xmlns:a16="http://schemas.microsoft.com/office/drawing/2014/main" id="{FD09C35D-90AC-490E-844D-5377CFFDD44A}"/>
              </a:ext>
            </a:extLst>
          </p:cNvPr>
          <p:cNvPicPr>
            <a:picLocks noChangeAspect="1"/>
          </p:cNvPicPr>
          <p:nvPr/>
        </p:nvPicPr>
        <p:blipFill>
          <a:blip r:embed="rId87" cstate="print"/>
          <a:stretch>
            <a:fillRect/>
          </a:stretch>
        </p:blipFill>
        <p:spPr>
          <a:xfrm>
            <a:off x="350019" y="3637123"/>
            <a:ext cx="1145324" cy="616407"/>
          </a:xfrm>
          <a:prstGeom prst="rect">
            <a:avLst/>
          </a:prstGeom>
        </p:spPr>
      </p:pic>
      <p:pic>
        <p:nvPicPr>
          <p:cNvPr id="121" name="Picture 2" descr="Roche">
            <a:hlinkClick r:id="rId88"/>
            <a:extLst>
              <a:ext uri="{FF2B5EF4-FFF2-40B4-BE49-F238E27FC236}">
                <a16:creationId xmlns:a16="http://schemas.microsoft.com/office/drawing/2014/main" id="{0E7EAE41-4511-476A-952A-985FD04A2399}"/>
              </a:ext>
            </a:extLst>
          </p:cNvPr>
          <p:cNvPicPr>
            <a:picLocks noChangeAspect="1" noChangeArrowheads="1"/>
          </p:cNvPicPr>
          <p:nvPr/>
        </p:nvPicPr>
        <p:blipFill>
          <a:blip r:embed="rId89" cstate="print"/>
          <a:srcRect/>
          <a:stretch>
            <a:fillRect/>
          </a:stretch>
        </p:blipFill>
        <p:spPr bwMode="auto">
          <a:xfrm>
            <a:off x="444990" y="600135"/>
            <a:ext cx="819300" cy="421356"/>
          </a:xfrm>
          <a:prstGeom prst="rect">
            <a:avLst/>
          </a:prstGeom>
          <a:noFill/>
        </p:spPr>
      </p:pic>
      <p:sp>
        <p:nvSpPr>
          <p:cNvPr id="123" name="AutoShape 4" descr="data:image/jpeg;base64,/9j/4AAQSkZJRgABAQAAAQABAAD/2wCEAAkGBxIQEhUUDxAVFRUWFhgYFRQWFxQXGBYVFxQXFhwYFBcYHCgiGBolHBgVIT0hJSorLi4uGCA1ODMsNygtLisBCgoKDg0OGhAQGywkHyQuLC4vLCwsLy8sLy4sLCwsLC0sLCwsLCwsLCwsLCwsLCwsLCw3LCwsLCwsLCwtLCwsLP/AABEIAIgBcwMBEQACEQEDEQH/xAAcAAEAAgMBAQEAAAAAAAAAAAAABQcEBggDAgH/xABPEAABAwIDBAUGCAoJAwUBAAABAAIDBBEFEiEGBzFRE0FhcYEiMjVzkbM0QlJydKGxshQWI4KDkpPB0dIIFUNUVWKitMIkM1NEY+Hw8Rf/xAAbAQEBAQADAQEAAAAAAAAAAAAAAQIDBAYFB//EADcRAQABAwICBgkDAgcAAAAAAAABAgMEBREhMRJBUWFxkQYTFDKBobHB0SJT4ULwFiMkM0Ni8f/aAAwDAQACEQMRAD8AvFAQEBAQEBB+EoMCqxumi/7lTE3ve2/sum7noxb1fu0TPwRs22+Ht/8AUtPzWvd9gU3h26dIzKv+Ofkw37xaAcHyHujd+9N4c0aDmT1R5w8zvJouU36g/mU6UN/4fy/+vm/W7yKE/wDlH6P+BTpQToGXHZ5smDb7D3f25b85jx+5XpQ4KtFzKf6PnCSpdpKOXzKqInlnAPsKu8OrXg5NHvUT5JSN4cLtII5g3R1piY5vpEEBAQEBAQEBAQEBAQEBAQEBAQEBAQEBAQEBAQEBAQEBAQEBBCY9tTTUWk0l39UbPKee8fFHabKb7O9iadfyp/RTw7Z5NErt4dXUOyUcIZfgA0yyHwGg9hWelM8noLWg41mnp5Fe/wAofMeyuK1utTM5gP8A5Xn3bNPbZNplZ1LTsbhZo3nuj7ykI92kETc1TWEAcSAyNvtcSr0XXn0hvVztatx85+jEfhGBs0dXOPaH5h7WssptS5fa9WqjeLe0eH5TEm7OlcLxzTNuLg3Yftar0IdOn0hyaZ/VTTKGxDdjO3WCdkn+V4LD7RcfYp0Hes+kdueF2iY8OLUcUweopTaohczk4i7T3OGh9qzMTD7ePmWMiP8ALq37uvyYKjshCK9qWqkiN4pHsP8Akc5v2FN5cVyzbue/TE+MNgw7byuh4yiUcpGg/wCoWP2rXSl8y/oeJc5R0fD8NuwjeXA+wqY3RH5TfLZ9QzD2LUVQ+Jk+j16jjanpR5S3SirY5mh8MjXtPxmkEfUtPh3LVdqro1xMT3shHGICAgICAgICAgICAgICAgICAgICAgICAgICAgICAg+JHhoJcQANSToAOZKERMztCtNrN4Dnkw4eSBexmAu5x4WiHV38T1c1maux6rT9Dppj1uV5dnj+PN5bObvJJvytc5zAdejBvI7te4+b9Z7lIp7W83XqLcerxo37+r4QmK/amgwwGGjha540cGWADuH5SQ3Lne0rW8Q6NnTczPn1t6raO2ftDM2TxTEaqTpKiGOKnsbAtcHuPVlub27SB2JEy4NQxsLHp6Fuqaq/km8awGnrA0VMecMJLfKe2xPHzSL8FdnQxsy9jTM2p23eeH7MUcBDoqaMOHBxGZw7nOuQmzV7UMm9G1dcymAjqCDzmia8Fr2hzToWkAgjtBRaappnemdpaFtNu6Y+76GzHcTET5B+YfiHs4dyzNL0WBr1dG1F/jHb1/HtVrU074nFkjC17TZzXCxBXG9ZbuUXKYroneJeSNiAgycOxCWnfngkdG7m08exw4OHYUidnDfx7V+no3KYmFl7LbwmTER1gEbzoJBpG49vyD9S5Iq3eT1DQq7W9dn9VPZ1x+W9grTz79QEBAQEBAQEBAQEBAQEBAQEBAQEBAQEBAQEBAQfLnW1J05oRvPJU22e1L6+T8Go7mIuy+Txmd/J9vE6LEz1Q9jpmnW8S37RkcJ+n8tr2R2QioWdNUFpmtcuNssQ5NJ+ty1EbPj6lqlzLq6Fv3ezrnx/DaaeoZK3NG9r2ng5pBB6tCFXyK6K7dW1UbTHagzg+H4cx05hYwN1zuu52vANzXNydLBTbZ34yczMqizFUz3IPBscrcTqAYLwUsbgXGwLnga5C4g6nkOA6+CkTu7+ThY2DZ2ufquTHwjv/wDW/BaeffqAgICAg17a7ZaOvZ1MmaPIkt/pdzb9ikxu+jp+o3MSvhxpnnH471MV9FJBI6OZuV7TYj945g81xTGz3li/Rfoi5RO8Sx0cogICK3bYfbR1OWw1TiYTo154xd/Nn2d3DdNTzuq6PF2Ju2Y/V1x2/wA/VbDXX1ButvHbbPpAQEBAQEBAQEBAQEBAQEBAQEBAQEBAQEBAQEFdbztpS0fgkLtSAZnDqadRH3niey3NZql6XQtOir/UXOUcvHt+DP2D2abRxGoqABK5tzf+yjte3Ybak+CUxs62r6hVlXPU2/difOf75NN2l2gmxScRQh3Rl1ooh8c/Lk7evXRo8SszMzO0Pu4ODawLM3bnvbcZ7O6P74rL2boY6CCKnfK3O651IBe92rsgOpH8Fvk8pm3q8u9Xeinh9I6t3ptDs9HXdGJnvDI3FxjaQA8kW8o2vprwI4lWWcPOuYvSm3Ebz1z1eCTpKVkTGsiYGMaLNa0WACOtcuVXKpqrneZeyMCAgICAgINV282YFZFnjH5eMHKflt4lh/dyPeVJjd9bSdRnFudGr3J593epkjnpzHI9q4nvImJjeBAQEBBZW7DaQn/pJnagXgJ+SOMfhxHZcdS5KZ3eT17T+jPtFuOfvePb8VihaeZfqAgICAgICAgICAgICAgICAgICAgICAgICCN2hxVtJTyTO1yjyR8p50a3xNkdnDxqsi9Tajr+nWrPd/hDq2qdUT+U2N2dxPx5nG4HcPOt81Yp48XqtYyoxMeLFvhMxt4RH5WpiNG2eJ8T75ZGlrraGzhY2W3kLN2bVyLlPOJ3QdDgtJhMMkzQSWtJdI6xeR8kdQubCwU22d+9l5OoXabdU854RHJpeyDZcSxH8Jm4ReWeTeIYxv2/mnmsxxl93UvV4OD6ijnVw/MrTpquOTN0cjX5HZXZSDlcPiutwPYtvI1266NulG2/J7oyICAgICAgIPwoKl3nYD0EwnjFmTHygPiy8T+sNe8HmsVQ9loOb623NmrnTy8P4aUsPQiIICD0pp3RPa+M2cwhzTyIN0iWLlum5RNFXKeC/cCxJtVBHM347QSOTuBHgbhcz83ysebF6q3V1Sz0cAgICAgICAgICAgICAgICAgICAgICAgICCsd7mJ3dFTg6NBleO03a36s3tCxX2PVejmPwqvT4R9237J4e2homCSzTlMkrj1OcMxuewadzVqI2h8XUL9WVlVTTx47R9nns3tfDXSSRxNe0sGYF1hnbe1wAdOrQ80id2s3S72JRTXXtx7OqWRtfhD6ymdDE8NcXNN3XtZrgSDZWY3cWnZVONfi7VG8Rv8ARF1dKzB8Nl6E+Xbz7aulfZodbsvw5BTlDt27lepZ1PT5dnZEcWFuipy2nleeD5dO3KwAn2k+xSnk7HpFXE36aI6qfu3xaefEBAQEBAQEBBF7TYUKumkhPFzbsPJ41afaB4XSYdrCyZx79NyOqePh1qEIIJBFiNCORHEFcL9HpmJjeOT8RoRBAQWTujxPSWnceH5RncfJcB45T4rdEvKekePtVTejr4T8OSx1t5gQEBAQEBAQEBAQEBAQEBAQEBAQEBAQEBBTtW38NxnKdW9OG/mQjUeOV3tWOdT2tufZdK3jnNPzqbjvSrTHR5Gm3Svaw/NALyPHLbxVq5PiaDZi5ldKf6Y3+zWd0sBNTK/qbFbxc4W+6VKH1vSO5EWaaOuZ+iyarFoIpGRSTMbJJ5jCdXdX26LbytGNduUTXTTMxHOUftpg0lbTGKItDs7HDNcDQ63sOSkxu7OmZdOLfi5VHDaeTOwHC20kEcLTfINTwzOJu53iSSq4MrInIvVXautII64gICAgICAgICCMk2fpHEudSwkkkkmNhJJ1JOnFHZpzL9MbRXO3jL5/Fuj/ALpB+zZ/BF9tyP3KvOT8W6P+6Qfs2fwQ9tyP3KvOT8W6P+6Qfs2fwQ9tyP3KvOT8W6L+6Qfs2fwQ9tyP3KvOXvR4NTwuzQ08bHWtmaxrTY9VwEcdzJvXI6NdUzHfLORwiAgICAgICAgICAgICAgICAgICAgICAg+XOsCeSERvKpd2jOkxB8h6mSv8XPAv/qKxTzey1yehhU0eHyhvu2Wz5r4BG14Y9rg5pIJF7EEG3YStTG7zum53sd7pzG8bbS+tkdnW0EOTNme45pH2tc8AAOQH70iNmdRzqsu705jaI4RCq9vahzsQqDc3Y5ob/lDWNIt43PisVc3sNHt0+xURtz3385XRQz5omPdpmY1x8WgrkeEuU7VzTHbLIujD9QEBAQEBAQEBAQEBAQEBAQEBAQEBAQEBAQEBAQEBAQEBAQEBAQEBAQeVR5jvmn7EWnnCrN0PwmW/Hof+bbrFPN670i/2Lfj9lrrbx79RVb7abFTVFZ0kABZNl6Q3A6MgBpcQeIygcOu6zNO8vT6ZrFuxjTbuc6d9u/u807vEiLcNkazg3ogfmiRoP1KzyfO0aqJzqZq69/PZi7rsXdPTuikdd0LgASbkxuF237iHDuASmd4c2u4kWb8V0xwq4/Hr/LdVXwxAQEBAQEBAQEBAQEBAQEBAQEBAQEBAQEBAQEBAQEBAQEBAQEBAQEHy5txZCJ2lUu7h3RYi+M6XbKzxY8H/iVinhL2WtR6zBpuR3fOG0byMeqKNsIp3Zc7nFzsoPmhtm66a3+paqnZ8jRMKzk11+tjfaGfsTtQK+Mh4DZmWztHAg8Ht7Dy6ikTu6+qadOHc4caZ5T9myKvmMTFaFtRDJE/hI0tJ5XHHwOqOWxemzdpuRzid2gbtcMqKarnZNG5oEdnOscrnB4ylruBBGYrNMbPR65k2cjHt10Tvx5dfLjustaeXEBAQEBBjYhiENOzPUTMiYPjSOa0e0lBAjeFhV7f1hD35jb9a1vrQT9FWxTsD4JWSMPB7HNc09xBsgyEBAugi6naOijOWStp2Hk6aIH2FyD1oMapqguFPUwylou4RyMeWjm7KTYIMUbW4eeGIUv7eH+ZA/GzD/8AEKX9vF/MgfjZh/8AiFL+3i/mQZ2H4nBUAup545QDYmN7XgG17EtJsbEaIMtBj1dbFCLzSsjHN7mtHtcUGDDtNQvcGMrqZznENa1s0RLnE2AADtTfqQSyCLqtpKKJ7mS1tOx7TZzHTRtc02vZzS640I9qDLoK+KobnglZKy5GaNzXtuOIu0kXQZKDHrq6KBmeeVkTLgZ5HNY254C7iBdBh020lFK4Mirad73GzWNmic5x5NAdclBKICCOxXHaWkH/AFVTFFfgJHtaT3Am5QRMe8LCnGwxCEd7so9rgAg2Glqo5Wh8UjXtPBzHBzT3EaFB7ICCBxDbPD6eQxTVsLJAbOaXC7TyfbzT32QTUEzZGh0bmua4Xa5pBBB4EEaEIPt7gASTYDUk8AO1BD/jbh/+IUv7eH+ZBLxvDgC0ggi4I1BB4EHrCD6QEFP4wfwHGOkOjelbJ+ZILOP1v9ixyqe0xo9r0voRziJj4xxbtvFwg1NITGLviPSNA4kAWcB4G/gFqqN3wdGyox8mOlyq4T9lb7C15hrYSDo93Ru7Wv0+3KfBcdPCXqdXsxdxK9+rj5LR27rZoKN8lO7K8Fl3AAlrS4AkXXLPJ5HSrNq9lU0XeMTv9GvbEbculeIKwjO7SOWwGY/JeBoDyI4rNNW76eq6NFqmbtjl1x2eCwVp5sQfqAgICCJ2pxxmH0stTILiNujet7yQ1rR3uIHYg5hx/HJ6+YzVUhe48B8Vg+TG34o+3ruivV+y9cI+lNFUCO183RP4c7WvZB+bMbR1GHTCalfbhnZc5JW/JeOvv4jqQdQYBi0dZTxVEXmSNDgDxB4Fp7QbjwRHztDjcNDA+eodZjPa5x0DWjrcSg512w29rMRcQ6QxQX8mBhIbb/3CNZD36cgitYgp3Pv0cbnW45Wl1u+wQWnuKpnsmrM8b23gbbM1zbnM7hcaoKuhw6YNb+Ql4D+zfy7kHm5pBsRYjiCLEHtCK9Y6ORwu2KRw6i1jiD3EBBeG4OB7KSpzsc0mouA5pbcdDGL2KMsPedvOfBI6kw9wD26TT6HI7rZEDoXDrd1HTjexYU1VTvnfmle6WRx855c9xPeblBN7G0Mor6MmGQAVMJJLHgAdK3Um2iDqZEcv7zvS1Z6xvuY0WFu7ivRn6eX/AIokrDQV/vx9Fu9dD99CFObuPSlH64fcciuo0RUO9Dea+F7qTDnWe24mnFjld8iLqzDrd1cBrqCqbe58r7uLpJHHUm73uPfqXFBkT4TUxtzSUs7G/KdFK1viS2wQeuA47UUMgkpJnRnrA1Y/sezg4f8A0WQdE7vttY8VhJsGTx2EsV+F+D2c2Gx7uCImtpap0NJUSRmzmQyOaeTmsJB9qDku/M3J1JOpJOpJPWUaWnuN2oMU5opXfk5buhufNlAu5reQcLm3Np63Ii6cU/7Mvq3/AHSiOPmeYPm/uRp17gfwaD1Uf3AjLOQEFd728KzMjqGjzD0cnzXeaT3O0/OWao63pPR3K6NdVmevjHjH8Nh2Dxf8KpGFxu+P8nJzu0aE97bHxKsTvD5urYvs+TVEcp4x8fw+2bHUYqBUNjLXh2YAEhmf5WXnfXkmzM6pkzZ9TNXDl37dm6aq6dsrHRyC7XNLXDmCLFV0aK5oqiqnnHJSO1GzU1DIbhxiveOYXtbqDiPNcP8A8XHNO08HvtP1K1l24ife64/vnC2cHnlqaBjiSyWSHzrWIeWkB/t18VyQ8Zk0W7GXVTHGmKvkr/A9tKqilMNcXSNa7K/NrJGR1tPxx12PEcFiJ2naXpMrSLGTai7jcJnjHZP4la1NUNlY18bg5rhdrhqCD1hbeQroqoqmmqNph6oyICCrf6QM7hR07AdHVF3duWKQgHxN/AIK13W0rJcUpWyC7Q5zrHgSyNzm37nAHwRXTaI5a3gUrYcSq2RtDWiYkAcBma15t2XcUVb24eoLsOe08GVDw3sDmsfb2ud7USWm79MddLVtpWnyIGhzhzlkF7nuYWj85yLCB3a7H/1pUlshIgiAdMRoXXPkxtPUXWOvUAeBshLo/D8Pip2COCJsbGiwawAAez7URkoCDlLbT0hV/SJfeFFXvuY9D03zp/8AdTIiZ24xk0NDUVDSMzGWjvw6R5DGf6nBBy7RUsk8rI47ukleGtuSS573Wu495uT3lGnTux+x1NhsTWxMDpLDpJiBne7r1+K3k0aBGWxICDmDed6WrPWN9zGirc3F+jP08v8AxRJWGg0Dfj6Ld66H76EKb3celKP1w+45FdBbf44aCgnnabPDcsfrHkMafAm/giOYKSnfNIyOMF0kj2taCdXPe4AXPaTxRXTWxOxlPhkQaxrXTEDpZyPKe7ry381nJo8bnVEbKQgqDfFsHE2J1dRxhjmazxtFmuYTbpAOAcCbm3EXPEIqt9hcddQV0MwNmZgyUdRieQ11+7R3e0IOkNsvgFX9Hl925EcoXRpL4xQzYZWvjDrS08oMb+diHxv7iMpt2kIjpLC8aZXYeKiPhJC4kfJeGkOae0OBHgiOUmeYPm/uRp17gfwaD1Uf3AjLOQEGNiNEyeJ8Ugu17S0+PWO0cUclm7VauRXTzjiqbZuufhFc6Ko0YTkkPVbiyUdmvsJ5LEcJ2exzbNOpYkXbfvRxj7wuEOvwW3ihAIQLINb2r2QhrvKv0cwFhIBe45PHxh9YUmN309P1W7hztHGns/D42FwSpoo5Iqh7HMzAxBpcbXvm4gWBNjbnfmkQuq5lnKrpuW4mJ247/JtAVfLEBBVH9IT4NS/SD7l6LDQd0Xpam/Se5eg96zefirZJGtqhZr3gfkoeAcQPiINRxTEJKmV807s0khu91gLmwHACw0ARV37gvgM30l3uokSVVbySTilZfj0v1BjAPqsgtPcCxv4FOR5xqCHc7CKO32n2oSs9EEBByltn6Qq/pEvvCir33Meh6b50/wDupkRi78Sf6rdbh00V+7Nf7bIQ57ZIWkOa4tI1DgSCO0EcEae/9dT/AN7m/bSfzIJjY3FpnYhRtNVK4GphBBlkIIMjdCC7UIjqVEcv7zvS1Z6xvuY0Vbu4v0Z+nk/4okrDQaBvx9Fu9dD99FhTe7j0pR+uH3HILc38E/1cy3A1DL/qvP22RFU7rGg4tR5uGd58RTykfXZFdOoggjNp2NNHUh/mmCW/d0bkHJEvmH5p+xFdV7SknDKi/H8Ekv39CURys7h4Iq69++zmaOOujbrHaKa3XG4+Q49ziR+f2IQhtzW0WRtTRSO0kjklhv1PDDnaO9oDvzXISqpnmD5v7kHXuB/BoPVR/cCIzkBAQQ+NbM0tY5rqiPM5osCHOabXvY5Tr/8AKm0O5jahkY0TTaq2iUhQ0bYY2xx3ytFm3JcQOVzqq6125Nyua6ucshGBAQEH4g/UBAQVR/SE+DUv0g+5eiw0HdF6Wpv0nuXoLZm3R4W5znGOW7iXH8tJxJuetE3UhtrhsdJX1EEAIjjeGtBJcbZGu1J46koq3twXwGb6S73USEtJ334M6DEOmA8ipYHA9XSRgMcO+wYfEoQx9022DMOqHMqHWp57BzuqOQea8/5bEgnq0PAFB0TG8OALSCCLgjUEHrB60R9ICDlLbP0hV/SJfeFFXvuY9D03zp/91MiJLeLg5rcOqImC78meMc3xuEjQO8tt4oOZcMrjBLHMwBxje14abWdlIOV1xwI08UadP7O1VDXwtmpo4XNI1GRmZjraseLaOCMpVmHQggiGMEaghjQQeYNkGUg5g3ni2LVnrG+4jRYWvuHqGuw97ARmZO/MOsZmtIPcR9hRJWQg0Dfh6Ld66H76LCm93HpSj9cPuOQX1vNwZ1bh08cYu9oEkYHEujOaw7SAR4ojmvCsQfTzRTwny43te3kS0g2PYRoewlFdTbL7RwYjA2andcGwewkZ4321ZIOoj2EWIuCiJdBWW+bbGOCnfRwvDp5hlkAN+iiPHNbg5w0A42JPK4U5spgxrqyCnAuHvGfsib5TyfzQfEhFdL7Y/AKv6PL7tyI5Qdw8EV17iVAyphfDKLskYWOHY4W9qI5Xr6WbDqt8ZJbLBIQHc+Tu5zSD3ORUS4Wae79yDrvA/g0Hqo/uBEZyAgICAgICAgICAgICCqP6Qnwal+kH3L0WGg7ovS1N+k9y9B0qiOX95vpWs9aPdMRVp7gvgM30l3uokJbjtjs1FidM6CbQ+dHIOMcgGjhz4kEdYJCI5t2m2aqcOkMdVGWi/kSC5jkHNjv3HUI08sM2irKZuSmq5omfIbI4NHc29h4Ii1NyOP1dVUVLaqpklDYmFoe64BL3AkewILfRHKW2npCr+kS+8KKvfcx6HpvnT/7qZEbsgo3ehu2ljlfVUEZfE8l8sLBd0bzq5zGjzmE3NhqCeXAqs6Cvlp356eaSJ/Auje5h06nZTr3FBtuye2GISV1KySuncx1RE1zS8kOaZGgg9hCDpFEULvy2dfFVfhjW3ima1r3AaNmYMgz8szQyx5tPYiwrqkrJYTmhlkjcRYuje5hI5EtIuEG6br8bqpMVpGSVc72OdJmY+aVzTanlIu1zrHUA+CCzN+Pot3rofvokKb3celKP1w+45FdRoii96O7iSGR9XQxl8LyXSxNF3ROOpcxo85h1Nhq09nAsK2w7EZqd/SU0z4n8M0bi0kcjbiOwoJqo29xSRuV+ITW/y5GH9ZjQ760EHR0stRII4WOlleTZrQXOcSdSfE6k+KK6E3X7CDDIzJPZ1TKLOI1EbOPRsPXrqT1kDkjMtj2y+AVf0eX3bkHJ7uHgiux28ERT2/jZokR10TeFop7cr+Q89xJb+c3kiqZk4HuKDrzB2FtPCCLERMBHaGBEZiAgICAgICAgICAgICCKx/Z2mr2tZWQiRrHZmglws6xF/JI6iUGBhOwmH0krZqelDJGXyuzSG1wWnQuI4EoNkQaziWwOG1Mr5p6UPkebvdnkFzYDgHW4AIJTAcBp6FhjpIhGxzsxALjdxAF/KJ6gEEkg8qqmZK0slY17Txa4BwPeCg1ibdvhTzc0MY7Gl7B7GuACCRwDZOjoHOdRwCNzwGuIc83ANwPKJ5oJtBq1Zu7wyaR8ktIHPe4uc7PKLucbk6O5oJzB8KhpImw0zMkbM2VoJNszi86kk6kk+KDNQEELi2yVDVnNU0cT3fLLQHfrNsfrQYFHu8wyGRkkVIGvY4PY7PLo5puDYutxCDaUHnPA2RpbI0OaRYtcAQRyIPFBq827bCnG5oWDsaXtHg1rgAgyMK2Dw6llZNT0oZIy+R2aQ2zNLToXEcHEeKCVxvBoK2LoqqMSRkh2Ulw1abg3aQUEPh27/DaeVksNIGyRnMx2eQ2PC9i63Wg2dAQa1jewWHVhLp6Vmc8XsvG495YRfxQQ0e6DCgbmOV3YZn2+ogoNrwXZ+lom5aSnjiB4lo8p3znHV3iUEmg8aylZNG+ORuZj2lrhqLtcLEXHYg1b/wDmOE/3Jv68v86Dbwg8qqnZKxzJGh7HAtc1wBDmnQgg8Qg0+j3WYXFMJWwOJa7M1jpHujDgbjySdbHqNwg3VAQf/9k=">
            <a:hlinkClick r:id="rId90"/>
            <a:extLst>
              <a:ext uri="{FF2B5EF4-FFF2-40B4-BE49-F238E27FC236}">
                <a16:creationId xmlns:a16="http://schemas.microsoft.com/office/drawing/2014/main" id="{1B63A1D2-D4C5-4EC1-80D4-B098856765F6}"/>
              </a:ext>
            </a:extLst>
          </p:cNvPr>
          <p:cNvSpPr>
            <a:spLocks noChangeAspect="1" noChangeArrowheads="1"/>
          </p:cNvSpPr>
          <p:nvPr/>
        </p:nvSpPr>
        <p:spPr bwMode="auto">
          <a:xfrm>
            <a:off x="6482334" y="-2530458"/>
            <a:ext cx="6858000" cy="2514600"/>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24" name="AutoShape 6" descr="data:image/png;base64,iVBORw0KGgoAAAANSUhEUgAAAXwAAACFCAMAAABv07OdAAABC1BMVEX///8EBAQAAADMADP4+Pj7+/vs7Ox4eHhubm60tLT//PypqanQ0NDaIT3p6enLADPd3d2UlJRcXFzx8fHLAC7Hx8fJACdhYWG8vLxOTk6Hh4eenp5TU1PJACPLy8vZ2dnJAB5qamorKyujo6Otra0fHx9AQEA0NDR+fn5HR0fuj5UjIyMXFxc3NzePj48SEhLIABX/8fDIAAz/5+fGAAD91tf4v8Lonqf2r7LgZ3TjfIbTJUPVQlbx0NX/39/jWWbgP1Hxi5Hxmp/eFTHzxsnkprLmVmPlZnDrfojUQl7ii5fcbHjQJEbzu8LooKzZe4vNCUDnl6PeSlrXUmzjOEbobHXYaX3aYXnRMlKh1g/XAAASnElEQVR4nO2cCVvbOBPHhe3cIU5ixzmdOAc5CoQElkKBAqVpS2npxW53v/8neWck+XZiAuUNh//P0+LIsmz/JI9GI9mERIoUKVKkSJEiRYoUKVKkSJGopnun+7PDw8NXXAeHs9npXnrVl/Wsld6bHV6dnYuapuuGoeu6xsV+atr5p6vD19OoEv6w0m8Pjs7ViaFrqiqKsiyLsmjL3FZVDaph/eTo8O101Vf8XLR/cCMidqSr8sZO60AMFFaBLv76OYsegftqdqlOdBWZ6sZk/fzN73eooy8n62BqsArmSNUM4+bgdNWX/4Q1fffV0Bh49ezb6720ozGnp/sHZ7Khz+Evs8POLyL+d9L+G4pW1bWbg307ebo3e3341sxzcUKrZ+4DoO/++hZ1AMtq7xOlqk3Ov+1ZibN3b/5bNyaTyV92g97/Te3SnB4A+Bvi96j5L6PpJaCXVUO+tMmT2I+JDp3pZP3mcubMnP751ZgLH9O13U/73jNEmqfrY52iP3BZjPQ/6+u/ji72/WYk/UFdZHyw+b+JWv+tNP13gs1VPLCT0mF+4/RyXtfLpU2OItsfrpmsYVO9tFi9vTpbX/8Udtj+ib6QPtTm4cNe+DPQNwOasH5sWfXrY3TojVD4hFwai+mrxlnU+BfqEk2OcWn+3P+KdaEar25z7CzE9Iia/vrhrvzp6xPtaU03nuxTT9/4cUtnZe98cb8Lfv+tavFFaop2Wzux3ctjVdSM/65vX8JZiOEXjZso5hOo6WdNFnWnYf77L+PLcpbiS4jhF/WTyPAH6TMMrPTL8HwL9X1x25dFdT2i79c/YO+N+7IH+mFtXz2O6Ht1ZNjtfnp1bjvlB+KX5QoKs/vaSWT33TqEBqtzygeqrh+ZOz4Z2uflivoV4vPI+ps/eeVPX6fAXruhm+kz2N41YzGvDNFYwt1BTb8u9vdl0Xj3Z6/+aSsNvNSv1BanoeHK1qgKHgj1fNnSThebfRnqdhZeyovRF7DTBvPvwWTL+r88fQ8wGsvHg68nIWZfFaNO19T1RJYN1sVeo+0/M3f8UmXtLoPSozCzr90iWPQyNIWWqP9m22B/jH9Nb2QGRmf9Lq5Jej0kzCMakeFh+qLJ6g+2uf+Xpl+A1WZW4ZeqqnsLDpyvt5MFU4vU8HyN/E3U6US2GmL67DeY+A+7rL3/PRHfLjpygb6EGB5RPwgv5AXoMxh21zgKvBWDhnSmh3duntMwuyPqUZ+Lhl0W3cblH03UP9y32G+hIbYovEyIqsr6lTNhuguO/pIDqwD9F9r2I6uPvqXqsgAH+p2c+6CCF0iOrD61+O6GT87UP2OQw5q+enL/czxtoSvvbvhT8NGXDykE6NpY6GyK4uSurtRz0XdN1NxBxj2ML/yRzlAMm1BfLlb9/GT4GiCOj3TwfqZn911rcBAa2X/ZXS74meqxO2lvwtz+z8bXexYe6uu/8BjDpeZwOqYspnxsvJ/SkdbufUsPG+a+bLuDcXzNHGAdaiyqfPoK//zU5cl9rcLs/fpi/f2SR7mnuqiak4SnuyLG1Ey9Ue/f8kk6TPc+wxPWoS5qJvAb1d4GocO5kmt6MfqtWZ0ezv0Z9pqFNDwTf6/oql6IfoGjyTePcLmaHV+bTmT112ou6oUoBi696Wi+xwkOe9fpRFSjFR4PqX1w6b/zTUOUNceKjulE1K6Cj4r0R/TaEHVu5j/osrjriOqnNT6hEumB9E23+tsjTVRx0cK1Gch/M4mWdzyogDhfrYNDXYzhv9rd5e7m9Dp6gfBB9UkVzQXb3wxcwzfVvDMrkR5KH2346Y8YRcb53D8wgxjpFjpX1XPXCP8C3wv6vqrLeVk6Vj1TeQhffL+iq3lhOvbOox4i/HsHMyPdRj74b3HFgXGKK9fOo49VPKx8ZieNU97ocl4YmhZ5PQ+qE2+HS9d2Y8t/p4l3Whse6dZyuJpcexNVnEDSO11UoxVlDyoYZL33GJdDg74OeoHv5EafCXlIXWnyhIUX0jMzmMBm0WdGtKLsgfXBCqzdTIwL5x6MM1D7E+mhZIWUZxPZ84bgjSovG1OW4rlcTvmDl3dHKXAd8eDrgD3/54uZL1wfRaerjvB7dsfODvbtruiaTw9VpdwRQFvVQjxwfz5VSyRB5SzJl5M+lfOOvEqpO4S0dsE8lh7QrrgK7LbpcR7K2dpoC69jY1TLei8hV4QdfUcpY1pEMrbEbf45pUVRpsGEj/h1RuObc98XcDZv/65yCW9YWFujf4a+u1HqlAhVhTSFAFmoYqmRmVbkSVn2M+MqM8ESXVWd2nBex2bKdUAO98C/sZXSYEWsBj66O9Swf6QL+9adu6bvtd1buztjvGFTgjDwPNx1wd5P4a/5ZMGvdKzMDvj0pxc+TXTAb/UFV8mCMHI+T0mBp5bMlCKmCGsrgn+hy9Swn9Hvkk64x8PMz96no9s6+gX3Ta8Jm5Jjr1J1Vc1i+AlH3iXhpwRfuYLQs3bHNs063TGTVgt/3xA1dOuv6KJK9iLW/vH6m+Xe/8xaTdXaaNt7lU13c1wIv+HctRz8up89XlHX3B+39ltpq4U/xc/fpHEZA123Sr/48kVXNW2p5cMj83nmBhc3m+ZOqWPds9fmu5Ip/LY77zLwK57yrF9mBxtfswrf5LhXC5+80WTq6X9WLfhogtTJEjHNLGffaOaUFrdAdtNv2EyqZVCjSVoN3CizOhNG9EejBXm7Vt4tzFusuc6wEH5esFpAeZzJjMuClcA7IBv+msB74hXDvzbYyp19/IQjc3e+08+2L/GCeE1w2gjWAgWBW/2exbPudb0r7Djb9Yubj021Kbly3gK+9fSZp1HMjsi8MCf8LZa0YvhpjGIi5/0fhsGCbK8xpm+/GDQLHeYyuyK0+E/W1LlLEeN3LHT83n9KcLZCYuF0dJJc4fBL/DROPyvODR6vXg6ftQ120hXDp6tH6Ix5+vCQY2ZvEaqs6R/+JX6bezATb6/mz7GTVIbf/0bAiNMLXxGCGKPC4XMTtuM6jbLFDRv9xeALgx0cBmzTpFXDxxX65+6kGe19J6zPvdBF4+PCxp/zwC+wn2wow6EI+YADvfCZhRLK/pyh8PPc1rXcx7X4pdGzc/g16u6zp2HV8MmJKntjOPhxTPP7O3u4hvN4keuZ543b/M3hJ3DbrJhh0IFe+G0HKbdC4dfZdtJ7IBtXCXXc5vAT9HqFPiatHP4s4ENe+JU1s0auMLgsLqC/CD7nKwSGs7zwWevtBOQMhV9k275oToulN3Cbw0+yTon2SSuHT45VeeINX15N7JWavzRZVH/Md3688OsO+GOXI+SRBz7zdYTNRtXUyHxgQuHv0EM3fKeIbbEKRbwWfDompBWyeviziex3LPdeW219eg70tTMyTxb81rAGGjcc8MtsuxB4oAd+yzVUW26QNbeOywwvZrLgkyrCx8dk9fAxdK//XLA/fY5fwpj7DRgLfsU5tGTwR15X3ikP/KwvOnBr+Lk5Jp+QoWCZPRs+DW9gx/4I4OMr59qiLjV9tOtdY+KQBb/kpPd/hZ+f263XguCTPt3KPwb45EiX1f8W5nh7837uO0KL4Dfmee6oYLNzF/hkrpPaDoRvNv3HAD8NwyojZCg139VfBH841x4QH/yc3+ZX+a5w+Gz85D8Ha+NbOPZywKfJghAvPwL44G7q+p0/8rrI5rNImbAhBR0Y7Gr2lZwlc7waCn9kN3CX4iwPdeqd8GlYSRi2HwN8cn0IuuOxtreTTICGI4e3Y3owvmgNygu/yggGoAiFX5vjVdUdnYETPo1HCTudRwH/Plrk5/PZo+D788IvOIajboXCb/LBnCeCZEaL6OSCC36KVfT8i3siWjTC5U0y2Op74ZsBGn98IRtULU74sQ32o+0+jgcs2KW54BNriucZw7fmOGr+A30h5SpL2PJFn7NBgyhXVLMedBqz5pk1csNPvQD45pIBGM77ekMf/KY5mdLz4DBP4VoK4p5MMSvZPk2ez6EJW6y7d8MnG8Lzh6/Yk6nlTKWSSqUsOj74PBoBWTcTvQpkNtd4SGatDOiUIxtMueGnrNO0K/l4PF9pWyfmJ/DAr78A+K6lDXwCncsPX9py522YO7Zd6dRz9E6gJzynsU5r0vbAj1nnesbwvctpFsG3ugie1TLydVdyIHw2nvLJrkAPfHu2/jnDx6WEt4VP8luOvDZ8aceZHAwfjJY/QOHopL3wYztmn/Cc4ZN8371ckCsIPlHKdl4HuaZzIdsc+Lhwzv2QOddl+uCbCyv4FO/TVJ6bWPN3gf1MOPNUBrYpdsCncsOHTqLhi+eDSjt2CSZ8Kqdfmh85a1kQqs4hQ5zld4w4inNHdU9G5tjI/M3Wy7jhE9IaF9lgPqTlo3K9RB+Hxi7HXuqVzaUgdssX1tyrlEl2uGlW0WbCPZ0e3/G0fCLhknFh9IStDtwDk/kzxn76b8m7Y25Ge2dgATw5JgVkgeRcJVOvZyo5X7mS/4BmvR481xApUqRIkSJFihQpUqRIT1W50pJvhedKvgWxi+Qfh0UyVey0neEvtwJiDySxlexYIYFk8JIgh8ZBK0UL1iqTYfA6Uq+6bHY4yxdmZd2r46oV0jcTSgJ5MuqOcLlU0BcDUi1C4v5Wm8UI8JYZFFBCv/UQWPaob9Zq7XZhtQwLVWWFHVrt403XZHG5QqyPPUiP5+sOodpGjAMzBBZz/KkGG5cetsF6xs7sOcz1P4jRcgd6chvNBs81tuEHBZnMtB6HP2AfgNiq1Zx5yvMCRI88ZkcXiigk104JcaXYGZTgwd3ujPKkujOokmEri6xrTTLsdBimLH/PMVftFBXS68HDM+gkYqTQK27Ao58bbZYVIrU7AwqktS1sF0i902lLpDJO8KUl3ZqEa7Niyc1iIlNBo1eOx4udDhRWznQ6cA29zmadXkkDHpxhpzrk8DsVtDutUQZOVeh0hhga7SQaFdJNYb5Bk8SLJFfudbZb+CWDjve7HI9L3PjmhESOjLokLyg5qI/CiMRHqRypliQBUAqk0CbSDptPr7EXHbczpJYkhQJpbkmkPCaJNSW2USEAMJEg5QKJ05Kl/FpLakIZwzJJCT2OYjuLZpoUknDeTE7AaX4CsFtwCBjzigBbcUnIK3Al9T6pbBNlk8PfjGHd13rdISaTUZ0ka9AeSmi+xkXYiuXWoNA66W3gvZBa23/Lj0cWfEqAkH421sLlCjHSALPTKJFRhWRHpA+JBd4vp4SyRDPnuggfrXZrmySg5xz2FGCT7xJs121m1tckUhjirAPpmZ0zZupCCx7BGZJ1spUnqQRBy7fRol2EEM9A1ky+1KAXlcCni8PfIH2o+i2lPiRJKL9UpDcA1whXUYT6rEm5HbgZCeqe9hO5R9398vVpuS2cakr1UtATSt1EcgPgNyn8bpKMu2RQT6XKpp2V2oKksLsC+IlkKlVfIwl87lPsZiWhl0pV2erCNYXWGuzomfM72G0AHIIvrIDNH9ZJGYhWhgmhRdOEeJf6Lt1+qpcRpGLJtvkbBOol3yEAv1FLpWoNCh9sfq1LtukTifB3aKXVG3Bhjx9+TmLwM5luL6cIhVZ2zYIPezo5MihkuhnaLVP/pt+VHPBhV8UNf60LaaxaA+AXB+12W8jSVg4tttkna9C/F5v5gQWf1nO9AaX0CMLPWPCBaqFO4Q9hb8kBf2DBX+PwM5lM4BLhxyLq7WyWGHzYzCq9Ijc7DD7ZzHYI6QDJHKWJNgSYI3ylReHD/cVKHH6cJsewpDwzaH74ipDNZluJGhlkKXzoTBrUFBEbPmTNSxk02CVqv+yWD8ZqkEf4Vbg2JUvhFyl8NEhZJ/wavbBHrHoDwSgIX8KnQMinwPOvg4OIN4fwxxvArgGGvUzdnRS+AjHq4SPTqyJ8LKE3YvBpcrdBtkrWWADgV6BE+GfCr9B3LloC2nuy0YWCN1MAS4F+wYSPnWmnmd2h2epQB2Ubfq8BOwH+GJIKZdKvwIXTDhd6HXAPbPiVDq66WAHTWys2GiRhDErNRUZIDIrQEIvFBrT8gjAiI2xMuMI7K7Qb/BWL0Way35EwM+wYj4m0UU2CDWnDA5DMQPIQfqSExIi/1oLLxjuQo4XWmqrIPrcjtPJCst8vYA8OxMud5LbAO1wwc8UicG4MEkIGiJarDTaXn8VuHofMhQTgLSYhZxMLqWDHAR5bp4Z3Ap07fYy3t5NzXkd7NMrS2A51AuMlalmaeYLDUiXOU/G/WNMac7VYbCdXUnjgpoUfKcEtnIynyUQpmatGaBGtZswO8vAhryIRCfJKVp4s/lX4zyw9R54WRuAKFbs0xSwrS9f9KyUpJtGEWIkNWmiuOL3SR+3mR4oUKVKkSJEiRYoU6f76H69Po30vXzklAAAAAElFTkSuQmCC">
            <a:extLst>
              <a:ext uri="{FF2B5EF4-FFF2-40B4-BE49-F238E27FC236}">
                <a16:creationId xmlns:a16="http://schemas.microsoft.com/office/drawing/2014/main" id="{DD3DD665-E6FF-478C-9DD9-A513264A4DE7}"/>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pic>
        <p:nvPicPr>
          <p:cNvPr id="125" name="Picture 6" descr="http://www.stcstorytellers.com/wordpress/wp-content/uploads/2013/03/thumb_LIAI_logo.jpg">
            <a:extLst>
              <a:ext uri="{FF2B5EF4-FFF2-40B4-BE49-F238E27FC236}">
                <a16:creationId xmlns:a16="http://schemas.microsoft.com/office/drawing/2014/main" id="{828820BF-BD7A-429B-A97F-FE7C58AA6535}"/>
              </a:ext>
            </a:extLst>
          </p:cNvPr>
          <p:cNvPicPr>
            <a:picLocks noChangeAspect="1" noChangeArrowheads="1"/>
          </p:cNvPicPr>
          <p:nvPr/>
        </p:nvPicPr>
        <p:blipFill rotWithShape="1">
          <a:blip r:embed="rId91" cstate="print">
            <a:extLst>
              <a:ext uri="{28A0092B-C50C-407E-A947-70E740481C1C}">
                <a14:useLocalDpi xmlns:a14="http://schemas.microsoft.com/office/drawing/2010/main" val="0"/>
              </a:ext>
            </a:extLst>
          </a:blip>
          <a:srcRect l="25837" t="1445" r="24850" b="17584"/>
          <a:stretch/>
        </p:blipFill>
        <p:spPr bwMode="auto">
          <a:xfrm>
            <a:off x="5964078" y="2032759"/>
            <a:ext cx="1189258" cy="456441"/>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2" descr="http://upload.wikimedia.org/wikipedia/en/thumb/9/9a/UofT_Logo.svg/1280px-UofT_Logo.svg.png">
            <a:extLst>
              <a:ext uri="{FF2B5EF4-FFF2-40B4-BE49-F238E27FC236}">
                <a16:creationId xmlns:a16="http://schemas.microsoft.com/office/drawing/2014/main" id="{00820B6C-2302-49B7-B712-9A2EA7AB65C2}"/>
              </a:ext>
            </a:extLst>
          </p:cNvPr>
          <p:cNvPicPr>
            <a:picLocks noChangeAspect="1" noChangeArrowheads="1"/>
          </p:cNvPicPr>
          <p:nvPr/>
        </p:nvPicPr>
        <p:blipFill>
          <a:blip r:embed="rId92" cstate="print">
            <a:extLst>
              <a:ext uri="{28A0092B-C50C-407E-A947-70E740481C1C}">
                <a14:useLocalDpi xmlns:a14="http://schemas.microsoft.com/office/drawing/2010/main" val="0"/>
              </a:ext>
            </a:extLst>
          </a:blip>
          <a:srcRect/>
          <a:stretch>
            <a:fillRect/>
          </a:stretch>
        </p:blipFill>
        <p:spPr bwMode="auto">
          <a:xfrm>
            <a:off x="4333171" y="1671160"/>
            <a:ext cx="1335431" cy="623897"/>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2" descr="http://blog.orgsync.com/wp-content/uploads/2011/09/UNTHSC.jpg">
            <a:extLst>
              <a:ext uri="{FF2B5EF4-FFF2-40B4-BE49-F238E27FC236}">
                <a16:creationId xmlns:a16="http://schemas.microsoft.com/office/drawing/2014/main" id="{DCA19561-3C7D-4159-80AA-4AD94B4CE356}"/>
              </a:ext>
            </a:extLst>
          </p:cNvPr>
          <p:cNvPicPr>
            <a:picLocks noChangeAspect="1" noChangeArrowheads="1"/>
          </p:cNvPicPr>
          <p:nvPr/>
        </p:nvPicPr>
        <p:blipFill>
          <a:blip r:embed="rId93" cstate="print">
            <a:extLst>
              <a:ext uri="{28A0092B-C50C-407E-A947-70E740481C1C}">
                <a14:useLocalDpi xmlns:a14="http://schemas.microsoft.com/office/drawing/2010/main" val="0"/>
              </a:ext>
            </a:extLst>
          </a:blip>
          <a:srcRect/>
          <a:stretch>
            <a:fillRect/>
          </a:stretch>
        </p:blipFill>
        <p:spPr bwMode="auto">
          <a:xfrm>
            <a:off x="6651111" y="2453697"/>
            <a:ext cx="1174169" cy="353229"/>
          </a:xfrm>
          <a:prstGeom prst="rect">
            <a:avLst/>
          </a:prstGeom>
          <a:noFill/>
          <a:extLst>
            <a:ext uri="{909E8E84-426E-40DD-AFC4-6F175D3DCCD1}">
              <a14:hiddenFill xmlns:a14="http://schemas.microsoft.com/office/drawing/2010/main">
                <a:solidFill>
                  <a:srgbClr val="FFFFFF"/>
                </a:solidFill>
              </a14:hiddenFill>
            </a:ext>
          </a:extLst>
        </p:spPr>
      </p:pic>
      <p:sp>
        <p:nvSpPr>
          <p:cNvPr id="128" name="AutoShape 8" descr="data:image/jpeg;base64,/9j/4AAQSkZJRgABAQAAAQABAAD/2wCEAAkGBxQTEhUUExQWFhQXGRwbGBgYGBcfGBsYHB0eGh0eGhkbHSggGx8lHhkYITEhJSkrLi4uGh8zODMsNygtLisBCgoKDg0OGxAQGywkICQsNCwwNDIsLCwwNTQtLC80LzQsLDQsLywsLCw0Li81LywsLywvLCwtLCwsLCwsLCwsLP/AABEIAKgBLAMBEQACEQEDEQH/xAAcAAEAAgMBAQEAAAAAAAAAAAAABgcDBAUIAgH/xABTEAACAQIDBQQFBQoLBgUFAAABAgMAEQQSIQUGMUFRBxMiYTJxgZGxFCNCUqEzNGJyc4KSorLBCDVDU2N0s8LR0/AVJFSTo8MWFyXS8URkg5Th/8QAGwEBAAIDAQEAAAAAAAAAAAAAAAQFAQMGAgf/xAA6EQACAQMDAgMGBQQBAgcAAAAAAQIDBBEFITESQRNRYSJxgZGhsQYywdHwFCNC4fEVYhYkJTNDUsL/2gAMAwEAAhEDEQA/ALxoBQCgFAKAUAoBQCgFAKAUAoBQCgFAKAUAoBQCgFAKAwy4gKyKQfHcA8swF7e0Bj+afK4GagNGTaAXELCfpoWQ9SpAYe5lI9teXNKSibVRk6bqLhNJ/HP7G7evRqPxmA4m3roYyFkB4EH1Ggyj6oZFAa+PxBSMsBdtAoPAuxyqD5XI1oD6wkGRFW5Nha54k8yfMnU+ugM1AKAUAoBQCgFAKAUAoBQCgFAKAUAoBQCgFAKAUAoBQCgFAKAUAoDBjcOJEKk2vwI4qwN1YeYIB9lAcTHb4YeBPnnAlGjRJq4YcdOQPEFrXBB51vpW1Sr+VEatdUqP5mV7vFvS+LkV0zRolwgDeIE8SSOZFhbyqr1GE6Vbob4WTrvw6qNe08VLLbw878dv1OTtDbuJaynESkAWtnYe+x19t6vNGSqUMzWXnk5L8VQVveKNKWE45aXZ/wCzjSSXbXUkE3PHS3+NXHDwjl92nLP8/iP0eVejxlnSwW3sTEfm55V8s5K/om4+ytUrelLmKN0LmrDiTJVsjtLmSwxCLKvNl8L+70T6rCodXToveDwT6WqzW1RZJpsfb8GNlUxPpEMxRtHDtdRpzyrmvxHjXpVZVozpPEkXFG4p1VmLJFWo3CgFAKAUAoBQCgFAKAUAoBQCgFAKAUAoBQCgFAKAUAoBQCgFAc9o3eVwJXQKFsFEdtb3PiQn7aA+MWndIzyYmRUUXJPc2H/TrMYuTwuTzKSisyexV+8u+80hKYaaZItQWPdh28xZAUHqN/Vwq3oWCSzPko7nU5SeKfBCmibODmclzY8CSx4ctSSbdTcVLlHo3y8fD9iHGfiLHSm/j8e5N9g9nOJks0shgQ8iFMh/NtZfab+VVl5Ut6m0l1Ne774LnTv6y33py6E/f9s4JJsncTBqgMju0ikqxd01ZSVJy5bWNrgW4EVF/q5wj0ReF8ESJ21KpN1KntSe7bbf6nUXd7DrLF3ZUAh18MeG4kBuUWuiHU1r8aUv8vqbI0aa2UV8kb8u7UTCzeIecWGP/arKqzXDfzMujTezivkcvFdneEe/3RT1QotvYEy/ZW6N3Wj/AJGidjQl/iQ/eDs1lhVpIZjIigkq2RXAGummVvs9VTKV8ntPK+X7ECtp0lvTSfzz9yFxwSwvq0kcqm54K6t7riw09VTYQU4c5T937FfUqOE9ljHv/csXc/fJpCIcViJFc+jJaEKegb5vwnoeB8jxrrmx6F1U+C0tNR630VOfMsAYJ/5+X3Rf5dVxbD5E/wDPy+6L/LoD92PKzwQsxuzRoWOmpKgk6acelAblAKAUAoBQCgFAKAUAoBQCgFAKAUAoBQCgFAKAUAoBQHPbELG0zuQqKqlieAABrKTbwjzKSisvgp/fDel8ZJYXWBT4E6/hN1Y/Zw6k31rbKjHfk5q8u5VpY7HH2fgWlawIVR6Ttoqjz5k9ALk8q93N1Tt4ddR4Roo0ZVZYRKcLjIcMjJh4g7sCrTSjxEEWIRAfAPbfrXI3mtVKzxBYX8/m/wAi8oUqdFeysvzNOTbeIluJZnYjQjNYHocq2Go8uNxyqrq1ZyeXJ4Zvy5tLPJyw2pPU3PuA+AFHBNbndLQrTwuhx3887ifEIChuNG/usP31LpaXdOLag91tx5nz6pWp05yh1cZXyOng94ZI/QxDr5Zjb3NpWXY6hS36ZfPP03PEbyHaRJtmb+yrYSqsi/WXwt9nhPuFeY31SD6ai/RkuNfz3JLhduQ4to442P8AOSKQQQEIsvS5fKdLiytU+lcQq/lZMUJOn4mNs4+Jn3j3ahxiWkFnHoyD0l/xHkf/AO1No3E6TzH5EW4toV1iXJTW8Gw5cJKY5R5qw9F16j945e6r6hWjVj1RObuLedCXTInXZzvcWthZ2u3CJzz/AAGPXoefDpeuvbXp/uQ47lrp951f2p89ixarC3NDYP3tB+Sj/ZFAb9AKAUAoBQCgFAKAUAoBQCgFAKAUAoBQCgFAKAUAoBQFSdpe3i074aM+BchktzcA2X1LcH1/i1bafRx/cfPYo9TuM4px47kLijLGwqZc3MLem6k+F/MFXTpupJRR2YY8qhRwGvt61wF3d1Lqp1zfuXZeiLylTVOPSiVbF3QZ173EN3MQF9bBiOpvog8z7q229jKpvLZfUkxpbZlsjlbb3qhw7f8Ap8arlBV5mFyynmobXwnUFuRaw1rprbSoU4qUlt5fuQqt/HPRR58yORuWuWNySf8AWlVGq06VG46aUcYw/NfI7v8ADda4urLqrzzu4rs8L1W+fqfLbJlkF4oncBlBKqSASwFieAJvVzYaj41HNVpNP5nI63oqs7lKgm4yi3545X/BnxO7+Kj1fDygdcjEe8C1WauKUuJI56VrWjzF/I0IJCDxt1rTfUI1qMsxUnjY26fKCuYKq8Rys+46eFxeVgQ1m4qwOt+ViOFcUrKvKDnCL9n+beZ3Wvzs6UKVOlJJ5eEnth8/XBZW6e93eEQzkCQ6K/AMeh6N9h9fHfa3nV7E+Slp1c7M728GxY8XCYpPWrc1bkR/hzFW1GtKlLqRmvQjWh0yKL2hg5MPM0b+GSNuIPMagqfcQfVXQwnGpDK4Zy1SEqU3F8oujcrbvyvDhz90XwyD8Ic/Uw1945VQ3NHwqmO3Y6WzuPGp579zobB+9oPyUf7IqOSjfoBQCgFAKAUAoBQCgFAKAUAoBQCgFAKAUAoBQCgFAc7eHaYw2HkmP0F0HVjoo9rEVspU/Emo+Zpr1fCpufkefWkLO7MbsxuSeJJuSffXRRSTaXY5ao3JJv1+51cBDZbnifhXGa3e+NW8OP5Y/fv+xZ2dHoh1Plljbm7tBVGInGvFFbgo+s3nzHTjx4abO14nNb9i0p08e1IiW/O9rYpzFGSMOp0/pCPpN5dB7ePDr7O1VNdUvzfYpL28dV9Mfyr6mju1utJi7uSI4F9KVuHmFvxP2D7K93N3Cit93/OTXa2c62/C8/2O82z9lxKYc8jMhuskZLF1PC5IyeEjLYdAfpVyl5dUa3tTfG2x1mn38tPi403lN5ae+/n6H1hN5IosAYYkdJjqXGUqZQRc3JJ+iOWnsqPG6jGHRFPJZdSvNR6fzx+iWP0z8yb7L3qw09gsmVj9FxlPsPAnyBqZC6pzeE9yrrU5Uajpz2aIf2gYnCSStA8JDjKHnSwZb2J0/lPCeZ56VuWpSoT6FwS6f4e/rKPjZSfb4EL2/sSTCSmOQeasPRZeo/eOVdLQrRqwzE4W4t50Z4kfmAxN/CePKuY1vTfD/wDMUuO/o/MmWdx1exLnsW1uTt7v4+7kN5UHHmy8AfWOB9h51Gs7jxI9MuUXdKfUsM4vavsUNGuJUeJLI/mhPhJ9TG353lV9p9bEvDfcrtUoZj4i5XJGuzbahhxaqT4JvAemb6B9d/D+cak36hKHKyv4yNpviRnlRfS9m8PHpuWlsjEomFgLsqjuo9SQPojrVKX5m+Vu/wByjIH15LqPYls5I6EKD1oD6XCP9KZ7/ghAo9QKk29ZJ86A3KAUAoBQCgFAKAUAoBQCgFAKAUAoBQCgFAKAUBX3a9jrRQwj6bFz6kFgD7Wv+bVlpsMycvL9Sp1WpiCgu/6FXYZM0hHW1TLuv4FGpU8lt7+31KmEOtwiT7cvY3yia7D5qOxboT9FfsufIedcLaUfFqZfC3OhpQy/RHb7Utt91CsCGzTXzeUY4j846eoNXV6fR6p9b4X3I+p1+iHQuX9irsDEGcBr5eLW426A8r8L8uOtTb+9jaUet89veU1vS8SeHwSHG7QeQKp8Ma6JGuiKPIdfM3NcHXuKlaTlNl7nbC4MMmzZTH3wWyJrnYhVI5qCxGYnkBfW1e7a2q1n0wi2mOI5eyOSMWpdlXUNZlPI8jYHW2inXrU+rpValSVSWMrst9v9fsWOgXUf66MVLp5W+N/Tfz/Q2I8So8J0+Faf+l3FSl40VleXfb0POuXFJag4ueeMvy9PgdHYuLQYhHxCmVBobk6W4H8LL9U6WrRCpGEk57o6jUK1Gzs1ChLHku7zz6ll71bHTHYUhbFrZ4mHW1xr0Yae0HlXQ2tfw5qS4f2ONu6CrUsd+xSAuD0I+w10E4RqRcJbpo5hZjL1RJ9gbTMMscw4A+IdVOjD3X9tq+ezjK0uXF/4vHwOhoVOrEl3OltnfaWcSx5I+5cMtiDmynQHNf0uB4W9dTYX84VFJLZHbS/D1GdBwlJ9TXPbPu/2RVDbhy6eVRqzqTqtyz1Mt7aNGlQUKbXTFY9Ntnn9S39ztlxLh4ZlGaSSJCZCSxsVBspY6L5CwqzpU+lb89zjry58WbjH8ib6UkksfAkVbSGKAUAoBQCgFAKAUAoBQCgFAKAUAoBQCgFAKAUBgxKyad2yDrmUm/SxDC3PrQFTdpMzvi1WQKpRAAFYkEEk5tQLX4W8uJqXSualvQnNQyvPK+q5NT063vbmnSdbEnzHpee72fHYjkEIVsw6VS3Go1rik6c8btfQv6/4UoKUJW7axs8vO3mvX0LN7NtpxtE0IGWQHMbkeO+lx6gALeqs2LiouK5Il7pjskva6k++MEG3+xhmx81tQhEY8svH9Yt766m3nTt7dSqNJM5GvRrXl06dGLk15eho7Pist+Zrltbu1XrqMXmMV9Xz+iJFC1qW6casWpd0yd7p7up3fyrE27sAsqtwyjUu3UdB7elabKz68TkueETYRSXXLghO8+8D4yXMbiMaRpyVfV9Y8z7OFdtb28aMMd+5QXVzKvP07I3odx2iQS4pzGls+RFu+U6MpJNgwJVsuul/qmq+vqEaeXFZS/jLW00qpcOMG8OX8TONi9lhMOJYmLopWNgy2KuR4ScpIKGx104Wtwvmz1CNzTcFs8Y/4Pep6NU06tGcmpRzn/TMuAmzAg8vgaoNasI20oyhw1j4r9zTTvZ3VSdSpy3n59vcixtwNsARSRSMAI/EpYgDKeIuejftVosKvsuD7Flb5l7KK5xjCR3kyhc7M1hyzG9h762/9UuVJNS2Xbsdh/4c090uh002+/fPmmYsBGSpDMbAkWGg9p4n328qzrLarRqYWZRTPn9KKpOdKP8AjJrPxJ3u3ubDiIkmZ3AuQyC1rgkWDWuARbz141qtreNSCm2dZS1648JJpZxjJBt4IBHip0AsqyuAOVsxsPdau0oJOnF47fofP7mc1VnHL3b+5bnZxNm2ZhT0jC/okr+6qKusVGdHbyzTXx+5Ja1G4UAoBQCgFAKAjW/u9g2bAkxiMuaQR5Q2W11Zr3sfq8POgIG/booBPyJtB/PD/LrOAW/E9wD1ANYBFO0DfcbMWEmEymUsAA+W2UAk+ib+kKAhh7c1/wCCb/nD/LrOAWtsvGrPDFMnoyorr6mAYfGsA2qAq3bnbIkGImgXCmQRSMmfvQLlTlOmQ21BHHlWcA3ty+1FcfilwwwxjLKzZjIG9EXtbIKwCxKArbeXtdhwuIlw4w0sjxNlJLIqk+R1NtelZwDgnt0b/gF//ZP+RWMA3sB24QkjvsJKnUxujgfpBDTALE3e3jw2Nj7zDSiQD0hqGUnkyGzL7RryoDq0BTHaYT8vf8VLfo1d2UVKhhrK3Oev6kqdz1ReGsYZyN3MOZ8QIiTZmQacQCdSPZVLq1pTpKEaUUsy/Qt7DWr2daNSdRya8+PXb+MuDYm6kGHVgB3he2YyZToOAAtYDXpWilRjT4Le8v6t0114SXZFNYxlWecgBQZH0HAeI8vbVnqFhOvRg6XKXHvRW6DrNGyuKquOJd8Zxhvb4nW2Ds5p5o4wQM51uDooFzwI5A1ysafVW8Nrvh/DktdQ1C0vKmVBvbaWcfNY/wBk839lmi2fKAIyDkW6llsCyggJZhw09LnXS2Uf7sUu36FHfPpoSKx3UxEaYqJ51YRoS5sMxJUEqAFufSy1Z31d06Em1gprOnF1k215kq3g3579GjCRIp4d5fNwtwuLXBIOh0J1rkXd1JPCjt8/9F+ricH1x2xvkiM28aSYVIFQLZ2aRtbtJewAXj4BdeYsR66v9LtXSzKe2GzXr+oO6klB5WFvwuF+uTf2NsyRsJNiMoVA6KrNe54hrKNCPENb8RwrTr04ypxTXDz89iusaOISmzs7j4RGxaCQd5cN6diAQLggcAdOlc9aNSqpYWC2trmpTzCDwnzg5e/bKuOnWMBVBW9uGYqGY+8murtdNt5xVWUcv/ZHu/xBfU828J4jxws8eZo7OjITNyJNvZa/xqo/ET/vQX/b+pX2KfQ2+7LS7N2vhnHSVv2VNR9Pf9p+8t6H5Srt6nvjcSf6Zx7jb91djbrFGPuOaunmvL3lodmFhs3DLcXysbX1sXY8PbVHcSXiNe77HRWu1P4v7ksrSSRQCgFAKAUAoCs+337wh/rK/wBnLWUCgsR6Leo/CgPYmG9BfxR8KwCmv4Q0nzuCXok595iH7qygVJWQekOx7aHe7KgB4xZoj6kY5f1CleQS7G4kRRvI3oorMfUoufhQHkOWdnZnb0nJZvxmOY/aTXoEs7JJcu18J0YyA/8AJkPxArDB6XrAPLfaL/GmM/LH4Csgx7o7qT7RkeOAxgooZjIzAWJtplViTegPvevczF7PynEIuRjZZI2zIW45bkAg2F7EC+tr2NAaO7m3ZcFiExEJ8S8Vvo6fSRvI/YbHiKA9VbOxqTxRzRm6SIrqfwWAI+w1gFUdq0VsaD9aJT7iw/dV3pz/ALWPU57VV/eT9Dn9m4vtGMeRPuRjUbU6fVGMvKX/AOWj1pz/ALqXo/uXfVaX55+3ghKYrELwtK/uzG32V0lB5pxfojkrmLjVkvVk07MkzYjN0iJ9pKj/ABri40+m+qJ9m/uX9m+qKfoTDfjBmbAzqupC5h18BD2HrCkVb2s+irF/zc2XkHOhJL+YKNw2JAYEeL1cOnHhVjqVPx7acI7vGfluc/bpwqKUtv55FkbC3WSTCNNiWOV1bwxjxBRcaMeJNriyg3sL9eZsaEIYq8vsdFGjGUN+5w93ezqFMVJHPKWGZbhPCc5QOULglivHXTW3Nqt43fTnpSz9jzOxz0uecY29fX/gkm/OHGHgjhikKxnQQmxAC63DHxDW3PW5qn1Go2ll5yTKc7enHoqQyvfjH7kf3QnaKV5yBkhjZmzMQNbKACAfEb6C2ta9Pp+JWSiXGrVtPVspUunK8ucd8/73IzNK07ySyaM7sxsbjU308tbeyr++1Gdm40oRXHcotF0GjqkJ16s2vawkvg9+fPg6RxK5Io1BARSCTzZmLE25DWw8hXPalcf1VXxEsbFjL8NVbe2zGXU12S53/mxY+4TCPBPIx8Od3J6BQAf2akafB+H72VkYunF9axjz2KfxE5d2c8XYsfWTc/Gu1jHpSS7HJyl1ScvM6eyHMccTIcrKqkEcQbCvnF1UbuJTXOfsdCl08F54KUvGjEWLKpI6Ei9XsHlJk9cGevRkUAoBQCgFAVn2+/eEP9ZX+zlrKBQWI9FvUfhQHsTDegv4o+FYBRvb/NfGwJ9WDN+k7D+5WUCsshte2hJF+VxYkfaPfWQXH/B72h4cXhzyZJR+cCje7InvrDBMe1vaHc7KxPWQCIf/AJGCt+qWPsrAPNaqTew4C58hcD4kD216BI+zV8u1cGf6Uj9JGX99YB6hrAPLfaL/ABpjPyx+ArIJj/B+++sT+RX9usAsvtPwiybKxgYA5YmkHk0fjX7VFAeYq9A9Mdk8hOycJfkrD2LIyj7AK8g4vbBhNIJehZD7RmX9l6s9NnvKPxKfVobRl8CE7m4zucfC54Z1U+pwUJ9ma9TLiHXCaIFrPoqU2y/L1QHTlO9pOz+7xxbgswVh0uBlIHn4QfzqsoXTp2cpLmJWwsI3OpU6Uvyz5+C3+ePqYN1toywTp3OW72jswJHjIHAa6Gx0PKuYjXqSreI3mT5O/r6RZ06D6IdPSs7c7fv6lrYXZbFf94kM56WyxgdO7Bsw/GzVZxTS3Zy9acJSzCOF78lR767vHCTkKPmXJMZ5Ac09a/C1dDaV1UhvyuTlL62dKp6Pg3d2d9e5WPDzqXiRs91tmABuqkHj4/EDf6JHOq+5sXCTdFZ74/b9iXaX/RDFTjsz6k3sPfSy5FySsedmW4VUIbUXBjibhxXlVCqtWNSS6HnyO1v6VCNhTrRnnCwt9nl5fy3ObtDbzTsZJmBk4ELwFuSjkvMXPPrXn/pt5czz0/PbHw5OQrXVOO7ZzMRtBmUoNEJBI6kaC/W1zYeZrp9N0yFnF75k+/7FXXupVPZ4RJez/d7vn+USi2Hi114Ow1t5qOJ93WzUalLp6Wk39kT9J8eDc4ycY98NrP7mntOZZZpJAts7EgAcidNOvXzvXD1KjnJtdy6lqd06fhdb6f535JJvnHFhdnxQZE7+RQpbKMwHpSG9r6k5fzjXVaXbcZ/xW/vIGpXU1T9qTcn57v8AnYrjC4bMwALDrrfT869WWoVlbW8pp78LfuykoZqVFFpfI62yMLI4hRWBLhFF118VhxBHXpXDSUZVHHHLL3ZyL4jFgBa1hwq+SxsTT6rIFAKAUAoBQFZ9vv3hD/WV/s5aygUFiPRb1H4UB7Ew3oL+KPhWAef+3OS+1LfVw8Y/Wkb+9WUCPQ4EtsqWYfyeMQH8VoiP2jHQHa7F8f3W1I1J0mjkj8r2Eg/s7e2jBMf4QeOtDhIPrSPIfVGuT/u/ZRArLZuC/wDTsbMeAkw8anzJdm/7dAYdzpcu0MGf/uYR75FH76A9XVgHlvtF/jTGflj8BWQS3sFnVMViS7KoMS+kQPpedGCR9r+/EHyV8Hh5FlllsshQhlRL3YMw0zNbLl4gEk20uQKOAPAAkngBqSeQA5k1kHq3dDZRwuCw8DelHEoa3DPa7frE15Bz+0cRnBOHNiWXJ1z3v8A1/K9eo3Ktn4jPUdOlfvwYvHfPlgp6PC2a978PsrzW1qVSlKMV0yfx27/EsrX8Jwt7mnOpJTgs7NY37eeUS3crGznFJGsklpL59b2ABOazAgEEDUjnbnVXazl4iWcl5q1vR/pnJpJrjjzWxKd/d2RLhjJGC00V2DElnZfpKCdfwgo0uNBrV9aVIxn0yWz2ODvacnDrg8Si8rHoVbgNpPFIki8UYMPO1S5aPb4fQsPtu9iLV/Ed/VioVJ5XfZLPvL52TtFMREksZuri/qPMHzB0qslGUXiXJZU6kakVKPDG1tmx4iNo5VDIfsPUHkR1rMJyhLqi9xUpRqR6ZLYqbHdn+IUd7AO9jfxKLgSBPo3BsD4bHTmTpVrQvoP8+z+hS3GnVI46N19TiYrZeIAMTYeYEr/NvbpcaVBhZr+rdbxFjn137fAvams/+lqz8F9SSXpt388/qYINi4lgJO4kCkhWLDKoYnKPE9hoxy+3yq0ldUoYk5Lfk5yFlXqt04Qbxutv523J3u/2am4bFsLfzaHU/jPy9S++otbUe1MlUNL3zVfwX7m9vptlET5JBYKBZ8ugAHBBb7fdzNcxf3XVmCec8ljUkoroicLdrDpnOImOWCCzMerfRUdSTY29nOtNhbOtVWFwak4xTnLhEc3j2y+LnaZtAdFX6qDgPiT5k13tCiqUOlFDc13WqOT+B9YLDFPSFmPLoK5HXL3xqvhR/LH7lhZ0OiPU+WSbszwPeSxufRijDe0rlX4k/m1CtqfVcN+W5ZU1meS1qtyUKAUAoBQCgFAVn2+/eEP9ZX+zlrKBQWI9FvUfhQHsTDegv4o+FYB5x7YJs21sQPqiNf8Apq396soHb3J2X3+7+0xa5ErOo/CijilHwtQEB3dx/cYrDzXsI5UYn8EMM36uagJt27Y3PtFI+UUK/pOzMfsCUQMo2Z3e6zyEWaXELJ7O9WJfYVUH207ggOxJMuJw7fVniPukU/urIPXNeQeW+0X+NMZ+WPwFZBHHA529tZBmwOFeZskKNI/1Y1LN7lBNAXJ2ZdmDxSLiscoDrYxQ3BytyeQjTMOSi9jY3uLDALca9tOPK9YBGNtbtS4pWE2I53jREART1a5LObEi9xx4VHq0XUTTfuLK0v4WzThDfu8vL93ZfUrDefZUmFk7p7G4DBlvlPkLgai2o8x1qdpOnpTdSbzjbHvIf4i191KSoUotZ3b9z4WPuSvshnu06m17IQdM3Egi/G3DT/GpN9b0qXS4JLJU2N/cXOY1puWOMvJZlQCwKm7Qt0jCzYiFfmWN3UfybHn+KT7j5Wq4srpSXRLnsUN/ZdD8SHH2OJurvPJgn8PiiY+OMnQ+a9G8+fPlaTc20ay9fMiWt3Kg/TuizBvJFixFFAc3fEiQHRkjAu9x1PoC31iQdK56tmnU8N8nXW1NVqEq+6SW23Lb4++5J6GohO1sTjBtOJU+5GwUaZTH4TLc8bi32LbjrEm6qrJLgurenZysZSl+dZ8857fP9zoby4lIcPikkUMrAMq8Ae9OWwPG4cM5twzCttw0qbyQdPhKdzBReHnn3bkHj3zxeUoZBYgLfKMw5aMOfmb1XSuqvS0mXeo6TRVCdSnlSSbOQ8yj0mt9p9g5n/V61WljWupYprbu+yODq1oU/wAzNXam1mlCxgZIU9FL8zxZz9Jz15DQWFdzZWVO1gox58yquLmVV44S7HT2LsXJF8rnXwfyKH+UfkSP5scT9a1uHGHqmoqhTcYc8Em0s8rxZ8dvX/RiZiTcm5JuSeZNcPyWJZPZzszucFEx9OVVc+rKMo92vrJq/t6XQm3y3kmwjhEpqQexQCgFAKAUAoCs+337wh/rK/2ctZQKCxHot6j8KA9iYb0F/FHwrAPMfaVJm2rjD/Sgfooq/wB2soFs9heHH+zHuLh55L+fhRfgtYYKJ2rs8wyzQNe8TvGb8TkYrf22v7ayDc3n2q2LxLz2JZ1jAHPMsSIQPzlPvoC8O0DZHcbvNh117mPDrfr3ckdz6zYn21gHnxZMpDfVN/drXoHsRTXkHlztF/jTGflj8BWQSvsIwkcmJxIkRXAiUgMoIBzcrijBekGHRBZFVR0UAD3CsAy0AoBQEZ3o2IMUkyWu65GT8YA6X8xce6vM5VIrqpPEkaa9GNWOJIrnY+JbCyrJGLMp1BvqOBVv9aVTVb+vUqqpN5a28vgQ6MI0fyouDZO0kxEYkjNweI5g8wfMVb0qsakeqJYRkpLKNp1BBBAIOhB4EedbD01kq7fnclIQ08DKqX1iY21P82ef4vu6VZU9RUY4qvHr+5Vy0idWovAj1f8Ab/sh0kuUaEg8rcQfZVDY2dSvWUsZinu+3J3Wt6jbW9lKlPaTjiMe/p7seZvYPe3Fx6CdyPNr/G9X1bR4S3pTcfqvk/3PmtPUasdnufeK3und42aR8ylgCMoIDKb2IA45RVdPRrrP/up+XYsKWsSVKcMbPGfg+3zNDG7VLsrsXc6qS7EmzeZJPpBftrWtBr/5zX1Zrpao4T66eepbr4H5DJfXhUO/tY21RU087ZeTv9Iu56raSncJJN4wsrjHO/rwsH5Fs+SWQJEjSMeQBJ9ZPIeZq/0u9U6L68Lp222+n7HGfiLRla3MVQy1NZxzjHr5fYnmwdxY4F+UY5lIUX7vig/GP0zyyjS/Wl1qWIvo2XmRLbTow9ur8jj7w7YbEy5uCLpGv1V/xPP2DlXH3Fd1p9T47Eqcupm3udsX5RMCw+ajILeZ5L7efl6692lDxZ5fCM0odTLG2D97Qfko/wBkVekw36AUAoBQCgFAKArPt9+8If6yv9nLWUCgsR6Leo/CgPYmG9BfxR8KwDyrvdNnx+MbriZvcJGA+wCsgvLsRS2yoz1kmP8A1GH7qwwVZ2x7O7nakpA0mVJR01GQ/rRk+2soHK7Pdm/KNpYWO1x3odvVHeTXyOQD20Bf3aal9lYzyiY/o2b91YQPLsw8Leo16B7A2bJmhjb6yKfeAa8g8ydov8aYz8sfgKyCY/wfvvrE/kV/brALzoBQCgFAakH3WX1J8DQEN353cIJxMQ0Osijl+GP3+/rVVe23/wAkfiR6tP8AyRGdibZkwz54zcH0lPosP3Hof/iodGvKlLKNMZOLyiztibeixK3Q2Yekh9If4jzFXVG4hVW3yJcZqXBzt+9knEQoqEBxIMoPBibqfVYEtfoppcUnUjhFppl5G1quU1s1j1Ofu/uIgicYtEdnItYnwAX9FxY3N9baaDjXuy8S3y0+TzrNxRv5RXTtHz53NTH9l8R1hmdPJ1DD3jKfjVrDUpr8yz9Dmp6TB/lbX1OJjuzOdcpE0RGdRqGHpEJ0P1q2vUYPHsv6GqOlzWfaW6NgdlcrAhsQi+pGbXlxIrE9Ri1hRM09KlF5cvodfY/Z7hzErNJMWYAnVRlPMWynUG4NzyqtvJK6ac1jHkXml1aunJqlLKfZ8e/3nXwkmH2cjxscovnQ8XkB09rKdNNAChPGorlToQ9DZdXc60vEqPf+cEK3i3gkxTa+GMHwp+9up+Hxp7i5lWfkitnUcjT2Rsx8RII4xrzPJR1P+ta10aUqsumJ5jFyeEW3snZqYeJY0Gg4nmTzJ8zV/SpKnFRRMjFRWEfGwfvaD8lH+yK2Ho36AUAoBQCgFAKAgfbHsTEYvBxx4aIyuJ1YqCgsoSQX8RA4sPfQFOS9m+1CpHyJ9Qf5SD/MrOQem4BZVB42HwrAPN+0uz7ajzSuMG5DyO188P0mLc5POs5BdfZjsqXC7NghmQpKpkLKSCRmldhqpI4Ec6wDg9rO4s+0Hw8mG7sPGHV+8YrdSVK2IU8CG/SrINLst7O8RgcU+IxPdfciiCNy2rMpJN1FtFt+caxkE73ywTT4DFxRrmeSCRUXTVyhCi501NuNAeez2cbU/wCCf9OD/MrOQejN3I3XCYdZFyyLDGHXTwsEAYXGmhuNKwCj999xNozY/EyxYV3jeQlWDxAEWHJnB+ys5BJ+xndbGYTETviYGiVowqktGbkNe3gY8qwC2qAUAoBQHP8AlKpLJmzahbWRyOfMC1AZDtGP8L/lyf8AtoCDbzbuoSZcNm6tF3cn6nh/V93Sqy5ss+1T+RHqUu8SHjE5G+mjqfqurA+4EGq/onF+T+p5pUZ1KkYR5bwd7Z2/EyOhmAlVL2vo1zpe4GpAuBp9I61Op3dSKw9/odBe6RO1oeKpdWOe3yJXhO0HCN6ZkjP4Ubke9QalRvKb52KVVEzpLvXgz/8AUJ7bj7CK3eNT/wDsvmeuqPmau1N58IY/u8ejI3P6Lq3TyrKrU3/kvmOpeZ+4vfjBp/Klz0RHP22y/bWuVzSXfJhzSIniO0EgyJAmQFiys6ksA+p8IFr5851vxFRat5Nr2F8zXKq+yIvjsc0z53Zmf6zXv6teXlw0FQfak25vOS30bTYXblOs8pbYybuwsC2IfJewGrNZjYepRcmvVO2dSWImdY0qnbuMqWyfYtDY8eHw0eSMN+ExjkzMepOWrmjRjSjiJWRiorCN/wD2lH+F/wAuT/21tPR87DUjDQAggiJAQRYg5RoQeBoDdoBQCgFAKAUAoBQCgFAKAUAoBQCgFAKAUAoBQCgFAKAUAoBQHC3s2ZC8MkjxZ3VTly6OT9FQRxubCxvxqPXownHLW57owTqxy8brfy9SIS9n8yqrI6u2UZlPhIa2oB1B162qFVsqmPZZM1DUq9zF0lhRz8X7zjYvYuIj9OGQeYUkfpLcfbUKVCpHmLKJwkuUaBNaeDyYsX9zf8U/A17p4617zK5M0YzGy6k8hqfsryt+BydCDdvEuyN3RRSchaTwgZuBIPi9IACw+lUqnbVZxaxj3myNOTRLcL2ex5fnpGLcslgF94N/b7qm0rCMV7T3LGxuatnJum+eU+Df3b2UMHPJCFukgVo5Ta5IFmRjwuNWAA4E9DUijS8NtJbeZMvrv+qhGcn7Symu3vX2+BJ6kFaKAUAoBQCgFAKAUAoBQCgFAKAUAoBQCgFAKAUAoBQCgFAKAUAoBQGvisPnKXPhVsxHUj0R7Gs3rUUBsUAoDHJCrekoPrANYcUwYG2ZCf5KP9Bf8K8+HHyRjpR8bDA+TwmwBMaE2FtSor1hIybjoDoQDqDr1BuD7CAayD6oDWx+GzpYGzg5kbow4H1ciOYJHOgM8ZJAJFjbUdD66A+qAUAoBQEW2P2gYHEyRxxysGlJEReKVFkK6EI7qFJHC170BKaAUAoBQCgObidtxpiYsK2bvZldksPDZLZrnlxFAdKgOfsDbUOMgTEYdi0T3ykgi+Vip0YA8QaA6FAY5JlUqGYAsbKCQCTxsOpoDSwu24JHnRX8WHYLLmBUKSuYeJgAdOYoDoKwIuNQeBoD4mnVACzBQSACSBcnQDXmTyoDJQCgMGPxiQxvLIwWONSzseSqLk+6gObsTeSPE4dsSqTRxLc3ljKFkCh86A6shB0POxoD4Xe3CnBfLxIfk1r58rX0fu/Rtmvm0tagOrgcWssaSobpIqupsRdWAYGx1GhFAaW0NuxQ4jD4Z83eYnvO7sNPm1zNmPLQ0B1KAUB+M1gT0oDm7ubcixuHjxMGbu5M2XMLHwsUNx61NAdOgObvBt2HBxd9OxVMwXwqzEs2gAVQTrQGPYG8mHxgfuHJaMgSIyskiE8MyOAwvY2NrGx6UB05pVRSzMFUakkgADzJ4UByl2tDDPBg7sZJEZ49AVyJxu3tFtKA7FAcvbu3osJ3Pe5vn5khTKL/ADj3y36DQ60B1KAUAoBQCgFAURuaWmi2Phpk7rDriZZop75jLNFJIwiygfNak6knNl0oDtQ71YyXEmWJsUwXHdz3CYdmw3yVW7ti0oTST6dy2nC1qA6mzN4ZYsTjzi5p1nhWeSLDMqjDvh01R4iFuxsNTmvqdNDYDS3M3kxTTYd5ZMVJDPBI+IeXDlMPA4XvFaKTuwuSwZfSIOh5igPrd3eKX5aqJiMVNhp8LLIj4mNFJdNRJDlRTkI5Ec760BobL2/tD/ZuEmbFEz7Qniw0ZKLaBczq0gH03bLc36jpQHU25seYbT2dAuMmz9zib4giMzWOU2HhyA8BfLw89aAknZjtSbEbPR537yVXkjZ7AFsjsoJA0vYCgK83RxuIXZmxYsPO0PfzzxuyhT4c8h4MCLjUjobceFAdMba2gMHikWWWU4XaBhlmREOIGDABZlW2UuLjW3AnpQH5tyBcRi9iPDjZ5ElE4Sf5vvBlXMWF47BzfIwI+gNAbmgMe+eKlmw220eaTJhpIci+GxUoLq3huVJObSxuo1tpQEghxM+Hx+y8MMRLJHLDO0neZLsVQMt8qgWW+lh670BDto4mbF4DZ0s2IlLnagiuMml5HVXF19NAtl5eI3BrIOtvPvBixicVh4JsZnwUUIiEUHe9/MyCQnElYyACLLbwi+YjhasAle+235otnRSRfNTztDGCVv3TSkZiVbmozaHnagIfvNNOINr4KXEyyrhoo5o5G7vOyOhzRSkIAVza6AHzoCV4mIwbBmvI8h+ROwZ8txeEkAZVAsOA52HE0BA48P8A7q2yuXfrLb+hOFOK93fIR9lAd3Y+PnxC7LwMWIfDqdnLPJJGEzsVCxooLAgANqdNeFAaGxtuSYzEbvTzWMp+Wq5AHiKJkzWGmuW9hpcmgM2629mLxE2FxCtinWed1li+Tt8ljgJYIUmCWzKQuY5jxIPA0BvbM2pi8Rs/GbUOKkX5rFGCBQgjjWMOqE+HMzgpmve3lQG1srbmIebZKtKxWfANJKNPHII0OY6cbsTp1oDhbmY1V2Js6IYjFRSyHEd3HhFRpZMs0hOjqQFXiTdRrxoD6we8uPxOF2SFxHdz4iWeGWQKpBCZlzZeGYKuYcBm8tKAkPaqjR7OgF2ldMRhhc2DOysOJ4AsR6taA1Dh5Ymx20Maz4E4juYo0hKSTgIbDgrK0j+iAAbAnpegIxvBtCebZW1IppZ2GFmiyd8sYlZHK2SYKLGxOa4sbgctKA7+1tkynaWzYExcwc4ae85EZmykg2HgCA8Fvl4eetAa+x958XiMNs3DmdklxM88cuIQJn7vD5ictwVDMMozWPA9aA5+0NrSzRYSOdzI+F26mH7wgBnWMtlZgABextoOVAb21N6MXkxm0FnZY8Jjhh1wwCd28Sskbl/DmzsXuDfS3uA+t69tY1htXEQ4p4UwTLFFEqoVa4XOzllJJ8XhItaw48wM28O8WLw74yMSuzTYTDyYQWHgkdxh3ym2pzurG97XFAWfhYyqKpYsQoBY8SQLEn18aAy0AoCG4XcCNMLg8Osz/wC6Yjv0ey3Y5nYqw4ZTnI06CgNrBbpNBiHlw+Llihkl76TD5YmRnOr2ZlLIGtqAfVagCbn58SMRicRJiMiypFG6xqqJNo48Cgt4fDcnhQGPZW5hiifDNi5pcG0TxLA6xeFHFvugUObC4FzzoDX2PuD3MkMjYuWUwQvBGGWMKsTAKoGUDVQOJuTp0oDL/wCAYTs6HAmST5hg8Uy5RIkisWVhoRcZiPUeR1oDawm6zCfDYibEvNLh0lTMyIucSnmEAAygACw5UBu7q7BXBQdyrlxnd7kAG7sWI06E0Bxdldn8cEWBiEzkYKV5FJC3cuWJDdAMx4UBsRbovGMR8nxckL4jEtiGcJE1sy5SlnBBXgb8bgUBqSdncawYSLDzywyYNnaKYBGa8lzJmVhlOYnppwoDcxO5UUg2gru5XHFS9rAoVXKMp58AdaA1sVuO7jCMcbMMRhc4WcJFmZHGUqVKldFAANupNzQGP/y6jGCjwizyr3WI+URS2UusmYsLgizWzHjQG1itz3775RDjJYJ3jSOd1SEibILB2RlIV/McBpQHW3k2CmMwzYeRmAOUh1NnV1IZWU9QRQHFTcRTBjElxEks2NAWadlQNlUZVCooCqAL++gOxtHYQlwLYMuQrQ90XAF7Zct7cL2oDT/8Hw/KvlV27z5L8ltply3vn4XzW042tQGg24QWPCiHEywzYWJoVmVUJaJuKsrAjzB5GgM+D3EghbZ5iZlXACUIuhzmVbMXOmt7tpzNAZNhbpNhJPmMVKuFzu4wpWIoC9yQr5c4XMbgA/vuBhwG4ywmeNMRL8jnEmbCkIUUyizZHtmUamy3trQGHYO4PyeXDyti5pjh43hjV1jCiJgAFGUDh1NydOgoDFguzlYYsGkGKmikwglVZVWMlkmYs4KspUEX0NtOhoDY2VuBHAuCVZnIwcssiXAu3e3uGPlmOtAdnenYC42JImcoFljkuACbxnMBryNAfO9e7642FYzI0TJIksciWJSRDdTY6HnoaA43/l+jQ42KWeWX5bkMjkIGDoBquUAWuAbW0AtQG9gt1Cs+FnlxDzS4eOSPMyoM4kN7tlAAKiw04211oDQh7PUTDQxRzyJLBM80U4VMys5JYFSCrKc1reQoD6Xs+iEMEfeyFosYMY8hC5pZrknNYAAG9tOAAoD8xfZ9G80jd/KMPNMuIlwwCd28y2N82XMASASt9T7LARHtK2ZG0mMiwrYw4rFd0HwyRP3EjjLlkMpjygKpubOBddeYoDv7W2UMXtTBRiN8uAXPNKVIQsQjRRqT6ZzIrm2gtbjegLCoBQCgP//Z">
            <a:extLst>
              <a:ext uri="{FF2B5EF4-FFF2-40B4-BE49-F238E27FC236}">
                <a16:creationId xmlns:a16="http://schemas.microsoft.com/office/drawing/2014/main" id="{3D010E49-3BD0-4471-8585-67D434F220E0}"/>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0" name="AutoShape 2" descr="Bildresultat för umc utrecht">
            <a:extLst>
              <a:ext uri="{FF2B5EF4-FFF2-40B4-BE49-F238E27FC236}">
                <a16:creationId xmlns:a16="http://schemas.microsoft.com/office/drawing/2014/main" id="{D7C5988B-E26B-45F7-B74C-64AAB290C589}"/>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1" name="AutoShape 4" descr="Bildresultat för umc utrecht">
            <a:extLst>
              <a:ext uri="{FF2B5EF4-FFF2-40B4-BE49-F238E27FC236}">
                <a16:creationId xmlns:a16="http://schemas.microsoft.com/office/drawing/2014/main" id="{3282F22F-94E1-4E5E-8C1B-C199ADCBAC60}"/>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2" name="AutoShape 6" descr="Bildresultat för ccri vienna">
            <a:extLst>
              <a:ext uri="{FF2B5EF4-FFF2-40B4-BE49-F238E27FC236}">
                <a16:creationId xmlns:a16="http://schemas.microsoft.com/office/drawing/2014/main" id="{B6837447-9168-469C-AA68-55F7CBF45049}"/>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3" name="AutoShape 8" descr="Bildresultat för ccri vienna">
            <a:extLst>
              <a:ext uri="{FF2B5EF4-FFF2-40B4-BE49-F238E27FC236}">
                <a16:creationId xmlns:a16="http://schemas.microsoft.com/office/drawing/2014/main" id="{705448CF-2423-40F0-9EE5-E04531AA7D82}"/>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4" name="AutoShape 10" descr="Bildresultat för ccri vienna">
            <a:extLst>
              <a:ext uri="{FF2B5EF4-FFF2-40B4-BE49-F238E27FC236}">
                <a16:creationId xmlns:a16="http://schemas.microsoft.com/office/drawing/2014/main" id="{B5538025-5294-4ADE-813C-69422C3890DA}"/>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6" name="AutoShape 2" descr="Bildresultat för genentech">
            <a:extLst>
              <a:ext uri="{FF2B5EF4-FFF2-40B4-BE49-F238E27FC236}">
                <a16:creationId xmlns:a16="http://schemas.microsoft.com/office/drawing/2014/main" id="{89730771-CF55-4404-BB46-3F72B41E2720}"/>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7" name="AutoShape 4" descr="Bildresultat för genentech">
            <a:extLst>
              <a:ext uri="{FF2B5EF4-FFF2-40B4-BE49-F238E27FC236}">
                <a16:creationId xmlns:a16="http://schemas.microsoft.com/office/drawing/2014/main" id="{299DDE96-9515-4E0F-957C-8FA881FB7AAB}"/>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8" name="AutoShape 6" descr="Bildresultat för genentech">
            <a:extLst>
              <a:ext uri="{FF2B5EF4-FFF2-40B4-BE49-F238E27FC236}">
                <a16:creationId xmlns:a16="http://schemas.microsoft.com/office/drawing/2014/main" id="{87D4D74B-F18B-48AC-9A5C-9374F7D7934F}"/>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39" name="AutoShape 8" descr="Bildresultat för genentech">
            <a:extLst>
              <a:ext uri="{FF2B5EF4-FFF2-40B4-BE49-F238E27FC236}">
                <a16:creationId xmlns:a16="http://schemas.microsoft.com/office/drawing/2014/main" id="{E6FA4562-5451-41AA-B9E1-C7679A217DF6}"/>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40" name="AutoShape 12" descr="Bildresultat för immunocore">
            <a:extLst>
              <a:ext uri="{FF2B5EF4-FFF2-40B4-BE49-F238E27FC236}">
                <a16:creationId xmlns:a16="http://schemas.microsoft.com/office/drawing/2014/main" id="{9E2EE9D5-4BD1-4AF6-961B-8692663FC041}"/>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sp>
        <p:nvSpPr>
          <p:cNvPr id="141" name="AutoShape 14" descr="Bildresultat för immunocore">
            <a:extLst>
              <a:ext uri="{FF2B5EF4-FFF2-40B4-BE49-F238E27FC236}">
                <a16:creationId xmlns:a16="http://schemas.microsoft.com/office/drawing/2014/main" id="{F481D631-409C-4260-B3A7-9DD2315A6DBC}"/>
              </a:ext>
            </a:extLst>
          </p:cNvPr>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sv-SE"/>
          </a:p>
        </p:txBody>
      </p:sp>
      <p:pic>
        <p:nvPicPr>
          <p:cNvPr id="143" name="Bildobjekt 142">
            <a:extLst>
              <a:ext uri="{FF2B5EF4-FFF2-40B4-BE49-F238E27FC236}">
                <a16:creationId xmlns:a16="http://schemas.microsoft.com/office/drawing/2014/main" id="{F7957E71-5F57-4066-9CA4-0F59A2BAAFE4}"/>
              </a:ext>
            </a:extLst>
          </p:cNvPr>
          <p:cNvPicPr>
            <a:picLocks noChangeAspect="1"/>
          </p:cNvPicPr>
          <p:nvPr/>
        </p:nvPicPr>
        <p:blipFill>
          <a:blip r:embed="rId94">
            <a:extLst>
              <a:ext uri="{28A0092B-C50C-407E-A947-70E740481C1C}">
                <a14:useLocalDpi xmlns:a14="http://schemas.microsoft.com/office/drawing/2010/main" val="0"/>
              </a:ext>
            </a:extLst>
          </a:blip>
          <a:stretch>
            <a:fillRect/>
          </a:stretch>
        </p:blipFill>
        <p:spPr>
          <a:xfrm>
            <a:off x="1630716" y="3786352"/>
            <a:ext cx="1034961" cy="271677"/>
          </a:xfrm>
          <a:prstGeom prst="rect">
            <a:avLst/>
          </a:prstGeom>
        </p:spPr>
      </p:pic>
      <p:pic>
        <p:nvPicPr>
          <p:cNvPr id="144" name="Picture 58" descr="logo Institut Pasteur">
            <a:extLst>
              <a:ext uri="{FF2B5EF4-FFF2-40B4-BE49-F238E27FC236}">
                <a16:creationId xmlns:a16="http://schemas.microsoft.com/office/drawing/2014/main" id="{3A2BBF58-4DA1-4018-9B4A-4F6E419C53EC}"/>
              </a:ext>
            </a:extLst>
          </p:cNvPr>
          <p:cNvPicPr>
            <a:picLocks noChangeAspect="1" noChangeArrowheads="1"/>
          </p:cNvPicPr>
          <p:nvPr/>
        </p:nvPicPr>
        <p:blipFill>
          <a:blip r:embed="rId95" cstate="print"/>
          <a:srcRect/>
          <a:stretch>
            <a:fillRect/>
          </a:stretch>
        </p:blipFill>
        <p:spPr bwMode="auto">
          <a:xfrm>
            <a:off x="3224376" y="2028847"/>
            <a:ext cx="1040491" cy="417059"/>
          </a:xfrm>
          <a:prstGeom prst="rect">
            <a:avLst/>
          </a:prstGeom>
          <a:noFill/>
          <a:effectLst/>
        </p:spPr>
      </p:pic>
      <p:pic>
        <p:nvPicPr>
          <p:cNvPr id="145" name="Picture 27">
            <a:extLst>
              <a:ext uri="{FF2B5EF4-FFF2-40B4-BE49-F238E27FC236}">
                <a16:creationId xmlns:a16="http://schemas.microsoft.com/office/drawing/2014/main" id="{653DB663-E1FF-4F84-8D61-FD491BE38AD7}"/>
              </a:ext>
            </a:extLst>
          </p:cNvPr>
          <p:cNvPicPr>
            <a:picLocks noChangeAspect="1"/>
          </p:cNvPicPr>
          <p:nvPr/>
        </p:nvPicPr>
        <p:blipFill>
          <a:blip r:embed="rId96" cstate="print"/>
          <a:stretch>
            <a:fillRect/>
          </a:stretch>
        </p:blipFill>
        <p:spPr>
          <a:xfrm>
            <a:off x="2094569" y="5482769"/>
            <a:ext cx="746276" cy="528341"/>
          </a:xfrm>
          <a:prstGeom prst="rect">
            <a:avLst/>
          </a:prstGeom>
        </p:spPr>
      </p:pic>
      <p:sp>
        <p:nvSpPr>
          <p:cNvPr id="146" name="AutoShape 2" descr="Bildresultat för uni  ulm">
            <a:extLst>
              <a:ext uri="{FF2B5EF4-FFF2-40B4-BE49-F238E27FC236}">
                <a16:creationId xmlns:a16="http://schemas.microsoft.com/office/drawing/2014/main" id="{4A88D86C-B795-49D7-97F6-D3BCB0B09E2C}"/>
              </a:ext>
            </a:extLst>
          </p:cNvPr>
          <p:cNvSpPr>
            <a:spLocks noChangeAspect="1" noChangeArrowheads="1"/>
          </p:cNvSpPr>
          <p:nvPr/>
        </p:nvSpPr>
        <p:spPr bwMode="auto">
          <a:xfrm>
            <a:off x="7101273" y="3642489"/>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pic>
        <p:nvPicPr>
          <p:cNvPr id="147" name="Picture 4" descr="Bildresultat för uni ulm">
            <a:extLst>
              <a:ext uri="{FF2B5EF4-FFF2-40B4-BE49-F238E27FC236}">
                <a16:creationId xmlns:a16="http://schemas.microsoft.com/office/drawing/2014/main" id="{6A1E36D1-8F84-40C9-959D-99233A310F23}"/>
              </a:ext>
            </a:extLst>
          </p:cNvPr>
          <p:cNvPicPr>
            <a:picLocks noChangeAspect="1" noChangeArrowheads="1"/>
          </p:cNvPicPr>
          <p:nvPr/>
        </p:nvPicPr>
        <p:blipFill>
          <a:blip r:embed="rId97" cstate="print">
            <a:extLst>
              <a:ext uri="{28A0092B-C50C-407E-A947-70E740481C1C}">
                <a14:useLocalDpi xmlns:a14="http://schemas.microsoft.com/office/drawing/2010/main" val="0"/>
              </a:ext>
            </a:extLst>
          </a:blip>
          <a:srcRect/>
          <a:stretch>
            <a:fillRect/>
          </a:stretch>
        </p:blipFill>
        <p:spPr bwMode="auto">
          <a:xfrm>
            <a:off x="6839866" y="4161960"/>
            <a:ext cx="735121" cy="746702"/>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6" descr="Bildresultat för uni southampton">
            <a:extLst>
              <a:ext uri="{FF2B5EF4-FFF2-40B4-BE49-F238E27FC236}">
                <a16:creationId xmlns:a16="http://schemas.microsoft.com/office/drawing/2014/main" id="{3B793AC8-CFBF-4DDD-8B05-FDAD16163250}"/>
              </a:ext>
            </a:extLst>
          </p:cNvPr>
          <p:cNvPicPr>
            <a:picLocks noChangeAspect="1" noChangeArrowheads="1"/>
          </p:cNvPicPr>
          <p:nvPr/>
        </p:nvPicPr>
        <p:blipFill>
          <a:blip r:embed="rId98" cstate="print">
            <a:extLst>
              <a:ext uri="{28A0092B-C50C-407E-A947-70E740481C1C}">
                <a14:useLocalDpi xmlns:a14="http://schemas.microsoft.com/office/drawing/2010/main" val="0"/>
              </a:ext>
            </a:extLst>
          </a:blip>
          <a:srcRect/>
          <a:stretch>
            <a:fillRect/>
          </a:stretch>
        </p:blipFill>
        <p:spPr bwMode="auto">
          <a:xfrm>
            <a:off x="5451715" y="2955185"/>
            <a:ext cx="1569075" cy="489091"/>
          </a:xfrm>
          <a:prstGeom prst="rect">
            <a:avLst/>
          </a:prstGeom>
          <a:noFill/>
          <a:extLst>
            <a:ext uri="{909E8E84-426E-40DD-AFC4-6F175D3DCCD1}">
              <a14:hiddenFill xmlns:a14="http://schemas.microsoft.com/office/drawing/2010/main">
                <a:solidFill>
                  <a:srgbClr val="FFFFFF"/>
                </a:solidFill>
              </a14:hiddenFill>
            </a:ext>
          </a:extLst>
        </p:spPr>
      </p:pic>
      <p:pic>
        <p:nvPicPr>
          <p:cNvPr id="150" name="Picture 10" descr="The University of Manchester, established in 1824.">
            <a:hlinkClick r:id="rId99"/>
            <a:extLst>
              <a:ext uri="{FF2B5EF4-FFF2-40B4-BE49-F238E27FC236}">
                <a16:creationId xmlns:a16="http://schemas.microsoft.com/office/drawing/2014/main" id="{2E6E2095-E7BD-49B6-A0DB-7475B46410DA}"/>
              </a:ext>
            </a:extLst>
          </p:cNvPr>
          <p:cNvPicPr>
            <a:picLocks noChangeAspect="1" noChangeArrowheads="1"/>
          </p:cNvPicPr>
          <p:nvPr/>
        </p:nvPicPr>
        <p:blipFill>
          <a:blip r:embed="rId100" cstate="print"/>
          <a:srcRect/>
          <a:stretch>
            <a:fillRect/>
          </a:stretch>
        </p:blipFill>
        <p:spPr bwMode="auto">
          <a:xfrm>
            <a:off x="7453605" y="2854723"/>
            <a:ext cx="1067455" cy="364094"/>
          </a:xfrm>
          <a:prstGeom prst="rect">
            <a:avLst/>
          </a:prstGeom>
          <a:noFill/>
        </p:spPr>
      </p:pic>
      <p:pic>
        <p:nvPicPr>
          <p:cNvPr id="151" name="Picture 20" descr="Bildresultat för eli lilly">
            <a:extLst>
              <a:ext uri="{FF2B5EF4-FFF2-40B4-BE49-F238E27FC236}">
                <a16:creationId xmlns:a16="http://schemas.microsoft.com/office/drawing/2014/main" id="{91AD046C-6D43-45D9-8581-23AC9975C403}"/>
              </a:ext>
            </a:extLst>
          </p:cNvPr>
          <p:cNvPicPr>
            <a:picLocks noChangeAspect="1" noChangeArrowheads="1"/>
          </p:cNvPicPr>
          <p:nvPr/>
        </p:nvPicPr>
        <p:blipFill>
          <a:blip r:embed="rId101" cstate="print">
            <a:extLst>
              <a:ext uri="{28A0092B-C50C-407E-A947-70E740481C1C}">
                <a14:useLocalDpi xmlns:a14="http://schemas.microsoft.com/office/drawing/2010/main" val="0"/>
              </a:ext>
            </a:extLst>
          </a:blip>
          <a:srcRect/>
          <a:stretch>
            <a:fillRect/>
          </a:stretch>
        </p:blipFill>
        <p:spPr bwMode="auto">
          <a:xfrm>
            <a:off x="2336823" y="2232110"/>
            <a:ext cx="566893" cy="304080"/>
          </a:xfrm>
          <a:prstGeom prst="rect">
            <a:avLst/>
          </a:prstGeom>
          <a:noFill/>
          <a:extLst>
            <a:ext uri="{909E8E84-426E-40DD-AFC4-6F175D3DCCD1}">
              <a14:hiddenFill xmlns:a14="http://schemas.microsoft.com/office/drawing/2010/main">
                <a:solidFill>
                  <a:srgbClr val="FFFFFF"/>
                </a:solidFill>
              </a14:hiddenFill>
            </a:ext>
          </a:extLst>
        </p:spPr>
      </p:pic>
      <p:sp>
        <p:nvSpPr>
          <p:cNvPr id="152" name="AutoShape 32" descr="Bildresultat för leo pharma">
            <a:extLst>
              <a:ext uri="{FF2B5EF4-FFF2-40B4-BE49-F238E27FC236}">
                <a16:creationId xmlns:a16="http://schemas.microsoft.com/office/drawing/2014/main" id="{AAEA020B-F12C-414B-8517-85DA0FC96EDE}"/>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pic>
        <p:nvPicPr>
          <p:cNvPr id="153" name="Picture 46" descr="http://www.leo-pharma.se/Files/Templates/Designs/LEO-Pharma-Corporate/css/img/leo-logo-dark.png">
            <a:extLst>
              <a:ext uri="{FF2B5EF4-FFF2-40B4-BE49-F238E27FC236}">
                <a16:creationId xmlns:a16="http://schemas.microsoft.com/office/drawing/2014/main" id="{EEC07646-A691-433C-AD38-5F2550793FF1}"/>
              </a:ext>
            </a:extLst>
          </p:cNvPr>
          <p:cNvPicPr>
            <a:picLocks noChangeAspect="1" noChangeArrowheads="1"/>
          </p:cNvPicPr>
          <p:nvPr/>
        </p:nvPicPr>
        <p:blipFill>
          <a:blip r:embed="rId102">
            <a:extLst>
              <a:ext uri="{28A0092B-C50C-407E-A947-70E740481C1C}">
                <a14:useLocalDpi xmlns:a14="http://schemas.microsoft.com/office/drawing/2010/main" val="0"/>
              </a:ext>
            </a:extLst>
          </a:blip>
          <a:srcRect/>
          <a:stretch>
            <a:fillRect/>
          </a:stretch>
        </p:blipFill>
        <p:spPr bwMode="auto">
          <a:xfrm>
            <a:off x="1039418" y="4366181"/>
            <a:ext cx="6953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Bildergebnis für ccri">
            <a:extLst>
              <a:ext uri="{FF2B5EF4-FFF2-40B4-BE49-F238E27FC236}">
                <a16:creationId xmlns:a16="http://schemas.microsoft.com/office/drawing/2014/main" id="{0BFEC659-6454-41F6-9F28-814149C862E8}"/>
              </a:ext>
            </a:extLst>
          </p:cNvPr>
          <p:cNvPicPr>
            <a:picLocks noChangeAspect="1" noChangeArrowheads="1"/>
          </p:cNvPicPr>
          <p:nvPr/>
        </p:nvPicPr>
        <p:blipFill>
          <a:blip r:embed="rId103">
            <a:extLst>
              <a:ext uri="{28A0092B-C50C-407E-A947-70E740481C1C}">
                <a14:useLocalDpi xmlns:a14="http://schemas.microsoft.com/office/drawing/2010/main" val="0"/>
              </a:ext>
            </a:extLst>
          </a:blip>
          <a:srcRect/>
          <a:stretch>
            <a:fillRect/>
          </a:stretch>
        </p:blipFill>
        <p:spPr bwMode="auto">
          <a:xfrm>
            <a:off x="5560756" y="6174210"/>
            <a:ext cx="2365707" cy="554463"/>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2" descr="Bildergebnis für sanofi">
            <a:extLst>
              <a:ext uri="{FF2B5EF4-FFF2-40B4-BE49-F238E27FC236}">
                <a16:creationId xmlns:a16="http://schemas.microsoft.com/office/drawing/2014/main" id="{CA696D11-F86B-4B03-9DC0-03F379D074E9}"/>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56" name="AutoShape 4" descr="Bildergebnis für sanofi">
            <a:extLst>
              <a:ext uri="{FF2B5EF4-FFF2-40B4-BE49-F238E27FC236}">
                <a16:creationId xmlns:a16="http://schemas.microsoft.com/office/drawing/2014/main" id="{5788062D-2387-4D18-B7E1-D951586F1A27}"/>
              </a:ext>
            </a:extLst>
          </p:cNvPr>
          <p:cNvSpPr>
            <a:spLocks noChangeAspect="1" noChangeArrowheads="1"/>
          </p:cNvSpPr>
          <p:nvPr/>
        </p:nvSpPr>
        <p:spPr bwMode="auto">
          <a:xfrm>
            <a:off x="4724400" y="359092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pic>
        <p:nvPicPr>
          <p:cNvPr id="158" name="Picture 157">
            <a:extLst>
              <a:ext uri="{FF2B5EF4-FFF2-40B4-BE49-F238E27FC236}">
                <a16:creationId xmlns:a16="http://schemas.microsoft.com/office/drawing/2014/main" id="{0DDEF3EA-3102-4860-9D7A-6D3142DF9EB4}"/>
              </a:ext>
            </a:extLst>
          </p:cNvPr>
          <p:cNvPicPr>
            <a:picLocks noChangeAspect="1"/>
          </p:cNvPicPr>
          <p:nvPr/>
        </p:nvPicPr>
        <p:blipFill rotWithShape="1">
          <a:blip r:embed="rId104"/>
          <a:srcRect t="16766" r="60097" b="23831"/>
          <a:stretch/>
        </p:blipFill>
        <p:spPr>
          <a:xfrm>
            <a:off x="1580683" y="145097"/>
            <a:ext cx="796059" cy="702112"/>
          </a:xfrm>
          <a:prstGeom prst="rect">
            <a:avLst/>
          </a:prstGeom>
        </p:spPr>
      </p:pic>
      <p:pic>
        <p:nvPicPr>
          <p:cNvPr id="1025" name="Picture 1024">
            <a:extLst>
              <a:ext uri="{FF2B5EF4-FFF2-40B4-BE49-F238E27FC236}">
                <a16:creationId xmlns:a16="http://schemas.microsoft.com/office/drawing/2014/main" id="{CC3D5925-4CF2-40A4-9D26-D85EC966C342}"/>
              </a:ext>
            </a:extLst>
          </p:cNvPr>
          <p:cNvPicPr>
            <a:picLocks noChangeAspect="1"/>
          </p:cNvPicPr>
          <p:nvPr/>
        </p:nvPicPr>
        <p:blipFill>
          <a:blip r:embed="rId105"/>
          <a:stretch>
            <a:fillRect/>
          </a:stretch>
        </p:blipFill>
        <p:spPr>
          <a:xfrm>
            <a:off x="6321649" y="185620"/>
            <a:ext cx="1173569" cy="450625"/>
          </a:xfrm>
          <a:prstGeom prst="rect">
            <a:avLst/>
          </a:prstGeom>
        </p:spPr>
      </p:pic>
      <p:sp>
        <p:nvSpPr>
          <p:cNvPr id="50" name="AutoShape 2" descr="Bildresultat fÃ¶r novartis">
            <a:extLst>
              <a:ext uri="{FF2B5EF4-FFF2-40B4-BE49-F238E27FC236}">
                <a16:creationId xmlns:a16="http://schemas.microsoft.com/office/drawing/2014/main" id="{663927CD-B3A4-4798-8558-0F1862CFF3B4}"/>
              </a:ext>
            </a:extLst>
          </p:cNvPr>
          <p:cNvSpPr>
            <a:spLocks noChangeAspect="1" noChangeArrowheads="1"/>
          </p:cNvSpPr>
          <p:nvPr/>
        </p:nvSpPr>
        <p:spPr bwMode="auto">
          <a:xfrm>
            <a:off x="4724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70" name="AutoShape 4" descr="Bildresultat fÃ¶r novartis">
            <a:extLst>
              <a:ext uri="{FF2B5EF4-FFF2-40B4-BE49-F238E27FC236}">
                <a16:creationId xmlns:a16="http://schemas.microsoft.com/office/drawing/2014/main" id="{31F6A00B-B3CF-4771-BF96-51AC375AB1D7}"/>
              </a:ext>
            </a:extLst>
          </p:cNvPr>
          <p:cNvSpPr>
            <a:spLocks noChangeAspect="1" noChangeArrowheads="1"/>
          </p:cNvSpPr>
          <p:nvPr/>
        </p:nvSpPr>
        <p:spPr bwMode="auto">
          <a:xfrm>
            <a:off x="4876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80" name="AutoShape 6" descr="Bildresultat fÃ¶r novartis">
            <a:extLst>
              <a:ext uri="{FF2B5EF4-FFF2-40B4-BE49-F238E27FC236}">
                <a16:creationId xmlns:a16="http://schemas.microsoft.com/office/drawing/2014/main" id="{0B65DF89-3278-4C83-8C67-A79B53F98152}"/>
              </a:ext>
            </a:extLst>
          </p:cNvPr>
          <p:cNvSpPr>
            <a:spLocks noChangeAspect="1" noChangeArrowheads="1"/>
          </p:cNvSpPr>
          <p:nvPr/>
        </p:nvSpPr>
        <p:spPr bwMode="auto">
          <a:xfrm>
            <a:off x="5029200" y="3886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1024" name="AutoShape 10" descr="Bildresultat fÃ¶r novartis">
            <a:extLst>
              <a:ext uri="{FF2B5EF4-FFF2-40B4-BE49-F238E27FC236}">
                <a16:creationId xmlns:a16="http://schemas.microsoft.com/office/drawing/2014/main" id="{F47B093C-3A38-4819-9D6F-FE3270188C9B}"/>
              </a:ext>
            </a:extLst>
          </p:cNvPr>
          <p:cNvSpPr>
            <a:spLocks noChangeAspect="1" noChangeArrowheads="1"/>
          </p:cNvSpPr>
          <p:nvPr/>
        </p:nvSpPr>
        <p:spPr bwMode="auto">
          <a:xfrm>
            <a:off x="5124916" y="3981916"/>
            <a:ext cx="1137700" cy="1137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103" name="AutoShape 8" descr="Bildresultat fÃ¶r novartis">
            <a:extLst>
              <a:ext uri="{FF2B5EF4-FFF2-40B4-BE49-F238E27FC236}">
                <a16:creationId xmlns:a16="http://schemas.microsoft.com/office/drawing/2014/main" id="{2E7D7481-692F-4CFD-9C13-B3244C5EFEB6}"/>
              </a:ext>
            </a:extLst>
          </p:cNvPr>
          <p:cNvSpPr>
            <a:spLocks noChangeAspect="1" noChangeArrowheads="1"/>
          </p:cNvSpPr>
          <p:nvPr/>
        </p:nvSpPr>
        <p:spPr bwMode="auto">
          <a:xfrm>
            <a:off x="5181600" y="4083812"/>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1029" name="AutoShape 4" descr="Bildresultat fÃ¶r www.ox.ac.uk logotype">
            <a:extLst>
              <a:ext uri="{FF2B5EF4-FFF2-40B4-BE49-F238E27FC236}">
                <a16:creationId xmlns:a16="http://schemas.microsoft.com/office/drawing/2014/main" id="{8D54096F-2F49-43C4-BE44-C62D46ABD150}"/>
              </a:ext>
            </a:extLst>
          </p:cNvPr>
          <p:cNvSpPr>
            <a:spLocks noChangeAspect="1" noChangeArrowheads="1"/>
          </p:cNvSpPr>
          <p:nvPr/>
        </p:nvSpPr>
        <p:spPr bwMode="auto">
          <a:xfrm>
            <a:off x="5181600" y="4038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sp>
        <p:nvSpPr>
          <p:cNvPr id="1030" name="AutoShape 6" descr="Bildresultat fÃ¶r www.ox.ac.uk logotype">
            <a:extLst>
              <a:ext uri="{FF2B5EF4-FFF2-40B4-BE49-F238E27FC236}">
                <a16:creationId xmlns:a16="http://schemas.microsoft.com/office/drawing/2014/main" id="{D87C263D-7D07-471A-9A2D-D50DEB47871D}"/>
              </a:ext>
            </a:extLst>
          </p:cNvPr>
          <p:cNvSpPr>
            <a:spLocks noChangeAspect="1" noChangeArrowheads="1"/>
          </p:cNvSpPr>
          <p:nvPr/>
        </p:nvSpPr>
        <p:spPr bwMode="auto">
          <a:xfrm>
            <a:off x="5334000" y="4191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SE" dirty="0"/>
          </a:p>
        </p:txBody>
      </p:sp>
      <p:pic>
        <p:nvPicPr>
          <p:cNvPr id="1032" name="Picture 1031">
            <a:extLst>
              <a:ext uri="{FF2B5EF4-FFF2-40B4-BE49-F238E27FC236}">
                <a16:creationId xmlns:a16="http://schemas.microsoft.com/office/drawing/2014/main" id="{A418C017-1DA7-4F9A-BDDA-1A180EEDDE56}"/>
              </a:ext>
            </a:extLst>
          </p:cNvPr>
          <p:cNvPicPr>
            <a:picLocks noChangeAspect="1"/>
          </p:cNvPicPr>
          <p:nvPr/>
        </p:nvPicPr>
        <p:blipFill>
          <a:blip r:embed="rId106"/>
          <a:stretch>
            <a:fillRect/>
          </a:stretch>
        </p:blipFill>
        <p:spPr>
          <a:xfrm>
            <a:off x="7574644" y="3372870"/>
            <a:ext cx="1414309" cy="433023"/>
          </a:xfrm>
          <a:prstGeom prst="rect">
            <a:avLst/>
          </a:prstGeom>
        </p:spPr>
      </p:pic>
      <p:pic>
        <p:nvPicPr>
          <p:cNvPr id="1027" name="Picture 2" descr="Bildresultat fÃ¶r chuv">
            <a:extLst>
              <a:ext uri="{FF2B5EF4-FFF2-40B4-BE49-F238E27FC236}">
                <a16:creationId xmlns:a16="http://schemas.microsoft.com/office/drawing/2014/main" id="{C53DD44F-EEC4-40C3-9990-62D596E4D0F7}"/>
              </a:ext>
            </a:extLst>
          </p:cNvPr>
          <p:cNvPicPr>
            <a:picLocks noChangeAspect="1" noChangeArrowheads="1"/>
          </p:cNvPicPr>
          <p:nvPr/>
        </p:nvPicPr>
        <p:blipFill>
          <a:blip r:embed="rId107">
            <a:extLst>
              <a:ext uri="{28A0092B-C50C-407E-A947-70E740481C1C}">
                <a14:useLocalDpi xmlns:a14="http://schemas.microsoft.com/office/drawing/2010/main" val="0"/>
              </a:ext>
            </a:extLst>
          </a:blip>
          <a:srcRect/>
          <a:stretch>
            <a:fillRect/>
          </a:stretch>
        </p:blipFill>
        <p:spPr bwMode="auto">
          <a:xfrm>
            <a:off x="6025676" y="7279178"/>
            <a:ext cx="283790" cy="146443"/>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6" descr="Bildresultat fÃ¶r uniklinik bonn">
            <a:extLst>
              <a:ext uri="{FF2B5EF4-FFF2-40B4-BE49-F238E27FC236}">
                <a16:creationId xmlns:a16="http://schemas.microsoft.com/office/drawing/2014/main" id="{9D2A6C71-2462-4F76-BEFB-831792F2CBB3}"/>
              </a:ext>
            </a:extLst>
          </p:cNvPr>
          <p:cNvPicPr>
            <a:picLocks noChangeAspect="1" noChangeArrowheads="1"/>
          </p:cNvPicPr>
          <p:nvPr/>
        </p:nvPicPr>
        <p:blipFill rotWithShape="1">
          <a:blip r:embed="rId108">
            <a:extLst>
              <a:ext uri="{28A0092B-C50C-407E-A947-70E740481C1C}">
                <a14:useLocalDpi xmlns:a14="http://schemas.microsoft.com/office/drawing/2010/main" val="0"/>
              </a:ext>
            </a:extLst>
          </a:blip>
          <a:srcRect t="31436" b="32118"/>
          <a:stretch/>
        </p:blipFill>
        <p:spPr bwMode="auto">
          <a:xfrm>
            <a:off x="5091744" y="3709323"/>
            <a:ext cx="1085671" cy="39567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8" descr="Bildresultat fÃ¶r erlangen uniklinik">
            <a:extLst>
              <a:ext uri="{FF2B5EF4-FFF2-40B4-BE49-F238E27FC236}">
                <a16:creationId xmlns:a16="http://schemas.microsoft.com/office/drawing/2014/main" id="{B2428C58-8430-42CF-941A-BB9045744803}"/>
              </a:ext>
            </a:extLst>
          </p:cNvPr>
          <p:cNvPicPr>
            <a:picLocks noChangeAspect="1" noChangeArrowheads="1"/>
          </p:cNvPicPr>
          <p:nvPr/>
        </p:nvPicPr>
        <p:blipFill>
          <a:blip r:embed="rId109">
            <a:extLst>
              <a:ext uri="{28A0092B-C50C-407E-A947-70E740481C1C}">
                <a14:useLocalDpi xmlns:a14="http://schemas.microsoft.com/office/drawing/2010/main" val="0"/>
              </a:ext>
            </a:extLst>
          </a:blip>
          <a:srcRect/>
          <a:stretch>
            <a:fillRect/>
          </a:stretch>
        </p:blipFill>
        <p:spPr bwMode="auto">
          <a:xfrm>
            <a:off x="4985783" y="4230078"/>
            <a:ext cx="1418846" cy="386958"/>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0" descr="Bildresultat fÃ¶r meduniwien">
            <a:extLst>
              <a:ext uri="{FF2B5EF4-FFF2-40B4-BE49-F238E27FC236}">
                <a16:creationId xmlns:a16="http://schemas.microsoft.com/office/drawing/2014/main" id="{8BCF771B-21EC-4545-AB14-271B24A201B0}"/>
              </a:ext>
            </a:extLst>
          </p:cNvPr>
          <p:cNvPicPr>
            <a:picLocks noChangeAspect="1" noChangeArrowheads="1"/>
          </p:cNvPicPr>
          <p:nvPr/>
        </p:nvPicPr>
        <p:blipFill>
          <a:blip r:embed="rId110">
            <a:extLst>
              <a:ext uri="{28A0092B-C50C-407E-A947-70E740481C1C}">
                <a14:useLocalDpi xmlns:a14="http://schemas.microsoft.com/office/drawing/2010/main" val="0"/>
              </a:ext>
            </a:extLst>
          </a:blip>
          <a:srcRect/>
          <a:stretch>
            <a:fillRect/>
          </a:stretch>
        </p:blipFill>
        <p:spPr bwMode="auto">
          <a:xfrm>
            <a:off x="7972204" y="5894931"/>
            <a:ext cx="902349" cy="288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51011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9FFDA8-DD50-4971-92F5-6B77576F9EAD}"/>
              </a:ext>
            </a:extLst>
          </p:cNvPr>
          <p:cNvSpPr>
            <a:spLocks noGrp="1"/>
          </p:cNvSpPr>
          <p:nvPr>
            <p:ph type="dt" sz="half" idx="10"/>
          </p:nvPr>
        </p:nvSpPr>
        <p:spPr/>
        <p:txBody>
          <a:bodyPr/>
          <a:lstStyle/>
          <a:p>
            <a:fld id="{B6F65F68-68C4-4843-A4CE-87F3007357CB}" type="datetime1">
              <a:rPr lang="en-US" smtClean="0"/>
              <a:t>2/20/20</a:t>
            </a:fld>
            <a:endParaRPr lang="sv-SE"/>
          </a:p>
        </p:txBody>
      </p:sp>
      <p:sp>
        <p:nvSpPr>
          <p:cNvPr id="3" name="Footer Placeholder 2">
            <a:extLst>
              <a:ext uri="{FF2B5EF4-FFF2-40B4-BE49-F238E27FC236}">
                <a16:creationId xmlns:a16="http://schemas.microsoft.com/office/drawing/2014/main" id="{3837A9C5-C8E0-42BF-A33B-FF974B7DC919}"/>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8D3738D9-8718-4C35-B98F-DC133A6E505D}"/>
              </a:ext>
            </a:extLst>
          </p:cNvPr>
          <p:cNvSpPr>
            <a:spLocks noGrp="1"/>
          </p:cNvSpPr>
          <p:nvPr>
            <p:ph type="sldNum" sz="quarter" idx="12"/>
          </p:nvPr>
        </p:nvSpPr>
        <p:spPr/>
        <p:txBody>
          <a:bodyPr/>
          <a:lstStyle/>
          <a:p>
            <a:fld id="{4FB200D7-8764-084F-859C-3608A6975463}" type="slidenum">
              <a:rPr lang="sv-SE" smtClean="0"/>
              <a:t>9</a:t>
            </a:fld>
            <a:endParaRPr lang="sv-SE"/>
          </a:p>
        </p:txBody>
      </p:sp>
      <p:pic>
        <p:nvPicPr>
          <p:cNvPr id="5" name="Picture 2" descr="Roche">
            <a:hlinkClick r:id="rId2"/>
            <a:extLst>
              <a:ext uri="{FF2B5EF4-FFF2-40B4-BE49-F238E27FC236}">
                <a16:creationId xmlns:a16="http://schemas.microsoft.com/office/drawing/2014/main" id="{78DCACAB-62A5-471F-99FC-71AB020048E2}"/>
              </a:ext>
            </a:extLst>
          </p:cNvPr>
          <p:cNvPicPr>
            <a:picLocks noChangeAspect="1" noChangeArrowheads="1"/>
          </p:cNvPicPr>
          <p:nvPr/>
        </p:nvPicPr>
        <p:blipFill>
          <a:blip r:embed="rId3" cstate="print"/>
          <a:srcRect/>
          <a:stretch>
            <a:fillRect/>
          </a:stretch>
        </p:blipFill>
        <p:spPr bwMode="auto">
          <a:xfrm>
            <a:off x="889880" y="808997"/>
            <a:ext cx="1087899" cy="559493"/>
          </a:xfrm>
          <a:prstGeom prst="rect">
            <a:avLst/>
          </a:prstGeom>
          <a:noFill/>
        </p:spPr>
      </p:pic>
      <p:pic>
        <p:nvPicPr>
          <p:cNvPr id="6" name="Picture 5">
            <a:extLst>
              <a:ext uri="{FF2B5EF4-FFF2-40B4-BE49-F238E27FC236}">
                <a16:creationId xmlns:a16="http://schemas.microsoft.com/office/drawing/2014/main" id="{B6EAD51F-8911-40A1-8012-35BAA2534E2A}"/>
              </a:ext>
            </a:extLst>
          </p:cNvPr>
          <p:cNvPicPr>
            <a:picLocks noChangeAspect="1"/>
          </p:cNvPicPr>
          <p:nvPr/>
        </p:nvPicPr>
        <p:blipFill rotWithShape="1">
          <a:blip r:embed="rId4"/>
          <a:srcRect t="16766" r="60097" b="23831"/>
          <a:stretch/>
        </p:blipFill>
        <p:spPr>
          <a:xfrm>
            <a:off x="7239541" y="613656"/>
            <a:ext cx="1016299" cy="896360"/>
          </a:xfrm>
          <a:prstGeom prst="rect">
            <a:avLst/>
          </a:prstGeom>
        </p:spPr>
      </p:pic>
      <p:pic>
        <p:nvPicPr>
          <p:cNvPr id="7" name="Picture 4" descr="Unilever Logo">
            <a:hlinkClick r:id="rId5"/>
            <a:extLst>
              <a:ext uri="{FF2B5EF4-FFF2-40B4-BE49-F238E27FC236}">
                <a16:creationId xmlns:a16="http://schemas.microsoft.com/office/drawing/2014/main" id="{3AC073A2-D10E-4C4A-AAC3-CA61CB47FE7D}"/>
              </a:ext>
            </a:extLst>
          </p:cNvPr>
          <p:cNvPicPr>
            <a:picLocks noChangeAspect="1" noChangeArrowheads="1"/>
          </p:cNvPicPr>
          <p:nvPr/>
        </p:nvPicPr>
        <p:blipFill>
          <a:blip r:embed="rId6" cstate="print"/>
          <a:srcRect/>
          <a:stretch>
            <a:fillRect/>
          </a:stretch>
        </p:blipFill>
        <p:spPr bwMode="auto">
          <a:xfrm>
            <a:off x="1168141" y="3146481"/>
            <a:ext cx="647030" cy="716709"/>
          </a:xfrm>
          <a:prstGeom prst="rect">
            <a:avLst/>
          </a:prstGeom>
          <a:noFill/>
        </p:spPr>
      </p:pic>
      <p:pic>
        <p:nvPicPr>
          <p:cNvPr id="8" name="Picture 10" descr="http://melanomanewstoday.com/wp-content/uploads/2014/07/Genentech.jpg">
            <a:extLst>
              <a:ext uri="{FF2B5EF4-FFF2-40B4-BE49-F238E27FC236}">
                <a16:creationId xmlns:a16="http://schemas.microsoft.com/office/drawing/2014/main" id="{48A53409-B68C-4177-8956-BDC27E525479}"/>
              </a:ext>
            </a:extLst>
          </p:cNvPr>
          <p:cNvPicPr>
            <a:picLocks noChangeAspect="1" noChangeArrowheads="1"/>
          </p:cNvPicPr>
          <p:nvPr/>
        </p:nvPicPr>
        <p:blipFill>
          <a:blip r:embed="rId7" cstate="print"/>
          <a:srcRect/>
          <a:stretch>
            <a:fillRect/>
          </a:stretch>
        </p:blipFill>
        <p:spPr bwMode="auto">
          <a:xfrm>
            <a:off x="2896002" y="1841040"/>
            <a:ext cx="1930979" cy="896607"/>
          </a:xfrm>
          <a:prstGeom prst="rect">
            <a:avLst/>
          </a:prstGeom>
          <a:noFill/>
        </p:spPr>
      </p:pic>
      <p:pic>
        <p:nvPicPr>
          <p:cNvPr id="9" name="Picture 2" descr="https://encrypted-tbn2.gstatic.com/images?q=tbn:ANd9GcRSJqP_z7wqeZBo17xrgBr0oFiJYQI45LwX4kQN8AwQVRbqIeZPgg">
            <a:extLst>
              <a:ext uri="{FF2B5EF4-FFF2-40B4-BE49-F238E27FC236}">
                <a16:creationId xmlns:a16="http://schemas.microsoft.com/office/drawing/2014/main" id="{C0D529BE-749F-470B-A48B-3E9F3324DEA8}"/>
              </a:ext>
            </a:extLst>
          </p:cNvPr>
          <p:cNvPicPr>
            <a:picLocks noChangeAspect="1" noChangeArrowheads="1"/>
          </p:cNvPicPr>
          <p:nvPr/>
        </p:nvPicPr>
        <p:blipFill>
          <a:blip r:embed="rId8" cstate="print"/>
          <a:srcRect/>
          <a:stretch>
            <a:fillRect/>
          </a:stretch>
        </p:blipFill>
        <p:spPr bwMode="auto">
          <a:xfrm>
            <a:off x="1012137" y="1763987"/>
            <a:ext cx="952500" cy="881063"/>
          </a:xfrm>
          <a:prstGeom prst="rect">
            <a:avLst/>
          </a:prstGeom>
          <a:noFill/>
        </p:spPr>
      </p:pic>
      <p:pic>
        <p:nvPicPr>
          <p:cNvPr id="10" name="Picture 9">
            <a:extLst>
              <a:ext uri="{FF2B5EF4-FFF2-40B4-BE49-F238E27FC236}">
                <a16:creationId xmlns:a16="http://schemas.microsoft.com/office/drawing/2014/main" id="{5B881872-A636-46E4-847D-0C7CA6338162}"/>
              </a:ext>
            </a:extLst>
          </p:cNvPr>
          <p:cNvPicPr>
            <a:picLocks noChangeAspect="1"/>
          </p:cNvPicPr>
          <p:nvPr/>
        </p:nvPicPr>
        <p:blipFill rotWithShape="1">
          <a:blip r:embed="rId9"/>
          <a:srcRect t="35028"/>
          <a:stretch/>
        </p:blipFill>
        <p:spPr>
          <a:xfrm>
            <a:off x="2504784" y="700583"/>
            <a:ext cx="2322197" cy="528075"/>
          </a:xfrm>
          <a:prstGeom prst="rect">
            <a:avLst/>
          </a:prstGeom>
        </p:spPr>
      </p:pic>
      <p:pic>
        <p:nvPicPr>
          <p:cNvPr id="11" name="Bildobjekt 24" descr="az.gif">
            <a:extLst>
              <a:ext uri="{FF2B5EF4-FFF2-40B4-BE49-F238E27FC236}">
                <a16:creationId xmlns:a16="http://schemas.microsoft.com/office/drawing/2014/main" id="{05068725-A6A4-4D5D-9AA3-8CDC4B638188}"/>
              </a:ext>
            </a:extLst>
          </p:cNvPr>
          <p:cNvPicPr>
            <a:picLocks noChangeAspect="1"/>
          </p:cNvPicPr>
          <p:nvPr/>
        </p:nvPicPr>
        <p:blipFill>
          <a:blip r:embed="rId10" cstate="print"/>
          <a:stretch>
            <a:fillRect/>
          </a:stretch>
        </p:blipFill>
        <p:spPr>
          <a:xfrm>
            <a:off x="3483431" y="3063977"/>
            <a:ext cx="1615472" cy="403868"/>
          </a:xfrm>
          <a:prstGeom prst="rect">
            <a:avLst/>
          </a:prstGeom>
        </p:spPr>
      </p:pic>
      <p:pic>
        <p:nvPicPr>
          <p:cNvPr id="12" name="Bildobjekt 19" descr="untitled.png">
            <a:extLst>
              <a:ext uri="{FF2B5EF4-FFF2-40B4-BE49-F238E27FC236}">
                <a16:creationId xmlns:a16="http://schemas.microsoft.com/office/drawing/2014/main" id="{A42395ED-191C-4E3D-8EBE-0E507AC5DAAF}"/>
              </a:ext>
            </a:extLst>
          </p:cNvPr>
          <p:cNvPicPr>
            <a:picLocks noChangeAspect="1"/>
          </p:cNvPicPr>
          <p:nvPr/>
        </p:nvPicPr>
        <p:blipFill>
          <a:blip r:embed="rId11" cstate="print"/>
          <a:stretch>
            <a:fillRect/>
          </a:stretch>
        </p:blipFill>
        <p:spPr>
          <a:xfrm>
            <a:off x="220265" y="4090380"/>
            <a:ext cx="2536245" cy="796925"/>
          </a:xfrm>
          <a:prstGeom prst="rect">
            <a:avLst/>
          </a:prstGeom>
          <a:ln>
            <a:noFill/>
          </a:ln>
        </p:spPr>
      </p:pic>
      <p:pic>
        <p:nvPicPr>
          <p:cNvPr id="13" name="Picture 20" descr="Bildresultat för eli lilly">
            <a:extLst>
              <a:ext uri="{FF2B5EF4-FFF2-40B4-BE49-F238E27FC236}">
                <a16:creationId xmlns:a16="http://schemas.microsoft.com/office/drawing/2014/main" id="{AB26DCBC-7ED4-47C1-AE0F-44C41B2DDE35}"/>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547690" y="1990825"/>
            <a:ext cx="796769" cy="42738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
            <a:extLst>
              <a:ext uri="{FF2B5EF4-FFF2-40B4-BE49-F238E27FC236}">
                <a16:creationId xmlns:a16="http://schemas.microsoft.com/office/drawing/2014/main" id="{FEF6119B-1352-4E20-A6C9-AE3AC74982E2}"/>
              </a:ext>
            </a:extLst>
          </p:cNvPr>
          <p:cNvPicPr>
            <a:picLocks noChangeAspect="1" noChangeArrowheads="1"/>
          </p:cNvPicPr>
          <p:nvPr/>
        </p:nvPicPr>
        <p:blipFill>
          <a:blip r:embed="rId13" cstate="print"/>
          <a:srcRect/>
          <a:stretch>
            <a:fillRect/>
          </a:stretch>
        </p:blipFill>
        <p:spPr bwMode="auto">
          <a:xfrm>
            <a:off x="6298320" y="5183191"/>
            <a:ext cx="2335781" cy="503401"/>
          </a:xfrm>
          <a:prstGeom prst="rect">
            <a:avLst/>
          </a:prstGeom>
          <a:noFill/>
          <a:ln w="9525">
            <a:noFill/>
            <a:miter lim="800000"/>
            <a:headEnd/>
            <a:tailEnd/>
          </a:ln>
        </p:spPr>
      </p:pic>
      <p:pic>
        <p:nvPicPr>
          <p:cNvPr id="15" name="Picture 6" descr="Novo Nordisk">
            <a:hlinkClick r:id="rId14" tooltip="Novo Nordisk"/>
            <a:extLst>
              <a:ext uri="{FF2B5EF4-FFF2-40B4-BE49-F238E27FC236}">
                <a16:creationId xmlns:a16="http://schemas.microsoft.com/office/drawing/2014/main" id="{5E6629EE-8D99-4341-9AAB-D407AE223310}"/>
              </a:ext>
            </a:extLst>
          </p:cNvPr>
          <p:cNvPicPr>
            <a:picLocks noChangeAspect="1" noChangeArrowheads="1"/>
          </p:cNvPicPr>
          <p:nvPr/>
        </p:nvPicPr>
        <p:blipFill>
          <a:blip r:embed="rId15" cstate="print"/>
          <a:srcRect/>
          <a:stretch>
            <a:fillRect/>
          </a:stretch>
        </p:blipFill>
        <p:spPr bwMode="auto">
          <a:xfrm>
            <a:off x="7198795" y="1947001"/>
            <a:ext cx="1016300" cy="711412"/>
          </a:xfrm>
          <a:prstGeom prst="rect">
            <a:avLst/>
          </a:prstGeom>
          <a:noFill/>
        </p:spPr>
      </p:pic>
      <p:pic>
        <p:nvPicPr>
          <p:cNvPr id="16" name="Bildobjekt 67" descr="regenesys-logo-header.png">
            <a:extLst>
              <a:ext uri="{FF2B5EF4-FFF2-40B4-BE49-F238E27FC236}">
                <a16:creationId xmlns:a16="http://schemas.microsoft.com/office/drawing/2014/main" id="{9F77F8BE-3114-4245-B6EC-2D661D6FA149}"/>
              </a:ext>
            </a:extLst>
          </p:cNvPr>
          <p:cNvPicPr>
            <a:picLocks noChangeAspect="1"/>
          </p:cNvPicPr>
          <p:nvPr/>
        </p:nvPicPr>
        <p:blipFill>
          <a:blip r:embed="rId16" cstate="print"/>
          <a:stretch>
            <a:fillRect/>
          </a:stretch>
        </p:blipFill>
        <p:spPr>
          <a:xfrm>
            <a:off x="438397" y="5102023"/>
            <a:ext cx="1799131" cy="587716"/>
          </a:xfrm>
          <a:prstGeom prst="rect">
            <a:avLst/>
          </a:prstGeom>
        </p:spPr>
      </p:pic>
      <p:pic>
        <p:nvPicPr>
          <p:cNvPr id="17" name="Picture 35">
            <a:extLst>
              <a:ext uri="{FF2B5EF4-FFF2-40B4-BE49-F238E27FC236}">
                <a16:creationId xmlns:a16="http://schemas.microsoft.com/office/drawing/2014/main" id="{F49B7B32-FFD1-44EE-B772-48033F173148}"/>
              </a:ext>
            </a:extLst>
          </p:cNvPr>
          <p:cNvPicPr>
            <a:picLocks noChangeAspect="1"/>
          </p:cNvPicPr>
          <p:nvPr/>
        </p:nvPicPr>
        <p:blipFill>
          <a:blip r:embed="rId17" cstate="print"/>
          <a:stretch>
            <a:fillRect/>
          </a:stretch>
        </p:blipFill>
        <p:spPr>
          <a:xfrm>
            <a:off x="3665882" y="3946149"/>
            <a:ext cx="1433021" cy="771244"/>
          </a:xfrm>
          <a:prstGeom prst="rect">
            <a:avLst/>
          </a:prstGeom>
        </p:spPr>
      </p:pic>
      <p:pic>
        <p:nvPicPr>
          <p:cNvPr id="18" name="Bildobjekt 142">
            <a:extLst>
              <a:ext uri="{FF2B5EF4-FFF2-40B4-BE49-F238E27FC236}">
                <a16:creationId xmlns:a16="http://schemas.microsoft.com/office/drawing/2014/main" id="{08A4B491-54D1-418C-A33D-BD59B883CE55}"/>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435670" y="5058004"/>
            <a:ext cx="1538542" cy="403867"/>
          </a:xfrm>
          <a:prstGeom prst="rect">
            <a:avLst/>
          </a:prstGeom>
        </p:spPr>
      </p:pic>
      <p:pic>
        <p:nvPicPr>
          <p:cNvPr id="19" name="Picture 16" descr="Bildergebnis für idorsia">
            <a:extLst>
              <a:ext uri="{FF2B5EF4-FFF2-40B4-BE49-F238E27FC236}">
                <a16:creationId xmlns:a16="http://schemas.microsoft.com/office/drawing/2014/main" id="{7FD3FD1E-3AD0-4577-AE54-C847A13663BD}"/>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774826" y="2866464"/>
            <a:ext cx="1086647" cy="108664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Medimmune">
            <a:hlinkClick r:id="rId20"/>
            <a:extLst>
              <a:ext uri="{FF2B5EF4-FFF2-40B4-BE49-F238E27FC236}">
                <a16:creationId xmlns:a16="http://schemas.microsoft.com/office/drawing/2014/main" id="{DA705DAC-5E6C-417B-8D8B-5EF586F27C2C}"/>
              </a:ext>
            </a:extLst>
          </p:cNvPr>
          <p:cNvPicPr>
            <a:picLocks noChangeAspect="1" noChangeArrowheads="1"/>
          </p:cNvPicPr>
          <p:nvPr/>
        </p:nvPicPr>
        <p:blipFill>
          <a:blip r:embed="rId21" cstate="print"/>
          <a:srcRect/>
          <a:stretch>
            <a:fillRect/>
          </a:stretch>
        </p:blipFill>
        <p:spPr bwMode="auto">
          <a:xfrm>
            <a:off x="6344459" y="4151691"/>
            <a:ext cx="1708673" cy="403868"/>
          </a:xfrm>
          <a:prstGeom prst="rect">
            <a:avLst/>
          </a:prstGeom>
          <a:noFill/>
        </p:spPr>
      </p:pic>
      <p:pic>
        <p:nvPicPr>
          <p:cNvPr id="21" name="Bildobjekt 53" descr="logo.png">
            <a:extLst>
              <a:ext uri="{FF2B5EF4-FFF2-40B4-BE49-F238E27FC236}">
                <a16:creationId xmlns:a16="http://schemas.microsoft.com/office/drawing/2014/main" id="{71633816-4A3E-44C0-8A95-2775A4ED32F2}"/>
              </a:ext>
            </a:extLst>
          </p:cNvPr>
          <p:cNvPicPr>
            <a:picLocks noChangeAspect="1"/>
          </p:cNvPicPr>
          <p:nvPr/>
        </p:nvPicPr>
        <p:blipFill>
          <a:blip r:embed="rId22" cstate="print"/>
          <a:stretch>
            <a:fillRect/>
          </a:stretch>
        </p:blipFill>
        <p:spPr>
          <a:xfrm>
            <a:off x="2202435" y="5753704"/>
            <a:ext cx="1269861" cy="461767"/>
          </a:xfrm>
          <a:prstGeom prst="rect">
            <a:avLst/>
          </a:prstGeom>
        </p:spPr>
      </p:pic>
      <p:pic>
        <p:nvPicPr>
          <p:cNvPr id="1026" name="Picture 2" descr="CPA">
            <a:extLst>
              <a:ext uri="{FF2B5EF4-FFF2-40B4-BE49-F238E27FC236}">
                <a16:creationId xmlns:a16="http://schemas.microsoft.com/office/drawing/2014/main" id="{11B86BD3-7B7A-49F0-A768-62D0AF692389}"/>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772848" y="5802482"/>
            <a:ext cx="1549683" cy="58948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45E98A96-7C9D-4836-9F77-99C66A734E88}"/>
              </a:ext>
            </a:extLst>
          </p:cNvPr>
          <p:cNvPicPr>
            <a:picLocks noChangeAspect="1"/>
          </p:cNvPicPr>
          <p:nvPr/>
        </p:nvPicPr>
        <p:blipFill>
          <a:blip r:embed="rId24"/>
          <a:stretch>
            <a:fillRect/>
          </a:stretch>
        </p:blipFill>
        <p:spPr>
          <a:xfrm>
            <a:off x="5337305" y="656247"/>
            <a:ext cx="1030628" cy="811179"/>
          </a:xfrm>
          <a:prstGeom prst="rect">
            <a:avLst/>
          </a:prstGeom>
        </p:spPr>
      </p:pic>
    </p:spTree>
    <p:extLst>
      <p:ext uri="{BB962C8B-B14F-4D97-AF65-F5344CB8AC3E}">
        <p14:creationId xmlns:p14="http://schemas.microsoft.com/office/powerpoint/2010/main" val="167097529"/>
      </p:ext>
    </p:extLst>
  </p:cSld>
  <p:clrMapOvr>
    <a:masterClrMapping/>
  </p:clrMapOvr>
</p:sld>
</file>

<file path=ppt/theme/theme1.xml><?xml version="1.0" encoding="utf-8"?>
<a:theme xmlns:a="http://schemas.openxmlformats.org/drawingml/2006/main" name="QLU_PPT_v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lstStyle>
        <a:defPPr>
          <a:defRPr sz="1800" dirty="0" err="1" smtClean="0">
            <a:solidFill>
              <a:schemeClr val="bg1"/>
            </a:solidFill>
          </a:defRPr>
        </a:defPPr>
      </a:lstStyle>
    </a:txDef>
  </a:objectDefaults>
  <a:extraClrSchemeLst/>
  <a:extLst>
    <a:ext uri="{05A4C25C-085E-4340-85A3-A5531E510DB2}">
      <thm15:themeFamily xmlns:thm15="http://schemas.microsoft.com/office/thememl/2012/main" name="QLU_PPT A.pptx" id="{35725BD4-CA14-4663-9CCC-FCCF6B620B11}" vid="{B5951267-BBDE-40F5-A47F-260E732CECC8}"/>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QLU_PPT A.pptx" id="{35725BD4-CA14-4663-9CCC-FCCF6B620B11}" vid="{8034B48F-0CAE-41AB-997D-E7AB196074F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5A0C7712BB9AC2468B29475F3B130B42" ma:contentTypeVersion="9" ma:contentTypeDescription="Skapa ett nytt dokument." ma:contentTypeScope="" ma:versionID="06027eac49ac62ee021555e124dbca2a">
  <xsd:schema xmlns:xsd="http://www.w3.org/2001/XMLSchema" xmlns:xs="http://www.w3.org/2001/XMLSchema" xmlns:p="http://schemas.microsoft.com/office/2006/metadata/properties" xmlns:ns2="a66a2bd9-eb62-4761-9339-f88954ce63e3" xmlns:ns3="0541a542-db6d-4d26-938f-33dd2f882c75" targetNamespace="http://schemas.microsoft.com/office/2006/metadata/properties" ma:root="true" ma:fieldsID="4f8347599d09f22f5d5bdb782b7cf966" ns2:_="" ns3:_="">
    <xsd:import namespace="a66a2bd9-eb62-4761-9339-f88954ce63e3"/>
    <xsd:import namespace="0541a542-db6d-4d26-938f-33dd2f882c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a2bd9-eb62-4761-9339-f88954ce63e3" elementFormDefault="qualified">
    <xsd:import namespace="http://schemas.microsoft.com/office/2006/documentManagement/types"/>
    <xsd:import namespace="http://schemas.microsoft.com/office/infopath/2007/PartnerControls"/>
    <xsd:element name="SharedWithUsers" ma:index="8" nillable="true" ma:displayName="Delat med"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at med information"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541a542-db6d-4d26-938f-33dd2f882c7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ABABE3-5A9D-40F7-B3CF-B8285D7628F3}">
  <ds:schemaRefs>
    <ds:schemaRef ds:uri="http://schemas.microsoft.com/sharepoint/v3/contenttype/forms"/>
  </ds:schemaRefs>
</ds:datastoreItem>
</file>

<file path=customXml/itemProps2.xml><?xml version="1.0" encoding="utf-8"?>
<ds:datastoreItem xmlns:ds="http://schemas.openxmlformats.org/officeDocument/2006/customXml" ds:itemID="{0E8A0873-1B79-4F2E-8CFD-B80FABB520B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05140CF-A34A-4A51-B6BC-E49D4C1C586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a2bd9-eb62-4761-9339-f88954ce63e3"/>
    <ds:schemaRef ds:uri="0541a542-db6d-4d26-938f-33dd2f882c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QLU_PPT B</Template>
  <TotalTime>19574</TotalTime>
  <Words>4000</Words>
  <Application>Microsoft Macintosh PowerPoint</Application>
  <PresentationFormat>On-screen Show (4:3)</PresentationFormat>
  <Paragraphs>640</Paragraphs>
  <Slides>64</Slides>
  <Notes>2</Notes>
  <HiddenSlides>3</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64</vt:i4>
      </vt:variant>
    </vt:vector>
  </HeadingPairs>
  <TitlesOfParts>
    <vt:vector size="73" baseType="lpstr">
      <vt:lpstr>Arial</vt:lpstr>
      <vt:lpstr>Calibri</vt:lpstr>
      <vt:lpstr>Gotham Book</vt:lpstr>
      <vt:lpstr>Gotham Light</vt:lpstr>
      <vt:lpstr>Gotham Office</vt:lpstr>
      <vt:lpstr>Gotham-Light</vt:lpstr>
      <vt:lpstr>Wingdings</vt:lpstr>
      <vt:lpstr>QLU_PPT_v4</vt:lpstr>
      <vt:lpstr>Office-tema</vt:lpstr>
      <vt:lpstr>      Qlucore Omics Explorer -- Basic Training   for NCI            </vt:lpstr>
      <vt:lpstr>Preparations</vt:lpstr>
      <vt:lpstr>Agenda</vt:lpstr>
      <vt:lpstr>Agenda</vt:lpstr>
      <vt:lpstr>Pre-requisites</vt:lpstr>
      <vt:lpstr>PowerPoint Presentation</vt:lpstr>
      <vt:lpstr>Background</vt:lpstr>
      <vt:lpstr>PowerPoint Presentation</vt:lpstr>
      <vt:lpstr>PowerPoint Presentation</vt:lpstr>
      <vt:lpstr>PowerPoint Presentation</vt:lpstr>
      <vt:lpstr>PowerPoint Presentation</vt:lpstr>
      <vt:lpstr>Data types</vt:lpstr>
      <vt:lpstr>New generation GUI - fast and intuitive </vt:lpstr>
      <vt:lpstr>PowerPoint Presentation</vt:lpstr>
      <vt:lpstr>PowerPoint Presentation</vt:lpstr>
      <vt:lpstr> Terminology </vt:lpstr>
      <vt:lpstr>Statistical tests</vt:lpstr>
      <vt:lpstr>Exercises</vt:lpstr>
      <vt:lpstr> Exercise 1 – Import data with the Wizard  </vt:lpstr>
      <vt:lpstr>Exercise 2 – User interface</vt:lpstr>
      <vt:lpstr>Exercise 2 Uer Interface: Tools</vt:lpstr>
      <vt:lpstr>Exercise 2: Tools </vt:lpstr>
      <vt:lpstr>Exercise 3- Heatmap</vt:lpstr>
      <vt:lpstr>Exercise 3: Techniques</vt:lpstr>
      <vt:lpstr>Exercise 3 Heatmap: Steps</vt:lpstr>
      <vt:lpstr>Exercise 4 - ANOVA</vt:lpstr>
      <vt:lpstr>Exercise 4 ANOVA: Tools</vt:lpstr>
      <vt:lpstr>Exercise 4 ANOVA: Steps</vt:lpstr>
      <vt:lpstr>Exercise 5 – t-test</vt:lpstr>
      <vt:lpstr>Exercise 5 – t-test</vt:lpstr>
      <vt:lpstr>Exercise 5 t-test: Steps</vt:lpstr>
      <vt:lpstr>Exercise 6 – Box plot</vt:lpstr>
      <vt:lpstr>Exercise 6 – Box plot</vt:lpstr>
      <vt:lpstr>Exercise 6 Box Plot: Steps</vt:lpstr>
      <vt:lpstr>Exercise 7 - Templates</vt:lpstr>
      <vt:lpstr>Exercise 7 Templates: Steps</vt:lpstr>
      <vt:lpstr>Exercise 8 – GEO data set</vt:lpstr>
      <vt:lpstr>Exercise 8: GEO data</vt:lpstr>
      <vt:lpstr>Exercise 8 GEO data: Steps</vt:lpstr>
      <vt:lpstr>Exercise 9– Exploratory Data Analysis</vt:lpstr>
      <vt:lpstr>Exercise 9: Exploration</vt:lpstr>
      <vt:lpstr>Exercise 9 Exploration: Steps</vt:lpstr>
      <vt:lpstr>Exercise 10 - t-SNE plot</vt:lpstr>
      <vt:lpstr>Some advice on how to import different data types</vt:lpstr>
      <vt:lpstr>Import of cel files</vt:lpstr>
      <vt:lpstr>Import of Agilent txt-files</vt:lpstr>
      <vt:lpstr>Import of RNA-seq BAM-files</vt:lpstr>
      <vt:lpstr>Add annotations</vt:lpstr>
      <vt:lpstr>Steps to add annotations</vt:lpstr>
      <vt:lpstr>More info – www.qlucore.com</vt:lpstr>
      <vt:lpstr>Extra exercises</vt:lpstr>
      <vt:lpstr>Extra exercise 1 – Linear Regression</vt:lpstr>
      <vt:lpstr>EE1: Techniques</vt:lpstr>
      <vt:lpstr>EE1: Steps</vt:lpstr>
      <vt:lpstr>EE1: Steps cont</vt:lpstr>
      <vt:lpstr>Extra exercise 2 – Bar plot</vt:lpstr>
      <vt:lpstr>EE2: Techniques </vt:lpstr>
      <vt:lpstr>EE2: Steps</vt:lpstr>
      <vt:lpstr>Extra exercise 3 – Venn diagram</vt:lpstr>
      <vt:lpstr>EE3: Techniques</vt:lpstr>
      <vt:lpstr>EE3: Steps</vt:lpstr>
      <vt:lpstr>Extra exercise 4 – Create logpoints</vt:lpstr>
      <vt:lpstr>EE4- Steps</vt:lpstr>
      <vt:lpstr>Thank you for attending this course!  Book a support session at any time: https://calendly.com/yana-stackpole/30min   support@qlucore.com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Ann Holmberg</dc:creator>
  <cp:lastModifiedBy>Yana Stackpole</cp:lastModifiedBy>
  <cp:revision>285</cp:revision>
  <cp:lastPrinted>2019-10-24T00:22:04Z</cp:lastPrinted>
  <dcterms:created xsi:type="dcterms:W3CDTF">2017-07-13T14:34:33Z</dcterms:created>
  <dcterms:modified xsi:type="dcterms:W3CDTF">2020-02-20T13:46:24Z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0x0101005A0C7712BB9AC2468B29475F3B130B42</vt:lpwstr>
  </property>
</Properties>
</file>