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4" r:id="rId6"/>
    <p:sldId id="263" r:id="rId7"/>
    <p:sldId id="267" r:id="rId8"/>
    <p:sldId id="268" r:id="rId9"/>
    <p:sldId id="269" r:id="rId10"/>
    <p:sldId id="270" r:id="rId11"/>
    <p:sldId id="266" r:id="rId12"/>
    <p:sldId id="265" r:id="rId13"/>
    <p:sldId id="271" r:id="rId14"/>
    <p:sldId id="272" r:id="rId15"/>
    <p:sldId id="273" r:id="rId16"/>
    <p:sldId id="274" r:id="rId17"/>
    <p:sldId id="275" r:id="rId18"/>
    <p:sldId id="276" r:id="rId19"/>
    <p:sldId id="281" r:id="rId20"/>
    <p:sldId id="279" r:id="rId21"/>
    <p:sldId id="280" r:id="rId22"/>
    <p:sldId id="282" r:id="rId23"/>
    <p:sldId id="283" r:id="rId24"/>
    <p:sldId id="284" r:id="rId25"/>
    <p:sldId id="28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-7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AB87-29C9-4EF3-BF24-C3F3FB20EF4B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1ECA-6055-4650-B22C-19DB378AD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448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AB87-29C9-4EF3-BF24-C3F3FB20EF4B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1ECA-6055-4650-B22C-19DB378AD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41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AB87-29C9-4EF3-BF24-C3F3FB20EF4B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1ECA-6055-4650-B22C-19DB378AD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90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AB87-29C9-4EF3-BF24-C3F3FB20EF4B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1ECA-6055-4650-B22C-19DB378AD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186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AB87-29C9-4EF3-BF24-C3F3FB20EF4B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1ECA-6055-4650-B22C-19DB378AD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49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AB87-29C9-4EF3-BF24-C3F3FB20EF4B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1ECA-6055-4650-B22C-19DB378AD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066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AB87-29C9-4EF3-BF24-C3F3FB20EF4B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1ECA-6055-4650-B22C-19DB378AD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9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AB87-29C9-4EF3-BF24-C3F3FB20EF4B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1ECA-6055-4650-B22C-19DB378AD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15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AB87-29C9-4EF3-BF24-C3F3FB20EF4B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1ECA-6055-4650-B22C-19DB378AD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329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AB87-29C9-4EF3-BF24-C3F3FB20EF4B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1ECA-6055-4650-B22C-19DB378AD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458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AB87-29C9-4EF3-BF24-C3F3FB20EF4B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61ECA-6055-4650-B22C-19DB378AD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332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FAB87-29C9-4EF3-BF24-C3F3FB20EF4B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61ECA-6055-4650-B22C-19DB378AD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49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505" y="417443"/>
            <a:ext cx="7455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Getting Annotation on a Single Variant Using a Web Service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70004"/>
          <a:stretch/>
        </p:blipFill>
        <p:spPr bwMode="auto">
          <a:xfrm>
            <a:off x="407505" y="1888435"/>
            <a:ext cx="8324850" cy="282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07505" y="1356548"/>
            <a:ext cx="78618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http://www.cravat.us/rest/service/query?mutation=chr22_30421786_+_A_T</a:t>
            </a:r>
            <a:endParaRPr lang="en-US" sz="14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505" y="1083365"/>
            <a:ext cx="19892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/>
              <a:t>Open the below URL:</a:t>
            </a:r>
            <a:endParaRPr lang="en-US" sz="1600" b="1"/>
          </a:p>
        </p:txBody>
      </p:sp>
      <p:sp>
        <p:nvSpPr>
          <p:cNvPr id="8" name="TextBox 7"/>
          <p:cNvSpPr txBox="1"/>
          <p:nvPr/>
        </p:nvSpPr>
        <p:spPr>
          <a:xfrm>
            <a:off x="407505" y="5237922"/>
            <a:ext cx="29174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Chromosome: chr22,</a:t>
            </a:r>
          </a:p>
          <a:p>
            <a:r>
              <a:rPr lang="en-US" sz="1200" smtClean="0"/>
              <a:t>…,</a:t>
            </a:r>
          </a:p>
          <a:p>
            <a:r>
              <a:rPr lang="en-US" sz="1200" smtClean="0"/>
              <a:t>Sequence ontology protein change: N1198I,</a:t>
            </a:r>
          </a:p>
          <a:p>
            <a:r>
              <a:rPr lang="en-US" sz="1200" smtClean="0"/>
              <a:t>…</a:t>
            </a:r>
          </a:p>
          <a:p>
            <a:r>
              <a:rPr lang="en-US" sz="1200" smtClean="0"/>
              <a:t>dbSNP: rs75623810,</a:t>
            </a:r>
          </a:p>
          <a:p>
            <a:r>
              <a:rPr lang="en-US" sz="1200" smtClean="0"/>
              <a:t>…</a:t>
            </a:r>
            <a:endParaRPr lang="en-US" sz="1200"/>
          </a:p>
        </p:txBody>
      </p:sp>
      <p:sp>
        <p:nvSpPr>
          <p:cNvPr id="9" name="TextBox 8"/>
          <p:cNvSpPr txBox="1"/>
          <p:nvPr/>
        </p:nvSpPr>
        <p:spPr>
          <a:xfrm>
            <a:off x="407505" y="4969565"/>
            <a:ext cx="4632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/>
              <a:t>Browser shows the annotation in JSON (dictionary) format.</a:t>
            </a:r>
            <a:endParaRPr lang="en-US" sz="1400" b="1"/>
          </a:p>
        </p:txBody>
      </p:sp>
      <p:sp>
        <p:nvSpPr>
          <p:cNvPr id="10" name="Rectangle 9"/>
          <p:cNvSpPr/>
          <p:nvPr/>
        </p:nvSpPr>
        <p:spPr>
          <a:xfrm>
            <a:off x="5718588" y="1341783"/>
            <a:ext cx="2155412" cy="31805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3" idx="1"/>
            <a:endCxn id="10" idx="0"/>
          </p:cNvCxnSpPr>
          <p:nvPr/>
        </p:nvCxnSpPr>
        <p:spPr>
          <a:xfrm flipH="1">
            <a:off x="6796294" y="1052900"/>
            <a:ext cx="270427" cy="288883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66721" y="914400"/>
            <a:ext cx="153843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rgbClr val="FF0000"/>
                </a:solidFill>
              </a:rPr>
              <a:t>Mutation information</a:t>
            </a:r>
            <a:endParaRPr 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324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65"/>
          <a:stretch/>
        </p:blipFill>
        <p:spPr bwMode="auto">
          <a:xfrm>
            <a:off x="276225" y="1485901"/>
            <a:ext cx="8734425" cy="519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7505" y="417443"/>
            <a:ext cx="6755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Getting Annotation on Multiple Variants Using Galaxy</a:t>
            </a:r>
          </a:p>
        </p:txBody>
      </p:sp>
      <p:sp>
        <p:nvSpPr>
          <p:cNvPr id="10" name="Oval 9"/>
          <p:cNvSpPr/>
          <p:nvPr/>
        </p:nvSpPr>
        <p:spPr>
          <a:xfrm>
            <a:off x="1409700" y="3562350"/>
            <a:ext cx="6286500" cy="400051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162800" y="5943601"/>
            <a:ext cx="619125" cy="3810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477125" y="5067300"/>
            <a:ext cx="0" cy="8477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17444" y="1036570"/>
            <a:ext cx="6424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Test URL (just for this class): </a:t>
            </a:r>
            <a:r>
              <a:rPr 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projects.insilico.us.com:8082</a:t>
            </a:r>
            <a:endParaRPr lang="en-US" sz="16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90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56"/>
          <a:stretch/>
        </p:blipFill>
        <p:spPr bwMode="auto">
          <a:xfrm>
            <a:off x="190500" y="1685926"/>
            <a:ext cx="8696325" cy="4436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7505" y="417443"/>
            <a:ext cx="6755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Getting Annotation on Multiple Variants Using Galaxy</a:t>
            </a:r>
          </a:p>
        </p:txBody>
      </p:sp>
      <p:sp>
        <p:nvSpPr>
          <p:cNvPr id="2" name="Oval 1"/>
          <p:cNvSpPr/>
          <p:nvPr/>
        </p:nvSpPr>
        <p:spPr>
          <a:xfrm>
            <a:off x="238125" y="5338763"/>
            <a:ext cx="628650" cy="180975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endCxn id="2" idx="6"/>
          </p:cNvCxnSpPr>
          <p:nvPr/>
        </p:nvCxnSpPr>
        <p:spPr>
          <a:xfrm flipH="1">
            <a:off x="866775" y="5424695"/>
            <a:ext cx="598418" cy="45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7444" y="1036570"/>
            <a:ext cx="6424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Test URL (just for this class): </a:t>
            </a:r>
            <a:r>
              <a:rPr 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projects.insilico.us.com:8082</a:t>
            </a:r>
            <a:endParaRPr lang="en-US" sz="16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5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56"/>
          <a:stretch/>
        </p:blipFill>
        <p:spPr bwMode="auto">
          <a:xfrm>
            <a:off x="190500" y="1666876"/>
            <a:ext cx="8696325" cy="4436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7505" y="417443"/>
            <a:ext cx="6755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Getting Annotation on Multiple Variants Using Galaxy</a:t>
            </a:r>
          </a:p>
        </p:txBody>
      </p:sp>
      <p:sp>
        <p:nvSpPr>
          <p:cNvPr id="2" name="Oval 1"/>
          <p:cNvSpPr/>
          <p:nvPr/>
        </p:nvSpPr>
        <p:spPr>
          <a:xfrm>
            <a:off x="368300" y="5658058"/>
            <a:ext cx="774700" cy="212517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endCxn id="2" idx="6"/>
          </p:cNvCxnSpPr>
          <p:nvPr/>
        </p:nvCxnSpPr>
        <p:spPr>
          <a:xfrm flipH="1">
            <a:off x="1143000" y="5306667"/>
            <a:ext cx="1446143" cy="4576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17444" y="1036570"/>
            <a:ext cx="6424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Test URL (just for this class): </a:t>
            </a:r>
            <a:r>
              <a:rPr 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projects.insilico.us.com:8082</a:t>
            </a:r>
            <a:endParaRPr lang="en-US" sz="16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12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648"/>
          <a:stretch/>
        </p:blipFill>
        <p:spPr bwMode="auto">
          <a:xfrm>
            <a:off x="219075" y="1771650"/>
            <a:ext cx="8678833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7505" y="417443"/>
            <a:ext cx="6755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Getting Annotation on Multiple Variants Using Galaxy</a:t>
            </a:r>
          </a:p>
        </p:txBody>
      </p:sp>
      <p:sp>
        <p:nvSpPr>
          <p:cNvPr id="2" name="Oval 1"/>
          <p:cNvSpPr/>
          <p:nvPr/>
        </p:nvSpPr>
        <p:spPr>
          <a:xfrm>
            <a:off x="2187575" y="3400633"/>
            <a:ext cx="774700" cy="212517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endCxn id="2" idx="6"/>
          </p:cNvCxnSpPr>
          <p:nvPr/>
        </p:nvCxnSpPr>
        <p:spPr>
          <a:xfrm flipH="1">
            <a:off x="2962275" y="3505200"/>
            <a:ext cx="1076325" cy="16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946252" y="3115717"/>
            <a:ext cx="979703" cy="23377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6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505" y="417443"/>
            <a:ext cx="6755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Getting Annotation on Multiple Variants Using Galaxy</a:t>
            </a:r>
          </a:p>
        </p:txBody>
      </p:sp>
      <p:sp>
        <p:nvSpPr>
          <p:cNvPr id="2" name="Oval 1"/>
          <p:cNvSpPr/>
          <p:nvPr/>
        </p:nvSpPr>
        <p:spPr>
          <a:xfrm>
            <a:off x="2187575" y="3400633"/>
            <a:ext cx="774700" cy="212517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endCxn id="2" idx="6"/>
          </p:cNvCxnSpPr>
          <p:nvPr/>
        </p:nvCxnSpPr>
        <p:spPr>
          <a:xfrm flipH="1">
            <a:off x="2962275" y="3505200"/>
            <a:ext cx="1076325" cy="16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727"/>
          <a:stretch/>
        </p:blipFill>
        <p:spPr bwMode="auto">
          <a:xfrm>
            <a:off x="171450" y="1733551"/>
            <a:ext cx="8562975" cy="4303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326231" y="5495925"/>
            <a:ext cx="488158" cy="18573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endCxn id="9" idx="6"/>
          </p:cNvCxnSpPr>
          <p:nvPr/>
        </p:nvCxnSpPr>
        <p:spPr>
          <a:xfrm flipH="1">
            <a:off x="814389" y="5572125"/>
            <a:ext cx="1119188" cy="166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6734174" y="3543301"/>
            <a:ext cx="2028826" cy="485774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58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81"/>
          <a:stretch/>
        </p:blipFill>
        <p:spPr bwMode="auto">
          <a:xfrm>
            <a:off x="168966" y="1739351"/>
            <a:ext cx="8829376" cy="44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7505" y="417443"/>
            <a:ext cx="6755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Getting Annotation on Multiple Variants Using Galaxy</a:t>
            </a:r>
          </a:p>
        </p:txBody>
      </p:sp>
      <p:sp>
        <p:nvSpPr>
          <p:cNvPr id="2" name="Oval 1"/>
          <p:cNvSpPr/>
          <p:nvPr/>
        </p:nvSpPr>
        <p:spPr>
          <a:xfrm>
            <a:off x="2187575" y="3400633"/>
            <a:ext cx="774700" cy="212517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endCxn id="2" idx="6"/>
          </p:cNvCxnSpPr>
          <p:nvPr/>
        </p:nvCxnSpPr>
        <p:spPr>
          <a:xfrm flipH="1">
            <a:off x="2962275" y="3505200"/>
            <a:ext cx="1076325" cy="16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016940" y="3081130"/>
            <a:ext cx="1574938" cy="26835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9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505" y="417443"/>
            <a:ext cx="6755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Getting Annotation on Multiple Variants Using Galaxy</a:t>
            </a:r>
          </a:p>
        </p:txBody>
      </p:sp>
      <p:sp>
        <p:nvSpPr>
          <p:cNvPr id="2" name="Oval 1"/>
          <p:cNvSpPr/>
          <p:nvPr/>
        </p:nvSpPr>
        <p:spPr>
          <a:xfrm>
            <a:off x="2187575" y="3400633"/>
            <a:ext cx="774700" cy="212517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endCxn id="2" idx="6"/>
          </p:cNvCxnSpPr>
          <p:nvPr/>
        </p:nvCxnSpPr>
        <p:spPr>
          <a:xfrm flipH="1">
            <a:off x="2962275" y="3505200"/>
            <a:ext cx="1076325" cy="16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016940" y="3081130"/>
            <a:ext cx="1574938" cy="26835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42"/>
          <a:stretch/>
        </p:blipFill>
        <p:spPr bwMode="auto">
          <a:xfrm>
            <a:off x="268358" y="1928194"/>
            <a:ext cx="8716616" cy="434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7080940" y="3766930"/>
            <a:ext cx="1894095" cy="36774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0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110"/>
          <a:stretch/>
        </p:blipFill>
        <p:spPr bwMode="auto">
          <a:xfrm>
            <a:off x="208722" y="1361662"/>
            <a:ext cx="8786192" cy="4956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7505" y="417443"/>
            <a:ext cx="6755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Getting Annotation on Multiple Variants Using Galaxy</a:t>
            </a:r>
          </a:p>
        </p:txBody>
      </p:sp>
      <p:sp>
        <p:nvSpPr>
          <p:cNvPr id="2" name="Oval 1"/>
          <p:cNvSpPr/>
          <p:nvPr/>
        </p:nvSpPr>
        <p:spPr>
          <a:xfrm>
            <a:off x="8329956" y="3281364"/>
            <a:ext cx="237574" cy="227149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8468140" y="2932043"/>
            <a:ext cx="29817" cy="3975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166730" y="2256183"/>
            <a:ext cx="4899992" cy="408498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108713" y="6420679"/>
            <a:ext cx="1642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solidFill>
                  <a:srgbClr val="FF0000"/>
                </a:solidFill>
              </a:rPr>
              <a:t>Annotation result</a:t>
            </a:r>
            <a:endParaRPr lang="en-US" sz="160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>
            <a:stCxn id="15" idx="1"/>
            <a:endCxn id="14" idx="2"/>
          </p:cNvCxnSpPr>
          <p:nvPr/>
        </p:nvCxnSpPr>
        <p:spPr>
          <a:xfrm flipH="1" flipV="1">
            <a:off x="4616726" y="6341165"/>
            <a:ext cx="491987" cy="248791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176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505" y="417443"/>
            <a:ext cx="8209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Visualization of Variant Positions on Protein Structures with MuPIT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7505" y="1042367"/>
            <a:ext cx="3906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/>
              <a:t>MuPIT = </a:t>
            </a:r>
            <a:r>
              <a:rPr lang="en-US" sz="1600" b="1" smtClean="0">
                <a:solidFill>
                  <a:srgbClr val="FF0000"/>
                </a:solidFill>
              </a:rPr>
              <a:t>Mu</a:t>
            </a:r>
            <a:r>
              <a:rPr lang="en-US" sz="1600" b="1" smtClean="0"/>
              <a:t>tation </a:t>
            </a:r>
            <a:r>
              <a:rPr lang="en-US" sz="1600" b="1" smtClean="0">
                <a:solidFill>
                  <a:srgbClr val="FF0000"/>
                </a:solidFill>
              </a:rPr>
              <a:t>P</a:t>
            </a:r>
            <a:r>
              <a:rPr lang="en-US" sz="1600" b="1" smtClean="0"/>
              <a:t>osition </a:t>
            </a:r>
            <a:r>
              <a:rPr lang="en-US" sz="1600" b="1" smtClean="0">
                <a:solidFill>
                  <a:srgbClr val="FF0000"/>
                </a:solidFill>
              </a:rPr>
              <a:t>I</a:t>
            </a:r>
            <a:r>
              <a:rPr lang="en-US" sz="1600" b="1" smtClean="0"/>
              <a:t>maging </a:t>
            </a:r>
            <a:r>
              <a:rPr lang="en-US" sz="1600" b="1" smtClean="0">
                <a:solidFill>
                  <a:srgbClr val="FF0000"/>
                </a:solidFill>
              </a:rPr>
              <a:t>T</a:t>
            </a:r>
            <a:r>
              <a:rPr lang="en-US" sz="1600" b="1" smtClean="0"/>
              <a:t>oolbox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0" t="21813" r="47264" b="30199"/>
          <a:stretch/>
        </p:blipFill>
        <p:spPr bwMode="auto">
          <a:xfrm>
            <a:off x="5746059" y="4036945"/>
            <a:ext cx="2196549" cy="218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74061" y="2406926"/>
            <a:ext cx="1219308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Chromosome 1</a:t>
            </a:r>
          </a:p>
          <a:p>
            <a:r>
              <a:rPr lang="en-US" sz="1200" smtClean="0"/>
              <a:t>1</a:t>
            </a:r>
          </a:p>
          <a:p>
            <a:r>
              <a:rPr lang="en-US" sz="1200" smtClean="0"/>
              <a:t>2</a:t>
            </a:r>
          </a:p>
          <a:p>
            <a:r>
              <a:rPr lang="en-US" sz="1200" smtClean="0"/>
              <a:t>3</a:t>
            </a:r>
          </a:p>
          <a:p>
            <a:r>
              <a:rPr lang="en-US" sz="1200" smtClean="0"/>
              <a:t>…</a:t>
            </a:r>
          </a:p>
          <a:p>
            <a:r>
              <a:rPr lang="en-US" sz="1200" smtClean="0"/>
              <a:t>Chromosome 2</a:t>
            </a:r>
          </a:p>
          <a:p>
            <a:r>
              <a:rPr lang="en-US" sz="1200" smtClean="0"/>
              <a:t>1</a:t>
            </a:r>
          </a:p>
          <a:p>
            <a:r>
              <a:rPr lang="en-US" sz="1200" smtClean="0"/>
              <a:t>2</a:t>
            </a:r>
          </a:p>
          <a:p>
            <a:r>
              <a:rPr lang="en-US" sz="1200" smtClean="0"/>
              <a:t>3</a:t>
            </a:r>
          </a:p>
          <a:p>
            <a:r>
              <a:rPr lang="en-US" sz="1200" smtClean="0"/>
              <a:t>…</a:t>
            </a:r>
          </a:p>
          <a:p>
            <a:r>
              <a:rPr lang="en-US" sz="1200" smtClean="0"/>
              <a:t>Chromosome 12</a:t>
            </a:r>
          </a:p>
          <a:p>
            <a:r>
              <a:rPr lang="en-US" sz="1200" smtClean="0"/>
              <a:t>1</a:t>
            </a:r>
          </a:p>
          <a:p>
            <a:r>
              <a:rPr lang="en-US" sz="1200" smtClean="0"/>
              <a:t>…</a:t>
            </a:r>
          </a:p>
          <a:p>
            <a:r>
              <a:rPr lang="en-US" sz="1200" smtClean="0"/>
              <a:t>25380250</a:t>
            </a:r>
          </a:p>
          <a:p>
            <a:r>
              <a:rPr lang="en-US" sz="1200" smtClean="0"/>
              <a:t>…</a:t>
            </a:r>
          </a:p>
          <a:p>
            <a:r>
              <a:rPr lang="en-US" sz="1200" smtClean="0"/>
              <a:t>25380330</a:t>
            </a:r>
          </a:p>
          <a:p>
            <a:r>
              <a:rPr lang="en-US" sz="1200" smtClean="0"/>
              <a:t>…</a:t>
            </a:r>
          </a:p>
          <a:p>
            <a:r>
              <a:rPr lang="en-US" sz="1200" smtClean="0"/>
              <a:t>Chromosome Y</a:t>
            </a:r>
          </a:p>
          <a:p>
            <a:r>
              <a:rPr lang="en-US" sz="1200" smtClean="0"/>
              <a:t>1</a:t>
            </a:r>
          </a:p>
          <a:p>
            <a:r>
              <a:rPr lang="en-US" sz="1200" smtClean="0"/>
              <a:t>2</a:t>
            </a:r>
          </a:p>
          <a:p>
            <a:r>
              <a:rPr lang="en-US" sz="1200" smtClean="0"/>
              <a:t>3</a:t>
            </a:r>
          </a:p>
          <a:p>
            <a:r>
              <a:rPr lang="en-US" sz="1200" smtClean="0"/>
              <a:t>…</a:t>
            </a:r>
            <a:endParaRPr lang="en-US" sz="1200"/>
          </a:p>
        </p:txBody>
      </p:sp>
      <p:sp>
        <p:nvSpPr>
          <p:cNvPr id="12" name="Rectangle 11"/>
          <p:cNvSpPr/>
          <p:nvPr/>
        </p:nvSpPr>
        <p:spPr>
          <a:xfrm>
            <a:off x="3241389" y="2844248"/>
            <a:ext cx="159026" cy="3677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509747" y="3619500"/>
            <a:ext cx="168964" cy="3180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724275" y="4692925"/>
            <a:ext cx="163166" cy="77525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164121" y="2068995"/>
            <a:ext cx="15744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/>
              <a:t>Human Genome</a:t>
            </a:r>
            <a:endParaRPr lang="en-US" sz="1600" b="1"/>
          </a:p>
        </p:txBody>
      </p:sp>
      <p:sp>
        <p:nvSpPr>
          <p:cNvPr id="20" name="TextBox 19"/>
          <p:cNvSpPr txBox="1"/>
          <p:nvPr/>
        </p:nvSpPr>
        <p:spPr>
          <a:xfrm>
            <a:off x="2817329" y="2068995"/>
            <a:ext cx="1729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smtClean="0"/>
              <a:t>Protein Structures</a:t>
            </a:r>
            <a:endParaRPr lang="en-US" sz="1600" b="1"/>
          </a:p>
        </p:txBody>
      </p:sp>
      <p:sp>
        <p:nvSpPr>
          <p:cNvPr id="15" name="Rectangle 14"/>
          <p:cNvSpPr/>
          <p:nvPr/>
        </p:nvSpPr>
        <p:spPr>
          <a:xfrm>
            <a:off x="1203877" y="4861891"/>
            <a:ext cx="2812774" cy="15902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207190" y="5213073"/>
            <a:ext cx="2812774" cy="15902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rved Down Arrow 15"/>
          <p:cNvSpPr/>
          <p:nvPr/>
        </p:nvSpPr>
        <p:spPr>
          <a:xfrm rot="20897574">
            <a:off x="3659830" y="3965264"/>
            <a:ext cx="2868758" cy="417444"/>
          </a:xfrm>
          <a:prstGeom prst="curvedDownArrow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44865" y="2068995"/>
            <a:ext cx="1268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smtClean="0"/>
              <a:t>Visualization</a:t>
            </a:r>
            <a:endParaRPr lang="en-US" sz="1600" b="1"/>
          </a:p>
        </p:txBody>
      </p:sp>
      <p:sp>
        <p:nvSpPr>
          <p:cNvPr id="25" name="TextBox 24"/>
          <p:cNvSpPr txBox="1"/>
          <p:nvPr/>
        </p:nvSpPr>
        <p:spPr>
          <a:xfrm>
            <a:off x="407505" y="1556717"/>
            <a:ext cx="3320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/>
              <a:t>1) Visualization by genomic locations</a:t>
            </a:r>
          </a:p>
        </p:txBody>
      </p:sp>
    </p:spTree>
    <p:extLst>
      <p:ext uri="{BB962C8B-B14F-4D97-AF65-F5344CB8AC3E}">
        <p14:creationId xmlns:p14="http://schemas.microsoft.com/office/powerpoint/2010/main" val="132205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505" y="417443"/>
            <a:ext cx="8209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Visualization of Variant Positions on Protein Structures with MuPIT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7505" y="1042367"/>
            <a:ext cx="3906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/>
              <a:t>MuPIT = </a:t>
            </a:r>
            <a:r>
              <a:rPr lang="en-US" sz="1600" b="1" smtClean="0">
                <a:solidFill>
                  <a:srgbClr val="FF0000"/>
                </a:solidFill>
              </a:rPr>
              <a:t>Mu</a:t>
            </a:r>
            <a:r>
              <a:rPr lang="en-US" sz="1600" b="1" smtClean="0"/>
              <a:t>tation </a:t>
            </a:r>
            <a:r>
              <a:rPr lang="en-US" sz="1600" b="1" smtClean="0">
                <a:solidFill>
                  <a:srgbClr val="FF0000"/>
                </a:solidFill>
              </a:rPr>
              <a:t>P</a:t>
            </a:r>
            <a:r>
              <a:rPr lang="en-US" sz="1600" b="1" smtClean="0"/>
              <a:t>osition </a:t>
            </a:r>
            <a:r>
              <a:rPr lang="en-US" sz="1600" b="1" smtClean="0">
                <a:solidFill>
                  <a:srgbClr val="FF0000"/>
                </a:solidFill>
              </a:rPr>
              <a:t>I</a:t>
            </a:r>
            <a:r>
              <a:rPr lang="en-US" sz="1600" b="1" smtClean="0"/>
              <a:t>maging </a:t>
            </a:r>
            <a:r>
              <a:rPr lang="en-US" sz="1600" b="1" smtClean="0">
                <a:solidFill>
                  <a:srgbClr val="FF0000"/>
                </a:solidFill>
              </a:rPr>
              <a:t>T</a:t>
            </a:r>
            <a:r>
              <a:rPr lang="en-US" sz="1600" b="1" smtClean="0"/>
              <a:t>oolbox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74061" y="2406926"/>
            <a:ext cx="633507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A1BG</a:t>
            </a:r>
          </a:p>
          <a:p>
            <a:endParaRPr lang="en-US" sz="1200" smtClean="0"/>
          </a:p>
          <a:p>
            <a:endParaRPr lang="en-US" sz="1200"/>
          </a:p>
          <a:p>
            <a:endParaRPr lang="en-US" sz="1200" smtClean="0"/>
          </a:p>
          <a:p>
            <a:r>
              <a:rPr lang="en-US" sz="1200" smtClean="0"/>
              <a:t>A2M</a:t>
            </a:r>
          </a:p>
          <a:p>
            <a:endParaRPr lang="en-US" sz="1200"/>
          </a:p>
          <a:p>
            <a:endParaRPr lang="en-US" sz="1200" smtClean="0"/>
          </a:p>
          <a:p>
            <a:endParaRPr lang="en-US" sz="1200"/>
          </a:p>
          <a:p>
            <a:endParaRPr lang="en-US" sz="1200" smtClean="0"/>
          </a:p>
          <a:p>
            <a:endParaRPr lang="en-US" sz="1200"/>
          </a:p>
          <a:p>
            <a:r>
              <a:rPr lang="en-US" sz="1200" smtClean="0"/>
              <a:t>…</a:t>
            </a:r>
          </a:p>
          <a:p>
            <a:r>
              <a:rPr lang="en-US" sz="1200" smtClean="0"/>
              <a:t>PIK3CA</a:t>
            </a:r>
          </a:p>
          <a:p>
            <a:endParaRPr lang="en-US" sz="1200"/>
          </a:p>
          <a:p>
            <a:endParaRPr lang="en-US" sz="1200" smtClean="0"/>
          </a:p>
          <a:p>
            <a:endParaRPr lang="en-US" sz="1200"/>
          </a:p>
          <a:p>
            <a:endParaRPr lang="en-US" sz="1200" smtClean="0"/>
          </a:p>
          <a:p>
            <a:r>
              <a:rPr lang="en-US" sz="1200" smtClean="0"/>
              <a:t>…</a:t>
            </a:r>
            <a:endParaRPr lang="en-US" sz="1200"/>
          </a:p>
        </p:txBody>
      </p:sp>
      <p:sp>
        <p:nvSpPr>
          <p:cNvPr id="13" name="TextBox 12"/>
          <p:cNvSpPr txBox="1"/>
          <p:nvPr/>
        </p:nvSpPr>
        <p:spPr>
          <a:xfrm>
            <a:off x="1164121" y="2068995"/>
            <a:ext cx="1462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/>
              <a:t>HUGO symbols</a:t>
            </a:r>
            <a:endParaRPr lang="en-US" sz="1600" b="1"/>
          </a:p>
        </p:txBody>
      </p:sp>
      <p:sp>
        <p:nvSpPr>
          <p:cNvPr id="20" name="TextBox 19"/>
          <p:cNvSpPr txBox="1"/>
          <p:nvPr/>
        </p:nvSpPr>
        <p:spPr>
          <a:xfrm>
            <a:off x="2817329" y="2068995"/>
            <a:ext cx="1729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smtClean="0"/>
              <a:t>Protein Structures</a:t>
            </a:r>
            <a:endParaRPr lang="en-US" sz="1600" b="1"/>
          </a:p>
        </p:txBody>
      </p:sp>
      <p:sp>
        <p:nvSpPr>
          <p:cNvPr id="24" name="TextBox 23"/>
          <p:cNvSpPr txBox="1"/>
          <p:nvPr/>
        </p:nvSpPr>
        <p:spPr>
          <a:xfrm>
            <a:off x="6144865" y="2068995"/>
            <a:ext cx="1268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smtClean="0"/>
              <a:t>Visualization</a:t>
            </a:r>
            <a:endParaRPr lang="en-US" sz="1600" b="1"/>
          </a:p>
        </p:txBody>
      </p:sp>
      <p:sp>
        <p:nvSpPr>
          <p:cNvPr id="25" name="TextBox 24"/>
          <p:cNvSpPr txBox="1"/>
          <p:nvPr/>
        </p:nvSpPr>
        <p:spPr>
          <a:xfrm>
            <a:off x="407505" y="1556717"/>
            <a:ext cx="2722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/>
              <a:t>2</a:t>
            </a:r>
            <a:r>
              <a:rPr lang="en-US" sz="1600" b="1" smtClean="0"/>
              <a:t>) Visualization by gene name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73" t="21506" r="46806" b="28490"/>
          <a:stretch/>
        </p:blipFill>
        <p:spPr bwMode="auto">
          <a:xfrm>
            <a:off x="5962650" y="4019550"/>
            <a:ext cx="265747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2981325" y="2466975"/>
            <a:ext cx="1028700" cy="200025"/>
            <a:chOff x="3038475" y="2524125"/>
            <a:chExt cx="1028700" cy="200025"/>
          </a:xfrm>
        </p:grpSpPr>
        <p:sp>
          <p:nvSpPr>
            <p:cNvPr id="2" name="Oval 1"/>
            <p:cNvSpPr/>
            <p:nvPr/>
          </p:nvSpPr>
          <p:spPr>
            <a:xfrm>
              <a:off x="3038475" y="2524125"/>
              <a:ext cx="190500" cy="200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3317875" y="2524125"/>
              <a:ext cx="190500" cy="200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3597275" y="2524125"/>
              <a:ext cx="190500" cy="200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3876675" y="2524125"/>
              <a:ext cx="190500" cy="200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981325" y="4457700"/>
            <a:ext cx="749300" cy="200025"/>
            <a:chOff x="3038475" y="4981575"/>
            <a:chExt cx="749300" cy="200025"/>
          </a:xfrm>
        </p:grpSpPr>
        <p:sp>
          <p:nvSpPr>
            <p:cNvPr id="31" name="Oval 30"/>
            <p:cNvSpPr/>
            <p:nvPr/>
          </p:nvSpPr>
          <p:spPr>
            <a:xfrm>
              <a:off x="3038475" y="4981575"/>
              <a:ext cx="190500" cy="200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3317875" y="4981575"/>
              <a:ext cx="190500" cy="200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3597275" y="4981575"/>
              <a:ext cx="190500" cy="200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981325" y="3171825"/>
            <a:ext cx="1304925" cy="200025"/>
            <a:chOff x="3086100" y="3695700"/>
            <a:chExt cx="1304925" cy="200025"/>
          </a:xfrm>
        </p:grpSpPr>
        <p:sp>
          <p:nvSpPr>
            <p:cNvPr id="27" name="Oval 26"/>
            <p:cNvSpPr/>
            <p:nvPr/>
          </p:nvSpPr>
          <p:spPr>
            <a:xfrm>
              <a:off x="3086100" y="3695700"/>
              <a:ext cx="190500" cy="200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3364706" y="3695700"/>
              <a:ext cx="190500" cy="200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3643312" y="3695700"/>
              <a:ext cx="190500" cy="200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3921918" y="3695700"/>
              <a:ext cx="190500" cy="200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4200525" y="3695700"/>
              <a:ext cx="190500" cy="20002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Curved Down Arrow 15"/>
          <p:cNvSpPr/>
          <p:nvPr/>
        </p:nvSpPr>
        <p:spPr>
          <a:xfrm rot="21434305">
            <a:off x="3591333" y="3936962"/>
            <a:ext cx="2880114" cy="417444"/>
          </a:xfrm>
          <a:prstGeom prst="curvedDownArrow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85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505" y="417443"/>
            <a:ext cx="8093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Getting Annotation on a Single Variant Using a Program (Python)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7505" y="1084469"/>
            <a:ext cx="798752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python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&gt;import requests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&gt;url = ‘http://www.cravat.us/rest/service/query’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&gt;mutation = ‘chr22_30421786_+_A_T’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&gt;response = </a:t>
            </a:r>
            <a:r>
              <a:rPr lang="fr-FR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requests.get(url, params={‘mutation’:mutation})</a:t>
            </a:r>
          </a:p>
          <a:p>
            <a:r>
              <a:rPr lang="fr-FR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&gt;response.text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u'{</a:t>
            </a:r>
          </a:p>
          <a:p>
            <a:r>
              <a:rPr lang="en-US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"Chromosome":"chr22", </a:t>
            </a:r>
          </a:p>
          <a:p>
            <a:r>
              <a:rPr lang="en-US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"Position":"30421786", </a:t>
            </a:r>
          </a:p>
          <a:p>
            <a:r>
              <a:rPr lang="en-US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"Strand":"+", </a:t>
            </a:r>
          </a:p>
          <a:p>
            <a:r>
              <a:rPr lang="en-US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...</a:t>
            </a:r>
            <a:endParaRPr lang="en-US" sz="1200" b="1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"HUGO symbol":"MTMR3",</a:t>
            </a:r>
          </a:p>
          <a:p>
            <a:r>
              <a:rPr lang="en-US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...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"Sequence ontology":"MS",</a:t>
            </a:r>
          </a:p>
          <a:p>
            <a:r>
              <a:rPr lang="en-US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...</a:t>
            </a:r>
            <a:endParaRPr lang="en-US" sz="1200" b="1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"ExAC total allele frequency":"0.0021585500799119472503662109375",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...</a:t>
            </a:r>
          </a:p>
          <a:p>
            <a:r>
              <a:rPr lang="en-US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"ESP6500 allele frequency (European American)":"0",</a:t>
            </a:r>
          </a:p>
          <a:p>
            <a:r>
              <a:rPr lang="en-US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"ESP6500 allele frequency (African American)":"0.02269629947841167449951171875",</a:t>
            </a:r>
          </a:p>
          <a:p>
            <a:r>
              <a:rPr lang="en-US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...</a:t>
            </a:r>
          </a:p>
          <a:p>
            <a:r>
              <a:rPr lang="en-US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"dbSNP":"rs75623810“</a:t>
            </a:r>
          </a:p>
          <a:p>
            <a:r>
              <a:rPr lang="en-US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...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‘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&gt;import json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&gt;annotation = json.loads(response.text)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&gt;annotation[‘Sequence ontology’]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u’MS’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7505" y="6440557"/>
            <a:ext cx="4590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/>
              <a:t>More information at http://www.cravat.us/help.jsp</a:t>
            </a:r>
            <a:endParaRPr lang="en-US" sz="1600" b="1"/>
          </a:p>
        </p:txBody>
      </p:sp>
    </p:spTree>
    <p:extLst>
      <p:ext uri="{BB962C8B-B14F-4D97-AF65-F5344CB8AC3E}">
        <p14:creationId xmlns:p14="http://schemas.microsoft.com/office/powerpoint/2010/main" val="24771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21494" y="1801067"/>
            <a:ext cx="60032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http://mupit.icm.jhu.edu/?gm=chr12:25380250,chr12:25380300</a:t>
            </a:r>
            <a:endParaRPr lang="en-US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110" y="2146852"/>
            <a:ext cx="7086742" cy="455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241774" y="1779104"/>
            <a:ext cx="2733261" cy="29817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10" idx="2"/>
            <a:endCxn id="3" idx="0"/>
          </p:cNvCxnSpPr>
          <p:nvPr/>
        </p:nvCxnSpPr>
        <p:spPr>
          <a:xfrm flipH="1">
            <a:off x="7608405" y="1594348"/>
            <a:ext cx="159" cy="1847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40377" y="1317349"/>
            <a:ext cx="1736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rgbClr val="FF0000"/>
                </a:solidFill>
              </a:rPr>
              <a:t>Query genomic locations</a:t>
            </a:r>
            <a:endParaRPr lang="en-US" sz="120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505" y="417443"/>
            <a:ext cx="2773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How to Link to MuPIT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7505" y="1080467"/>
            <a:ext cx="28392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/>
              <a:t>1) Linking by genomic locations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1847850" y="3771900"/>
            <a:ext cx="904875" cy="273367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5" idx="2"/>
            <a:endCxn id="2" idx="1"/>
          </p:cNvCxnSpPr>
          <p:nvPr/>
        </p:nvCxnSpPr>
        <p:spPr>
          <a:xfrm>
            <a:off x="1087235" y="4850547"/>
            <a:ext cx="760615" cy="2881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8625" y="4019550"/>
            <a:ext cx="1317220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rgbClr val="FF0000"/>
                </a:solidFill>
              </a:rPr>
              <a:t>Protein structures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having 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queried 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genomic locations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648325" y="3419475"/>
            <a:ext cx="1419225" cy="96202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419600" y="2638425"/>
            <a:ext cx="1289648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rgbClr val="FF0000"/>
                </a:solidFill>
              </a:rPr>
              <a:t>Queried locations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that mapped to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protein structure</a:t>
            </a:r>
          </a:p>
        </p:txBody>
      </p:sp>
      <p:cxnSp>
        <p:nvCxnSpPr>
          <p:cNvPr id="21" name="Straight Arrow Connector 20"/>
          <p:cNvCxnSpPr>
            <a:stCxn id="19" idx="2"/>
            <a:endCxn id="18" idx="1"/>
          </p:cNvCxnSpPr>
          <p:nvPr/>
        </p:nvCxnSpPr>
        <p:spPr>
          <a:xfrm>
            <a:off x="5064424" y="3284756"/>
            <a:ext cx="583901" cy="6157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9" idx="2"/>
          </p:cNvCxnSpPr>
          <p:nvPr/>
        </p:nvCxnSpPr>
        <p:spPr>
          <a:xfrm>
            <a:off x="5064424" y="3284756"/>
            <a:ext cx="174326" cy="10300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4581525" y="3295650"/>
            <a:ext cx="485775" cy="6000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324725" y="2724150"/>
            <a:ext cx="1377557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rgbClr val="FF0000"/>
                </a:solidFill>
              </a:rPr>
              <a:t>TCGA mutations 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and hot spots,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as well as 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functional 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annotations can be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mapped to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protein structure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can be overlaid.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7486652" y="4305300"/>
            <a:ext cx="57148" cy="2381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539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435" y="2136914"/>
            <a:ext cx="7139915" cy="45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07505" y="417443"/>
            <a:ext cx="2773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How to Link to MuPIT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7505" y="1080467"/>
            <a:ext cx="22412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/>
              <a:t>2) Linking by gene name</a:t>
            </a:r>
          </a:p>
        </p:txBody>
      </p:sp>
      <p:sp>
        <p:nvSpPr>
          <p:cNvPr id="2" name="Rectangle 1"/>
          <p:cNvSpPr/>
          <p:nvPr/>
        </p:nvSpPr>
        <p:spPr>
          <a:xfrm>
            <a:off x="1847850" y="3771900"/>
            <a:ext cx="904875" cy="273367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5" idx="2"/>
            <a:endCxn id="2" idx="1"/>
          </p:cNvCxnSpPr>
          <p:nvPr/>
        </p:nvCxnSpPr>
        <p:spPr>
          <a:xfrm>
            <a:off x="1127054" y="4665881"/>
            <a:ext cx="720796" cy="4728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8625" y="4019550"/>
            <a:ext cx="139685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rgbClr val="FF0000"/>
                </a:solidFill>
              </a:rPr>
              <a:t>Protein structures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for 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queried gene name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152900" y="2752725"/>
            <a:ext cx="1377557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rgbClr val="FF0000"/>
                </a:solidFill>
              </a:rPr>
              <a:t>TCGA mutations 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and hot spots,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as well as 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functional 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annotations can be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mapped to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protein structure</a:t>
            </a:r>
            <a:br>
              <a:rPr lang="en-US" sz="1200" smtClean="0">
                <a:solidFill>
                  <a:srgbClr val="FF0000"/>
                </a:solidFill>
              </a:rPr>
            </a:br>
            <a:r>
              <a:rPr lang="en-US" sz="1200" smtClean="0">
                <a:solidFill>
                  <a:srgbClr val="FF0000"/>
                </a:solidFill>
              </a:rPr>
              <a:t>can be overlaid.</a:t>
            </a:r>
          </a:p>
        </p:txBody>
      </p:sp>
      <p:cxnSp>
        <p:nvCxnSpPr>
          <p:cNvPr id="33" name="Straight Arrow Connector 32"/>
          <p:cNvCxnSpPr>
            <a:stCxn id="31" idx="2"/>
          </p:cNvCxnSpPr>
          <p:nvPr/>
        </p:nvCxnSpPr>
        <p:spPr>
          <a:xfrm>
            <a:off x="4841679" y="4322385"/>
            <a:ext cx="806646" cy="5448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021494" y="1801067"/>
            <a:ext cx="60032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http://mupit.icm.jhu.edu/?gene=pik3ca</a:t>
            </a:r>
            <a:endParaRPr lang="en-US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48870" y="1779104"/>
            <a:ext cx="626165" cy="29817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stCxn id="25" idx="2"/>
            <a:endCxn id="23" idx="0"/>
          </p:cNvCxnSpPr>
          <p:nvPr/>
        </p:nvCxnSpPr>
        <p:spPr>
          <a:xfrm>
            <a:off x="8317336" y="1680073"/>
            <a:ext cx="344617" cy="9903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864327" y="1403074"/>
            <a:ext cx="906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rgbClr val="FF0000"/>
                </a:solidFill>
              </a:rPr>
              <a:t>Gene name</a:t>
            </a:r>
            <a:endParaRPr 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7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07505" y="417443"/>
            <a:ext cx="6022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Locally Running CRAVAT and MuPIT with Docker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94" y="1956361"/>
            <a:ext cx="6867939" cy="459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07505" y="1181517"/>
            <a:ext cx="5965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Docker: Tool for locally running an application/web server/etc.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97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07505" y="417443"/>
            <a:ext cx="6022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Locally Running CRAVAT and MuPIT with Docker</a:t>
            </a:r>
          </a:p>
        </p:txBody>
      </p:sp>
      <p:sp>
        <p:nvSpPr>
          <p:cNvPr id="2" name="Rectangle 1"/>
          <p:cNvSpPr/>
          <p:nvPr/>
        </p:nvSpPr>
        <p:spPr>
          <a:xfrm>
            <a:off x="536716" y="4154557"/>
            <a:ext cx="3538330" cy="383366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/>
                </a:solidFill>
              </a:rPr>
              <a:t>OS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0029" y="3760303"/>
            <a:ext cx="1803239" cy="383366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/>
                </a:solidFill>
              </a:rPr>
              <a:t>Web server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48946" y="3760303"/>
            <a:ext cx="815007" cy="383366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/>
                </a:solidFill>
              </a:rPr>
              <a:t>DB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60643" y="3756990"/>
            <a:ext cx="911559" cy="383366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/>
                </a:solidFill>
              </a:rPr>
              <a:t>System tools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6715" y="3369364"/>
            <a:ext cx="903039" cy="383366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/>
                </a:solidFill>
              </a:rPr>
              <a:t>CRAVAT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44491" y="3372677"/>
            <a:ext cx="903039" cy="383366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/>
                </a:solidFill>
              </a:rPr>
              <a:t>MuPIT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37324" y="3260034"/>
            <a:ext cx="3756989" cy="137159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8054" y="2912162"/>
            <a:ext cx="146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Docker image</a:t>
            </a:r>
            <a:endParaRPr lang="en-US"/>
          </a:p>
        </p:txBody>
      </p:sp>
      <p:pic>
        <p:nvPicPr>
          <p:cNvPr id="18434" name="Picture 2" descr="http://images.clipartpanda.com/computer-clip-art-Computer2_Computer_Clipart_Pictur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018" y="1381539"/>
            <a:ext cx="2225335" cy="143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145018" y="987285"/>
            <a:ext cx="1917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Windows machine</a:t>
            </a:r>
            <a:endParaRPr lang="en-US"/>
          </a:p>
        </p:txBody>
      </p:sp>
      <p:pic>
        <p:nvPicPr>
          <p:cNvPr id="17" name="Picture 2" descr="http://images.clipartpanda.com/computer-clip-art-Computer2_Computer_Clipart_Pictur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018" y="3382618"/>
            <a:ext cx="2225335" cy="143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145018" y="2988364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Mac machine</a:t>
            </a:r>
            <a:endParaRPr lang="en-US"/>
          </a:p>
        </p:txBody>
      </p:sp>
      <p:pic>
        <p:nvPicPr>
          <p:cNvPr id="19" name="Picture 2" descr="http://images.clipartpanda.com/computer-clip-art-Computer2_Computer_Clipart_Pictur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018" y="5251174"/>
            <a:ext cx="2225335" cy="143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145018" y="4856920"/>
            <a:ext cx="1535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Linux machine</a:t>
            </a:r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916016" y="2177333"/>
            <a:ext cx="1010340" cy="8342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267201" y="3899451"/>
            <a:ext cx="87133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935895" y="4721088"/>
            <a:ext cx="1033670" cy="68579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079973" y="1871869"/>
            <a:ext cx="622853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7079973" y="3892826"/>
            <a:ext cx="622853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7079973" y="5721624"/>
            <a:ext cx="622853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9" name="Rounded Rectangle 18438"/>
          <p:cNvSpPr/>
          <p:nvPr/>
        </p:nvSpPr>
        <p:spPr>
          <a:xfrm>
            <a:off x="7792278" y="1013791"/>
            <a:ext cx="636104" cy="559573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smtClean="0">
                <a:solidFill>
                  <a:schemeClr val="tx1"/>
                </a:solidFill>
              </a:rPr>
              <a:t>C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R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A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V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A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T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/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M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u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P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I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T</a:t>
            </a:r>
            <a:br>
              <a:rPr lang="en-US" sz="1600" smtClean="0">
                <a:solidFill>
                  <a:schemeClr val="tx1"/>
                </a:solidFill>
              </a:rPr>
            </a:br>
            <a:endParaRPr lang="en-US" sz="1600" smtClean="0">
              <a:solidFill>
                <a:schemeClr val="tx1"/>
              </a:solidFill>
            </a:endParaRPr>
          </a:p>
          <a:p>
            <a:pPr algn="ctr"/>
            <a:r>
              <a:rPr lang="en-US" sz="1600" smtClean="0">
                <a:solidFill>
                  <a:schemeClr val="tx1"/>
                </a:solidFill>
              </a:rPr>
              <a:t>S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e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r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v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I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c</a:t>
            </a:r>
            <a:br>
              <a:rPr lang="en-US" sz="1600" smtClean="0">
                <a:solidFill>
                  <a:schemeClr val="tx1"/>
                </a:solidFill>
              </a:rPr>
            </a:br>
            <a:r>
              <a:rPr lang="en-US" sz="1600" smtClean="0">
                <a:solidFill>
                  <a:schemeClr val="tx1"/>
                </a:solidFill>
              </a:rPr>
              <a:t>e</a:t>
            </a:r>
            <a:endParaRPr lang="en-US" sz="16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83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07505" y="417443"/>
            <a:ext cx="6022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Locally Running CRAVAT and MuPIT with Docker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7505" y="1490870"/>
            <a:ext cx="4027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Step 1: Install Docker (www.docker.com)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34" y="1956361"/>
            <a:ext cx="6867939" cy="459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601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07505" y="417443"/>
            <a:ext cx="6022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Locally Running CRAVAT and MuPIT with Docker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7505" y="1490870"/>
            <a:ext cx="8561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Step 2: Get Docker version of CRAVAT and MuPIT at Dockerhub.com (search cravatmupit).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06"/>
          <a:stretch/>
        </p:blipFill>
        <p:spPr bwMode="auto">
          <a:xfrm>
            <a:off x="487016" y="2047463"/>
            <a:ext cx="7759014" cy="4462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2057398" y="3826567"/>
            <a:ext cx="2286000" cy="204746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343398" y="3468758"/>
            <a:ext cx="2740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Follow detailed instruction.</a:t>
            </a:r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1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505" y="417443"/>
            <a:ext cx="81307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Submitting Full Jobs for Batch Processing Progmatically (Python)</a:t>
            </a:r>
          </a:p>
        </p:txBody>
      </p:sp>
      <p:sp>
        <p:nvSpPr>
          <p:cNvPr id="5" name="Rectangle 4"/>
          <p:cNvSpPr/>
          <p:nvPr/>
        </p:nvSpPr>
        <p:spPr>
          <a:xfrm>
            <a:off x="407505" y="1093378"/>
            <a:ext cx="799106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python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&gt;import requests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&gt;url = ‘http://www.cravat.us/rest/service/submit’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&gt;email = ‘rkim@insilico.us.com’</a:t>
            </a:r>
            <a:endParaRPr lang="en-US" sz="1200" b="1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&gt;mutations = ‘TR1 chr22 30421786 + A T sample_1\nTR2 chr22 40814500 - A G sample_1’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&gt;analyses = ‘CHASM;VEST’</a:t>
            </a:r>
            <a:endParaRPr lang="en-US" sz="1200" b="1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&gt;response = </a:t>
            </a:r>
            <a:r>
              <a:rPr lang="fr-FR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requests.get(url, params={‘email’:email, ‘mutations’:mutations, ‘analyses’:analyses})</a:t>
            </a:r>
          </a:p>
          <a:p>
            <a:r>
              <a:rPr lang="fr-FR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&gt;import json</a:t>
            </a:r>
          </a:p>
          <a:p>
            <a:r>
              <a:rPr lang="fr-FR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&gt;json.loads(response.text)[‘status’]</a:t>
            </a:r>
          </a:p>
          <a:p>
            <a:r>
              <a:rPr lang="fr-FR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u’submitted’</a:t>
            </a:r>
            <a:endParaRPr lang="fr-FR" sz="1200" b="1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505" y="3458817"/>
            <a:ext cx="3135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CRAVAT result comes to your email.</a:t>
            </a:r>
            <a:endParaRPr lang="en-US" sz="1600"/>
          </a:p>
        </p:txBody>
      </p:sp>
      <p:cxnSp>
        <p:nvCxnSpPr>
          <p:cNvPr id="8" name="Straight Arrow Connector 7"/>
          <p:cNvCxnSpPr>
            <a:stCxn id="9" idx="1"/>
          </p:cNvCxnSpPr>
          <p:nvPr/>
        </p:nvCxnSpPr>
        <p:spPr>
          <a:xfrm flipH="1">
            <a:off x="3389243" y="1674576"/>
            <a:ext cx="1958009" cy="1244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47252" y="1520687"/>
            <a:ext cx="953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FF0000"/>
                </a:solidFill>
              </a:rPr>
              <a:t>Your email</a:t>
            </a:r>
            <a:endParaRPr lang="en-US" sz="140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7505" y="6440557"/>
            <a:ext cx="4590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/>
              <a:t>More information at http://www.cravat.us/help.jsp</a:t>
            </a:r>
            <a:endParaRPr lang="en-US" sz="1600" b="1"/>
          </a:p>
        </p:txBody>
      </p:sp>
      <p:sp>
        <p:nvSpPr>
          <p:cNvPr id="13" name="TextBox 12"/>
          <p:cNvSpPr txBox="1"/>
          <p:nvPr/>
        </p:nvSpPr>
        <p:spPr>
          <a:xfrm>
            <a:off x="407505" y="4075043"/>
            <a:ext cx="353782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If you get an error with “import requests”, run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&gt;pip install requests</a:t>
            </a:r>
            <a:endParaRPr lang="en-US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795838" y="1850232"/>
            <a:ext cx="216694" cy="24288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473687" y="2011017"/>
            <a:ext cx="1571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FF0000"/>
                </a:solidFill>
              </a:rPr>
              <a:t>Mutation delimiter</a:t>
            </a:r>
            <a:endParaRPr lang="en-US" sz="140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>
            <a:stCxn id="15" idx="1"/>
            <a:endCxn id="14" idx="4"/>
          </p:cNvCxnSpPr>
          <p:nvPr/>
        </p:nvCxnSpPr>
        <p:spPr>
          <a:xfrm flipH="1" flipV="1">
            <a:off x="4904185" y="2093120"/>
            <a:ext cx="1569502" cy="717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892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7505" y="1093378"/>
            <a:ext cx="799106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python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&gt;import requests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&gt;url = ‘http://www.cravat.us/rest/service/submit’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&gt;email = ‘rkim@insilico.us.com’</a:t>
            </a:r>
            <a:endParaRPr lang="en-US" sz="1200" b="1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&gt;inputfile = ‘c:\\Users\\Rick\\Downloads\\Exercise2.vcf’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&gt;analyses = ‘CHASM;VEST’</a:t>
            </a:r>
            <a:endParaRPr lang="en-US" sz="1200" b="1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&gt;response = </a:t>
            </a:r>
            <a:r>
              <a:rPr lang="fr-FR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requests.post(url, files={‘inputfile’:open(inputfile)}, data={‘email’:email, ‘analyses’:analyses})</a:t>
            </a:r>
          </a:p>
          <a:p>
            <a:r>
              <a:rPr lang="fr-FR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&gt;import json</a:t>
            </a:r>
          </a:p>
          <a:p>
            <a:r>
              <a:rPr lang="fr-FR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&gt;json.loads(response.text)[‘status’]</a:t>
            </a:r>
          </a:p>
          <a:p>
            <a:r>
              <a:rPr lang="fr-FR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u’submitted’</a:t>
            </a:r>
            <a:endParaRPr lang="fr-FR" sz="1200" b="1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505" y="3458817"/>
            <a:ext cx="3135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CRAVAT result comes to your email.</a:t>
            </a:r>
            <a:endParaRPr lang="en-US" sz="1600"/>
          </a:p>
        </p:txBody>
      </p:sp>
      <p:cxnSp>
        <p:nvCxnSpPr>
          <p:cNvPr id="8" name="Straight Arrow Connector 7"/>
          <p:cNvCxnSpPr>
            <a:stCxn id="9" idx="1"/>
          </p:cNvCxnSpPr>
          <p:nvPr/>
        </p:nvCxnSpPr>
        <p:spPr>
          <a:xfrm flipH="1">
            <a:off x="3389243" y="1674576"/>
            <a:ext cx="1958009" cy="1244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47252" y="1520687"/>
            <a:ext cx="953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FF0000"/>
                </a:solidFill>
              </a:rPr>
              <a:t>Your email</a:t>
            </a:r>
            <a:endParaRPr lang="en-US" sz="140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505" y="6440557"/>
            <a:ext cx="4590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/>
              <a:t>More information at http://www.cravat.us/help.jsp</a:t>
            </a:r>
            <a:endParaRPr lang="en-US" sz="1600" b="1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5715000" y="1918252"/>
            <a:ext cx="844826" cy="298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23383" y="1752600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FF0000"/>
                </a:solidFill>
              </a:rPr>
              <a:t>Input file</a:t>
            </a:r>
            <a:endParaRPr lang="en-US" sz="140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505" y="4075043"/>
            <a:ext cx="353782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If you get an error with “import requests”, run</a:t>
            </a:r>
          </a:p>
          <a:p>
            <a:r>
              <a:rPr lang="en-US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&gt;pip install requests</a:t>
            </a:r>
            <a:endParaRPr lang="en-US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7505" y="417443"/>
            <a:ext cx="81307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Submitting Full Jobs for Batch Processing Progmatically (Python)</a:t>
            </a:r>
          </a:p>
        </p:txBody>
      </p:sp>
    </p:spTree>
    <p:extLst>
      <p:ext uri="{BB962C8B-B14F-4D97-AF65-F5344CB8AC3E}">
        <p14:creationId xmlns:p14="http://schemas.microsoft.com/office/powerpoint/2010/main" val="52102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505" y="417443"/>
            <a:ext cx="5700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Getting Annotation on Variants Using Galaxy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37629" y="2015326"/>
            <a:ext cx="8707870" cy="4344062"/>
            <a:chOff x="266204" y="2260077"/>
            <a:chExt cx="8707870" cy="4344062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0242"/>
            <a:stretch/>
          </p:blipFill>
          <p:spPr bwMode="auto">
            <a:xfrm>
              <a:off x="266204" y="2260077"/>
              <a:ext cx="8707870" cy="4344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1844537" y="3965575"/>
              <a:ext cx="5317435" cy="2222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07505" y="1270968"/>
            <a:ext cx="4040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Galaxy: Online bioinformatics workbench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505" y="417443"/>
            <a:ext cx="6755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Getting Annotation on Multiple Variants Using Galaxy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7444" y="1036570"/>
            <a:ext cx="6424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Test URL (just for this class): </a:t>
            </a:r>
            <a:r>
              <a:rPr 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projects.insilico.us.com:8082</a:t>
            </a:r>
            <a:endParaRPr lang="en-US" sz="16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978"/>
          <a:stretch/>
        </p:blipFill>
        <p:spPr bwMode="auto">
          <a:xfrm>
            <a:off x="258417" y="1948072"/>
            <a:ext cx="8694601" cy="3856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val 16"/>
          <p:cNvSpPr/>
          <p:nvPr/>
        </p:nvSpPr>
        <p:spPr>
          <a:xfrm>
            <a:off x="283679" y="3482217"/>
            <a:ext cx="628650" cy="180975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endCxn id="17" idx="6"/>
          </p:cNvCxnSpPr>
          <p:nvPr/>
        </p:nvCxnSpPr>
        <p:spPr>
          <a:xfrm flipH="1">
            <a:off x="912329" y="3558209"/>
            <a:ext cx="618297" cy="144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41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25"/>
          <a:stretch/>
        </p:blipFill>
        <p:spPr bwMode="auto">
          <a:xfrm>
            <a:off x="188927" y="1948071"/>
            <a:ext cx="8805986" cy="3921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7505" y="417443"/>
            <a:ext cx="6755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Getting Annotation on Multiple Variants Using Galaxy</a:t>
            </a:r>
          </a:p>
        </p:txBody>
      </p:sp>
      <p:sp>
        <p:nvSpPr>
          <p:cNvPr id="17" name="Oval 16"/>
          <p:cNvSpPr/>
          <p:nvPr/>
        </p:nvSpPr>
        <p:spPr>
          <a:xfrm>
            <a:off x="381000" y="3661121"/>
            <a:ext cx="566738" cy="180975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endCxn id="17" idx="6"/>
          </p:cNvCxnSpPr>
          <p:nvPr/>
        </p:nvCxnSpPr>
        <p:spPr>
          <a:xfrm flipH="1">
            <a:off x="947738" y="3558209"/>
            <a:ext cx="841308" cy="19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7444" y="1036570"/>
            <a:ext cx="6424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Test URL (just for this class): </a:t>
            </a:r>
            <a:r>
              <a:rPr 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projects.insilico.us.com:8082</a:t>
            </a:r>
            <a:endParaRPr lang="en-US" sz="16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81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738"/>
          <a:stretch/>
        </p:blipFill>
        <p:spPr bwMode="auto">
          <a:xfrm>
            <a:off x="209551" y="1609726"/>
            <a:ext cx="8686800" cy="4986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7505" y="417443"/>
            <a:ext cx="6755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Getting Annotation on Multiple Variants Using Galaxy</a:t>
            </a:r>
          </a:p>
        </p:txBody>
      </p:sp>
      <p:sp>
        <p:nvSpPr>
          <p:cNvPr id="17" name="Oval 16"/>
          <p:cNvSpPr/>
          <p:nvPr/>
        </p:nvSpPr>
        <p:spPr>
          <a:xfrm>
            <a:off x="3505200" y="6029326"/>
            <a:ext cx="1314450" cy="3810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endCxn id="17" idx="0"/>
          </p:cNvCxnSpPr>
          <p:nvPr/>
        </p:nvCxnSpPr>
        <p:spPr>
          <a:xfrm flipH="1">
            <a:off x="4162425" y="5191125"/>
            <a:ext cx="295275" cy="8382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7444" y="1036570"/>
            <a:ext cx="6424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Test URL (just for this class): </a:t>
            </a:r>
            <a:r>
              <a:rPr 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projects.insilico.us.com:8082</a:t>
            </a:r>
            <a:endParaRPr lang="en-US" sz="16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97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25"/>
          <a:stretch/>
        </p:blipFill>
        <p:spPr bwMode="auto">
          <a:xfrm>
            <a:off x="190501" y="1590676"/>
            <a:ext cx="8724900" cy="5052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7505" y="417443"/>
            <a:ext cx="6755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>
                <a:latin typeface="Aharoni" panose="02010803020104030203" pitchFamily="2" charset="-79"/>
                <a:cs typeface="Aharoni" panose="02010803020104030203" pitchFamily="2" charset="-79"/>
              </a:rPr>
              <a:t>Getting Annotation on Multiple Variants Using Galaxy</a:t>
            </a:r>
          </a:p>
        </p:txBody>
      </p:sp>
      <p:sp>
        <p:nvSpPr>
          <p:cNvPr id="17" name="Oval 16"/>
          <p:cNvSpPr/>
          <p:nvPr/>
        </p:nvSpPr>
        <p:spPr>
          <a:xfrm>
            <a:off x="1438275" y="3648076"/>
            <a:ext cx="1114425" cy="3810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619875" y="6029326"/>
            <a:ext cx="619125" cy="3810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endCxn id="10" idx="7"/>
          </p:cNvCxnSpPr>
          <p:nvPr/>
        </p:nvCxnSpPr>
        <p:spPr>
          <a:xfrm flipH="1">
            <a:off x="7148331" y="5381625"/>
            <a:ext cx="281169" cy="7034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17444" y="1036570"/>
            <a:ext cx="6424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Test URL (just for this class): </a:t>
            </a:r>
            <a:r>
              <a:rPr 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projects.insilico.us.com:8082</a:t>
            </a:r>
            <a:endParaRPr lang="en-US" sz="16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52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3047</TotalTime>
  <Words>800</Words>
  <Application>Microsoft Office PowerPoint</Application>
  <PresentationFormat>On-screen Show (4:3)</PresentationFormat>
  <Paragraphs>180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 Silico Solutions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Rick Kim</dc:creator>
  <cp:lastModifiedBy>Rick Kim</cp:lastModifiedBy>
  <cp:revision>30</cp:revision>
  <dcterms:created xsi:type="dcterms:W3CDTF">2016-03-07T15:36:27Z</dcterms:created>
  <dcterms:modified xsi:type="dcterms:W3CDTF">2016-03-09T18:23:40Z</dcterms:modified>
</cp:coreProperties>
</file>