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  <p:sldId id="260" r:id="rId5"/>
    <p:sldId id="262" r:id="rId6"/>
    <p:sldId id="263" r:id="rId7"/>
    <p:sldId id="270" r:id="rId8"/>
    <p:sldId id="261" r:id="rId9"/>
    <p:sldId id="264" r:id="rId10"/>
    <p:sldId id="271" r:id="rId11"/>
    <p:sldId id="257" r:id="rId12"/>
    <p:sldId id="258" r:id="rId13"/>
    <p:sldId id="272" r:id="rId14"/>
    <p:sldId id="265" r:id="rId15"/>
    <p:sldId id="273" r:id="rId16"/>
    <p:sldId id="259" r:id="rId17"/>
    <p:sldId id="274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72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4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73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12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087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42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11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69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732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0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64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0CDAE-7D74-4056-AD34-819E083F0C31}" type="datetimeFigureOut">
              <a:rPr lang="en-US" smtClean="0"/>
              <a:t>2/18/16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93697-622A-4F4F-8A4C-3786F13C3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1676400"/>
            <a:ext cx="6629400" cy="1470025"/>
          </a:xfrm>
        </p:spPr>
        <p:txBody>
          <a:bodyPr/>
          <a:lstStyle/>
          <a:p>
            <a:r>
              <a:rPr lang="en-US" dirty="0" smtClean="0"/>
              <a:t>Mutation Calling</a:t>
            </a:r>
            <a:br>
              <a:rPr lang="en-US" dirty="0" smtClean="0"/>
            </a:br>
            <a:r>
              <a:rPr lang="en-US" dirty="0" smtClean="0"/>
              <a:t>IGV Exercises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667000"/>
            <a:ext cx="2886075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1902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the genomic position: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sz="3600" b="1" dirty="0" err="1"/>
              <a:t>chr</a:t>
            </a:r>
            <a:r>
              <a:rPr lang="en-US" sz="3600" b="1" dirty="0"/>
              <a:t> 2 </a:t>
            </a:r>
            <a:r>
              <a:rPr lang="en-US" sz="3600" b="1" dirty="0" smtClean="0"/>
              <a:t>  136575534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would the impact of this mutation be? </a:t>
            </a:r>
          </a:p>
        </p:txBody>
      </p:sp>
    </p:spTree>
    <p:extLst>
      <p:ext uri="{BB962C8B-B14F-4D97-AF65-F5344CB8AC3E}">
        <p14:creationId xmlns:p14="http://schemas.microsoft.com/office/powerpoint/2010/main" val="3426909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 </a:t>
            </a:r>
            <a:r>
              <a:rPr lang="en-US" dirty="0" err="1" smtClean="0"/>
              <a:t>Chr</a:t>
            </a:r>
            <a:r>
              <a:rPr lang="en-US" dirty="0" smtClean="0"/>
              <a:t> 2 136575534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1" y="1718361"/>
            <a:ext cx="9156701" cy="513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13500" y="3843636"/>
            <a:ext cx="10095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Negative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Strand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Gene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413500" y="4766966"/>
            <a:ext cx="368300" cy="79563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836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0485"/>
          </a:xfrm>
        </p:spPr>
        <p:txBody>
          <a:bodyPr/>
          <a:lstStyle/>
          <a:p>
            <a:r>
              <a:rPr lang="en-US" dirty="0" smtClean="0"/>
              <a:t>#3 </a:t>
            </a:r>
            <a:r>
              <a:rPr lang="en-US" dirty="0" err="1" smtClean="0"/>
              <a:t>Chr</a:t>
            </a:r>
            <a:r>
              <a:rPr lang="en-US" dirty="0" smtClean="0"/>
              <a:t> 2 136575534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13500" y="3843636"/>
            <a:ext cx="10095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Negative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Strand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Gene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413500" y="4766966"/>
            <a:ext cx="368300" cy="79563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0485"/>
            <a:ext cx="9144000" cy="6022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6400" y="3830936"/>
            <a:ext cx="19847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Gene: LCT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Missense Mutation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Atc</a:t>
            </a:r>
            <a:r>
              <a:rPr lang="en-US" dirty="0" smtClean="0">
                <a:solidFill>
                  <a:srgbClr val="C00000"/>
                </a:solidFill>
              </a:rPr>
              <a:t>-&gt;</a:t>
            </a:r>
            <a:r>
              <a:rPr lang="en-US" dirty="0" err="1" smtClean="0">
                <a:solidFill>
                  <a:srgbClr val="C00000"/>
                </a:solidFill>
              </a:rPr>
              <a:t>Gtc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Protein I to V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569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Exercise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3726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Go to the genomic position: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sz="3600" b="1" dirty="0" err="1" smtClean="0"/>
              <a:t>chr</a:t>
            </a:r>
            <a:r>
              <a:rPr lang="en-US" sz="3600" b="1" dirty="0" smtClean="0"/>
              <a:t>  2   272256</a:t>
            </a:r>
          </a:p>
          <a:p>
            <a:endParaRPr lang="en-US" dirty="0" smtClean="0"/>
          </a:p>
          <a:p>
            <a:r>
              <a:rPr lang="en-US" dirty="0"/>
              <a:t>If T was mutated to G what would the impact be?</a:t>
            </a:r>
          </a:p>
          <a:p>
            <a:r>
              <a:rPr lang="en-US" dirty="0" smtClean="0"/>
              <a:t>If </a:t>
            </a:r>
            <a:r>
              <a:rPr lang="en-US" dirty="0"/>
              <a:t>a G was inserted at the position what would the impact be?</a:t>
            </a:r>
          </a:p>
          <a:p>
            <a:r>
              <a:rPr lang="en-US" dirty="0" smtClean="0"/>
              <a:t>If </a:t>
            </a:r>
            <a:r>
              <a:rPr lang="en-US" dirty="0"/>
              <a:t>TGA was deleted at the position what would the impact be?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339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229600" cy="838200"/>
          </a:xfrm>
        </p:spPr>
        <p:txBody>
          <a:bodyPr/>
          <a:lstStyle/>
          <a:p>
            <a:r>
              <a:rPr lang="en-US" dirty="0" smtClean="0"/>
              <a:t>#4 chr2 272256  T to G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42950"/>
            <a:ext cx="8458200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0200" y="3302000"/>
            <a:ext cx="39704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Multiple Effects  on different transcripts: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Gene: ACP1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NM_070099        NM_001040649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gTg</a:t>
            </a:r>
            <a:r>
              <a:rPr lang="en-US" dirty="0" smtClean="0">
                <a:solidFill>
                  <a:srgbClr val="C00000"/>
                </a:solidFill>
              </a:rPr>
              <a:t>-&gt;</a:t>
            </a:r>
            <a:r>
              <a:rPr lang="en-US" dirty="0" err="1" smtClean="0">
                <a:solidFill>
                  <a:srgbClr val="C00000"/>
                </a:solidFill>
              </a:rPr>
              <a:t>gGg</a:t>
            </a:r>
            <a:r>
              <a:rPr lang="en-US" dirty="0" smtClean="0">
                <a:solidFill>
                  <a:srgbClr val="C00000"/>
                </a:solidFill>
              </a:rPr>
              <a:t>              </a:t>
            </a:r>
            <a:r>
              <a:rPr lang="en-US" dirty="0" err="1" smtClean="0">
                <a:solidFill>
                  <a:srgbClr val="C00000"/>
                </a:solidFill>
              </a:rPr>
              <a:t>Tga</a:t>
            </a:r>
            <a:r>
              <a:rPr lang="en-US" dirty="0" smtClean="0">
                <a:solidFill>
                  <a:srgbClr val="C00000"/>
                </a:solidFill>
              </a:rPr>
              <a:t>-&gt;</a:t>
            </a:r>
            <a:r>
              <a:rPr lang="en-US" dirty="0" err="1" smtClean="0">
                <a:solidFill>
                  <a:srgbClr val="C00000"/>
                </a:solidFill>
              </a:rPr>
              <a:t>Gga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V to G                    Stop to 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486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Exercise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372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Go to the genomic position: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sz="3600" b="1" dirty="0" err="1"/>
              <a:t>chr</a:t>
            </a:r>
            <a:r>
              <a:rPr lang="en-US" sz="3600" b="1" dirty="0"/>
              <a:t> 13  32953452</a:t>
            </a:r>
            <a:endParaRPr lang="en-US" dirty="0" smtClean="0"/>
          </a:p>
          <a:p>
            <a:r>
              <a:rPr lang="en-US" dirty="0"/>
              <a:t>If the 'G' that shows up on one read represented a real mutation, what would the impact on the protein be?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1212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#5 </a:t>
            </a:r>
            <a:r>
              <a:rPr lang="en-US" dirty="0" err="1" smtClean="0"/>
              <a:t>Chr</a:t>
            </a:r>
            <a:r>
              <a:rPr lang="en-US" dirty="0" smtClean="0"/>
              <a:t> 13  32953452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13500" y="3843636"/>
            <a:ext cx="10095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Negative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Strand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Gene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413500" y="4766966"/>
            <a:ext cx="368300" cy="79563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1390"/>
            <a:ext cx="9144000" cy="612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71600" y="3964454"/>
            <a:ext cx="33641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If the G represented a real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Variant, impact: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SpliceSite</a:t>
            </a:r>
            <a:r>
              <a:rPr lang="en-US" dirty="0" smtClean="0">
                <a:solidFill>
                  <a:srgbClr val="C00000"/>
                </a:solidFill>
              </a:rPr>
              <a:t> mutation with potential</a:t>
            </a:r>
          </a:p>
          <a:p>
            <a:r>
              <a:rPr lang="en-US" dirty="0">
                <a:solidFill>
                  <a:srgbClr val="C00000"/>
                </a:solidFill>
              </a:rPr>
              <a:t>t</a:t>
            </a:r>
            <a:r>
              <a:rPr lang="en-US" dirty="0" smtClean="0">
                <a:solidFill>
                  <a:srgbClr val="C00000"/>
                </a:solidFill>
              </a:rPr>
              <a:t>o cause exon skip.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053" name="Picture 5" descr="http://upload.wikimedia.org/wikipedia/commons/0/0c/RNA_Splicing-Splice_Sit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744090"/>
            <a:ext cx="56673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569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Exercise 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372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Go to the genomic position: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sz="3600" b="1" dirty="0" err="1"/>
              <a:t>chr</a:t>
            </a:r>
            <a:r>
              <a:rPr lang="en-US" sz="3600" b="1" dirty="0"/>
              <a:t> 2 </a:t>
            </a:r>
            <a:r>
              <a:rPr lang="en-US" sz="3600" b="1" dirty="0" smtClean="0"/>
              <a:t>11094125</a:t>
            </a:r>
          </a:p>
          <a:p>
            <a:pPr marL="0" indent="0">
              <a:buNone/>
            </a:pPr>
            <a:endParaRPr lang="en-US" sz="3600" b="1" dirty="0"/>
          </a:p>
          <a:p>
            <a:r>
              <a:rPr lang="en-US" dirty="0"/>
              <a:t>Is there any reason to have reduced confidence in a mutation call here?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88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#6 </a:t>
            </a:r>
            <a:r>
              <a:rPr lang="en-US" dirty="0" err="1" smtClean="0"/>
              <a:t>Chr</a:t>
            </a:r>
            <a:r>
              <a:rPr lang="en-US" dirty="0" smtClean="0"/>
              <a:t> 2 11094125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49300"/>
            <a:ext cx="8458200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0" y="5029200"/>
            <a:ext cx="2451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Low Complexity Region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Makes Mutation Calling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Less Reliable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191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4983163"/>
          </a:xfrm>
        </p:spPr>
        <p:txBody>
          <a:bodyPr/>
          <a:lstStyle/>
          <a:p>
            <a:r>
              <a:rPr lang="en-US" dirty="0" smtClean="0"/>
              <a:t>Run IGV – Web search IGV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(Integrative Genomics Viewer)</a:t>
            </a:r>
          </a:p>
          <a:p>
            <a:pPr lvl="1"/>
            <a:r>
              <a:rPr lang="en-US" dirty="0" smtClean="0"/>
              <a:t>Go to Download page – may need to provide email</a:t>
            </a:r>
          </a:p>
          <a:p>
            <a:pPr lvl="1"/>
            <a:r>
              <a:rPr lang="en-US" dirty="0" smtClean="0"/>
              <a:t>Launch with </a:t>
            </a:r>
            <a:r>
              <a:rPr lang="en-US" dirty="0" err="1" smtClean="0"/>
              <a:t>JavaWebStart</a:t>
            </a:r>
            <a:r>
              <a:rPr lang="en-US" dirty="0" smtClean="0"/>
              <a:t> – 1.2 GB will work</a:t>
            </a:r>
          </a:p>
          <a:p>
            <a:r>
              <a:rPr lang="en-US" dirty="0" smtClean="0"/>
              <a:t>Set genome (top left) to Human hg19</a:t>
            </a:r>
          </a:p>
          <a:p>
            <a:r>
              <a:rPr lang="en-US" dirty="0" smtClean="0"/>
              <a:t>Copy  </a:t>
            </a:r>
            <a:r>
              <a:rPr lang="en-US" dirty="0" err="1" smtClean="0"/>
              <a:t>Exome.bam</a:t>
            </a:r>
            <a:r>
              <a:rPr lang="en-US" dirty="0" smtClean="0"/>
              <a:t> </a:t>
            </a:r>
            <a:r>
              <a:rPr lang="en-US" dirty="0" err="1" smtClean="0"/>
              <a:t>Exome.bam.bai</a:t>
            </a:r>
            <a:r>
              <a:rPr lang="en-US" dirty="0" smtClean="0"/>
              <a:t> and </a:t>
            </a:r>
            <a:r>
              <a:rPr lang="en-US" dirty="0" err="1" smtClean="0"/>
              <a:t>Exome.bam.tdf</a:t>
            </a:r>
            <a:r>
              <a:rPr lang="en-US" dirty="0" smtClean="0"/>
              <a:t> to your computer.</a:t>
            </a:r>
          </a:p>
          <a:p>
            <a:r>
              <a:rPr lang="en-US" dirty="0" smtClean="0"/>
              <a:t>Use File / Load from File to open the .bam file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888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BRCA2 gene. </a:t>
            </a:r>
            <a:endParaRPr lang="en-US" dirty="0" smtClean="0"/>
          </a:p>
          <a:p>
            <a:r>
              <a:rPr lang="en-US" dirty="0" smtClean="0"/>
              <a:t>Double click to zoom in and see the reads </a:t>
            </a:r>
          </a:p>
          <a:p>
            <a:r>
              <a:rPr lang="en-US" dirty="0" smtClean="0"/>
              <a:t>Can </a:t>
            </a:r>
            <a:r>
              <a:rPr lang="en-US" dirty="0"/>
              <a:t>you find a mutation </a:t>
            </a:r>
            <a:r>
              <a:rPr lang="en-US" dirty="0" smtClean="0"/>
              <a:t>in BRCA2 that </a:t>
            </a:r>
            <a:r>
              <a:rPr lang="en-US" dirty="0"/>
              <a:t>will affect the </a:t>
            </a:r>
            <a:r>
              <a:rPr lang="en-US" dirty="0" smtClean="0"/>
              <a:t>protein </a:t>
            </a:r>
            <a:r>
              <a:rPr lang="en-US" dirty="0"/>
              <a:t>sequence of the gene? 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so, what is the codon change and protein impact? </a:t>
            </a:r>
          </a:p>
        </p:txBody>
      </p:sp>
    </p:spTree>
    <p:extLst>
      <p:ext uri="{BB962C8B-B14F-4D97-AF65-F5344CB8AC3E}">
        <p14:creationId xmlns:p14="http://schemas.microsoft.com/office/powerpoint/2010/main" val="1200395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dirty="0" smtClean="0"/>
              <a:t>#1 BRCA2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2947"/>
            <a:ext cx="9144000" cy="5615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0" y="4050473"/>
            <a:ext cx="25226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No Variant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Poor Coverage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Lack of supporting Reads</a:t>
            </a:r>
          </a:p>
        </p:txBody>
      </p:sp>
    </p:spTree>
    <p:extLst>
      <p:ext uri="{BB962C8B-B14F-4D97-AF65-F5344CB8AC3E}">
        <p14:creationId xmlns:p14="http://schemas.microsoft.com/office/powerpoint/2010/main" val="1883553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38100"/>
            <a:ext cx="8229600" cy="914400"/>
          </a:xfrm>
        </p:spPr>
        <p:txBody>
          <a:bodyPr/>
          <a:lstStyle/>
          <a:p>
            <a:r>
              <a:rPr lang="en-US" dirty="0" smtClean="0"/>
              <a:t>#1 BRCA2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258544"/>
            <a:ext cx="9118600" cy="559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47800" y="3962400"/>
            <a:ext cx="2238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Variant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But No Coding Impact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241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31389"/>
            <a:ext cx="9144000" cy="612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38100"/>
            <a:ext cx="8229600" cy="914400"/>
          </a:xfrm>
        </p:spPr>
        <p:txBody>
          <a:bodyPr/>
          <a:lstStyle/>
          <a:p>
            <a:r>
              <a:rPr lang="en-US" dirty="0" smtClean="0"/>
              <a:t>#1 BRCA2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4267200"/>
            <a:ext cx="24091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Gene: BRCA2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gTa</a:t>
            </a:r>
            <a:r>
              <a:rPr lang="en-US" dirty="0" smtClean="0">
                <a:solidFill>
                  <a:srgbClr val="C00000"/>
                </a:solidFill>
              </a:rPr>
              <a:t>-&gt;</a:t>
            </a:r>
            <a:r>
              <a:rPr lang="en-US" dirty="0" err="1" smtClean="0">
                <a:solidFill>
                  <a:srgbClr val="C00000"/>
                </a:solidFill>
              </a:rPr>
              <a:t>gCa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Protein: Val(V) to Ala(A)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Missense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065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the genomic position: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sz="3600" b="1" dirty="0" err="1" smtClean="0"/>
              <a:t>chr</a:t>
            </a:r>
            <a:r>
              <a:rPr lang="en-US" sz="3600" b="1" dirty="0" smtClean="0"/>
              <a:t> </a:t>
            </a:r>
            <a:r>
              <a:rPr lang="en-US" sz="3600" b="1" dirty="0"/>
              <a:t>10 </a:t>
            </a:r>
            <a:r>
              <a:rPr lang="en-US" sz="3600" b="1" dirty="0" smtClean="0"/>
              <a:t>  124066731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How would you characterize this mutation? </a:t>
            </a:r>
            <a:endParaRPr lang="en-US" dirty="0" smtClean="0"/>
          </a:p>
          <a:p>
            <a:r>
              <a:rPr lang="en-US" dirty="0"/>
              <a:t>What is its </a:t>
            </a:r>
            <a:r>
              <a:rPr lang="en-US" dirty="0" smtClean="0"/>
              <a:t>protein impact?</a:t>
            </a:r>
          </a:p>
        </p:txBody>
      </p:sp>
    </p:spTree>
    <p:extLst>
      <p:ext uri="{BB962C8B-B14F-4D97-AF65-F5344CB8AC3E}">
        <p14:creationId xmlns:p14="http://schemas.microsoft.com/office/powerpoint/2010/main" val="3511237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-25400"/>
            <a:ext cx="8229600" cy="1143000"/>
          </a:xfrm>
        </p:spPr>
        <p:txBody>
          <a:bodyPr/>
          <a:lstStyle/>
          <a:p>
            <a:r>
              <a:rPr lang="en-US" dirty="0" smtClean="0"/>
              <a:t>#2 </a:t>
            </a:r>
            <a:r>
              <a:rPr lang="en-US" dirty="0" err="1" smtClean="0"/>
              <a:t>Chr</a:t>
            </a:r>
            <a:r>
              <a:rPr lang="en-US" dirty="0" smtClean="0"/>
              <a:t> 10 124066731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851813"/>
            <a:ext cx="9118600" cy="600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5000" y="3352800"/>
            <a:ext cx="15517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Gene: BTBD16</a:t>
            </a:r>
          </a:p>
          <a:p>
            <a:r>
              <a:rPr lang="en-US" b="1" dirty="0" err="1" smtClean="0">
                <a:solidFill>
                  <a:srgbClr val="C00000"/>
                </a:solidFill>
              </a:rPr>
              <a:t>ctT</a:t>
            </a:r>
            <a:r>
              <a:rPr lang="en-US" b="1" dirty="0" smtClean="0">
                <a:solidFill>
                  <a:srgbClr val="C00000"/>
                </a:solidFill>
              </a:rPr>
              <a:t>_&gt;</a:t>
            </a:r>
            <a:r>
              <a:rPr lang="en-US" b="1" dirty="0" err="1" smtClean="0">
                <a:solidFill>
                  <a:srgbClr val="C00000"/>
                </a:solidFill>
              </a:rPr>
              <a:t>ctG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err="1" smtClean="0">
                <a:solidFill>
                  <a:srgbClr val="C00000"/>
                </a:solidFill>
              </a:rPr>
              <a:t>Hetrozygous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Protein L to L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Synonymous</a:t>
            </a:r>
          </a:p>
        </p:txBody>
      </p:sp>
    </p:spTree>
    <p:extLst>
      <p:ext uri="{BB962C8B-B14F-4D97-AF65-F5344CB8AC3E}">
        <p14:creationId xmlns:p14="http://schemas.microsoft.com/office/powerpoint/2010/main" val="1883553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837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Zygosity</a:t>
            </a:r>
            <a:r>
              <a:rPr lang="en-US" dirty="0" smtClean="0"/>
              <a:t> call in cancer is complicated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1137134"/>
            <a:ext cx="4784725" cy="5720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39000" y="289560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K562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966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319</Words>
  <Application>Microsoft Macintosh PowerPoint</Application>
  <PresentationFormat>On-screen Show (4:3)</PresentationFormat>
  <Paragraphs>96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Mutation Calling IGV Exercises</vt:lpstr>
      <vt:lpstr>Setup</vt:lpstr>
      <vt:lpstr>Exercise #1</vt:lpstr>
      <vt:lpstr>#1 BRCA2</vt:lpstr>
      <vt:lpstr>#1 BRCA2</vt:lpstr>
      <vt:lpstr>#1 BRCA2</vt:lpstr>
      <vt:lpstr>Exercise #2</vt:lpstr>
      <vt:lpstr>#2 Chr 10 124066731</vt:lpstr>
      <vt:lpstr>Zygosity call in cancer is complicated</vt:lpstr>
      <vt:lpstr>Exercise #3</vt:lpstr>
      <vt:lpstr>#3 Chr 2 136575534</vt:lpstr>
      <vt:lpstr>#3 Chr 2 136575534</vt:lpstr>
      <vt:lpstr>Exercise #4</vt:lpstr>
      <vt:lpstr>#4 chr2 272256  T to G</vt:lpstr>
      <vt:lpstr>Exercise #5</vt:lpstr>
      <vt:lpstr>#5 Chr 13  32953452</vt:lpstr>
      <vt:lpstr>Exercise #6</vt:lpstr>
      <vt:lpstr>#6 Chr 2 11094125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Mutation Calling IGV Exercises</dc:title>
  <dc:creator>mryan</dc:creator>
  <cp:lastModifiedBy>Mac User</cp:lastModifiedBy>
  <cp:revision>18</cp:revision>
  <dcterms:created xsi:type="dcterms:W3CDTF">2015-03-11T15:19:27Z</dcterms:created>
  <dcterms:modified xsi:type="dcterms:W3CDTF">2016-02-18T20:04:18Z</dcterms:modified>
</cp:coreProperties>
</file>