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 id="2147483648" r:id="rId5"/>
  </p:sldMasterIdLst>
  <p:notesMasterIdLst>
    <p:notesMasterId r:id="rId56"/>
  </p:notesMasterIdLst>
  <p:handoutMasterIdLst>
    <p:handoutMasterId r:id="rId57"/>
  </p:handoutMasterIdLst>
  <p:sldIdLst>
    <p:sldId id="263" r:id="rId6"/>
    <p:sldId id="329" r:id="rId7"/>
    <p:sldId id="331" r:id="rId8"/>
    <p:sldId id="332" r:id="rId9"/>
    <p:sldId id="372" r:id="rId10"/>
    <p:sldId id="374" r:id="rId11"/>
    <p:sldId id="336" r:id="rId12"/>
    <p:sldId id="391" r:id="rId13"/>
    <p:sldId id="337" r:id="rId14"/>
    <p:sldId id="338" r:id="rId15"/>
    <p:sldId id="339" r:id="rId16"/>
    <p:sldId id="340" r:id="rId17"/>
    <p:sldId id="341" r:id="rId18"/>
    <p:sldId id="342" r:id="rId19"/>
    <p:sldId id="343" r:id="rId20"/>
    <p:sldId id="344" r:id="rId21"/>
    <p:sldId id="345" r:id="rId22"/>
    <p:sldId id="392" r:id="rId23"/>
    <p:sldId id="346" r:id="rId24"/>
    <p:sldId id="347" r:id="rId25"/>
    <p:sldId id="398" r:id="rId26"/>
    <p:sldId id="402" r:id="rId27"/>
    <p:sldId id="400" r:id="rId28"/>
    <p:sldId id="401" r:id="rId29"/>
    <p:sldId id="348" r:id="rId30"/>
    <p:sldId id="349" r:id="rId31"/>
    <p:sldId id="350" r:id="rId32"/>
    <p:sldId id="351" r:id="rId33"/>
    <p:sldId id="352" r:id="rId34"/>
    <p:sldId id="353" r:id="rId35"/>
    <p:sldId id="354" r:id="rId36"/>
    <p:sldId id="355" r:id="rId37"/>
    <p:sldId id="356" r:id="rId38"/>
    <p:sldId id="357" r:id="rId39"/>
    <p:sldId id="358" r:id="rId40"/>
    <p:sldId id="359" r:id="rId41"/>
    <p:sldId id="360" r:id="rId42"/>
    <p:sldId id="393" r:id="rId43"/>
    <p:sldId id="396" r:id="rId44"/>
    <p:sldId id="395" r:id="rId45"/>
    <p:sldId id="361" r:id="rId46"/>
    <p:sldId id="362" r:id="rId47"/>
    <p:sldId id="363" r:id="rId48"/>
    <p:sldId id="364" r:id="rId49"/>
    <p:sldId id="365" r:id="rId50"/>
    <p:sldId id="366" r:id="rId51"/>
    <p:sldId id="367" r:id="rId52"/>
    <p:sldId id="368" r:id="rId53"/>
    <p:sldId id="369" r:id="rId54"/>
    <p:sldId id="370" r:id="rId55"/>
  </p:sldIdLst>
  <p:sldSz cx="9144000" cy="6858000" type="screen4x3"/>
  <p:notesSz cx="6670675" cy="9929813"/>
  <p:defaultText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E719"/>
    <a:srgbClr val="64B42D"/>
    <a:srgbClr val="009BDB"/>
    <a:srgbClr val="87898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531" autoAdjust="0"/>
  </p:normalViewPr>
  <p:slideViewPr>
    <p:cSldViewPr snapToGrid="0" snapToObjects="1">
      <p:cViewPr varScale="1">
        <p:scale>
          <a:sx n="115" d="100"/>
          <a:sy n="115" d="100"/>
        </p:scale>
        <p:origin x="2104"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handoutMaster" Target="handoutMasters/handout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890626" cy="496491"/>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778505" y="0"/>
            <a:ext cx="2890626" cy="496491"/>
          </a:xfrm>
          <a:prstGeom prst="rect">
            <a:avLst/>
          </a:prstGeom>
        </p:spPr>
        <p:txBody>
          <a:bodyPr vert="horz" lIns="91440" tIns="45720" rIns="91440" bIns="45720" rtlCol="0"/>
          <a:lstStyle>
            <a:lvl1pPr algn="r">
              <a:defRPr sz="1200"/>
            </a:lvl1pPr>
          </a:lstStyle>
          <a:p>
            <a:fld id="{88ADF75E-59E8-4648-88F6-CCFE712DF64C}" type="datetimeFigureOut">
              <a:rPr lang="sv-SE" smtClean="0"/>
              <a:t>2020-02-19</a:t>
            </a:fld>
            <a:endParaRPr lang="sv-SE"/>
          </a:p>
        </p:txBody>
      </p:sp>
      <p:sp>
        <p:nvSpPr>
          <p:cNvPr id="4" name="Platshållare för sidfot 3"/>
          <p:cNvSpPr>
            <a:spLocks noGrp="1"/>
          </p:cNvSpPr>
          <p:nvPr>
            <p:ph type="ftr" sz="quarter" idx="2"/>
          </p:nvPr>
        </p:nvSpPr>
        <p:spPr>
          <a:xfrm>
            <a:off x="0" y="9431599"/>
            <a:ext cx="2890626" cy="496491"/>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778505" y="9431599"/>
            <a:ext cx="2890626" cy="496491"/>
          </a:xfrm>
          <a:prstGeom prst="rect">
            <a:avLst/>
          </a:prstGeom>
        </p:spPr>
        <p:txBody>
          <a:bodyPr vert="horz" lIns="91440" tIns="45720" rIns="91440" bIns="45720" rtlCol="0" anchor="b"/>
          <a:lstStyle>
            <a:lvl1pPr algn="r">
              <a:defRPr sz="1200"/>
            </a:lvl1pPr>
          </a:lstStyle>
          <a:p>
            <a:fld id="{C975ED13-FB31-1D48-922D-2FADF268A61C}" type="slidenum">
              <a:rPr lang="sv-SE" smtClean="0"/>
              <a:t>‹#›</a:t>
            </a:fld>
            <a:endParaRPr lang="sv-SE"/>
          </a:p>
        </p:txBody>
      </p:sp>
    </p:spTree>
    <p:extLst>
      <p:ext uri="{BB962C8B-B14F-4D97-AF65-F5344CB8AC3E}">
        <p14:creationId xmlns:p14="http://schemas.microsoft.com/office/powerpoint/2010/main" val="13231508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890626" cy="496491"/>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778505" y="0"/>
            <a:ext cx="2890626" cy="496491"/>
          </a:xfrm>
          <a:prstGeom prst="rect">
            <a:avLst/>
          </a:prstGeom>
        </p:spPr>
        <p:txBody>
          <a:bodyPr vert="horz" lIns="91440" tIns="45720" rIns="91440" bIns="45720" rtlCol="0"/>
          <a:lstStyle>
            <a:lvl1pPr algn="r">
              <a:defRPr sz="1200"/>
            </a:lvl1pPr>
          </a:lstStyle>
          <a:p>
            <a:fld id="{B4643682-0408-7F48-BF88-F4669EC5E7FA}" type="datetimeFigureOut">
              <a:rPr lang="sv-SE" smtClean="0"/>
              <a:t>2020-02-19</a:t>
            </a:fld>
            <a:endParaRPr lang="sv-SE"/>
          </a:p>
        </p:txBody>
      </p:sp>
      <p:sp>
        <p:nvSpPr>
          <p:cNvPr id="4" name="Platshållare för bildobjekt 3"/>
          <p:cNvSpPr>
            <a:spLocks noGrp="1" noRot="1" noChangeAspect="1"/>
          </p:cNvSpPr>
          <p:nvPr>
            <p:ph type="sldImg" idx="2"/>
          </p:nvPr>
        </p:nvSpPr>
        <p:spPr>
          <a:xfrm>
            <a:off x="855663" y="746125"/>
            <a:ext cx="4959350" cy="3721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67068" y="4716662"/>
            <a:ext cx="5336540" cy="4468416"/>
          </a:xfrm>
          <a:prstGeom prst="rect">
            <a:avLst/>
          </a:prstGeom>
        </p:spPr>
        <p:txBody>
          <a:bodyPr vert="horz" lIns="91440" tIns="45720" rIns="91440" bIns="45720" rtlCol="0"/>
          <a:lstStyle/>
          <a:p>
            <a:pPr lvl="0"/>
            <a:r>
              <a:rPr lang="en-US"/>
              <a:t>Klicka här för att ändra format på bakgrundstexten</a:t>
            </a:r>
          </a:p>
          <a:p>
            <a:pPr lvl="1"/>
            <a:r>
              <a:rPr lang="en-US"/>
              <a:t>Nivå två</a:t>
            </a:r>
          </a:p>
          <a:p>
            <a:pPr lvl="2"/>
            <a:r>
              <a:rPr lang="en-US"/>
              <a:t>Nivå tre</a:t>
            </a:r>
          </a:p>
          <a:p>
            <a:pPr lvl="3"/>
            <a:r>
              <a:rPr lang="en-US"/>
              <a:t>Nivå fyra</a:t>
            </a:r>
          </a:p>
          <a:p>
            <a:pPr lvl="4"/>
            <a:r>
              <a:rPr lang="en-US"/>
              <a:t>Nivå fem</a:t>
            </a:r>
            <a:endParaRPr lang="sv-SE"/>
          </a:p>
        </p:txBody>
      </p:sp>
      <p:sp>
        <p:nvSpPr>
          <p:cNvPr id="6" name="Platshållare för sidfot 5"/>
          <p:cNvSpPr>
            <a:spLocks noGrp="1"/>
          </p:cNvSpPr>
          <p:nvPr>
            <p:ph type="ftr" sz="quarter" idx="4"/>
          </p:nvPr>
        </p:nvSpPr>
        <p:spPr>
          <a:xfrm>
            <a:off x="0" y="9431599"/>
            <a:ext cx="2890626" cy="496491"/>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778505" y="9431599"/>
            <a:ext cx="2890626" cy="496491"/>
          </a:xfrm>
          <a:prstGeom prst="rect">
            <a:avLst/>
          </a:prstGeom>
        </p:spPr>
        <p:txBody>
          <a:bodyPr vert="horz" lIns="91440" tIns="45720" rIns="91440" bIns="45720" rtlCol="0" anchor="b"/>
          <a:lstStyle>
            <a:lvl1pPr algn="r">
              <a:defRPr sz="1200"/>
            </a:lvl1pPr>
          </a:lstStyle>
          <a:p>
            <a:fld id="{F127026C-17DC-DD46-B5CF-AE79935486DF}" type="slidenum">
              <a:rPr lang="sv-SE" smtClean="0"/>
              <a:t>‹#›</a:t>
            </a:fld>
            <a:endParaRPr lang="sv-SE"/>
          </a:p>
        </p:txBody>
      </p:sp>
    </p:spTree>
    <p:extLst>
      <p:ext uri="{BB962C8B-B14F-4D97-AF65-F5344CB8AC3E}">
        <p14:creationId xmlns:p14="http://schemas.microsoft.com/office/powerpoint/2010/main" val="298319048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drät rubrik och text">
    <p:spTree>
      <p:nvGrpSpPr>
        <p:cNvPr id="1" name=""/>
        <p:cNvGrpSpPr/>
        <p:nvPr/>
      </p:nvGrpSpPr>
      <p:grpSpPr>
        <a:xfrm>
          <a:off x="0" y="0"/>
          <a:ext cx="0" cy="0"/>
          <a:chOff x="0" y="0"/>
          <a:chExt cx="0" cy="0"/>
        </a:xfrm>
      </p:grpSpPr>
      <p:sp>
        <p:nvSpPr>
          <p:cNvPr id="9" name="Rubrik 8"/>
          <p:cNvSpPr>
            <a:spLocks noGrp="1"/>
          </p:cNvSpPr>
          <p:nvPr>
            <p:ph type="title"/>
          </p:nvPr>
        </p:nvSpPr>
        <p:spPr>
          <a:xfrm>
            <a:off x="675268" y="4138341"/>
            <a:ext cx="7793464" cy="658540"/>
          </a:xfrm>
          <a:prstGeom prst="rect">
            <a:avLst/>
          </a:prstGeom>
        </p:spPr>
        <p:txBody>
          <a:bodyPr vert="horz" anchor="b" anchorCtr="0"/>
          <a:lstStyle>
            <a:lvl1pPr algn="l">
              <a:defRPr sz="3200">
                <a:solidFill>
                  <a:srgbClr val="FFFFFF"/>
                </a:solidFill>
              </a:defRPr>
            </a:lvl1pPr>
          </a:lstStyle>
          <a:p>
            <a:r>
              <a:rPr lang="sv-SE"/>
              <a:t>Klicka här för att ändra format</a:t>
            </a:r>
            <a:endParaRPr lang="sv-SE" dirty="0"/>
          </a:p>
        </p:txBody>
      </p:sp>
      <p:sp>
        <p:nvSpPr>
          <p:cNvPr id="11" name="Platshållare för text 10"/>
          <p:cNvSpPr>
            <a:spLocks noGrp="1"/>
          </p:cNvSpPr>
          <p:nvPr>
            <p:ph type="body" sz="quarter" idx="13"/>
          </p:nvPr>
        </p:nvSpPr>
        <p:spPr>
          <a:xfrm>
            <a:off x="675268" y="4796882"/>
            <a:ext cx="7793463" cy="914400"/>
          </a:xfrm>
          <a:prstGeom prst="rect">
            <a:avLst/>
          </a:prstGeom>
        </p:spPr>
        <p:txBody>
          <a:bodyPr vert="horz"/>
          <a:lstStyle>
            <a:lvl1pPr marL="0" indent="0" algn="l">
              <a:buFont typeface="Arial"/>
              <a:buNone/>
              <a:defRPr sz="1600" b="0" i="0">
                <a:solidFill>
                  <a:srgbClr val="FFFFFF"/>
                </a:solidFill>
                <a:latin typeface="Gotham-BookItalic"/>
                <a:cs typeface="Gotham-BookItalic"/>
              </a:defRPr>
            </a:lvl1pPr>
            <a:lvl2pPr marL="914400" indent="-457200">
              <a:buFont typeface="Arial"/>
              <a:buChar char="•"/>
              <a:defRPr/>
            </a:lvl2pPr>
            <a:lvl3pPr marL="1257300" indent="-342900">
              <a:buFont typeface="Arial"/>
              <a:buChar char="•"/>
              <a:defRPr/>
            </a:lvl3pPr>
            <a:lvl4pPr marL="1714500" indent="-342900">
              <a:buFont typeface="Arial"/>
              <a:buChar char="•"/>
              <a:defRPr/>
            </a:lvl4pPr>
            <a:lvl5pPr marL="2171700" indent="-342900">
              <a:buFont typeface="Arial"/>
              <a:buChar char="•"/>
              <a:defRPr/>
            </a:lvl5pPr>
          </a:lstStyle>
          <a:p>
            <a:pPr lvl="0"/>
            <a:r>
              <a:rPr lang="sv-SE"/>
              <a:t>Redigera format för bakgrundstext</a:t>
            </a:r>
          </a:p>
        </p:txBody>
      </p:sp>
    </p:spTree>
    <p:extLst>
      <p:ext uri="{BB962C8B-B14F-4D97-AF65-F5344CB8AC3E}">
        <p14:creationId xmlns:p14="http://schemas.microsoft.com/office/powerpoint/2010/main" val="1817952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AE4DD04F-8D43-4E94-85B2-2C67DBD17EFB}" type="datetime1">
              <a:rPr lang="en-US" smtClean="0"/>
              <a:t>2/19/20</a:t>
            </a:fld>
            <a:endParaRPr lang="sv-SE"/>
          </a:p>
        </p:txBody>
      </p:sp>
      <p:sp>
        <p:nvSpPr>
          <p:cNvPr id="3" name="Platshållare för sidfot 2"/>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039794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ild gradient">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C8FC7D8A-37FA-4D90-8A93-69459E106637}" type="datetime1">
              <a:rPr lang="en-US" smtClean="0"/>
              <a:t>2/19/20</a:t>
            </a:fld>
            <a:endParaRPr lang="sv-SE"/>
          </a:p>
        </p:txBody>
      </p:sp>
      <p:sp>
        <p:nvSpPr>
          <p:cNvPr id="3" name="Platshållare för sidfot 2"/>
          <p:cNvSpPr>
            <a:spLocks noGrp="1"/>
          </p:cNvSpPr>
          <p:nvPr>
            <p:ph type="ftr" sz="quarter" idx="11"/>
          </p:nvPr>
        </p:nvSpPr>
        <p:spPr/>
        <p:txBody>
          <a:bodyPr/>
          <a:lstStyle/>
          <a:p>
            <a:endParaRPr lang="sv-SE"/>
          </a:p>
        </p:txBody>
      </p:sp>
      <p:sp>
        <p:nvSpPr>
          <p:cNvPr id="5" name="Rektangel 4"/>
          <p:cNvSpPr/>
          <p:nvPr userDrawn="1"/>
        </p:nvSpPr>
        <p:spPr>
          <a:xfrm>
            <a:off x="429258" y="842767"/>
            <a:ext cx="8285484" cy="5520204"/>
          </a:xfrm>
          <a:prstGeom prst="rect">
            <a:avLst/>
          </a:prstGeom>
          <a:gradFill>
            <a:gsLst>
              <a:gs pos="0">
                <a:srgbClr val="009BDB">
                  <a:alpha val="90000"/>
                </a:srgbClr>
              </a:gs>
              <a:gs pos="100000">
                <a:schemeClr val="bg1">
                  <a:alpha val="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145878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lvl1pPr algn="l">
              <a:defRPr sz="3200"/>
            </a:lvl1pPr>
          </a:lstStyle>
          <a:p>
            <a:r>
              <a:rPr lang="en-US" dirty="0" err="1"/>
              <a:t>Klicka</a:t>
            </a:r>
            <a:r>
              <a:rPr lang="en-US" dirty="0"/>
              <a:t> </a:t>
            </a:r>
            <a:r>
              <a:rPr lang="en-US" dirty="0" err="1"/>
              <a:t>här</a:t>
            </a:r>
            <a:r>
              <a:rPr lang="en-US" dirty="0"/>
              <a:t> </a:t>
            </a:r>
            <a:r>
              <a:rPr lang="en-US" dirty="0" err="1"/>
              <a:t>för</a:t>
            </a:r>
            <a:r>
              <a:rPr lang="en-US" dirty="0"/>
              <a:t> </a:t>
            </a:r>
            <a:r>
              <a:rPr lang="en-US" dirty="0" err="1"/>
              <a:t>att</a:t>
            </a:r>
            <a:r>
              <a:rPr lang="en-US" dirty="0"/>
              <a:t> </a:t>
            </a:r>
            <a:r>
              <a:rPr lang="en-US" dirty="0" err="1"/>
              <a:t>ändra</a:t>
            </a:r>
            <a:r>
              <a:rPr lang="en-US" dirty="0"/>
              <a:t> format</a:t>
            </a:r>
            <a:endParaRPr lang="sv-SE" dirty="0"/>
          </a:p>
        </p:txBody>
      </p:sp>
      <p:sp>
        <p:nvSpPr>
          <p:cNvPr id="3" name="Platshållare för innehåll 2"/>
          <p:cNvSpPr>
            <a:spLocks noGrp="1"/>
          </p:cNvSpPr>
          <p:nvPr>
            <p:ph idx="1" hasCustomPrompt="1"/>
          </p:nvPr>
        </p:nvSpPr>
        <p:spPr>
          <a:xfrm>
            <a:off x="457200" y="1974656"/>
            <a:ext cx="8229600" cy="4437295"/>
          </a:xfrm>
        </p:spPr>
        <p:txBody>
          <a:bodyPr>
            <a:normAutofit/>
          </a:bodyPr>
          <a:lstStyle>
            <a:lvl1pPr>
              <a:defRPr sz="2400"/>
            </a:lvl1pPr>
            <a:lvl2pPr>
              <a:defRPr sz="2400"/>
            </a:lvl2pPr>
            <a:lvl3pPr>
              <a:defRPr sz="2000"/>
            </a:lvl3pPr>
            <a:lvl4pPr>
              <a:defRPr sz="1800"/>
            </a:lvl4pPr>
            <a:lvl5pPr>
              <a:defRPr sz="1800"/>
            </a:lvl5pPr>
          </a:lstStyle>
          <a:p>
            <a:pPr lvl="0"/>
            <a:r>
              <a:rPr lang="en-US" dirty="0" err="1"/>
              <a:t>Lägg</a:t>
            </a:r>
            <a:r>
              <a:rPr lang="en-US" dirty="0"/>
              <a:t> till text</a:t>
            </a:r>
          </a:p>
          <a:p>
            <a:pPr lvl="1"/>
            <a:r>
              <a:rPr lang="en-US" dirty="0" err="1"/>
              <a:t>Nivå</a:t>
            </a:r>
            <a:r>
              <a:rPr lang="en-US" dirty="0"/>
              <a:t> </a:t>
            </a:r>
            <a:r>
              <a:rPr lang="en-US" dirty="0" err="1"/>
              <a:t>två</a:t>
            </a:r>
            <a:endParaRPr lang="en-US" dirty="0"/>
          </a:p>
          <a:p>
            <a:pPr lvl="2"/>
            <a:r>
              <a:rPr lang="en-US" dirty="0" err="1"/>
              <a:t>Nivå</a:t>
            </a:r>
            <a:r>
              <a:rPr lang="en-US" dirty="0"/>
              <a:t> </a:t>
            </a:r>
            <a:r>
              <a:rPr lang="en-US" dirty="0" err="1"/>
              <a:t>tre</a:t>
            </a:r>
            <a:endParaRPr lang="en-US" dirty="0"/>
          </a:p>
          <a:p>
            <a:pPr lvl="3"/>
            <a:r>
              <a:rPr lang="en-US" dirty="0" err="1"/>
              <a:t>Nivå</a:t>
            </a:r>
            <a:r>
              <a:rPr lang="en-US" dirty="0"/>
              <a:t> </a:t>
            </a:r>
            <a:r>
              <a:rPr lang="en-US" dirty="0" err="1"/>
              <a:t>fyra</a:t>
            </a:r>
            <a:endParaRPr lang="en-US" dirty="0"/>
          </a:p>
          <a:p>
            <a:pPr lvl="4"/>
            <a:r>
              <a:rPr lang="en-US" dirty="0" err="1"/>
              <a:t>Nivå</a:t>
            </a:r>
            <a:r>
              <a:rPr lang="en-US" dirty="0"/>
              <a:t> fem</a:t>
            </a:r>
            <a:endParaRPr lang="sv-SE" dirty="0"/>
          </a:p>
        </p:txBody>
      </p:sp>
      <p:sp>
        <p:nvSpPr>
          <p:cNvPr id="4" name="Platshållare för datum 3"/>
          <p:cNvSpPr>
            <a:spLocks noGrp="1"/>
          </p:cNvSpPr>
          <p:nvPr>
            <p:ph type="dt" sz="half" idx="10"/>
          </p:nvPr>
        </p:nvSpPr>
        <p:spPr/>
        <p:txBody>
          <a:bodyPr/>
          <a:lstStyle/>
          <a:p>
            <a:fld id="{27F263F7-FD8A-489B-9C45-631D64C007A7}" type="datetime1">
              <a:rPr lang="en-US" smtClean="0"/>
              <a:t>2/19/20</a:t>
            </a:fld>
            <a:endParaRPr lang="sv-SE"/>
          </a:p>
        </p:txBody>
      </p:sp>
      <p:sp>
        <p:nvSpPr>
          <p:cNvPr id="5" name="Platshållare för sidfot 4"/>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074260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urse bullets">
    <p:spTree>
      <p:nvGrpSpPr>
        <p:cNvPr id="1" name=""/>
        <p:cNvGrpSpPr/>
        <p:nvPr/>
      </p:nvGrpSpPr>
      <p:grpSpPr>
        <a:xfrm>
          <a:off x="0" y="0"/>
          <a:ext cx="0" cy="0"/>
          <a:chOff x="0" y="0"/>
          <a:chExt cx="0" cy="0"/>
        </a:xfrm>
      </p:grpSpPr>
      <p:sp>
        <p:nvSpPr>
          <p:cNvPr id="2" name="Rubrik 1"/>
          <p:cNvSpPr>
            <a:spLocks noGrp="1"/>
          </p:cNvSpPr>
          <p:nvPr>
            <p:ph type="title"/>
          </p:nvPr>
        </p:nvSpPr>
        <p:spPr>
          <a:xfrm>
            <a:off x="1744997" y="61622"/>
            <a:ext cx="7061200" cy="707666"/>
          </a:xfrm>
        </p:spPr>
        <p:txBody>
          <a:bodyPr>
            <a:normAutofit/>
          </a:bodyPr>
          <a:lstStyle>
            <a:lvl1pPr algn="l">
              <a:defRPr sz="2400"/>
            </a:lvl1pPr>
          </a:lstStyle>
          <a:p>
            <a:r>
              <a:rPr lang="en-US" dirty="0" err="1"/>
              <a:t>Klicka</a:t>
            </a:r>
            <a:r>
              <a:rPr lang="en-US" dirty="0"/>
              <a:t> </a:t>
            </a:r>
            <a:r>
              <a:rPr lang="en-US" dirty="0" err="1"/>
              <a:t>här</a:t>
            </a:r>
            <a:r>
              <a:rPr lang="en-US" dirty="0"/>
              <a:t> </a:t>
            </a:r>
            <a:r>
              <a:rPr lang="en-US" dirty="0" err="1"/>
              <a:t>för</a:t>
            </a:r>
            <a:r>
              <a:rPr lang="en-US" dirty="0"/>
              <a:t> </a:t>
            </a:r>
            <a:r>
              <a:rPr lang="en-US" dirty="0" err="1"/>
              <a:t>att</a:t>
            </a:r>
            <a:r>
              <a:rPr lang="en-US" dirty="0"/>
              <a:t> </a:t>
            </a:r>
            <a:r>
              <a:rPr lang="en-US" dirty="0" err="1"/>
              <a:t>ändra</a:t>
            </a:r>
            <a:r>
              <a:rPr lang="en-US" dirty="0"/>
              <a:t> format</a:t>
            </a:r>
            <a:endParaRPr lang="sv-SE" dirty="0"/>
          </a:p>
        </p:txBody>
      </p:sp>
      <p:sp>
        <p:nvSpPr>
          <p:cNvPr id="3" name="Platshållare för innehåll 2"/>
          <p:cNvSpPr>
            <a:spLocks noGrp="1"/>
          </p:cNvSpPr>
          <p:nvPr>
            <p:ph idx="1" hasCustomPrompt="1"/>
          </p:nvPr>
        </p:nvSpPr>
        <p:spPr>
          <a:xfrm>
            <a:off x="457200" y="993914"/>
            <a:ext cx="8229600" cy="5418038"/>
          </a:xfrm>
        </p:spPr>
        <p:txBody>
          <a:bodyPr>
            <a:normAutofit/>
          </a:bodyPr>
          <a:lstStyle>
            <a:lvl1pPr marL="342900" indent="-342900">
              <a:buClr>
                <a:srgbClr val="009BDB"/>
              </a:buClr>
              <a:buFont typeface="Wingdings" panose="05000000000000000000" pitchFamily="2" charset="2"/>
              <a:buChar char="§"/>
              <a:defRPr sz="2000"/>
            </a:lvl1pPr>
            <a:lvl2pPr>
              <a:buClr>
                <a:srgbClr val="009BDB"/>
              </a:buClr>
              <a:defRPr sz="1800"/>
            </a:lvl2pPr>
            <a:lvl3pPr>
              <a:buClr>
                <a:srgbClr val="009BDB"/>
              </a:buClr>
              <a:defRPr sz="1600"/>
            </a:lvl3pPr>
            <a:lvl4pPr>
              <a:buClr>
                <a:srgbClr val="009BDB"/>
              </a:buClr>
              <a:defRPr sz="1400"/>
            </a:lvl4pPr>
            <a:lvl5pPr>
              <a:buClr>
                <a:srgbClr val="009BDB"/>
              </a:buClr>
              <a:defRPr sz="1200"/>
            </a:lvl5pPr>
          </a:lstStyle>
          <a:p>
            <a:pPr lvl="0"/>
            <a:r>
              <a:rPr lang="en-US" dirty="0" err="1"/>
              <a:t>Nivå</a:t>
            </a:r>
            <a:r>
              <a:rPr lang="en-US" dirty="0"/>
              <a:t> </a:t>
            </a:r>
            <a:r>
              <a:rPr lang="en-US" dirty="0" err="1"/>
              <a:t>ett</a:t>
            </a:r>
            <a:endParaRPr lang="en-US" dirty="0"/>
          </a:p>
          <a:p>
            <a:pPr lvl="1"/>
            <a:r>
              <a:rPr lang="en-US" dirty="0" err="1"/>
              <a:t>Nivå</a:t>
            </a:r>
            <a:r>
              <a:rPr lang="en-US" dirty="0"/>
              <a:t> </a:t>
            </a:r>
            <a:r>
              <a:rPr lang="en-US" dirty="0" err="1"/>
              <a:t>två</a:t>
            </a:r>
            <a:endParaRPr lang="en-US" dirty="0"/>
          </a:p>
          <a:p>
            <a:pPr lvl="2"/>
            <a:r>
              <a:rPr lang="en-US" dirty="0" err="1"/>
              <a:t>Nivå</a:t>
            </a:r>
            <a:r>
              <a:rPr lang="en-US" dirty="0"/>
              <a:t> </a:t>
            </a:r>
            <a:r>
              <a:rPr lang="en-US" dirty="0" err="1"/>
              <a:t>tre</a:t>
            </a:r>
            <a:endParaRPr lang="en-US" dirty="0"/>
          </a:p>
          <a:p>
            <a:pPr lvl="3"/>
            <a:r>
              <a:rPr lang="en-US" dirty="0" err="1"/>
              <a:t>Nivå</a:t>
            </a:r>
            <a:r>
              <a:rPr lang="en-US" dirty="0"/>
              <a:t> </a:t>
            </a:r>
            <a:r>
              <a:rPr lang="en-US" dirty="0" err="1"/>
              <a:t>fyra</a:t>
            </a:r>
            <a:endParaRPr lang="en-US" dirty="0"/>
          </a:p>
          <a:p>
            <a:pPr lvl="4"/>
            <a:r>
              <a:rPr lang="en-US" dirty="0" err="1"/>
              <a:t>Nivå</a:t>
            </a:r>
            <a:r>
              <a:rPr lang="en-US" dirty="0"/>
              <a:t> fem</a:t>
            </a:r>
            <a:endParaRPr lang="sv-SE" dirty="0"/>
          </a:p>
        </p:txBody>
      </p:sp>
      <p:sp>
        <p:nvSpPr>
          <p:cNvPr id="4" name="Platshållare för datum 3"/>
          <p:cNvSpPr>
            <a:spLocks noGrp="1"/>
          </p:cNvSpPr>
          <p:nvPr>
            <p:ph type="dt" sz="half" idx="10"/>
          </p:nvPr>
        </p:nvSpPr>
        <p:spPr/>
        <p:txBody>
          <a:bodyPr/>
          <a:lstStyle/>
          <a:p>
            <a:fld id="{E189AB93-EDC5-48ED-B313-E0F74A700FFC}" type="datetime1">
              <a:rPr lang="en-US" smtClean="0"/>
              <a:t>2/19/20</a:t>
            </a:fld>
            <a:endParaRPr lang="sv-SE"/>
          </a:p>
        </p:txBody>
      </p:sp>
      <p:sp>
        <p:nvSpPr>
          <p:cNvPr id="5" name="Platshållare för sidfot 4"/>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804054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urse numbered">
    <p:spTree>
      <p:nvGrpSpPr>
        <p:cNvPr id="1" name=""/>
        <p:cNvGrpSpPr/>
        <p:nvPr/>
      </p:nvGrpSpPr>
      <p:grpSpPr>
        <a:xfrm>
          <a:off x="0" y="0"/>
          <a:ext cx="0" cy="0"/>
          <a:chOff x="0" y="0"/>
          <a:chExt cx="0" cy="0"/>
        </a:xfrm>
      </p:grpSpPr>
      <p:sp>
        <p:nvSpPr>
          <p:cNvPr id="2" name="Rubrik 1"/>
          <p:cNvSpPr>
            <a:spLocks noGrp="1"/>
          </p:cNvSpPr>
          <p:nvPr>
            <p:ph type="title"/>
          </p:nvPr>
        </p:nvSpPr>
        <p:spPr>
          <a:xfrm>
            <a:off x="1744997" y="53671"/>
            <a:ext cx="7061200" cy="707666"/>
          </a:xfrm>
        </p:spPr>
        <p:txBody>
          <a:bodyPr>
            <a:normAutofit/>
          </a:bodyPr>
          <a:lstStyle>
            <a:lvl1pPr algn="l">
              <a:defRPr sz="2400"/>
            </a:lvl1pPr>
          </a:lstStyle>
          <a:p>
            <a:r>
              <a:rPr lang="en-US" dirty="0" err="1"/>
              <a:t>Klicka</a:t>
            </a:r>
            <a:r>
              <a:rPr lang="en-US" dirty="0"/>
              <a:t> </a:t>
            </a:r>
            <a:r>
              <a:rPr lang="en-US" dirty="0" err="1"/>
              <a:t>här</a:t>
            </a:r>
            <a:r>
              <a:rPr lang="en-US" dirty="0"/>
              <a:t> </a:t>
            </a:r>
            <a:r>
              <a:rPr lang="en-US" dirty="0" err="1"/>
              <a:t>för</a:t>
            </a:r>
            <a:r>
              <a:rPr lang="en-US" dirty="0"/>
              <a:t> </a:t>
            </a:r>
            <a:r>
              <a:rPr lang="en-US" dirty="0" err="1"/>
              <a:t>att</a:t>
            </a:r>
            <a:r>
              <a:rPr lang="en-US" dirty="0"/>
              <a:t> </a:t>
            </a:r>
            <a:r>
              <a:rPr lang="en-US" dirty="0" err="1"/>
              <a:t>ändra</a:t>
            </a:r>
            <a:r>
              <a:rPr lang="en-US" dirty="0"/>
              <a:t> format</a:t>
            </a:r>
            <a:endParaRPr lang="sv-SE" dirty="0"/>
          </a:p>
        </p:txBody>
      </p:sp>
      <p:sp>
        <p:nvSpPr>
          <p:cNvPr id="3" name="Platshållare för innehåll 2"/>
          <p:cNvSpPr>
            <a:spLocks noGrp="1"/>
          </p:cNvSpPr>
          <p:nvPr>
            <p:ph idx="1" hasCustomPrompt="1"/>
          </p:nvPr>
        </p:nvSpPr>
        <p:spPr>
          <a:xfrm>
            <a:off x="457200" y="993914"/>
            <a:ext cx="8229600" cy="5418038"/>
          </a:xfrm>
        </p:spPr>
        <p:txBody>
          <a:bodyPr>
            <a:normAutofit/>
          </a:bodyPr>
          <a:lstStyle>
            <a:lvl1pPr marL="457200" indent="-457200">
              <a:buClr>
                <a:srgbClr val="009BDB"/>
              </a:buClr>
              <a:buFont typeface="+mj-lt"/>
              <a:buAutoNum type="arabicPeriod"/>
              <a:defRPr sz="2000"/>
            </a:lvl1pPr>
            <a:lvl2pPr marL="800100" indent="-342900">
              <a:buClr>
                <a:srgbClr val="009BDB"/>
              </a:buClr>
              <a:buFont typeface="+mj-lt"/>
              <a:buAutoNum type="arabicPeriod"/>
              <a:defRPr sz="1800"/>
            </a:lvl2pPr>
            <a:lvl3pPr marL="1257300" indent="-342900">
              <a:buClr>
                <a:srgbClr val="009BDB"/>
              </a:buClr>
              <a:buFont typeface="+mj-lt"/>
              <a:buAutoNum type="arabicPeriod"/>
              <a:defRPr sz="1600"/>
            </a:lvl3pPr>
            <a:lvl4pPr marL="1714500" indent="-342900">
              <a:buClr>
                <a:srgbClr val="009BDB"/>
              </a:buClr>
              <a:buFont typeface="+mj-lt"/>
              <a:buAutoNum type="arabicPeriod"/>
              <a:defRPr sz="1400"/>
            </a:lvl4pPr>
            <a:lvl5pPr>
              <a:buClr>
                <a:srgbClr val="009BDB"/>
              </a:buClr>
              <a:buFont typeface="+mj-lt"/>
              <a:buAutoNum type="arabicPeriod"/>
              <a:defRPr sz="1200"/>
            </a:lvl5pPr>
          </a:lstStyle>
          <a:p>
            <a:pPr lvl="0"/>
            <a:r>
              <a:rPr lang="en-US" dirty="0" err="1"/>
              <a:t>Nivå</a:t>
            </a:r>
            <a:r>
              <a:rPr lang="en-US" dirty="0"/>
              <a:t> </a:t>
            </a:r>
            <a:r>
              <a:rPr lang="en-US" dirty="0" err="1"/>
              <a:t>ett</a:t>
            </a:r>
            <a:endParaRPr lang="en-US" dirty="0"/>
          </a:p>
          <a:p>
            <a:pPr lvl="1"/>
            <a:r>
              <a:rPr lang="en-US" dirty="0" err="1"/>
              <a:t>Nivå</a:t>
            </a:r>
            <a:r>
              <a:rPr lang="en-US" dirty="0"/>
              <a:t> </a:t>
            </a:r>
            <a:r>
              <a:rPr lang="en-US" dirty="0" err="1"/>
              <a:t>två</a:t>
            </a:r>
            <a:endParaRPr lang="en-US" dirty="0"/>
          </a:p>
          <a:p>
            <a:pPr lvl="2"/>
            <a:r>
              <a:rPr lang="en-US" dirty="0" err="1"/>
              <a:t>Nivå</a:t>
            </a:r>
            <a:r>
              <a:rPr lang="en-US" dirty="0"/>
              <a:t> </a:t>
            </a:r>
            <a:r>
              <a:rPr lang="en-US" dirty="0" err="1"/>
              <a:t>tre</a:t>
            </a:r>
            <a:endParaRPr lang="en-US" dirty="0"/>
          </a:p>
          <a:p>
            <a:pPr lvl="3"/>
            <a:r>
              <a:rPr lang="en-US" dirty="0" err="1"/>
              <a:t>Nivå</a:t>
            </a:r>
            <a:r>
              <a:rPr lang="en-US" dirty="0"/>
              <a:t> </a:t>
            </a:r>
            <a:r>
              <a:rPr lang="en-US" dirty="0" err="1"/>
              <a:t>fyra</a:t>
            </a:r>
            <a:endParaRPr lang="en-US" dirty="0"/>
          </a:p>
          <a:p>
            <a:pPr lvl="4"/>
            <a:r>
              <a:rPr lang="en-US" dirty="0" err="1"/>
              <a:t>Nivå</a:t>
            </a:r>
            <a:r>
              <a:rPr lang="en-US" dirty="0"/>
              <a:t> fem</a:t>
            </a:r>
            <a:endParaRPr lang="sv-SE" dirty="0"/>
          </a:p>
        </p:txBody>
      </p:sp>
      <p:sp>
        <p:nvSpPr>
          <p:cNvPr id="4" name="Platshållare för datum 3"/>
          <p:cNvSpPr>
            <a:spLocks noGrp="1"/>
          </p:cNvSpPr>
          <p:nvPr>
            <p:ph type="dt" sz="half" idx="10"/>
          </p:nvPr>
        </p:nvSpPr>
        <p:spPr/>
        <p:txBody>
          <a:bodyPr/>
          <a:lstStyle/>
          <a:p>
            <a:fld id="{BB12BBD9-E898-47F1-AAA0-67AADD3F3A73}" type="datetime1">
              <a:rPr lang="en-US" smtClean="0"/>
              <a:t>2/19/20</a:t>
            </a:fld>
            <a:endParaRPr lang="sv-SE"/>
          </a:p>
        </p:txBody>
      </p:sp>
      <p:sp>
        <p:nvSpPr>
          <p:cNvPr id="5" name="Platshållare för sidfot 4"/>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403648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urse text">
    <p:spTree>
      <p:nvGrpSpPr>
        <p:cNvPr id="1" name=""/>
        <p:cNvGrpSpPr/>
        <p:nvPr/>
      </p:nvGrpSpPr>
      <p:grpSpPr>
        <a:xfrm>
          <a:off x="0" y="0"/>
          <a:ext cx="0" cy="0"/>
          <a:chOff x="0" y="0"/>
          <a:chExt cx="0" cy="0"/>
        </a:xfrm>
      </p:grpSpPr>
      <p:sp>
        <p:nvSpPr>
          <p:cNvPr id="2" name="Rubrik 1"/>
          <p:cNvSpPr>
            <a:spLocks noGrp="1"/>
          </p:cNvSpPr>
          <p:nvPr>
            <p:ph type="title"/>
          </p:nvPr>
        </p:nvSpPr>
        <p:spPr>
          <a:xfrm>
            <a:off x="1744997" y="45720"/>
            <a:ext cx="7061200" cy="707666"/>
          </a:xfrm>
        </p:spPr>
        <p:txBody>
          <a:bodyPr>
            <a:normAutofit/>
          </a:bodyPr>
          <a:lstStyle>
            <a:lvl1pPr algn="l">
              <a:defRPr sz="2400"/>
            </a:lvl1pPr>
          </a:lstStyle>
          <a:p>
            <a:r>
              <a:rPr lang="en-US" dirty="0" err="1"/>
              <a:t>Klicka</a:t>
            </a:r>
            <a:r>
              <a:rPr lang="en-US" dirty="0"/>
              <a:t> </a:t>
            </a:r>
            <a:r>
              <a:rPr lang="en-US" dirty="0" err="1"/>
              <a:t>här</a:t>
            </a:r>
            <a:r>
              <a:rPr lang="en-US" dirty="0"/>
              <a:t> </a:t>
            </a:r>
            <a:r>
              <a:rPr lang="en-US" dirty="0" err="1"/>
              <a:t>för</a:t>
            </a:r>
            <a:r>
              <a:rPr lang="en-US" dirty="0"/>
              <a:t> </a:t>
            </a:r>
            <a:r>
              <a:rPr lang="en-US" dirty="0" err="1"/>
              <a:t>att</a:t>
            </a:r>
            <a:r>
              <a:rPr lang="en-US" dirty="0"/>
              <a:t> </a:t>
            </a:r>
            <a:r>
              <a:rPr lang="en-US" dirty="0" err="1"/>
              <a:t>ändra</a:t>
            </a:r>
            <a:r>
              <a:rPr lang="en-US" dirty="0"/>
              <a:t> format</a:t>
            </a:r>
            <a:endParaRPr lang="sv-SE" dirty="0"/>
          </a:p>
        </p:txBody>
      </p:sp>
      <p:sp>
        <p:nvSpPr>
          <p:cNvPr id="3" name="Platshållare för innehåll 2"/>
          <p:cNvSpPr>
            <a:spLocks noGrp="1"/>
          </p:cNvSpPr>
          <p:nvPr>
            <p:ph idx="1"/>
          </p:nvPr>
        </p:nvSpPr>
        <p:spPr>
          <a:xfrm>
            <a:off x="457200" y="993914"/>
            <a:ext cx="8229600" cy="5418038"/>
          </a:xfrm>
        </p:spPr>
        <p:txBody>
          <a:bodyPr>
            <a:normAutofit/>
          </a:bodyPr>
          <a:lstStyle>
            <a:lvl1pPr marL="0" indent="0">
              <a:buNone/>
              <a:defRPr sz="2000"/>
            </a:lvl1pPr>
            <a:lvl2pPr>
              <a:defRPr sz="1800"/>
            </a:lvl2pPr>
            <a:lvl3pPr>
              <a:defRPr sz="1600"/>
            </a:lvl3pPr>
            <a:lvl4pPr>
              <a:defRPr sz="1400"/>
            </a:lvl4pPr>
            <a:lvl5pPr>
              <a:defRPr sz="1200"/>
            </a:lvl5pPr>
          </a:lstStyle>
          <a:p>
            <a:pPr lvl="0"/>
            <a:endParaRPr lang="sv-SE" dirty="0"/>
          </a:p>
        </p:txBody>
      </p:sp>
      <p:sp>
        <p:nvSpPr>
          <p:cNvPr id="4" name="Platshållare för datum 3"/>
          <p:cNvSpPr>
            <a:spLocks noGrp="1"/>
          </p:cNvSpPr>
          <p:nvPr>
            <p:ph type="dt" sz="half" idx="10"/>
          </p:nvPr>
        </p:nvSpPr>
        <p:spPr/>
        <p:txBody>
          <a:bodyPr/>
          <a:lstStyle/>
          <a:p>
            <a:fld id="{1614D493-B159-41E2-9465-42FCD56094DB}" type="datetime1">
              <a:rPr lang="en-US" smtClean="0"/>
              <a:t>2/19/20</a:t>
            </a:fld>
            <a:endParaRPr lang="sv-SE"/>
          </a:p>
        </p:txBody>
      </p:sp>
      <p:sp>
        <p:nvSpPr>
          <p:cNvPr id="5" name="Platshållare för sidfot 4"/>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9514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vsnittsrubrik">
    <p:spTree>
      <p:nvGrpSpPr>
        <p:cNvPr id="1" name=""/>
        <p:cNvGrpSpPr/>
        <p:nvPr/>
      </p:nvGrpSpPr>
      <p:grpSpPr>
        <a:xfrm>
          <a:off x="0" y="0"/>
          <a:ext cx="0" cy="0"/>
          <a:chOff x="0" y="0"/>
          <a:chExt cx="0" cy="0"/>
        </a:xfrm>
      </p:grpSpPr>
      <p:pic>
        <p:nvPicPr>
          <p:cNvPr id="12" name="Bildobjekt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ubrik 1"/>
          <p:cNvSpPr>
            <a:spLocks noGrp="1"/>
          </p:cNvSpPr>
          <p:nvPr>
            <p:ph type="title"/>
          </p:nvPr>
        </p:nvSpPr>
        <p:spPr>
          <a:xfrm>
            <a:off x="672752" y="4129088"/>
            <a:ext cx="7772400" cy="658540"/>
          </a:xfrm>
        </p:spPr>
        <p:txBody>
          <a:bodyPr anchor="b" anchorCtr="0">
            <a:normAutofit/>
          </a:bodyPr>
          <a:lstStyle>
            <a:lvl1pPr algn="l">
              <a:defRPr sz="3200" b="1" cap="none">
                <a:solidFill>
                  <a:srgbClr val="009BDB"/>
                </a:solidFill>
              </a:defRPr>
            </a:lvl1pPr>
          </a:lstStyle>
          <a:p>
            <a:r>
              <a:rPr lang="en-US" dirty="0" err="1"/>
              <a:t>Klicka</a:t>
            </a:r>
            <a:r>
              <a:rPr lang="en-US" dirty="0"/>
              <a:t> </a:t>
            </a:r>
            <a:r>
              <a:rPr lang="en-US" dirty="0" err="1"/>
              <a:t>här</a:t>
            </a:r>
            <a:r>
              <a:rPr lang="en-US" dirty="0"/>
              <a:t> </a:t>
            </a:r>
            <a:r>
              <a:rPr lang="en-US" dirty="0" err="1"/>
              <a:t>för</a:t>
            </a:r>
            <a:r>
              <a:rPr lang="en-US" dirty="0"/>
              <a:t> </a:t>
            </a:r>
            <a:r>
              <a:rPr lang="en-US" dirty="0" err="1"/>
              <a:t>att</a:t>
            </a:r>
            <a:r>
              <a:rPr lang="en-US" dirty="0"/>
              <a:t> </a:t>
            </a:r>
            <a:r>
              <a:rPr lang="en-US" dirty="0" err="1"/>
              <a:t>ändra</a:t>
            </a:r>
            <a:r>
              <a:rPr lang="en-US" dirty="0"/>
              <a:t> format</a:t>
            </a:r>
            <a:endParaRPr lang="sv-SE" dirty="0"/>
          </a:p>
        </p:txBody>
      </p:sp>
      <p:sp>
        <p:nvSpPr>
          <p:cNvPr id="3" name="Platshållare för text 2"/>
          <p:cNvSpPr>
            <a:spLocks noGrp="1"/>
          </p:cNvSpPr>
          <p:nvPr>
            <p:ph type="body" idx="1"/>
          </p:nvPr>
        </p:nvSpPr>
        <p:spPr>
          <a:xfrm>
            <a:off x="672752" y="4787628"/>
            <a:ext cx="7772400" cy="1017201"/>
          </a:xfrm>
        </p:spPr>
        <p:txBody>
          <a:bodyPr anchor="t" anchorCtr="0">
            <a:normAutofit/>
          </a:bodyPr>
          <a:lstStyle>
            <a:lvl1pPr marL="0" indent="0">
              <a:buNone/>
              <a:defRPr sz="1600">
                <a:solidFill>
                  <a:srgbClr val="64B42D"/>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err="1"/>
              <a:t>Klicka</a:t>
            </a:r>
            <a:r>
              <a:rPr lang="en-US" dirty="0"/>
              <a:t> </a:t>
            </a:r>
            <a:r>
              <a:rPr lang="en-US" dirty="0" err="1"/>
              <a:t>här</a:t>
            </a:r>
            <a:r>
              <a:rPr lang="en-US" dirty="0"/>
              <a:t> </a:t>
            </a:r>
            <a:r>
              <a:rPr lang="en-US" dirty="0" err="1"/>
              <a:t>för</a:t>
            </a:r>
            <a:r>
              <a:rPr lang="en-US" dirty="0"/>
              <a:t> </a:t>
            </a:r>
            <a:r>
              <a:rPr lang="en-US" dirty="0" err="1"/>
              <a:t>att</a:t>
            </a:r>
            <a:r>
              <a:rPr lang="en-US" dirty="0"/>
              <a:t> </a:t>
            </a:r>
            <a:r>
              <a:rPr lang="en-US" dirty="0" err="1"/>
              <a:t>ändra</a:t>
            </a:r>
            <a:r>
              <a:rPr lang="en-US" dirty="0"/>
              <a:t> format </a:t>
            </a:r>
            <a:r>
              <a:rPr lang="en-US" dirty="0" err="1"/>
              <a:t>på</a:t>
            </a:r>
            <a:r>
              <a:rPr lang="en-US" dirty="0"/>
              <a:t> </a:t>
            </a:r>
            <a:r>
              <a:rPr lang="en-US" dirty="0" err="1"/>
              <a:t>bakgrundstexten</a:t>
            </a:r>
            <a:endParaRPr lang="en-US" dirty="0"/>
          </a:p>
        </p:txBody>
      </p:sp>
      <p:sp>
        <p:nvSpPr>
          <p:cNvPr id="4" name="Platshållare för datum 3"/>
          <p:cNvSpPr>
            <a:spLocks noGrp="1"/>
          </p:cNvSpPr>
          <p:nvPr>
            <p:ph type="dt" sz="half" idx="10"/>
          </p:nvPr>
        </p:nvSpPr>
        <p:spPr/>
        <p:txBody>
          <a:bodyPr/>
          <a:lstStyle/>
          <a:p>
            <a:fld id="{2121BAE0-9C07-4031-BD0D-734FF8C11C74}" type="datetime1">
              <a:rPr lang="en-US" smtClean="0"/>
              <a:t>2/19/20</a:t>
            </a:fld>
            <a:endParaRPr lang="sv-SE"/>
          </a:p>
        </p:txBody>
      </p:sp>
      <p:sp>
        <p:nvSpPr>
          <p:cNvPr id="5" name="Platshållare för sidfot 4"/>
          <p:cNvSpPr>
            <a:spLocks noGrp="1"/>
          </p:cNvSpPr>
          <p:nvPr>
            <p:ph type="ftr" sz="quarter" idx="11"/>
          </p:nvPr>
        </p:nvSpPr>
        <p:spPr/>
        <p:txBody>
          <a:bodyPr/>
          <a:lstStyle/>
          <a:p>
            <a:endParaRPr lang="sv-SE"/>
          </a:p>
        </p:txBody>
      </p:sp>
      <p:pic>
        <p:nvPicPr>
          <p:cNvPr id="8" name="Bildobjekt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4000" y="180654"/>
            <a:ext cx="1428001" cy="502691"/>
          </a:xfrm>
          <a:prstGeom prst="rect">
            <a:avLst/>
          </a:prstGeom>
        </p:spPr>
      </p:pic>
    </p:spTree>
    <p:extLst>
      <p:ext uri="{BB962C8B-B14F-4D97-AF65-F5344CB8AC3E}">
        <p14:creationId xmlns:p14="http://schemas.microsoft.com/office/powerpoint/2010/main" val="2721713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err="1"/>
              <a:t>Klicka</a:t>
            </a:r>
            <a:r>
              <a:rPr lang="en-US" dirty="0"/>
              <a:t> </a:t>
            </a:r>
            <a:r>
              <a:rPr lang="en-US" dirty="0" err="1"/>
              <a:t>här</a:t>
            </a:r>
            <a:r>
              <a:rPr lang="en-US" dirty="0"/>
              <a:t> </a:t>
            </a:r>
            <a:r>
              <a:rPr lang="en-US" dirty="0" err="1"/>
              <a:t>för</a:t>
            </a:r>
            <a:r>
              <a:rPr lang="en-US" dirty="0"/>
              <a:t> </a:t>
            </a:r>
            <a:r>
              <a:rPr lang="en-US" dirty="0" err="1"/>
              <a:t>att</a:t>
            </a:r>
            <a:r>
              <a:rPr lang="en-US" dirty="0"/>
              <a:t> </a:t>
            </a:r>
            <a:r>
              <a:rPr lang="en-US" dirty="0" err="1"/>
              <a:t>ändra</a:t>
            </a:r>
            <a:r>
              <a:rPr lang="en-US" dirty="0"/>
              <a:t> format</a:t>
            </a:r>
            <a:endParaRPr lang="sv-SE" dirty="0"/>
          </a:p>
        </p:txBody>
      </p:sp>
      <p:sp>
        <p:nvSpPr>
          <p:cNvPr id="3" name="Platshållare för innehåll 2"/>
          <p:cNvSpPr>
            <a:spLocks noGrp="1"/>
          </p:cNvSpPr>
          <p:nvPr>
            <p:ph sz="half" idx="1" hasCustomPrompt="1"/>
          </p:nvPr>
        </p:nvSpPr>
        <p:spPr>
          <a:xfrm>
            <a:off x="457200" y="1988635"/>
            <a:ext cx="4038600" cy="4341424"/>
          </a:xfr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dirty="0" err="1"/>
              <a:t>Lägg</a:t>
            </a:r>
            <a:r>
              <a:rPr lang="en-US" dirty="0"/>
              <a:t> till text</a:t>
            </a:r>
          </a:p>
          <a:p>
            <a:pPr lvl="1"/>
            <a:r>
              <a:rPr lang="en-US" dirty="0" err="1"/>
              <a:t>Nivå</a:t>
            </a:r>
            <a:r>
              <a:rPr lang="en-US" dirty="0"/>
              <a:t> </a:t>
            </a:r>
            <a:r>
              <a:rPr lang="en-US" dirty="0" err="1"/>
              <a:t>två</a:t>
            </a:r>
            <a:endParaRPr lang="en-US" dirty="0"/>
          </a:p>
          <a:p>
            <a:pPr lvl="2"/>
            <a:r>
              <a:rPr lang="en-US" dirty="0" err="1"/>
              <a:t>Nivå</a:t>
            </a:r>
            <a:r>
              <a:rPr lang="en-US" dirty="0"/>
              <a:t> </a:t>
            </a:r>
            <a:r>
              <a:rPr lang="en-US" dirty="0" err="1"/>
              <a:t>tre</a:t>
            </a:r>
            <a:endParaRPr lang="en-US" dirty="0"/>
          </a:p>
          <a:p>
            <a:pPr lvl="3"/>
            <a:r>
              <a:rPr lang="en-US" dirty="0" err="1"/>
              <a:t>Nivå</a:t>
            </a:r>
            <a:r>
              <a:rPr lang="en-US" dirty="0"/>
              <a:t> </a:t>
            </a:r>
            <a:r>
              <a:rPr lang="en-US" dirty="0" err="1"/>
              <a:t>fyra</a:t>
            </a:r>
            <a:endParaRPr lang="en-US" dirty="0"/>
          </a:p>
          <a:p>
            <a:pPr lvl="4"/>
            <a:r>
              <a:rPr lang="en-US" dirty="0" err="1"/>
              <a:t>Nivå</a:t>
            </a:r>
            <a:r>
              <a:rPr lang="en-US" dirty="0"/>
              <a:t> fem</a:t>
            </a:r>
            <a:endParaRPr lang="sv-SE" dirty="0"/>
          </a:p>
        </p:txBody>
      </p:sp>
      <p:sp>
        <p:nvSpPr>
          <p:cNvPr id="4" name="Platshållare för innehåll 3"/>
          <p:cNvSpPr>
            <a:spLocks noGrp="1"/>
          </p:cNvSpPr>
          <p:nvPr>
            <p:ph sz="half" idx="2" hasCustomPrompt="1"/>
          </p:nvPr>
        </p:nvSpPr>
        <p:spPr>
          <a:xfrm>
            <a:off x="4648200" y="1988635"/>
            <a:ext cx="4038600" cy="4341424"/>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err="1"/>
              <a:t>Lägg</a:t>
            </a:r>
            <a:r>
              <a:rPr lang="en-US" dirty="0"/>
              <a:t> till text</a:t>
            </a:r>
          </a:p>
          <a:p>
            <a:pPr lvl="1"/>
            <a:r>
              <a:rPr lang="en-US" dirty="0" err="1"/>
              <a:t>Nivå</a:t>
            </a:r>
            <a:r>
              <a:rPr lang="en-US" dirty="0"/>
              <a:t> </a:t>
            </a:r>
            <a:r>
              <a:rPr lang="en-US" dirty="0" err="1"/>
              <a:t>två</a:t>
            </a:r>
            <a:endParaRPr lang="en-US" dirty="0"/>
          </a:p>
          <a:p>
            <a:pPr lvl="2"/>
            <a:r>
              <a:rPr lang="en-US" dirty="0" err="1"/>
              <a:t>Nivå</a:t>
            </a:r>
            <a:r>
              <a:rPr lang="en-US" dirty="0"/>
              <a:t> </a:t>
            </a:r>
            <a:r>
              <a:rPr lang="en-US" dirty="0" err="1"/>
              <a:t>tre</a:t>
            </a:r>
            <a:endParaRPr lang="en-US" dirty="0"/>
          </a:p>
          <a:p>
            <a:pPr lvl="3"/>
            <a:r>
              <a:rPr lang="en-US" dirty="0" err="1"/>
              <a:t>Nivå</a:t>
            </a:r>
            <a:r>
              <a:rPr lang="en-US" dirty="0"/>
              <a:t> </a:t>
            </a:r>
            <a:r>
              <a:rPr lang="en-US" dirty="0" err="1"/>
              <a:t>fyra</a:t>
            </a:r>
            <a:endParaRPr lang="en-US" dirty="0"/>
          </a:p>
          <a:p>
            <a:pPr lvl="4"/>
            <a:r>
              <a:rPr lang="en-US" dirty="0" err="1"/>
              <a:t>Nivå</a:t>
            </a:r>
            <a:r>
              <a:rPr lang="en-US" dirty="0"/>
              <a:t> fem</a:t>
            </a:r>
            <a:endParaRPr lang="sv-SE" dirty="0"/>
          </a:p>
        </p:txBody>
      </p:sp>
      <p:sp>
        <p:nvSpPr>
          <p:cNvPr id="5" name="Platshållare för datum 4"/>
          <p:cNvSpPr>
            <a:spLocks noGrp="1"/>
          </p:cNvSpPr>
          <p:nvPr>
            <p:ph type="dt" sz="half" idx="10"/>
          </p:nvPr>
        </p:nvSpPr>
        <p:spPr/>
        <p:txBody>
          <a:bodyPr/>
          <a:lstStyle/>
          <a:p>
            <a:fld id="{55BCD910-E074-4553-91E7-07CA1FAC5E09}" type="datetime1">
              <a:rPr lang="en-US" smtClean="0"/>
              <a:t>2/19/20</a:t>
            </a:fld>
            <a:endParaRPr lang="sv-SE"/>
          </a:p>
        </p:txBody>
      </p:sp>
      <p:sp>
        <p:nvSpPr>
          <p:cNvPr id="6" name="Platshållare för sidfot 5"/>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92216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 innehållsde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err="1"/>
              <a:t>Klicka</a:t>
            </a:r>
            <a:r>
              <a:rPr lang="en-US" dirty="0"/>
              <a:t> </a:t>
            </a:r>
            <a:r>
              <a:rPr lang="en-US" dirty="0" err="1"/>
              <a:t>här</a:t>
            </a:r>
            <a:r>
              <a:rPr lang="en-US" dirty="0"/>
              <a:t> </a:t>
            </a:r>
            <a:r>
              <a:rPr lang="en-US" dirty="0" err="1"/>
              <a:t>för</a:t>
            </a:r>
            <a:r>
              <a:rPr lang="en-US" dirty="0"/>
              <a:t> </a:t>
            </a:r>
            <a:r>
              <a:rPr lang="en-US" dirty="0" err="1"/>
              <a:t>att</a:t>
            </a:r>
            <a:r>
              <a:rPr lang="en-US" dirty="0"/>
              <a:t> </a:t>
            </a:r>
            <a:r>
              <a:rPr lang="en-US" dirty="0" err="1"/>
              <a:t>ändra</a:t>
            </a:r>
            <a:r>
              <a:rPr lang="en-US" dirty="0"/>
              <a:t> format</a:t>
            </a:r>
            <a:endParaRPr lang="sv-SE" dirty="0"/>
          </a:p>
        </p:txBody>
      </p:sp>
      <p:sp>
        <p:nvSpPr>
          <p:cNvPr id="3" name="Platshållare för innehåll 2"/>
          <p:cNvSpPr>
            <a:spLocks noGrp="1"/>
          </p:cNvSpPr>
          <p:nvPr>
            <p:ph sz="half" idx="1" hasCustomPrompt="1"/>
          </p:nvPr>
        </p:nvSpPr>
        <p:spPr>
          <a:xfrm>
            <a:off x="457200" y="1988635"/>
            <a:ext cx="8229600" cy="4341424"/>
          </a:xfr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dirty="0" err="1"/>
              <a:t>Lägg</a:t>
            </a:r>
            <a:r>
              <a:rPr lang="en-US" dirty="0"/>
              <a:t> till text</a:t>
            </a:r>
          </a:p>
          <a:p>
            <a:pPr lvl="1"/>
            <a:r>
              <a:rPr lang="en-US" dirty="0" err="1"/>
              <a:t>Nivå</a:t>
            </a:r>
            <a:r>
              <a:rPr lang="en-US" dirty="0"/>
              <a:t> </a:t>
            </a:r>
            <a:r>
              <a:rPr lang="en-US" dirty="0" err="1"/>
              <a:t>två</a:t>
            </a:r>
            <a:endParaRPr lang="en-US" dirty="0"/>
          </a:p>
          <a:p>
            <a:pPr lvl="2"/>
            <a:r>
              <a:rPr lang="en-US" dirty="0" err="1"/>
              <a:t>Nivå</a:t>
            </a:r>
            <a:r>
              <a:rPr lang="en-US" dirty="0"/>
              <a:t> </a:t>
            </a:r>
            <a:r>
              <a:rPr lang="en-US" dirty="0" err="1"/>
              <a:t>tre</a:t>
            </a:r>
            <a:endParaRPr lang="en-US" dirty="0"/>
          </a:p>
          <a:p>
            <a:pPr lvl="3"/>
            <a:r>
              <a:rPr lang="en-US" dirty="0" err="1"/>
              <a:t>Nivå</a:t>
            </a:r>
            <a:r>
              <a:rPr lang="en-US" dirty="0"/>
              <a:t> </a:t>
            </a:r>
            <a:r>
              <a:rPr lang="en-US" dirty="0" err="1"/>
              <a:t>fyra</a:t>
            </a:r>
            <a:endParaRPr lang="en-US" dirty="0"/>
          </a:p>
          <a:p>
            <a:pPr lvl="4"/>
            <a:r>
              <a:rPr lang="en-US" dirty="0" err="1"/>
              <a:t>Nivå</a:t>
            </a:r>
            <a:r>
              <a:rPr lang="en-US" dirty="0"/>
              <a:t> fem</a:t>
            </a:r>
            <a:endParaRPr lang="sv-SE" dirty="0"/>
          </a:p>
        </p:txBody>
      </p:sp>
      <p:sp>
        <p:nvSpPr>
          <p:cNvPr id="5" name="Platshållare för datum 4"/>
          <p:cNvSpPr>
            <a:spLocks noGrp="1"/>
          </p:cNvSpPr>
          <p:nvPr>
            <p:ph type="dt" sz="half" idx="10"/>
          </p:nvPr>
        </p:nvSpPr>
        <p:spPr/>
        <p:txBody>
          <a:bodyPr/>
          <a:lstStyle/>
          <a:p>
            <a:fld id="{C7A80372-D290-494D-9B2C-CAB1A408A619}" type="datetime1">
              <a:rPr lang="en-US" smtClean="0"/>
              <a:t>2/19/20</a:t>
            </a:fld>
            <a:endParaRPr lang="sv-SE"/>
          </a:p>
        </p:txBody>
      </p:sp>
      <p:sp>
        <p:nvSpPr>
          <p:cNvPr id="6" name="Platshållare för sidfot 5"/>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923842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err="1"/>
              <a:t>Klicka</a:t>
            </a:r>
            <a:r>
              <a:rPr lang="en-US" dirty="0"/>
              <a:t> </a:t>
            </a:r>
            <a:r>
              <a:rPr lang="en-US" dirty="0" err="1"/>
              <a:t>här</a:t>
            </a:r>
            <a:r>
              <a:rPr lang="en-US" dirty="0"/>
              <a:t> </a:t>
            </a:r>
            <a:r>
              <a:rPr lang="en-US" dirty="0" err="1"/>
              <a:t>för</a:t>
            </a:r>
            <a:r>
              <a:rPr lang="en-US" dirty="0"/>
              <a:t> </a:t>
            </a:r>
            <a:r>
              <a:rPr lang="en-US" dirty="0" err="1"/>
              <a:t>att</a:t>
            </a:r>
            <a:r>
              <a:rPr lang="en-US" dirty="0"/>
              <a:t> </a:t>
            </a:r>
            <a:r>
              <a:rPr lang="en-US" dirty="0" err="1"/>
              <a:t>ändra</a:t>
            </a:r>
            <a:r>
              <a:rPr lang="en-US" dirty="0"/>
              <a:t> format</a:t>
            </a:r>
            <a:endParaRPr lang="sv-SE" dirty="0"/>
          </a:p>
        </p:txBody>
      </p:sp>
      <p:sp>
        <p:nvSpPr>
          <p:cNvPr id="3" name="Platshållare för datum 2"/>
          <p:cNvSpPr>
            <a:spLocks noGrp="1"/>
          </p:cNvSpPr>
          <p:nvPr>
            <p:ph type="dt" sz="half" idx="10"/>
          </p:nvPr>
        </p:nvSpPr>
        <p:spPr/>
        <p:txBody>
          <a:bodyPr/>
          <a:lstStyle/>
          <a:p>
            <a:fld id="{3DD29044-7AC9-485B-880E-874C99350093}" type="datetime1">
              <a:rPr lang="en-US" smtClean="0"/>
              <a:t>2/19/20</a:t>
            </a:fld>
            <a:endParaRPr lang="sv-SE"/>
          </a:p>
        </p:txBody>
      </p:sp>
      <p:sp>
        <p:nvSpPr>
          <p:cNvPr id="4" name="Platshållare för sidfot 3"/>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7120472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3.emf"/><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Bildobjekt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Bildobjekt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667" y="1222933"/>
            <a:ext cx="2926080" cy="1032019"/>
          </a:xfrm>
          <a:prstGeom prst="rect">
            <a:avLst/>
          </a:prstGeom>
        </p:spPr>
      </p:pic>
    </p:spTree>
    <p:extLst>
      <p:ext uri="{BB962C8B-B14F-4D97-AF65-F5344CB8AC3E}">
        <p14:creationId xmlns:p14="http://schemas.microsoft.com/office/powerpoint/2010/main" val="875471553"/>
      </p:ext>
    </p:extLst>
  </p:cSld>
  <p:clrMap bg1="lt1" tx1="dk1" bg2="lt2" tx2="dk2" accent1="accent1" accent2="accent2" accent3="accent3" accent4="accent4" accent5="accent5" accent6="accent6" hlink="hlink" folHlink="folHlink"/>
  <p:sldLayoutIdLst>
    <p:sldLayoutId id="2147483671" r:id="rId1"/>
  </p:sldLayoutIdLst>
  <p:hf hdr="0" dt="0"/>
  <p:txStyles>
    <p:titleStyle>
      <a:lvl1pPr algn="ctr" defTabSz="457200" rtl="0" eaLnBrk="1" latinLnBrk="0" hangingPunct="1">
        <a:spcBef>
          <a:spcPct val="0"/>
        </a:spcBef>
        <a:buNone/>
        <a:defRPr sz="4400" b="0" i="0" kern="1200">
          <a:solidFill>
            <a:schemeClr val="tx1"/>
          </a:solidFill>
          <a:latin typeface="Gotham-Light"/>
          <a:ea typeface="+mj-ea"/>
          <a:cs typeface="Gotham-Light"/>
        </a:defRPr>
      </a:lvl1pPr>
    </p:titleStyle>
    <p:bodyStyle>
      <a:lvl1pPr marL="342900" indent="-342900" algn="l" defTabSz="457200" rtl="0" eaLnBrk="1" latinLnBrk="0" hangingPunct="1">
        <a:spcBef>
          <a:spcPct val="20000"/>
        </a:spcBef>
        <a:buFont typeface="Arial"/>
        <a:buChar char="•"/>
        <a:defRPr sz="3200" b="0" i="0" kern="1200">
          <a:solidFill>
            <a:schemeClr val="tx1"/>
          </a:solidFill>
          <a:latin typeface="Gotham-Light"/>
          <a:ea typeface="+mn-ea"/>
          <a:cs typeface="Gotham-Light"/>
        </a:defRPr>
      </a:lvl1pPr>
      <a:lvl2pPr marL="742950" indent="-285750" algn="l" defTabSz="457200" rtl="0" eaLnBrk="1" latinLnBrk="0" hangingPunct="1">
        <a:spcBef>
          <a:spcPct val="20000"/>
        </a:spcBef>
        <a:buFont typeface="Arial"/>
        <a:buChar char="–"/>
        <a:defRPr sz="2800" b="0" i="0" kern="1200">
          <a:solidFill>
            <a:schemeClr val="tx1"/>
          </a:solidFill>
          <a:latin typeface="Gotham-Light"/>
          <a:ea typeface="+mn-ea"/>
          <a:cs typeface="Gotham-Light"/>
        </a:defRPr>
      </a:lvl2pPr>
      <a:lvl3pPr marL="1143000" indent="-228600" algn="l" defTabSz="457200" rtl="0" eaLnBrk="1" latinLnBrk="0" hangingPunct="1">
        <a:spcBef>
          <a:spcPct val="20000"/>
        </a:spcBef>
        <a:buFont typeface="Arial"/>
        <a:buChar char="•"/>
        <a:defRPr sz="2400" b="0" i="0" kern="1200">
          <a:solidFill>
            <a:schemeClr val="tx1"/>
          </a:solidFill>
          <a:latin typeface="Gotham-Light"/>
          <a:ea typeface="+mn-ea"/>
          <a:cs typeface="Gotham-Light"/>
        </a:defRPr>
      </a:lvl3pPr>
      <a:lvl4pPr marL="1600200" indent="-228600" algn="l" defTabSz="457200" rtl="0" eaLnBrk="1" latinLnBrk="0" hangingPunct="1">
        <a:spcBef>
          <a:spcPct val="20000"/>
        </a:spcBef>
        <a:buFont typeface="Arial"/>
        <a:buChar char="–"/>
        <a:defRPr sz="2000" b="0" i="0" kern="1200">
          <a:solidFill>
            <a:schemeClr val="tx1"/>
          </a:solidFill>
          <a:latin typeface="Gotham-Light"/>
          <a:ea typeface="+mn-ea"/>
          <a:cs typeface="Gotham-Light"/>
        </a:defRPr>
      </a:lvl4pPr>
      <a:lvl5pPr marL="2057400" indent="-228600" algn="l" defTabSz="457200" rtl="0" eaLnBrk="1" latinLnBrk="0" hangingPunct="1">
        <a:spcBef>
          <a:spcPct val="20000"/>
        </a:spcBef>
        <a:buFont typeface="Arial"/>
        <a:buChar char="»"/>
        <a:defRPr sz="2000" b="0" i="0" kern="1200">
          <a:solidFill>
            <a:schemeClr val="tx1"/>
          </a:solidFill>
          <a:latin typeface="Gotham-Light"/>
          <a:ea typeface="+mn-ea"/>
          <a:cs typeface="Gotham-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735826"/>
            <a:ext cx="8229600" cy="1143000"/>
          </a:xfrm>
          <a:prstGeom prst="rect">
            <a:avLst/>
          </a:prstGeom>
        </p:spPr>
        <p:txBody>
          <a:bodyPr vert="horz" lIns="91440" tIns="45720" rIns="91440" bIns="45720" rtlCol="0" anchor="ctr">
            <a:normAutofit/>
          </a:bodyPr>
          <a:lstStyle/>
          <a:p>
            <a:r>
              <a:rPr lang="en-US" dirty="0" err="1"/>
              <a:t>Rubrik</a:t>
            </a:r>
            <a:endParaRPr lang="sv-SE" dirty="0"/>
          </a:p>
        </p:txBody>
      </p:sp>
      <p:sp>
        <p:nvSpPr>
          <p:cNvPr id="3" name="Platshållare för text 2"/>
          <p:cNvSpPr>
            <a:spLocks noGrp="1"/>
          </p:cNvSpPr>
          <p:nvPr>
            <p:ph type="body" idx="1"/>
          </p:nvPr>
        </p:nvSpPr>
        <p:spPr>
          <a:xfrm>
            <a:off x="457200" y="1974656"/>
            <a:ext cx="8229600" cy="4525963"/>
          </a:xfrm>
          <a:prstGeom prst="rect">
            <a:avLst/>
          </a:prstGeom>
        </p:spPr>
        <p:txBody>
          <a:bodyPr vert="horz" lIns="91440" tIns="45720" rIns="91440" bIns="45720" rtlCol="0">
            <a:normAutofit/>
          </a:bodyPr>
          <a:lstStyle/>
          <a:p>
            <a:pPr lvl="0"/>
            <a:r>
              <a:rPr lang="en-US" dirty="0" err="1"/>
              <a:t>Lägg</a:t>
            </a:r>
            <a:r>
              <a:rPr lang="en-US" dirty="0"/>
              <a:t> till text</a:t>
            </a:r>
          </a:p>
          <a:p>
            <a:pPr lvl="1"/>
            <a:r>
              <a:rPr lang="en-US" dirty="0" err="1"/>
              <a:t>Nivå</a:t>
            </a:r>
            <a:r>
              <a:rPr lang="en-US" dirty="0"/>
              <a:t> </a:t>
            </a:r>
            <a:r>
              <a:rPr lang="en-US" dirty="0" err="1"/>
              <a:t>två</a:t>
            </a:r>
            <a:endParaRPr lang="en-US" dirty="0"/>
          </a:p>
          <a:p>
            <a:pPr lvl="2"/>
            <a:r>
              <a:rPr lang="en-US" dirty="0" err="1"/>
              <a:t>Nivå</a:t>
            </a:r>
            <a:r>
              <a:rPr lang="en-US" dirty="0"/>
              <a:t> </a:t>
            </a:r>
            <a:r>
              <a:rPr lang="en-US" dirty="0" err="1"/>
              <a:t>tre</a:t>
            </a:r>
            <a:endParaRPr lang="en-US" dirty="0"/>
          </a:p>
          <a:p>
            <a:pPr lvl="3"/>
            <a:r>
              <a:rPr lang="en-US" dirty="0" err="1"/>
              <a:t>Nivå</a:t>
            </a:r>
            <a:r>
              <a:rPr lang="en-US" dirty="0"/>
              <a:t> </a:t>
            </a:r>
            <a:r>
              <a:rPr lang="en-US" dirty="0" err="1"/>
              <a:t>fyra</a:t>
            </a:r>
            <a:endParaRPr lang="en-US" dirty="0"/>
          </a:p>
          <a:p>
            <a:pPr lvl="4"/>
            <a:r>
              <a:rPr lang="en-US" dirty="0" err="1"/>
              <a:t>Nivå</a:t>
            </a:r>
            <a:r>
              <a:rPr lang="en-US" dirty="0"/>
              <a:t> fem</a:t>
            </a:r>
            <a:endParaRPr lang="sv-SE" dirty="0"/>
          </a:p>
        </p:txBody>
      </p:sp>
      <p:sp>
        <p:nvSpPr>
          <p:cNvPr id="4" name="Platshållare för datum 3"/>
          <p:cNvSpPr>
            <a:spLocks noGrp="1"/>
          </p:cNvSpPr>
          <p:nvPr>
            <p:ph type="dt" sz="half" idx="2"/>
          </p:nvPr>
        </p:nvSpPr>
        <p:spPr>
          <a:xfrm>
            <a:off x="457200" y="6507859"/>
            <a:ext cx="1357971" cy="179427"/>
          </a:xfrm>
          <a:prstGeom prst="rect">
            <a:avLst/>
          </a:prstGeom>
        </p:spPr>
        <p:txBody>
          <a:bodyPr vert="horz" lIns="91440" tIns="45720" rIns="91440" bIns="45720" rtlCol="0" anchor="ctr"/>
          <a:lstStyle>
            <a:lvl1pPr algn="l">
              <a:defRPr sz="600" b="0" i="0">
                <a:solidFill>
                  <a:schemeClr val="tx1">
                    <a:tint val="75000"/>
                  </a:schemeClr>
                </a:solidFill>
                <a:latin typeface="Gotham-Light"/>
                <a:cs typeface="Gotham-Light"/>
              </a:defRPr>
            </a:lvl1pPr>
          </a:lstStyle>
          <a:p>
            <a:fld id="{D24380E2-92F6-490C-884E-D202113831FA}" type="datetime1">
              <a:rPr lang="en-US" smtClean="0"/>
              <a:t>2/19/20</a:t>
            </a:fld>
            <a:endParaRPr lang="sv-SE"/>
          </a:p>
        </p:txBody>
      </p:sp>
      <p:sp>
        <p:nvSpPr>
          <p:cNvPr id="5" name="Platshållare för sidfot 4"/>
          <p:cNvSpPr>
            <a:spLocks noGrp="1"/>
          </p:cNvSpPr>
          <p:nvPr>
            <p:ph type="ftr" sz="quarter" idx="3"/>
          </p:nvPr>
        </p:nvSpPr>
        <p:spPr>
          <a:xfrm>
            <a:off x="1815171" y="6507859"/>
            <a:ext cx="2044390" cy="179427"/>
          </a:xfrm>
          <a:prstGeom prst="rect">
            <a:avLst/>
          </a:prstGeom>
        </p:spPr>
        <p:txBody>
          <a:bodyPr vert="horz" lIns="91440" tIns="45720" rIns="91440" bIns="45720" rtlCol="0" anchor="ctr"/>
          <a:lstStyle>
            <a:lvl1pPr algn="ctr">
              <a:defRPr sz="600" b="0" i="0">
                <a:solidFill>
                  <a:schemeClr val="tx1">
                    <a:tint val="75000"/>
                  </a:schemeClr>
                </a:solidFill>
                <a:latin typeface="Gotham-Light"/>
                <a:cs typeface="Gotham-Light"/>
              </a:defRPr>
            </a:lvl1pPr>
          </a:lstStyle>
          <a:p>
            <a:endParaRPr lang="sv-SE"/>
          </a:p>
        </p:txBody>
      </p:sp>
      <p:pic>
        <p:nvPicPr>
          <p:cNvPr id="7" name="Bildobjekt 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4000" y="180654"/>
            <a:ext cx="1428001" cy="502691"/>
          </a:xfrm>
          <a:prstGeom prst="rect">
            <a:avLst/>
          </a:prstGeom>
        </p:spPr>
      </p:pic>
      <p:sp>
        <p:nvSpPr>
          <p:cNvPr id="8" name="textruta 7">
            <a:extLst>
              <a:ext uri="{FF2B5EF4-FFF2-40B4-BE49-F238E27FC236}">
                <a16:creationId xmlns:a16="http://schemas.microsoft.com/office/drawing/2014/main" id="{ED669EEB-CA60-4AEF-8256-8D4FF56AE2E7}"/>
              </a:ext>
            </a:extLst>
          </p:cNvPr>
          <p:cNvSpPr txBox="1"/>
          <p:nvPr userDrawn="1"/>
        </p:nvSpPr>
        <p:spPr>
          <a:xfrm>
            <a:off x="3738067" y="6489850"/>
            <a:ext cx="5062119" cy="215444"/>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800" b="1" dirty="0">
                <a:latin typeface="Gotham-Light" pitchFamily="50" charset="0"/>
              </a:rPr>
              <a:t>                                    Course material – Extended training Jan 2019 </a:t>
            </a:r>
            <a:r>
              <a:rPr lang="sv-SE" sz="800" b="1" kern="1200" dirty="0">
                <a:solidFill>
                  <a:schemeClr val="tx1"/>
                </a:solidFill>
                <a:latin typeface="Gotham-Light" pitchFamily="50" charset="0"/>
                <a:ea typeface="+mn-ea"/>
                <a:cs typeface="+mn-cs"/>
              </a:rPr>
              <a:t>© </a:t>
            </a:r>
            <a:r>
              <a:rPr lang="en-US" sz="800" b="1" dirty="0">
                <a:latin typeface="Gotham-Light" pitchFamily="50" charset="0"/>
              </a:rPr>
              <a:t>Qlucore 2019       </a:t>
            </a:r>
            <a:fld id="{4FB200D7-8764-084F-859C-3608A6975463}" type="slidenum">
              <a:rPr lang="sv-SE" sz="800" b="1" smtClean="0">
                <a:latin typeface="Gotham-Light" pitchFamily="50"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sz="800" b="1" dirty="0">
              <a:latin typeface="Gotham-Light" pitchFamily="50" charset="0"/>
            </a:endParaRPr>
          </a:p>
        </p:txBody>
      </p:sp>
    </p:spTree>
    <p:extLst>
      <p:ext uri="{BB962C8B-B14F-4D97-AF65-F5344CB8AC3E}">
        <p14:creationId xmlns:p14="http://schemas.microsoft.com/office/powerpoint/2010/main" val="4278782210"/>
      </p:ext>
    </p:extLst>
  </p:cSld>
  <p:clrMap bg1="lt1" tx1="dk1" bg2="lt2" tx2="dk2" accent1="accent1" accent2="accent2" accent3="accent3" accent4="accent4" accent5="accent5" accent6="accent6" hlink="hlink" folHlink="folHlink"/>
  <p:sldLayoutIdLst>
    <p:sldLayoutId id="2147483650" r:id="rId1"/>
    <p:sldLayoutId id="2147483675" r:id="rId2"/>
    <p:sldLayoutId id="2147483676" r:id="rId3"/>
    <p:sldLayoutId id="2147483677" r:id="rId4"/>
    <p:sldLayoutId id="2147483651" r:id="rId5"/>
    <p:sldLayoutId id="2147483652" r:id="rId6"/>
    <p:sldLayoutId id="2147483673" r:id="rId7"/>
    <p:sldLayoutId id="2147483654" r:id="rId8"/>
    <p:sldLayoutId id="2147483655" r:id="rId9"/>
    <p:sldLayoutId id="2147483672" r:id="rId10"/>
  </p:sldLayoutIdLst>
  <p:hf hdr="0" dt="0"/>
  <p:txStyles>
    <p:titleStyle>
      <a:lvl1pPr algn="l" defTabSz="457200" rtl="0" eaLnBrk="1" latinLnBrk="0" hangingPunct="1">
        <a:spcBef>
          <a:spcPct val="0"/>
        </a:spcBef>
        <a:buNone/>
        <a:defRPr sz="3200" b="0" i="0" kern="1200">
          <a:solidFill>
            <a:srgbClr val="009BDB"/>
          </a:solidFill>
          <a:latin typeface="Gotham-Light"/>
          <a:ea typeface="+mj-ea"/>
          <a:cs typeface="Gotham-Light"/>
        </a:defRPr>
      </a:lvl1pPr>
    </p:titleStyle>
    <p:bodyStyle>
      <a:lvl1pPr marL="342900" indent="-342900" algn="l" defTabSz="457200" rtl="0" eaLnBrk="1" latinLnBrk="0" hangingPunct="1">
        <a:spcBef>
          <a:spcPct val="20000"/>
        </a:spcBef>
        <a:buFont typeface="Arial"/>
        <a:buChar char="•"/>
        <a:defRPr sz="2400" b="0" i="0" kern="1200">
          <a:solidFill>
            <a:schemeClr val="tx1"/>
          </a:solidFill>
          <a:latin typeface="Gotham-Light"/>
          <a:ea typeface="+mn-ea"/>
          <a:cs typeface="Gotham-Light"/>
        </a:defRPr>
      </a:lvl1pPr>
      <a:lvl2pPr marL="742950" indent="-285750" algn="l" defTabSz="457200" rtl="0" eaLnBrk="1" latinLnBrk="0" hangingPunct="1">
        <a:spcBef>
          <a:spcPct val="20000"/>
        </a:spcBef>
        <a:buFont typeface="Arial"/>
        <a:buChar char="–"/>
        <a:defRPr sz="2400" b="0" i="0" kern="1200">
          <a:solidFill>
            <a:schemeClr val="tx1"/>
          </a:solidFill>
          <a:latin typeface="Gotham-Light"/>
          <a:ea typeface="+mn-ea"/>
          <a:cs typeface="Gotham-Light"/>
        </a:defRPr>
      </a:lvl2pPr>
      <a:lvl3pPr marL="1143000" indent="-228600" algn="l" defTabSz="457200" rtl="0" eaLnBrk="1" latinLnBrk="0" hangingPunct="1">
        <a:spcBef>
          <a:spcPct val="20000"/>
        </a:spcBef>
        <a:buFont typeface="Arial"/>
        <a:buChar char="•"/>
        <a:defRPr sz="2000" b="0" i="0" kern="1200">
          <a:solidFill>
            <a:schemeClr val="tx1"/>
          </a:solidFill>
          <a:latin typeface="Gotham-Light"/>
          <a:ea typeface="+mn-ea"/>
          <a:cs typeface="Gotham-Light"/>
        </a:defRPr>
      </a:lvl3pPr>
      <a:lvl4pPr marL="1600200" indent="-228600" algn="l" defTabSz="457200" rtl="0" eaLnBrk="1" latinLnBrk="0" hangingPunct="1">
        <a:spcBef>
          <a:spcPct val="20000"/>
        </a:spcBef>
        <a:buFont typeface="Arial"/>
        <a:buChar char="–"/>
        <a:defRPr sz="1800" b="0" i="0" kern="1200">
          <a:solidFill>
            <a:schemeClr val="tx1"/>
          </a:solidFill>
          <a:latin typeface="Gotham-Light"/>
          <a:ea typeface="+mn-ea"/>
          <a:cs typeface="Gotham-Light"/>
        </a:defRPr>
      </a:lvl4pPr>
      <a:lvl5pPr marL="2057400" indent="-228600" algn="l" defTabSz="457200" rtl="0" eaLnBrk="1" latinLnBrk="0" hangingPunct="1">
        <a:spcBef>
          <a:spcPct val="20000"/>
        </a:spcBef>
        <a:buFont typeface="Arial"/>
        <a:buChar char="»"/>
        <a:defRPr sz="1800" b="0" i="0" kern="1200">
          <a:solidFill>
            <a:schemeClr val="tx1"/>
          </a:solidFill>
          <a:latin typeface="Gotham-Light"/>
          <a:ea typeface="+mn-ea"/>
          <a:cs typeface="Gotham-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 Id="rId5" Type="http://schemas.openxmlformats.org/officeDocument/2006/relationships/image" Target="../media/image36.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5.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 Id="rId4" Type="http://schemas.openxmlformats.org/officeDocument/2006/relationships/image" Target="../media/image5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mailto:support@qlucore.com" TargetMode="External"/><Relationship Id="rId2" Type="http://schemas.openxmlformats.org/officeDocument/2006/relationships/hyperlink" Target="mailto:jan.nilsson@qlucore.com" TargetMode="Externa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75268" y="4746367"/>
            <a:ext cx="7793464" cy="499904"/>
          </a:xfrm>
        </p:spPr>
        <p:txBody>
          <a:bodyPr/>
          <a:lstStyle/>
          <a:p>
            <a:br>
              <a:rPr lang="sv-SE" sz="3600" b="1" dirty="0"/>
            </a:br>
            <a:br>
              <a:rPr lang="en-US" altLang="ja-JP" dirty="0">
                <a:latin typeface="Calibri" panose="020F0502020204030204" pitchFamily="34" charset="0"/>
              </a:rPr>
            </a:br>
            <a:endParaRPr lang="sv-SE" b="1" dirty="0"/>
          </a:p>
        </p:txBody>
      </p:sp>
      <p:sp>
        <p:nvSpPr>
          <p:cNvPr id="3" name="Platshållare för text 2"/>
          <p:cNvSpPr>
            <a:spLocks noGrp="1"/>
          </p:cNvSpPr>
          <p:nvPr>
            <p:ph type="body" sz="quarter" idx="13"/>
          </p:nvPr>
        </p:nvSpPr>
        <p:spPr>
          <a:xfrm>
            <a:off x="675269" y="5140895"/>
            <a:ext cx="7793463" cy="710656"/>
          </a:xfrm>
        </p:spPr>
        <p:txBody>
          <a:bodyPr/>
          <a:lstStyle/>
          <a:p>
            <a:pPr algn="r"/>
            <a:r>
              <a:rPr lang="sv-SE" b="1" dirty="0"/>
              <a:t>Yana Stackpole, PhD</a:t>
            </a:r>
          </a:p>
          <a:p>
            <a:pPr algn="r"/>
            <a:r>
              <a:rPr lang="sv-SE" b="1" dirty="0"/>
              <a:t>Qlucor</a:t>
            </a:r>
            <a:r>
              <a:rPr lang="sv-SE" dirty="0"/>
              <a:t>e</a:t>
            </a:r>
          </a:p>
          <a:p>
            <a:pPr algn="r"/>
            <a:r>
              <a:rPr lang="sv-SE" dirty="0" err="1"/>
              <a:t>Yana.stackpole@qlucore.com</a:t>
            </a:r>
            <a:endParaRPr lang="sv-SE" dirty="0"/>
          </a:p>
        </p:txBody>
      </p:sp>
      <p:pic>
        <p:nvPicPr>
          <p:cNvPr id="4" name="Picture 2">
            <a:extLst>
              <a:ext uri="{FF2B5EF4-FFF2-40B4-BE49-F238E27FC236}">
                <a16:creationId xmlns:a16="http://schemas.microsoft.com/office/drawing/2014/main" id="{10420BAB-C78D-4BC7-95D9-ED9D4FF1932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4929" y="2582622"/>
            <a:ext cx="2163803" cy="2663649"/>
          </a:xfrm>
          <a:prstGeom prst="rect">
            <a:avLst/>
          </a:prstGeom>
        </p:spPr>
      </p:pic>
      <p:sp>
        <p:nvSpPr>
          <p:cNvPr id="5" name="textruta 4">
            <a:extLst>
              <a:ext uri="{FF2B5EF4-FFF2-40B4-BE49-F238E27FC236}">
                <a16:creationId xmlns:a16="http://schemas.microsoft.com/office/drawing/2014/main" id="{5F7AD059-55EE-47D4-AB29-B66B710C399A}"/>
              </a:ext>
            </a:extLst>
          </p:cNvPr>
          <p:cNvSpPr txBox="1"/>
          <p:nvPr/>
        </p:nvSpPr>
        <p:spPr>
          <a:xfrm>
            <a:off x="360341" y="2691726"/>
            <a:ext cx="5872570" cy="1631216"/>
          </a:xfrm>
          <a:prstGeom prst="rect">
            <a:avLst/>
          </a:prstGeom>
        </p:spPr>
        <p:txBody>
          <a:bodyPr wrap="none" rtlCol="0">
            <a:spAutoFit/>
          </a:bodyPr>
          <a:lstStyle/>
          <a:p>
            <a:pPr algn="ctr"/>
            <a:r>
              <a:rPr lang="sv-SE" sz="3600" b="1" dirty="0">
                <a:solidFill>
                  <a:srgbClr val="FFFFFF"/>
                </a:solidFill>
                <a:latin typeface="Gotham-Light"/>
                <a:ea typeface="+mj-ea"/>
              </a:rPr>
              <a:t>Qlucore </a:t>
            </a:r>
            <a:r>
              <a:rPr lang="sv-SE" sz="3600" b="1" dirty="0" err="1">
                <a:solidFill>
                  <a:srgbClr val="FFFFFF"/>
                </a:solidFill>
                <a:latin typeface="Gotham-Light"/>
                <a:ea typeface="+mj-ea"/>
              </a:rPr>
              <a:t>Omics</a:t>
            </a:r>
            <a:r>
              <a:rPr lang="sv-SE" sz="3600" b="1" dirty="0">
                <a:solidFill>
                  <a:srgbClr val="FFFFFF"/>
                </a:solidFill>
                <a:latin typeface="Gotham-Light"/>
                <a:ea typeface="+mj-ea"/>
              </a:rPr>
              <a:t> Explorer</a:t>
            </a:r>
            <a:br>
              <a:rPr lang="sv-SE" sz="3200" b="1" dirty="0">
                <a:solidFill>
                  <a:srgbClr val="FFFFFF"/>
                </a:solidFill>
                <a:latin typeface="Gotham-Light"/>
                <a:ea typeface="+mj-ea"/>
              </a:rPr>
            </a:br>
            <a:r>
              <a:rPr lang="sv-SE" sz="3200" b="1" dirty="0">
                <a:solidFill>
                  <a:srgbClr val="FFFFFF"/>
                </a:solidFill>
                <a:latin typeface="Gotham-Light"/>
                <a:ea typeface="+mj-ea"/>
              </a:rPr>
              <a:t>	</a:t>
            </a:r>
            <a:r>
              <a:rPr lang="sv-SE" sz="3200" b="1" dirty="0" err="1">
                <a:solidFill>
                  <a:srgbClr val="FFFFFF"/>
                </a:solidFill>
                <a:latin typeface="Gotham-Light"/>
                <a:ea typeface="+mj-ea"/>
              </a:rPr>
              <a:t>Extended</a:t>
            </a:r>
            <a:r>
              <a:rPr lang="sv-SE" sz="3200" b="1" dirty="0">
                <a:solidFill>
                  <a:srgbClr val="FFFFFF"/>
                </a:solidFill>
                <a:latin typeface="Gotham-Light"/>
                <a:ea typeface="+mj-ea"/>
              </a:rPr>
              <a:t> </a:t>
            </a:r>
            <a:r>
              <a:rPr lang="sv-SE" sz="3200" b="1" dirty="0" err="1">
                <a:solidFill>
                  <a:srgbClr val="FFFFFF"/>
                </a:solidFill>
                <a:latin typeface="Gotham-Light"/>
                <a:ea typeface="+mj-ea"/>
              </a:rPr>
              <a:t>training</a:t>
            </a:r>
            <a:br>
              <a:rPr lang="sv-SE" sz="3200" b="1" dirty="0">
                <a:solidFill>
                  <a:srgbClr val="FFFFFF"/>
                </a:solidFill>
                <a:latin typeface="Gotham-Light"/>
                <a:ea typeface="+mj-ea"/>
              </a:rPr>
            </a:br>
            <a:endParaRPr lang="sv-SE" sz="3200" b="1" dirty="0">
              <a:solidFill>
                <a:srgbClr val="FFFFFF"/>
              </a:solidFill>
              <a:latin typeface="Gotham-Light"/>
              <a:ea typeface="+mj-ea"/>
            </a:endParaRPr>
          </a:p>
        </p:txBody>
      </p:sp>
    </p:spTree>
    <p:extLst>
      <p:ext uri="{BB962C8B-B14F-4D97-AF65-F5344CB8AC3E}">
        <p14:creationId xmlns:p14="http://schemas.microsoft.com/office/powerpoint/2010/main" val="18347612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BD7B800-45D5-4CCE-81BE-D2743359D9C9}"/>
              </a:ext>
            </a:extLst>
          </p:cNvPr>
          <p:cNvSpPr>
            <a:spLocks noGrp="1"/>
          </p:cNvSpPr>
          <p:nvPr>
            <p:ph type="title"/>
          </p:nvPr>
        </p:nvSpPr>
        <p:spPr/>
        <p:txBody>
          <a:bodyPr/>
          <a:lstStyle/>
          <a:p>
            <a:r>
              <a:rPr lang="sv-SE" dirty="0" err="1"/>
              <a:t>Exercise</a:t>
            </a:r>
            <a:r>
              <a:rPr lang="sv-SE" dirty="0"/>
              <a:t> 1 – </a:t>
            </a:r>
            <a:r>
              <a:rPr lang="sv-SE" dirty="0" err="1"/>
              <a:t>paired</a:t>
            </a:r>
            <a:r>
              <a:rPr lang="sv-SE" dirty="0"/>
              <a:t> data</a:t>
            </a:r>
          </a:p>
        </p:txBody>
      </p:sp>
      <p:sp>
        <p:nvSpPr>
          <p:cNvPr id="3" name="Platshållare för innehåll 2">
            <a:extLst>
              <a:ext uri="{FF2B5EF4-FFF2-40B4-BE49-F238E27FC236}">
                <a16:creationId xmlns:a16="http://schemas.microsoft.com/office/drawing/2014/main" id="{B52B4DB8-838C-4C6B-B8C5-70B34B1E9709}"/>
              </a:ext>
            </a:extLst>
          </p:cNvPr>
          <p:cNvSpPr>
            <a:spLocks noGrp="1"/>
          </p:cNvSpPr>
          <p:nvPr>
            <p:ph idx="1"/>
          </p:nvPr>
        </p:nvSpPr>
        <p:spPr>
          <a:xfrm>
            <a:off x="457200" y="993914"/>
            <a:ext cx="4851400" cy="5418038"/>
          </a:xfrm>
        </p:spPr>
        <p:txBody>
          <a:bodyPr/>
          <a:lstStyle/>
          <a:p>
            <a:r>
              <a:rPr lang="en-US" dirty="0"/>
              <a:t>Paired data. One example:</a:t>
            </a:r>
          </a:p>
          <a:p>
            <a:pPr lvl="1"/>
            <a:r>
              <a:rPr lang="en-US" dirty="0"/>
              <a:t>Each subject has received two different treatments. Thus there are two samples (a pair) from each subject. </a:t>
            </a:r>
          </a:p>
          <a:p>
            <a:pPr lvl="1"/>
            <a:r>
              <a:rPr lang="en-US" dirty="0"/>
              <a:t>Each subject has two samples, one from tumorous and one from non-tumorous tissue</a:t>
            </a:r>
          </a:p>
          <a:p>
            <a:r>
              <a:rPr lang="en-US" dirty="0"/>
              <a:t>Setting up a paired t-test</a:t>
            </a:r>
          </a:p>
          <a:p>
            <a:endParaRPr lang="sv-SE" dirty="0"/>
          </a:p>
        </p:txBody>
      </p:sp>
      <p:pic>
        <p:nvPicPr>
          <p:cNvPr id="7" name="Picture 2">
            <a:extLst>
              <a:ext uri="{FF2B5EF4-FFF2-40B4-BE49-F238E27FC236}">
                <a16:creationId xmlns:a16="http://schemas.microsoft.com/office/drawing/2014/main" id="{2E5AF0A5-D8F7-4B07-AE63-262D809C6BFB}"/>
              </a:ext>
            </a:extLst>
          </p:cNvPr>
          <p:cNvPicPr>
            <a:picLocks noChangeAspect="1" noChangeArrowheads="1"/>
          </p:cNvPicPr>
          <p:nvPr/>
        </p:nvPicPr>
        <p:blipFill>
          <a:blip r:embed="rId2" cstate="print"/>
          <a:srcRect/>
          <a:stretch>
            <a:fillRect/>
          </a:stretch>
        </p:blipFill>
        <p:spPr bwMode="auto">
          <a:xfrm>
            <a:off x="5418058" y="1480820"/>
            <a:ext cx="3499461" cy="2244513"/>
          </a:xfrm>
          <a:prstGeom prst="rect">
            <a:avLst/>
          </a:prstGeom>
          <a:noFill/>
          <a:ln w="9525">
            <a:noFill/>
            <a:miter lim="800000"/>
            <a:headEnd/>
            <a:tailEnd/>
          </a:ln>
        </p:spPr>
      </p:pic>
    </p:spTree>
    <p:extLst>
      <p:ext uri="{BB962C8B-B14F-4D97-AF65-F5344CB8AC3E}">
        <p14:creationId xmlns:p14="http://schemas.microsoft.com/office/powerpoint/2010/main" val="4266655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D043E56-9BD1-4E55-A09F-F8F34F2492B5}"/>
              </a:ext>
            </a:extLst>
          </p:cNvPr>
          <p:cNvSpPr>
            <a:spLocks noGrp="1"/>
          </p:cNvSpPr>
          <p:nvPr>
            <p:ph type="title"/>
          </p:nvPr>
        </p:nvSpPr>
        <p:spPr/>
        <p:txBody>
          <a:bodyPr>
            <a:normAutofit/>
          </a:bodyPr>
          <a:lstStyle/>
          <a:p>
            <a:r>
              <a:rPr lang="sv-SE" dirty="0" err="1"/>
              <a:t>Exercise</a:t>
            </a:r>
            <a:r>
              <a:rPr lang="sv-SE" dirty="0"/>
              <a:t> 1</a:t>
            </a:r>
            <a:r>
              <a:rPr lang="it-IT" dirty="0"/>
              <a:t> – </a:t>
            </a:r>
            <a:r>
              <a:rPr lang="it-IT" dirty="0" err="1"/>
              <a:t>Paired</a:t>
            </a:r>
            <a:r>
              <a:rPr lang="it-IT" dirty="0"/>
              <a:t> test </a:t>
            </a:r>
            <a:r>
              <a:rPr lang="sv-SE" dirty="0" err="1"/>
              <a:t>Techniques</a:t>
            </a:r>
            <a:endParaRPr lang="sv-SE" dirty="0"/>
          </a:p>
        </p:txBody>
      </p:sp>
      <p:sp>
        <p:nvSpPr>
          <p:cNvPr id="9" name="textruta 8">
            <a:extLst>
              <a:ext uri="{FF2B5EF4-FFF2-40B4-BE49-F238E27FC236}">
                <a16:creationId xmlns:a16="http://schemas.microsoft.com/office/drawing/2014/main" id="{590BD507-B414-4A94-AB96-72A4AD4E9A5F}"/>
              </a:ext>
            </a:extLst>
          </p:cNvPr>
          <p:cNvSpPr txBox="1"/>
          <p:nvPr/>
        </p:nvSpPr>
        <p:spPr>
          <a:xfrm>
            <a:off x="1519886" y="3623421"/>
            <a:ext cx="1794979" cy="369332"/>
          </a:xfrm>
          <a:prstGeom prst="rect">
            <a:avLst/>
          </a:prstGeom>
          <a:noFill/>
        </p:spPr>
        <p:txBody>
          <a:bodyPr wrap="none" rtlCol="0">
            <a:spAutoFit/>
          </a:bodyPr>
          <a:lstStyle/>
          <a:p>
            <a:r>
              <a:rPr lang="sv-SE" dirty="0">
                <a:latin typeface="Gotham Light" pitchFamily="50" charset="0"/>
              </a:rPr>
              <a:t>Color </a:t>
            </a:r>
            <a:r>
              <a:rPr lang="sv-SE" dirty="0" err="1">
                <a:latin typeface="Gotham Light" pitchFamily="50" charset="0"/>
              </a:rPr>
              <a:t>samples</a:t>
            </a:r>
            <a:endParaRPr lang="sv-SE" dirty="0">
              <a:latin typeface="Gotham Light" pitchFamily="50" charset="0"/>
            </a:endParaRPr>
          </a:p>
        </p:txBody>
      </p:sp>
      <p:sp>
        <p:nvSpPr>
          <p:cNvPr id="10" name="textruta 9">
            <a:extLst>
              <a:ext uri="{FF2B5EF4-FFF2-40B4-BE49-F238E27FC236}">
                <a16:creationId xmlns:a16="http://schemas.microsoft.com/office/drawing/2014/main" id="{A6A9CF5B-0E9C-4AD4-9280-D101B7E17A79}"/>
              </a:ext>
            </a:extLst>
          </p:cNvPr>
          <p:cNvSpPr txBox="1"/>
          <p:nvPr/>
        </p:nvSpPr>
        <p:spPr>
          <a:xfrm>
            <a:off x="4248358" y="2727572"/>
            <a:ext cx="1379095" cy="646331"/>
          </a:xfrm>
          <a:prstGeom prst="rect">
            <a:avLst/>
          </a:prstGeom>
          <a:noFill/>
        </p:spPr>
        <p:txBody>
          <a:bodyPr wrap="none" rtlCol="0">
            <a:spAutoFit/>
          </a:bodyPr>
          <a:lstStyle/>
          <a:p>
            <a:r>
              <a:rPr lang="sv-SE" dirty="0" err="1">
                <a:latin typeface="Gotham Light" pitchFamily="50" charset="0"/>
              </a:rPr>
              <a:t>Eliminated</a:t>
            </a:r>
            <a:endParaRPr lang="sv-SE" dirty="0">
              <a:latin typeface="Gotham Light" pitchFamily="50" charset="0"/>
            </a:endParaRPr>
          </a:p>
          <a:p>
            <a:r>
              <a:rPr lang="sv-SE" dirty="0" err="1">
                <a:latin typeface="Gotham Light" pitchFamily="50" charset="0"/>
              </a:rPr>
              <a:t>factors</a:t>
            </a:r>
            <a:endParaRPr lang="sv-SE" dirty="0">
              <a:latin typeface="Gotham Light" pitchFamily="50" charset="0"/>
            </a:endParaRPr>
          </a:p>
        </p:txBody>
      </p:sp>
      <p:sp>
        <p:nvSpPr>
          <p:cNvPr id="11" name="textruta 10">
            <a:extLst>
              <a:ext uri="{FF2B5EF4-FFF2-40B4-BE49-F238E27FC236}">
                <a16:creationId xmlns:a16="http://schemas.microsoft.com/office/drawing/2014/main" id="{AFB06BCA-BA22-473A-AD01-52DB7F7BE719}"/>
              </a:ext>
            </a:extLst>
          </p:cNvPr>
          <p:cNvSpPr txBox="1"/>
          <p:nvPr/>
        </p:nvSpPr>
        <p:spPr>
          <a:xfrm>
            <a:off x="4761347" y="2170556"/>
            <a:ext cx="802464" cy="369332"/>
          </a:xfrm>
          <a:prstGeom prst="rect">
            <a:avLst/>
          </a:prstGeom>
          <a:noFill/>
        </p:spPr>
        <p:txBody>
          <a:bodyPr wrap="none" rtlCol="0">
            <a:spAutoFit/>
          </a:bodyPr>
          <a:lstStyle/>
          <a:p>
            <a:r>
              <a:rPr lang="sv-SE" dirty="0">
                <a:latin typeface="Gotham Light" pitchFamily="50" charset="0"/>
              </a:rPr>
              <a:t>t-test</a:t>
            </a:r>
          </a:p>
        </p:txBody>
      </p:sp>
      <p:pic>
        <p:nvPicPr>
          <p:cNvPr id="15" name="Bildobjekt 14">
            <a:extLst>
              <a:ext uri="{FF2B5EF4-FFF2-40B4-BE49-F238E27FC236}">
                <a16:creationId xmlns:a16="http://schemas.microsoft.com/office/drawing/2014/main" id="{3F53D8CE-7956-4FAA-9FC5-9906958FBCAB}"/>
              </a:ext>
            </a:extLst>
          </p:cNvPr>
          <p:cNvPicPr>
            <a:picLocks noChangeAspect="1"/>
          </p:cNvPicPr>
          <p:nvPr/>
        </p:nvPicPr>
        <p:blipFill>
          <a:blip r:embed="rId2"/>
          <a:stretch>
            <a:fillRect/>
          </a:stretch>
        </p:blipFill>
        <p:spPr>
          <a:xfrm>
            <a:off x="935386" y="1240147"/>
            <a:ext cx="2924175" cy="2395548"/>
          </a:xfrm>
          <a:prstGeom prst="rect">
            <a:avLst/>
          </a:prstGeom>
        </p:spPr>
      </p:pic>
      <p:sp>
        <p:nvSpPr>
          <p:cNvPr id="12" name="Ram 8">
            <a:extLst>
              <a:ext uri="{FF2B5EF4-FFF2-40B4-BE49-F238E27FC236}">
                <a16:creationId xmlns:a16="http://schemas.microsoft.com/office/drawing/2014/main" id="{B75F2143-8021-406B-B2C1-5E28E3B6236F}"/>
              </a:ext>
            </a:extLst>
          </p:cNvPr>
          <p:cNvSpPr/>
          <p:nvPr/>
        </p:nvSpPr>
        <p:spPr bwMode="auto">
          <a:xfrm flipH="1">
            <a:off x="3412066" y="1735667"/>
            <a:ext cx="422094" cy="338666"/>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pic>
        <p:nvPicPr>
          <p:cNvPr id="4" name="Picture 3">
            <a:extLst>
              <a:ext uri="{FF2B5EF4-FFF2-40B4-BE49-F238E27FC236}">
                <a16:creationId xmlns:a16="http://schemas.microsoft.com/office/drawing/2014/main" id="{91E43F32-9695-4E33-8075-95777D7D6BF3}"/>
              </a:ext>
            </a:extLst>
          </p:cNvPr>
          <p:cNvPicPr>
            <a:picLocks noChangeAspect="1"/>
          </p:cNvPicPr>
          <p:nvPr/>
        </p:nvPicPr>
        <p:blipFill>
          <a:blip r:embed="rId3"/>
          <a:stretch>
            <a:fillRect/>
          </a:stretch>
        </p:blipFill>
        <p:spPr>
          <a:xfrm>
            <a:off x="5585241" y="1278441"/>
            <a:ext cx="3101559" cy="4301117"/>
          </a:xfrm>
          <a:prstGeom prst="rect">
            <a:avLst/>
          </a:prstGeom>
        </p:spPr>
      </p:pic>
      <p:sp>
        <p:nvSpPr>
          <p:cNvPr id="13" name="Ram 9">
            <a:extLst>
              <a:ext uri="{FF2B5EF4-FFF2-40B4-BE49-F238E27FC236}">
                <a16:creationId xmlns:a16="http://schemas.microsoft.com/office/drawing/2014/main" id="{4DC248B5-E338-4B04-81F2-D6C3356A06AB}"/>
              </a:ext>
            </a:extLst>
          </p:cNvPr>
          <p:cNvSpPr/>
          <p:nvPr/>
        </p:nvSpPr>
        <p:spPr bwMode="auto">
          <a:xfrm>
            <a:off x="5585241" y="2019065"/>
            <a:ext cx="3141193" cy="747146"/>
          </a:xfrm>
          <a:prstGeom prst="frame">
            <a:avLst/>
          </a:prstGeom>
          <a:ln w="9525">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
        <p:nvSpPr>
          <p:cNvPr id="17" name="Ram 9">
            <a:extLst>
              <a:ext uri="{FF2B5EF4-FFF2-40B4-BE49-F238E27FC236}">
                <a16:creationId xmlns:a16="http://schemas.microsoft.com/office/drawing/2014/main" id="{D9E4BFDE-7CF3-4D2A-B7B8-14125E93C5E7}"/>
              </a:ext>
            </a:extLst>
          </p:cNvPr>
          <p:cNvSpPr/>
          <p:nvPr/>
        </p:nvSpPr>
        <p:spPr bwMode="auto">
          <a:xfrm>
            <a:off x="5585241" y="2662544"/>
            <a:ext cx="3141841" cy="747146"/>
          </a:xfrm>
          <a:prstGeom prst="frame">
            <a:avLst/>
          </a:prstGeom>
          <a:ln w="9525">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850398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B5B385-A825-48C1-8627-59004FA0677D}"/>
              </a:ext>
            </a:extLst>
          </p:cNvPr>
          <p:cNvSpPr>
            <a:spLocks noGrp="1"/>
          </p:cNvSpPr>
          <p:nvPr>
            <p:ph type="title"/>
          </p:nvPr>
        </p:nvSpPr>
        <p:spPr/>
        <p:txBody>
          <a:bodyPr/>
          <a:lstStyle/>
          <a:p>
            <a:r>
              <a:rPr lang="sv-SE" dirty="0" err="1"/>
              <a:t>Exercise</a:t>
            </a:r>
            <a:r>
              <a:rPr lang="sv-SE" dirty="0"/>
              <a:t> 1</a:t>
            </a:r>
            <a:r>
              <a:rPr lang="it-IT" dirty="0"/>
              <a:t> – </a:t>
            </a:r>
            <a:r>
              <a:rPr lang="it-IT" dirty="0" err="1"/>
              <a:t>Paired</a:t>
            </a:r>
            <a:r>
              <a:rPr lang="it-IT" dirty="0"/>
              <a:t> test  </a:t>
            </a:r>
            <a:r>
              <a:rPr lang="sv-SE" dirty="0"/>
              <a:t>Steps</a:t>
            </a:r>
          </a:p>
        </p:txBody>
      </p:sp>
      <p:sp>
        <p:nvSpPr>
          <p:cNvPr id="3" name="Platshållare för innehåll 2">
            <a:extLst>
              <a:ext uri="{FF2B5EF4-FFF2-40B4-BE49-F238E27FC236}">
                <a16:creationId xmlns:a16="http://schemas.microsoft.com/office/drawing/2014/main" id="{7795E059-DEB7-4584-8632-5D770F2CF8B7}"/>
              </a:ext>
            </a:extLst>
          </p:cNvPr>
          <p:cNvSpPr>
            <a:spLocks noGrp="1"/>
          </p:cNvSpPr>
          <p:nvPr>
            <p:ph idx="1"/>
          </p:nvPr>
        </p:nvSpPr>
        <p:spPr/>
        <p:txBody>
          <a:bodyPr/>
          <a:lstStyle/>
          <a:p>
            <a:r>
              <a:rPr lang="sv-SE" dirty="0" err="1"/>
              <a:t>Load</a:t>
            </a:r>
            <a:r>
              <a:rPr lang="sv-SE" dirty="0"/>
              <a:t> the </a:t>
            </a:r>
            <a:r>
              <a:rPr lang="sv-SE" dirty="0" err="1"/>
              <a:t>Schetter</a:t>
            </a:r>
            <a:r>
              <a:rPr lang="sv-SE" dirty="0"/>
              <a:t> data set data set</a:t>
            </a:r>
          </a:p>
          <a:p>
            <a:r>
              <a:rPr lang="sv-SE" dirty="0"/>
              <a:t>Color the </a:t>
            </a:r>
            <a:r>
              <a:rPr lang="sv-SE" dirty="0" err="1"/>
              <a:t>samples</a:t>
            </a:r>
            <a:r>
              <a:rPr lang="sv-SE" dirty="0"/>
              <a:t> </a:t>
            </a:r>
            <a:r>
              <a:rPr lang="sv-SE" dirty="0" err="1"/>
              <a:t>according</a:t>
            </a:r>
            <a:r>
              <a:rPr lang="sv-SE" dirty="0"/>
              <a:t> to the </a:t>
            </a:r>
            <a:r>
              <a:rPr lang="sv-SE" dirty="0" err="1"/>
              <a:t>Tumor</a:t>
            </a:r>
            <a:r>
              <a:rPr lang="sv-SE" dirty="0"/>
              <a:t> annotation.</a:t>
            </a:r>
          </a:p>
          <a:p>
            <a:r>
              <a:rPr lang="sv-SE" dirty="0" err="1"/>
              <a:t>Add</a:t>
            </a:r>
            <a:r>
              <a:rPr lang="sv-SE" dirty="0"/>
              <a:t> an </a:t>
            </a:r>
            <a:r>
              <a:rPr lang="sv-SE" dirty="0" err="1"/>
              <a:t>eliminated</a:t>
            </a:r>
            <a:r>
              <a:rPr lang="sv-SE" dirty="0"/>
              <a:t> </a:t>
            </a:r>
            <a:r>
              <a:rPr lang="sv-SE" dirty="0" err="1"/>
              <a:t>factor</a:t>
            </a:r>
            <a:r>
              <a:rPr lang="sv-SE" dirty="0"/>
              <a:t> </a:t>
            </a:r>
            <a:r>
              <a:rPr lang="sv-SE" dirty="0" err="1"/>
              <a:t>corresponding</a:t>
            </a:r>
            <a:r>
              <a:rPr lang="sv-SE" dirty="0"/>
              <a:t> to the Patient annotation in the </a:t>
            </a:r>
            <a:r>
              <a:rPr lang="sv-SE" dirty="0" err="1"/>
              <a:t>Statistics</a:t>
            </a:r>
            <a:r>
              <a:rPr lang="sv-SE" dirty="0"/>
              <a:t> dialog.</a:t>
            </a:r>
          </a:p>
          <a:p>
            <a:r>
              <a:rPr lang="sv-SE" dirty="0" err="1"/>
              <a:t>Select</a:t>
            </a:r>
            <a:r>
              <a:rPr lang="sv-SE" dirty="0"/>
              <a:t> </a:t>
            </a:r>
            <a:r>
              <a:rPr lang="sv-SE" dirty="0" err="1"/>
              <a:t>Two</a:t>
            </a:r>
            <a:r>
              <a:rPr lang="sv-SE" dirty="0"/>
              <a:t> </a:t>
            </a:r>
            <a:r>
              <a:rPr lang="sv-SE" dirty="0" err="1"/>
              <a:t>group</a:t>
            </a:r>
            <a:r>
              <a:rPr lang="sv-SE" dirty="0"/>
              <a:t> </a:t>
            </a:r>
            <a:r>
              <a:rPr lang="sv-SE" dirty="0" err="1"/>
              <a:t>comparison</a:t>
            </a:r>
            <a:r>
              <a:rPr lang="sv-SE" dirty="0"/>
              <a:t> (or Multi </a:t>
            </a:r>
            <a:r>
              <a:rPr lang="sv-SE" dirty="0" err="1"/>
              <a:t>group</a:t>
            </a:r>
            <a:r>
              <a:rPr lang="sv-SE" dirty="0"/>
              <a:t> </a:t>
            </a:r>
            <a:r>
              <a:rPr lang="sv-SE" dirty="0" err="1"/>
              <a:t>comparison</a:t>
            </a:r>
            <a:r>
              <a:rPr lang="sv-SE" dirty="0"/>
              <a:t>) in the </a:t>
            </a:r>
            <a:r>
              <a:rPr lang="sv-SE" dirty="0" err="1"/>
              <a:t>Statistics</a:t>
            </a:r>
            <a:r>
              <a:rPr lang="sv-SE" dirty="0"/>
              <a:t> dialog. </a:t>
            </a:r>
            <a:r>
              <a:rPr lang="sv-SE" dirty="0" err="1"/>
              <a:t>Use</a:t>
            </a:r>
            <a:r>
              <a:rPr lang="sv-SE" dirty="0"/>
              <a:t> the annotation </a:t>
            </a:r>
            <a:r>
              <a:rPr lang="sv-SE" dirty="0" err="1"/>
              <a:t>Tumor</a:t>
            </a:r>
            <a:r>
              <a:rPr lang="sv-SE" dirty="0"/>
              <a:t>.</a:t>
            </a:r>
          </a:p>
          <a:p>
            <a:r>
              <a:rPr lang="sv-SE" dirty="0"/>
              <a:t>Drag the p-</a:t>
            </a:r>
            <a:r>
              <a:rPr lang="sv-SE" dirty="0" err="1"/>
              <a:t>value</a:t>
            </a:r>
            <a:r>
              <a:rPr lang="sv-SE" dirty="0"/>
              <a:t> slider in the </a:t>
            </a:r>
            <a:r>
              <a:rPr lang="sv-SE" dirty="0" err="1"/>
              <a:t>Statistics</a:t>
            </a:r>
            <a:r>
              <a:rPr lang="sv-SE" dirty="0"/>
              <a:t> dialog. Monitor the p-</a:t>
            </a:r>
            <a:r>
              <a:rPr lang="sv-SE" dirty="0" err="1"/>
              <a:t>values</a:t>
            </a:r>
            <a:r>
              <a:rPr lang="sv-SE" dirty="0"/>
              <a:t> and q-</a:t>
            </a:r>
            <a:r>
              <a:rPr lang="sv-SE" dirty="0" err="1"/>
              <a:t>values</a:t>
            </a:r>
            <a:r>
              <a:rPr lang="sv-SE" dirty="0"/>
              <a:t> </a:t>
            </a:r>
            <a:r>
              <a:rPr lang="sv-SE" dirty="0" err="1"/>
              <a:t>of</a:t>
            </a:r>
            <a:r>
              <a:rPr lang="sv-SE" dirty="0"/>
              <a:t> the </a:t>
            </a:r>
            <a:r>
              <a:rPr lang="sv-SE" dirty="0" err="1"/>
              <a:t>remaining</a:t>
            </a:r>
            <a:r>
              <a:rPr lang="sv-SE" dirty="0"/>
              <a:t> </a:t>
            </a:r>
            <a:r>
              <a:rPr lang="sv-SE" dirty="0" err="1"/>
              <a:t>variables</a:t>
            </a:r>
            <a:r>
              <a:rPr lang="sv-SE" dirty="0"/>
              <a:t>. </a:t>
            </a:r>
            <a:br>
              <a:rPr lang="sv-SE" dirty="0"/>
            </a:br>
            <a:endParaRPr lang="sv-SE" dirty="0"/>
          </a:p>
          <a:p>
            <a:pPr marL="0" indent="0">
              <a:buNone/>
            </a:pPr>
            <a:r>
              <a:rPr lang="sv-SE" b="1" dirty="0" err="1"/>
              <a:t>Question</a:t>
            </a:r>
            <a:r>
              <a:rPr lang="sv-SE" b="1" dirty="0"/>
              <a:t>: Do </a:t>
            </a:r>
            <a:r>
              <a:rPr lang="sv-SE" b="1" dirty="0" err="1"/>
              <a:t>you</a:t>
            </a:r>
            <a:r>
              <a:rPr lang="sv-SE" b="1" dirty="0"/>
              <a:t> </a:t>
            </a:r>
            <a:r>
              <a:rPr lang="sv-SE" b="1" dirty="0" err="1"/>
              <a:t>notice</a:t>
            </a:r>
            <a:r>
              <a:rPr lang="sv-SE" b="1" dirty="0"/>
              <a:t> </a:t>
            </a:r>
            <a:r>
              <a:rPr lang="sv-SE" b="1" dirty="0" err="1"/>
              <a:t>any</a:t>
            </a:r>
            <a:r>
              <a:rPr lang="sv-SE" b="1" dirty="0"/>
              <a:t> </a:t>
            </a:r>
            <a:r>
              <a:rPr lang="sv-SE" b="1" dirty="0" err="1"/>
              <a:t>samples</a:t>
            </a:r>
            <a:r>
              <a:rPr lang="sv-SE" b="1" dirty="0"/>
              <a:t> </a:t>
            </a:r>
            <a:r>
              <a:rPr lang="sv-SE" b="1" dirty="0" err="1"/>
              <a:t>behaving</a:t>
            </a:r>
            <a:r>
              <a:rPr lang="sv-SE" b="1" dirty="0"/>
              <a:t> </a:t>
            </a:r>
            <a:r>
              <a:rPr lang="sv-SE" b="1" dirty="0" err="1"/>
              <a:t>strangely</a:t>
            </a:r>
            <a:r>
              <a:rPr lang="sv-SE" b="1" dirty="0"/>
              <a:t>?</a:t>
            </a:r>
          </a:p>
          <a:p>
            <a:pPr>
              <a:buAutoNum type="arabicPeriod" startAt="6"/>
            </a:pPr>
            <a:r>
              <a:rPr lang="sv-SE" i="1" dirty="0" err="1"/>
              <a:t>Use</a:t>
            </a:r>
            <a:r>
              <a:rPr lang="sv-SE" i="1" dirty="0"/>
              <a:t> the </a:t>
            </a:r>
            <a:r>
              <a:rPr lang="sv-SE" i="1" dirty="0" err="1"/>
              <a:t>label</a:t>
            </a:r>
            <a:r>
              <a:rPr lang="sv-SE" i="1" dirty="0"/>
              <a:t> </a:t>
            </a:r>
            <a:r>
              <a:rPr lang="sv-SE" i="1" dirty="0" err="1"/>
              <a:t>mouse</a:t>
            </a:r>
            <a:r>
              <a:rPr lang="sv-SE" i="1" dirty="0"/>
              <a:t> </a:t>
            </a:r>
            <a:r>
              <a:rPr lang="sv-SE" i="1" dirty="0" err="1"/>
              <a:t>tool</a:t>
            </a:r>
            <a:r>
              <a:rPr lang="sv-SE" i="1" dirty="0"/>
              <a:t> and mark the </a:t>
            </a:r>
            <a:r>
              <a:rPr lang="sv-SE" i="1" dirty="0" err="1"/>
              <a:t>strange</a:t>
            </a:r>
            <a:r>
              <a:rPr lang="sv-SE" i="1" dirty="0"/>
              <a:t> </a:t>
            </a:r>
            <a:r>
              <a:rPr lang="sv-SE" i="1" dirty="0" err="1"/>
              <a:t>samples</a:t>
            </a:r>
            <a:endParaRPr lang="sv-SE" i="1" dirty="0"/>
          </a:p>
          <a:p>
            <a:pPr>
              <a:buAutoNum type="arabicPeriod" startAt="6"/>
            </a:pPr>
            <a:r>
              <a:rPr lang="sv-SE" i="1" dirty="0"/>
              <a:t>Mixed </a:t>
            </a:r>
            <a:r>
              <a:rPr lang="sv-SE" i="1" dirty="0" err="1"/>
              <a:t>samples</a:t>
            </a:r>
            <a:r>
              <a:rPr lang="sv-SE" i="1" dirty="0"/>
              <a:t>? – </a:t>
            </a:r>
            <a:r>
              <a:rPr lang="sv-SE" i="1" dirty="0" err="1"/>
              <a:t>remove</a:t>
            </a:r>
            <a:r>
              <a:rPr lang="sv-SE" i="1" dirty="0"/>
              <a:t> the patient from the patient annotation by </a:t>
            </a:r>
            <a:r>
              <a:rPr lang="sv-SE" i="1" dirty="0" err="1"/>
              <a:t>unticking</a:t>
            </a:r>
            <a:r>
              <a:rPr lang="sv-SE" i="1" dirty="0"/>
              <a:t> the box.</a:t>
            </a:r>
          </a:p>
          <a:p>
            <a:pPr>
              <a:buAutoNum type="arabicPeriod" startAt="6"/>
            </a:pPr>
            <a:r>
              <a:rPr lang="sv-SE" i="1" dirty="0" err="1"/>
              <a:t>What</a:t>
            </a:r>
            <a:r>
              <a:rPr lang="sv-SE" i="1" dirty="0"/>
              <a:t> </a:t>
            </a:r>
            <a:r>
              <a:rPr lang="sv-SE" i="1" dirty="0" err="1"/>
              <a:t>happened</a:t>
            </a:r>
            <a:r>
              <a:rPr lang="sv-SE" i="1" dirty="0"/>
              <a:t> </a:t>
            </a:r>
            <a:r>
              <a:rPr lang="sv-SE" i="1" dirty="0" err="1"/>
              <a:t>with</a:t>
            </a:r>
            <a:r>
              <a:rPr lang="sv-SE" i="1" dirty="0"/>
              <a:t> the </a:t>
            </a:r>
            <a:r>
              <a:rPr lang="sv-SE" i="1" dirty="0" err="1"/>
              <a:t>number</a:t>
            </a:r>
            <a:r>
              <a:rPr lang="sv-SE" i="1" dirty="0"/>
              <a:t> </a:t>
            </a:r>
            <a:r>
              <a:rPr lang="sv-SE" i="1" dirty="0" err="1"/>
              <a:t>of</a:t>
            </a:r>
            <a:r>
              <a:rPr lang="sv-SE" i="1" dirty="0"/>
              <a:t> </a:t>
            </a:r>
            <a:r>
              <a:rPr lang="sv-SE" i="1" dirty="0" err="1"/>
              <a:t>significant</a:t>
            </a:r>
            <a:r>
              <a:rPr lang="sv-SE" i="1" dirty="0"/>
              <a:t> </a:t>
            </a:r>
            <a:r>
              <a:rPr lang="sv-SE" i="1" dirty="0" err="1"/>
              <a:t>variables</a:t>
            </a:r>
            <a:r>
              <a:rPr lang="sv-SE" i="1" dirty="0"/>
              <a:t>?</a:t>
            </a:r>
          </a:p>
          <a:p>
            <a:pPr marL="0" indent="0">
              <a:buNone/>
            </a:pPr>
            <a:endParaRPr lang="sv-SE" dirty="0"/>
          </a:p>
        </p:txBody>
      </p:sp>
    </p:spTree>
    <p:extLst>
      <p:ext uri="{BB962C8B-B14F-4D97-AF65-F5344CB8AC3E}">
        <p14:creationId xmlns:p14="http://schemas.microsoft.com/office/powerpoint/2010/main" val="885753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811C5D0-1E64-4182-9E59-AC8162FECA5B}"/>
              </a:ext>
            </a:extLst>
          </p:cNvPr>
          <p:cNvSpPr>
            <a:spLocks noGrp="1"/>
          </p:cNvSpPr>
          <p:nvPr>
            <p:ph type="title"/>
          </p:nvPr>
        </p:nvSpPr>
        <p:spPr/>
        <p:txBody>
          <a:bodyPr/>
          <a:lstStyle/>
          <a:p>
            <a:r>
              <a:rPr lang="sv-SE" dirty="0"/>
              <a:t>Data set </a:t>
            </a:r>
            <a:r>
              <a:rPr lang="sv-SE" dirty="0" err="1"/>
              <a:t>with</a:t>
            </a:r>
            <a:r>
              <a:rPr lang="sv-SE" dirty="0"/>
              <a:t> </a:t>
            </a:r>
            <a:r>
              <a:rPr lang="sv-SE" dirty="0" err="1"/>
              <a:t>time</a:t>
            </a:r>
            <a:r>
              <a:rPr lang="sv-SE" dirty="0"/>
              <a:t> and </a:t>
            </a:r>
            <a:r>
              <a:rPr lang="sv-SE" dirty="0" err="1"/>
              <a:t>treatment</a:t>
            </a:r>
            <a:endParaRPr lang="sv-SE" dirty="0"/>
          </a:p>
        </p:txBody>
      </p:sp>
      <p:sp>
        <p:nvSpPr>
          <p:cNvPr id="3" name="Platshållare för innehåll 2">
            <a:extLst>
              <a:ext uri="{FF2B5EF4-FFF2-40B4-BE49-F238E27FC236}">
                <a16:creationId xmlns:a16="http://schemas.microsoft.com/office/drawing/2014/main" id="{901DD654-2333-474E-90E9-73060796BED9}"/>
              </a:ext>
            </a:extLst>
          </p:cNvPr>
          <p:cNvSpPr>
            <a:spLocks noGrp="1"/>
          </p:cNvSpPr>
          <p:nvPr>
            <p:ph idx="1"/>
          </p:nvPr>
        </p:nvSpPr>
        <p:spPr/>
        <p:txBody>
          <a:bodyPr/>
          <a:lstStyle/>
          <a:p>
            <a:pPr>
              <a:buClr>
                <a:schemeClr val="accent5"/>
              </a:buClr>
            </a:pPr>
            <a:r>
              <a:rPr lang="en-US" dirty="0" err="1"/>
              <a:t>Thiersch</a:t>
            </a:r>
            <a:r>
              <a:rPr lang="en-US" dirty="0"/>
              <a:t> et al (2008): Analysis of the retinal gene expression profile after hypoxic preconditioning identifies candidate genes for neuroprotection</a:t>
            </a:r>
          </a:p>
          <a:p>
            <a:pPr>
              <a:buClr>
                <a:schemeClr val="accent5"/>
              </a:buClr>
            </a:pPr>
            <a:r>
              <a:rPr lang="en-US" dirty="0"/>
              <a:t>24 samples / 45101 variables, </a:t>
            </a:r>
            <a:r>
              <a:rPr lang="en-US" b="1" u="sng" dirty="0"/>
              <a:t>GEO GDS3521</a:t>
            </a:r>
          </a:p>
          <a:p>
            <a:pPr>
              <a:buClr>
                <a:schemeClr val="accent5"/>
              </a:buClr>
            </a:pPr>
            <a:r>
              <a:rPr lang="en-US" dirty="0"/>
              <a:t>Samples divided into two groups receiving different treatments (control or hypoxic preconditioning) – annotation “protocol”</a:t>
            </a:r>
          </a:p>
          <a:p>
            <a:pPr>
              <a:buClr>
                <a:schemeClr val="accent5"/>
              </a:buClr>
            </a:pPr>
            <a:r>
              <a:rPr lang="en-US" dirty="0"/>
              <a:t>Each sample is studied either 0h, 2h, 4h or 16h after treatment – annotation “time”</a:t>
            </a:r>
          </a:p>
          <a:p>
            <a:endParaRPr lang="sv-SE" dirty="0"/>
          </a:p>
        </p:txBody>
      </p:sp>
    </p:spTree>
    <p:extLst>
      <p:ext uri="{BB962C8B-B14F-4D97-AF65-F5344CB8AC3E}">
        <p14:creationId xmlns:p14="http://schemas.microsoft.com/office/powerpoint/2010/main" val="3588866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C462F4D-2934-4F50-8D5A-98E00609335E}"/>
              </a:ext>
            </a:extLst>
          </p:cNvPr>
          <p:cNvSpPr>
            <a:spLocks noGrp="1"/>
          </p:cNvSpPr>
          <p:nvPr>
            <p:ph type="title"/>
          </p:nvPr>
        </p:nvSpPr>
        <p:spPr/>
        <p:txBody>
          <a:bodyPr>
            <a:normAutofit/>
          </a:bodyPr>
          <a:lstStyle/>
          <a:p>
            <a:r>
              <a:rPr lang="sv-SE" dirty="0" err="1"/>
              <a:t>Exercise</a:t>
            </a:r>
            <a:r>
              <a:rPr lang="sv-SE" dirty="0"/>
              <a:t> 2</a:t>
            </a:r>
            <a:r>
              <a:rPr lang="it-IT" dirty="0"/>
              <a:t> – </a:t>
            </a:r>
            <a:r>
              <a:rPr lang="sv-SE" dirty="0" err="1"/>
              <a:t>Time</a:t>
            </a:r>
            <a:r>
              <a:rPr lang="sv-SE" dirty="0"/>
              <a:t> </a:t>
            </a:r>
            <a:r>
              <a:rPr lang="sv-SE" dirty="0" err="1"/>
              <a:t>effects</a:t>
            </a:r>
            <a:r>
              <a:rPr lang="sv-SE" dirty="0"/>
              <a:t> </a:t>
            </a:r>
            <a:r>
              <a:rPr lang="sv-SE" dirty="0" err="1"/>
              <a:t>after</a:t>
            </a:r>
            <a:r>
              <a:rPr lang="sv-SE" dirty="0"/>
              <a:t> </a:t>
            </a:r>
            <a:r>
              <a:rPr lang="sv-SE" dirty="0" err="1"/>
              <a:t>treatment</a:t>
            </a:r>
            <a:endParaRPr lang="sv-SE" dirty="0"/>
          </a:p>
        </p:txBody>
      </p:sp>
      <p:sp>
        <p:nvSpPr>
          <p:cNvPr id="3" name="Platshållare för innehåll 2">
            <a:extLst>
              <a:ext uri="{FF2B5EF4-FFF2-40B4-BE49-F238E27FC236}">
                <a16:creationId xmlns:a16="http://schemas.microsoft.com/office/drawing/2014/main" id="{8A1B4788-585C-4B16-9184-CC7E927A0A76}"/>
              </a:ext>
            </a:extLst>
          </p:cNvPr>
          <p:cNvSpPr>
            <a:spLocks noGrp="1"/>
          </p:cNvSpPr>
          <p:nvPr>
            <p:ph idx="1"/>
          </p:nvPr>
        </p:nvSpPr>
        <p:spPr/>
        <p:txBody>
          <a:bodyPr/>
          <a:lstStyle/>
          <a:p>
            <a:r>
              <a:rPr lang="en-US" dirty="0">
                <a:latin typeface="Gotham-Light" pitchFamily="50" charset="0"/>
              </a:rPr>
              <a:t>Question</a:t>
            </a:r>
          </a:p>
          <a:p>
            <a:pPr lvl="1"/>
            <a:r>
              <a:rPr lang="en-US" dirty="0">
                <a:latin typeface="Gotham-Light" pitchFamily="50" charset="0"/>
              </a:rPr>
              <a:t>Are there any variables that are related to the time after treatment for the samples exposed to hypoxic preconditioning?</a:t>
            </a:r>
          </a:p>
          <a:p>
            <a:endParaRPr lang="sv-SE" dirty="0"/>
          </a:p>
        </p:txBody>
      </p:sp>
    </p:spTree>
    <p:extLst>
      <p:ext uri="{BB962C8B-B14F-4D97-AF65-F5344CB8AC3E}">
        <p14:creationId xmlns:p14="http://schemas.microsoft.com/office/powerpoint/2010/main" val="3518781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D360257-AC7E-445D-8288-258117039AE6}"/>
              </a:ext>
            </a:extLst>
          </p:cNvPr>
          <p:cNvSpPr>
            <a:spLocks noGrp="1"/>
          </p:cNvSpPr>
          <p:nvPr>
            <p:ph type="title"/>
          </p:nvPr>
        </p:nvSpPr>
        <p:spPr/>
        <p:txBody>
          <a:bodyPr>
            <a:normAutofit/>
          </a:bodyPr>
          <a:lstStyle/>
          <a:p>
            <a:r>
              <a:rPr lang="sv-SE" dirty="0" err="1"/>
              <a:t>Exercise</a:t>
            </a:r>
            <a:r>
              <a:rPr lang="sv-SE" dirty="0"/>
              <a:t> 2</a:t>
            </a:r>
            <a:r>
              <a:rPr lang="it-IT" dirty="0"/>
              <a:t> – </a:t>
            </a:r>
            <a:r>
              <a:rPr lang="sv-SE" dirty="0" err="1"/>
              <a:t>Techniques</a:t>
            </a:r>
            <a:endParaRPr lang="sv-SE" dirty="0"/>
          </a:p>
        </p:txBody>
      </p:sp>
      <p:pic>
        <p:nvPicPr>
          <p:cNvPr id="4" name="Content Placeholder 3">
            <a:extLst>
              <a:ext uri="{FF2B5EF4-FFF2-40B4-BE49-F238E27FC236}">
                <a16:creationId xmlns:a16="http://schemas.microsoft.com/office/drawing/2014/main" id="{A60756C6-32DB-4C3D-8062-3C747A2C83FA}"/>
              </a:ext>
            </a:extLst>
          </p:cNvPr>
          <p:cNvPicPr>
            <a:picLocks noGrp="1" noChangeAspect="1"/>
          </p:cNvPicPr>
          <p:nvPr>
            <p:ph idx="1"/>
          </p:nvPr>
        </p:nvPicPr>
        <p:blipFill>
          <a:blip r:embed="rId2"/>
          <a:stretch>
            <a:fillRect/>
          </a:stretch>
        </p:blipFill>
        <p:spPr>
          <a:xfrm>
            <a:off x="3150787" y="991892"/>
            <a:ext cx="1965741" cy="2760402"/>
          </a:xfrm>
          <a:prstGeom prst="rect">
            <a:avLst/>
          </a:prstGeom>
        </p:spPr>
      </p:pic>
      <p:pic>
        <p:nvPicPr>
          <p:cNvPr id="14" name="Bildobjekt 13">
            <a:extLst>
              <a:ext uri="{FF2B5EF4-FFF2-40B4-BE49-F238E27FC236}">
                <a16:creationId xmlns:a16="http://schemas.microsoft.com/office/drawing/2014/main" id="{9E420DB6-93C6-49C7-986E-7A7BD3549FBE}"/>
              </a:ext>
            </a:extLst>
          </p:cNvPr>
          <p:cNvPicPr>
            <a:picLocks noChangeAspect="1"/>
          </p:cNvPicPr>
          <p:nvPr/>
        </p:nvPicPr>
        <p:blipFill>
          <a:blip r:embed="rId3"/>
          <a:stretch>
            <a:fillRect/>
          </a:stretch>
        </p:blipFill>
        <p:spPr>
          <a:xfrm>
            <a:off x="457201" y="991892"/>
            <a:ext cx="2083070" cy="1869000"/>
          </a:xfrm>
          <a:prstGeom prst="rect">
            <a:avLst/>
          </a:prstGeom>
        </p:spPr>
      </p:pic>
      <p:pic>
        <p:nvPicPr>
          <p:cNvPr id="15" name="Bildobjekt 14">
            <a:extLst>
              <a:ext uri="{FF2B5EF4-FFF2-40B4-BE49-F238E27FC236}">
                <a16:creationId xmlns:a16="http://schemas.microsoft.com/office/drawing/2014/main" id="{2211BFF6-BB45-44F4-AB1B-5CA0DBCFA338}"/>
              </a:ext>
            </a:extLst>
          </p:cNvPr>
          <p:cNvPicPr>
            <a:picLocks noChangeAspect="1"/>
          </p:cNvPicPr>
          <p:nvPr/>
        </p:nvPicPr>
        <p:blipFill>
          <a:blip r:embed="rId4"/>
          <a:stretch>
            <a:fillRect/>
          </a:stretch>
        </p:blipFill>
        <p:spPr>
          <a:xfrm>
            <a:off x="457202" y="2982206"/>
            <a:ext cx="2083070" cy="1869000"/>
          </a:xfrm>
          <a:prstGeom prst="rect">
            <a:avLst/>
          </a:prstGeom>
        </p:spPr>
      </p:pic>
      <p:pic>
        <p:nvPicPr>
          <p:cNvPr id="16" name="Bildobjekt 15">
            <a:extLst>
              <a:ext uri="{FF2B5EF4-FFF2-40B4-BE49-F238E27FC236}">
                <a16:creationId xmlns:a16="http://schemas.microsoft.com/office/drawing/2014/main" id="{7C54CE68-47CA-4F9D-9F69-CFC6EBB4C589}"/>
              </a:ext>
            </a:extLst>
          </p:cNvPr>
          <p:cNvPicPr>
            <a:picLocks noChangeAspect="1"/>
          </p:cNvPicPr>
          <p:nvPr/>
        </p:nvPicPr>
        <p:blipFill>
          <a:blip r:embed="rId5"/>
          <a:stretch>
            <a:fillRect/>
          </a:stretch>
        </p:blipFill>
        <p:spPr>
          <a:xfrm>
            <a:off x="5852074" y="991892"/>
            <a:ext cx="2954123" cy="1969415"/>
          </a:xfrm>
          <a:prstGeom prst="rect">
            <a:avLst/>
          </a:prstGeom>
        </p:spPr>
      </p:pic>
      <p:pic>
        <p:nvPicPr>
          <p:cNvPr id="17" name="Bildobjekt 16">
            <a:extLst>
              <a:ext uri="{FF2B5EF4-FFF2-40B4-BE49-F238E27FC236}">
                <a16:creationId xmlns:a16="http://schemas.microsoft.com/office/drawing/2014/main" id="{45C1C241-7817-436B-BCEB-DB9E709DD4CA}"/>
              </a:ext>
            </a:extLst>
          </p:cNvPr>
          <p:cNvPicPr>
            <a:picLocks noChangeAspect="1"/>
          </p:cNvPicPr>
          <p:nvPr/>
        </p:nvPicPr>
        <p:blipFill>
          <a:blip r:embed="rId6"/>
          <a:stretch>
            <a:fillRect/>
          </a:stretch>
        </p:blipFill>
        <p:spPr>
          <a:xfrm>
            <a:off x="5993214" y="2983572"/>
            <a:ext cx="2811690" cy="3428380"/>
          </a:xfrm>
          <a:prstGeom prst="rect">
            <a:avLst/>
          </a:prstGeom>
        </p:spPr>
      </p:pic>
    </p:spTree>
    <p:extLst>
      <p:ext uri="{BB962C8B-B14F-4D97-AF65-F5344CB8AC3E}">
        <p14:creationId xmlns:p14="http://schemas.microsoft.com/office/powerpoint/2010/main" val="15276778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983D0F2-65EC-4C1E-B312-40194550E13F}"/>
              </a:ext>
            </a:extLst>
          </p:cNvPr>
          <p:cNvSpPr>
            <a:spLocks noGrp="1"/>
          </p:cNvSpPr>
          <p:nvPr>
            <p:ph type="title"/>
          </p:nvPr>
        </p:nvSpPr>
        <p:spPr/>
        <p:txBody>
          <a:bodyPr/>
          <a:lstStyle/>
          <a:p>
            <a:r>
              <a:rPr lang="sv-SE" dirty="0" err="1"/>
              <a:t>Exercise</a:t>
            </a:r>
            <a:r>
              <a:rPr lang="sv-SE" dirty="0"/>
              <a:t> 2</a:t>
            </a:r>
            <a:r>
              <a:rPr lang="it-IT" dirty="0"/>
              <a:t> – </a:t>
            </a:r>
            <a:r>
              <a:rPr lang="sv-SE" dirty="0"/>
              <a:t>Steps</a:t>
            </a:r>
          </a:p>
        </p:txBody>
      </p:sp>
      <p:sp>
        <p:nvSpPr>
          <p:cNvPr id="3" name="Platshållare för innehåll 2">
            <a:extLst>
              <a:ext uri="{FF2B5EF4-FFF2-40B4-BE49-F238E27FC236}">
                <a16:creationId xmlns:a16="http://schemas.microsoft.com/office/drawing/2014/main" id="{5BE6E6F6-A243-4E39-8124-D85B3DEDB179}"/>
              </a:ext>
            </a:extLst>
          </p:cNvPr>
          <p:cNvSpPr>
            <a:spLocks noGrp="1"/>
          </p:cNvSpPr>
          <p:nvPr>
            <p:ph idx="1"/>
          </p:nvPr>
        </p:nvSpPr>
        <p:spPr/>
        <p:txBody>
          <a:bodyPr/>
          <a:lstStyle/>
          <a:p>
            <a:r>
              <a:rPr lang="en-US" dirty="0">
                <a:latin typeface="Gotham-Light" pitchFamily="50" charset="0"/>
              </a:rPr>
              <a:t>Import file GDS3521 from GEO</a:t>
            </a:r>
          </a:p>
          <a:p>
            <a:r>
              <a:rPr lang="en-US" dirty="0">
                <a:latin typeface="Gotham-Light" pitchFamily="50" charset="0"/>
              </a:rPr>
              <a:t>Select the active samples to be only those where protocol has the value hypoxic – de-select (uncheck) “Control”.</a:t>
            </a:r>
          </a:p>
          <a:p>
            <a:r>
              <a:rPr lang="en-US" dirty="0">
                <a:latin typeface="Gotham-Light" pitchFamily="50" charset="0"/>
              </a:rPr>
              <a:t>Select Rank Regression as the test type, and r≠0 as the test direction. Make sure that the values for the annotation time are ordered in increasing order in the Samples window</a:t>
            </a:r>
          </a:p>
          <a:p>
            <a:r>
              <a:rPr lang="en-US" dirty="0">
                <a:latin typeface="Gotham-Light" pitchFamily="50" charset="0"/>
              </a:rPr>
              <a:t>Choose the annotation time as the ”Selected annotation”</a:t>
            </a:r>
          </a:p>
          <a:p>
            <a:r>
              <a:rPr lang="en-US" dirty="0">
                <a:latin typeface="Gotham-Light" pitchFamily="50" charset="0"/>
              </a:rPr>
              <a:t>Drag the slider to find variables that change with time for the samples exposed to hypoxic preconditioning</a:t>
            </a:r>
          </a:p>
          <a:p>
            <a:pPr marL="0" indent="0">
              <a:buNone/>
            </a:pPr>
            <a:endParaRPr lang="sv-SE" dirty="0"/>
          </a:p>
        </p:txBody>
      </p:sp>
    </p:spTree>
    <p:extLst>
      <p:ext uri="{BB962C8B-B14F-4D97-AF65-F5344CB8AC3E}">
        <p14:creationId xmlns:p14="http://schemas.microsoft.com/office/powerpoint/2010/main" val="1439166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E432B72-7BC5-4D30-A0BA-A44069FD836B}"/>
              </a:ext>
            </a:extLst>
          </p:cNvPr>
          <p:cNvSpPr>
            <a:spLocks noGrp="1"/>
          </p:cNvSpPr>
          <p:nvPr>
            <p:ph type="title"/>
          </p:nvPr>
        </p:nvSpPr>
        <p:spPr/>
        <p:txBody>
          <a:bodyPr/>
          <a:lstStyle/>
          <a:p>
            <a:r>
              <a:rPr lang="sv-SE" dirty="0" err="1"/>
              <a:t>Exercise</a:t>
            </a:r>
            <a:r>
              <a:rPr lang="sv-SE" dirty="0"/>
              <a:t> 3</a:t>
            </a:r>
            <a:r>
              <a:rPr lang="it-IT" dirty="0"/>
              <a:t> – </a:t>
            </a:r>
            <a:r>
              <a:rPr lang="sv-SE" dirty="0" err="1"/>
              <a:t>Interaction</a:t>
            </a:r>
            <a:r>
              <a:rPr lang="sv-SE" dirty="0"/>
              <a:t> </a:t>
            </a:r>
            <a:r>
              <a:rPr lang="sv-SE" dirty="0" err="1"/>
              <a:t>effects</a:t>
            </a:r>
            <a:endParaRPr lang="sv-SE" dirty="0"/>
          </a:p>
        </p:txBody>
      </p:sp>
      <p:sp>
        <p:nvSpPr>
          <p:cNvPr id="3" name="Platshållare för innehåll 2">
            <a:extLst>
              <a:ext uri="{FF2B5EF4-FFF2-40B4-BE49-F238E27FC236}">
                <a16:creationId xmlns:a16="http://schemas.microsoft.com/office/drawing/2014/main" id="{A4E49EB3-2A0D-4D88-B05E-F77A581D01B0}"/>
              </a:ext>
            </a:extLst>
          </p:cNvPr>
          <p:cNvSpPr>
            <a:spLocks noGrp="1"/>
          </p:cNvSpPr>
          <p:nvPr>
            <p:ph idx="1"/>
          </p:nvPr>
        </p:nvSpPr>
        <p:spPr/>
        <p:txBody>
          <a:bodyPr>
            <a:normAutofit/>
          </a:bodyPr>
          <a:lstStyle/>
          <a:p>
            <a:r>
              <a:rPr lang="en-US" dirty="0"/>
              <a:t>Question: </a:t>
            </a:r>
          </a:p>
          <a:p>
            <a:pPr lvl="1"/>
            <a:r>
              <a:rPr lang="en-US" dirty="0"/>
              <a:t>Are there any variables that are related to the interaction between the protocol and the time after treatment? </a:t>
            </a:r>
          </a:p>
          <a:p>
            <a:endParaRPr lang="en-US" dirty="0"/>
          </a:p>
          <a:p>
            <a:endParaRPr lang="sv-SE" dirty="0"/>
          </a:p>
        </p:txBody>
      </p:sp>
    </p:spTree>
    <p:extLst>
      <p:ext uri="{BB962C8B-B14F-4D97-AF65-F5344CB8AC3E}">
        <p14:creationId xmlns:p14="http://schemas.microsoft.com/office/powerpoint/2010/main" val="7159624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A4E49EB3-2A0D-4D88-B05E-F77A581D01B0}"/>
              </a:ext>
            </a:extLst>
          </p:cNvPr>
          <p:cNvSpPr>
            <a:spLocks noGrp="1"/>
          </p:cNvSpPr>
          <p:nvPr>
            <p:ph idx="1"/>
          </p:nvPr>
        </p:nvSpPr>
        <p:spPr>
          <a:xfrm>
            <a:off x="457200" y="993914"/>
            <a:ext cx="5801557" cy="3237123"/>
          </a:xfrm>
        </p:spPr>
        <p:txBody>
          <a:bodyPr>
            <a:normAutofit fontScale="85000" lnSpcReduction="10000"/>
          </a:bodyPr>
          <a:lstStyle/>
          <a:p>
            <a:r>
              <a:rPr lang="en-US" sz="2300" dirty="0"/>
              <a:t>Which model – use the guide –answer questions:</a:t>
            </a:r>
          </a:p>
          <a:p>
            <a:r>
              <a:rPr lang="en-US" dirty="0"/>
              <a:t>Question 1: </a:t>
            </a:r>
            <a:r>
              <a:rPr lang="en-US" b="1" u="sng" dirty="0"/>
              <a:t>Are there any covariates?</a:t>
            </a:r>
          </a:p>
          <a:p>
            <a:pPr lvl="1"/>
            <a:r>
              <a:rPr lang="en-US" dirty="0"/>
              <a:t>In this data set, we do not have any potential confounding factors, such as age or gender, that need to be eliminated. Therefore, the answer is </a:t>
            </a:r>
            <a:r>
              <a:rPr lang="en-US" b="1" u="sng" dirty="0"/>
              <a:t>No</a:t>
            </a:r>
            <a:r>
              <a:rPr lang="en-US" dirty="0"/>
              <a:t>, and we proceed to Question 2.</a:t>
            </a:r>
          </a:p>
          <a:p>
            <a:r>
              <a:rPr lang="en-US" dirty="0"/>
              <a:t>Question 2: </a:t>
            </a:r>
            <a:r>
              <a:rPr lang="en-US" b="1" u="sng" dirty="0"/>
              <a:t>Independent or repeated measures design?</a:t>
            </a:r>
          </a:p>
          <a:p>
            <a:pPr lvl="1"/>
            <a:r>
              <a:rPr lang="en-US" dirty="0"/>
              <a:t>In this data set, each sample receives only one treatment, and each sample is studied at only one time point. Therefore, we have an </a:t>
            </a:r>
            <a:r>
              <a:rPr lang="en-US" b="1" u="sng" dirty="0"/>
              <a:t>independent design</a:t>
            </a:r>
            <a:r>
              <a:rPr lang="en-US" dirty="0"/>
              <a:t>, and we proceed to Question 3.</a:t>
            </a:r>
          </a:p>
          <a:p>
            <a:r>
              <a:rPr lang="en-US" dirty="0"/>
              <a:t>Question 3 : </a:t>
            </a:r>
            <a:r>
              <a:rPr lang="en-US" b="1" u="sng" dirty="0"/>
              <a:t>How many factors are varied?</a:t>
            </a:r>
          </a:p>
          <a:p>
            <a:pPr lvl="1"/>
            <a:r>
              <a:rPr lang="en-US" dirty="0"/>
              <a:t>In this experiment, both the protocol (the treatment) and the time point are varied. Hence, we have </a:t>
            </a:r>
            <a:r>
              <a:rPr lang="en-US" b="1" u="sng" dirty="0"/>
              <a:t>multiple factors</a:t>
            </a:r>
          </a:p>
          <a:p>
            <a:endParaRPr lang="sv-SE" dirty="0"/>
          </a:p>
        </p:txBody>
      </p:sp>
      <p:pic>
        <p:nvPicPr>
          <p:cNvPr id="6" name="Bildobjekt 5">
            <a:extLst>
              <a:ext uri="{FF2B5EF4-FFF2-40B4-BE49-F238E27FC236}">
                <a16:creationId xmlns:a16="http://schemas.microsoft.com/office/drawing/2014/main" id="{8FEF5F7C-3458-41B9-AAA1-35FE58325C70}"/>
              </a:ext>
            </a:extLst>
          </p:cNvPr>
          <p:cNvPicPr>
            <a:picLocks noChangeAspect="1"/>
          </p:cNvPicPr>
          <p:nvPr/>
        </p:nvPicPr>
        <p:blipFill>
          <a:blip r:embed="rId2"/>
          <a:stretch>
            <a:fillRect/>
          </a:stretch>
        </p:blipFill>
        <p:spPr>
          <a:xfrm>
            <a:off x="6141023" y="993913"/>
            <a:ext cx="2993566" cy="2764426"/>
          </a:xfrm>
          <a:prstGeom prst="rect">
            <a:avLst/>
          </a:prstGeom>
        </p:spPr>
      </p:pic>
      <p:sp>
        <p:nvSpPr>
          <p:cNvPr id="2" name="Rubrik 1">
            <a:extLst>
              <a:ext uri="{FF2B5EF4-FFF2-40B4-BE49-F238E27FC236}">
                <a16:creationId xmlns:a16="http://schemas.microsoft.com/office/drawing/2014/main" id="{2E432B72-7BC5-4D30-A0BA-A44069FD836B}"/>
              </a:ext>
            </a:extLst>
          </p:cNvPr>
          <p:cNvSpPr>
            <a:spLocks noGrp="1"/>
          </p:cNvSpPr>
          <p:nvPr>
            <p:ph type="title"/>
          </p:nvPr>
        </p:nvSpPr>
        <p:spPr/>
        <p:txBody>
          <a:bodyPr/>
          <a:lstStyle/>
          <a:p>
            <a:r>
              <a:rPr lang="sv-SE" dirty="0" err="1"/>
              <a:t>Exercise</a:t>
            </a:r>
            <a:r>
              <a:rPr lang="sv-SE" dirty="0"/>
              <a:t> 3</a:t>
            </a:r>
            <a:r>
              <a:rPr lang="it-IT" dirty="0"/>
              <a:t> – </a:t>
            </a:r>
            <a:r>
              <a:rPr lang="sv-SE" dirty="0" err="1"/>
              <a:t>Interaction</a:t>
            </a:r>
            <a:r>
              <a:rPr lang="sv-SE" dirty="0"/>
              <a:t> </a:t>
            </a:r>
            <a:r>
              <a:rPr lang="sv-SE" dirty="0" err="1"/>
              <a:t>effects</a:t>
            </a:r>
            <a:endParaRPr lang="sv-SE" dirty="0"/>
          </a:p>
        </p:txBody>
      </p:sp>
      <p:sp>
        <p:nvSpPr>
          <p:cNvPr id="7" name="Platshållare för innehåll 2">
            <a:extLst>
              <a:ext uri="{FF2B5EF4-FFF2-40B4-BE49-F238E27FC236}">
                <a16:creationId xmlns:a16="http://schemas.microsoft.com/office/drawing/2014/main" id="{E8FBAE4C-6FED-46B9-AACA-04534C8FEB5D}"/>
              </a:ext>
            </a:extLst>
          </p:cNvPr>
          <p:cNvSpPr txBox="1">
            <a:spLocks/>
          </p:cNvSpPr>
          <p:nvPr/>
        </p:nvSpPr>
        <p:spPr>
          <a:xfrm>
            <a:off x="449451" y="3558882"/>
            <a:ext cx="8229600" cy="2764426"/>
          </a:xfrm>
          <a:prstGeom prst="rect">
            <a:avLst/>
          </a:prstGeom>
        </p:spPr>
        <p:txBody>
          <a:bodyPr vert="horz" lIns="91440" tIns="45720" rIns="91440" bIns="45720" rtlCol="0">
            <a:normAutofit fontScale="92500"/>
          </a:bodyPr>
          <a:lstStyle>
            <a:lvl1pPr marL="342900" indent="-342900" algn="l" defTabSz="457200" rtl="0" eaLnBrk="1" latinLnBrk="0" hangingPunct="1">
              <a:spcBef>
                <a:spcPct val="20000"/>
              </a:spcBef>
              <a:buClr>
                <a:srgbClr val="009BDB"/>
              </a:buClr>
              <a:buFont typeface="Wingdings" panose="05000000000000000000" pitchFamily="2" charset="2"/>
              <a:buChar char="§"/>
              <a:defRPr sz="2000" b="0" i="0" kern="1200">
                <a:solidFill>
                  <a:schemeClr val="tx1"/>
                </a:solidFill>
                <a:latin typeface="Gotham-Light"/>
                <a:ea typeface="+mn-ea"/>
                <a:cs typeface="Gotham-Light"/>
              </a:defRPr>
            </a:lvl1pPr>
            <a:lvl2pPr marL="742950" indent="-285750" algn="l" defTabSz="457200" rtl="0" eaLnBrk="1" latinLnBrk="0" hangingPunct="1">
              <a:spcBef>
                <a:spcPct val="20000"/>
              </a:spcBef>
              <a:buClr>
                <a:srgbClr val="009BDB"/>
              </a:buClr>
              <a:buFont typeface="Arial"/>
              <a:buChar char="–"/>
              <a:defRPr sz="1800" b="0" i="0" kern="1200">
                <a:solidFill>
                  <a:schemeClr val="tx1"/>
                </a:solidFill>
                <a:latin typeface="Gotham-Light"/>
                <a:ea typeface="+mn-ea"/>
                <a:cs typeface="Gotham-Light"/>
              </a:defRPr>
            </a:lvl2pPr>
            <a:lvl3pPr marL="1143000" indent="-228600" algn="l" defTabSz="457200" rtl="0" eaLnBrk="1" latinLnBrk="0" hangingPunct="1">
              <a:spcBef>
                <a:spcPct val="20000"/>
              </a:spcBef>
              <a:buClr>
                <a:srgbClr val="009BDB"/>
              </a:buClr>
              <a:buFont typeface="Arial"/>
              <a:buChar char="•"/>
              <a:defRPr sz="1600" b="0" i="0" kern="1200">
                <a:solidFill>
                  <a:schemeClr val="tx1"/>
                </a:solidFill>
                <a:latin typeface="Gotham-Light"/>
                <a:ea typeface="+mn-ea"/>
                <a:cs typeface="Gotham-Light"/>
              </a:defRPr>
            </a:lvl3pPr>
            <a:lvl4pPr marL="1600200" indent="-228600" algn="l" defTabSz="457200" rtl="0" eaLnBrk="1" latinLnBrk="0" hangingPunct="1">
              <a:spcBef>
                <a:spcPct val="20000"/>
              </a:spcBef>
              <a:buClr>
                <a:srgbClr val="009BDB"/>
              </a:buClr>
              <a:buFont typeface="Arial"/>
              <a:buChar char="–"/>
              <a:defRPr sz="1400" b="0" i="0" kern="1200">
                <a:solidFill>
                  <a:schemeClr val="tx1"/>
                </a:solidFill>
                <a:latin typeface="Gotham-Light"/>
                <a:ea typeface="+mn-ea"/>
                <a:cs typeface="Gotham-Light"/>
              </a:defRPr>
            </a:lvl4pPr>
            <a:lvl5pPr marL="2057400" indent="-228600" algn="l" defTabSz="457200" rtl="0" eaLnBrk="1" latinLnBrk="0" hangingPunct="1">
              <a:spcBef>
                <a:spcPct val="20000"/>
              </a:spcBef>
              <a:buClr>
                <a:srgbClr val="009BDB"/>
              </a:buClr>
              <a:buFont typeface="Arial"/>
              <a:buChar char="»"/>
              <a:defRPr sz="1200" b="0" i="0" kern="1200">
                <a:solidFill>
                  <a:schemeClr val="tx1"/>
                </a:solidFill>
                <a:latin typeface="Gotham-Light"/>
                <a:ea typeface="+mn-ea"/>
                <a:cs typeface="Gotham-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Conclusion:</a:t>
            </a:r>
          </a:p>
          <a:p>
            <a:pPr lvl="1"/>
            <a:r>
              <a:rPr lang="en-US" dirty="0"/>
              <a:t>We have </a:t>
            </a:r>
            <a:r>
              <a:rPr lang="en-US" b="1" u="sng" dirty="0"/>
              <a:t>independent measures, factorial ANOVA design</a:t>
            </a:r>
            <a:r>
              <a:rPr lang="en-US" dirty="0"/>
              <a:t>, Model B in the guide </a:t>
            </a:r>
          </a:p>
          <a:p>
            <a:endParaRPr lang="en-US" dirty="0"/>
          </a:p>
          <a:p>
            <a:r>
              <a:rPr lang="en-US" sz="1800" dirty="0"/>
              <a:t>To test for interaction effects between the two factors we have to test for all combinations of protocol (2 values) and time (4 values), in this case 8 combinations</a:t>
            </a:r>
          </a:p>
          <a:p>
            <a:r>
              <a:rPr lang="en-US" sz="1800" dirty="0"/>
              <a:t>We need to create a new annotation “</a:t>
            </a:r>
            <a:r>
              <a:rPr lang="en-US" sz="1800" dirty="0">
                <a:latin typeface="Gotham-Light" pitchFamily="50" charset="0"/>
              </a:rPr>
              <a:t>Protocol x Time” (prepared in a training file).</a:t>
            </a:r>
          </a:p>
          <a:p>
            <a:r>
              <a:rPr lang="en-US" sz="1800" dirty="0">
                <a:latin typeface="Gotham-Light" pitchFamily="50" charset="0"/>
              </a:rPr>
              <a:t>We then do an ANOVA test and we use eliminated factors to eliminate the individual influence of the two individual factors annotations now combined in one </a:t>
            </a:r>
            <a:endParaRPr lang="en-US" sz="1800" dirty="0"/>
          </a:p>
          <a:p>
            <a:endParaRPr lang="sv-SE" dirty="0"/>
          </a:p>
        </p:txBody>
      </p:sp>
      <p:sp>
        <p:nvSpPr>
          <p:cNvPr id="4" name="Ellips 3">
            <a:extLst>
              <a:ext uri="{FF2B5EF4-FFF2-40B4-BE49-F238E27FC236}">
                <a16:creationId xmlns:a16="http://schemas.microsoft.com/office/drawing/2014/main" id="{D54C6B6D-2120-41E6-BF20-296691BE827A}"/>
              </a:ext>
            </a:extLst>
          </p:cNvPr>
          <p:cNvSpPr/>
          <p:nvPr/>
        </p:nvSpPr>
        <p:spPr>
          <a:xfrm>
            <a:off x="6684886" y="2166151"/>
            <a:ext cx="488272" cy="497150"/>
          </a:xfrm>
          <a:prstGeom prst="ellipse">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Ellips 7">
            <a:extLst>
              <a:ext uri="{FF2B5EF4-FFF2-40B4-BE49-F238E27FC236}">
                <a16:creationId xmlns:a16="http://schemas.microsoft.com/office/drawing/2014/main" id="{5907AE3A-F7B2-47F1-943C-879ED00459F7}"/>
              </a:ext>
            </a:extLst>
          </p:cNvPr>
          <p:cNvSpPr/>
          <p:nvPr/>
        </p:nvSpPr>
        <p:spPr>
          <a:xfrm>
            <a:off x="7343315" y="1545744"/>
            <a:ext cx="488272" cy="497150"/>
          </a:xfrm>
          <a:prstGeom prst="ellipse">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Ellips 8">
            <a:extLst>
              <a:ext uri="{FF2B5EF4-FFF2-40B4-BE49-F238E27FC236}">
                <a16:creationId xmlns:a16="http://schemas.microsoft.com/office/drawing/2014/main" id="{6EC41FBC-DEAE-415A-A1BC-C57E104B9121}"/>
              </a:ext>
            </a:extLst>
          </p:cNvPr>
          <p:cNvSpPr/>
          <p:nvPr/>
        </p:nvSpPr>
        <p:spPr>
          <a:xfrm>
            <a:off x="6929022" y="3180425"/>
            <a:ext cx="488272" cy="497150"/>
          </a:xfrm>
          <a:prstGeom prst="ellipse">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Rak pilkoppling 10">
            <a:extLst>
              <a:ext uri="{FF2B5EF4-FFF2-40B4-BE49-F238E27FC236}">
                <a16:creationId xmlns:a16="http://schemas.microsoft.com/office/drawing/2014/main" id="{BBC7B932-552E-44E1-9D13-78A1EAD34910}"/>
              </a:ext>
            </a:extLst>
          </p:cNvPr>
          <p:cNvCxnSpPr>
            <a:endCxn id="8" idx="1"/>
          </p:cNvCxnSpPr>
          <p:nvPr/>
        </p:nvCxnSpPr>
        <p:spPr>
          <a:xfrm flipH="1">
            <a:off x="7414821" y="1229447"/>
            <a:ext cx="2473" cy="389103"/>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Rak pilkoppling 12">
            <a:extLst>
              <a:ext uri="{FF2B5EF4-FFF2-40B4-BE49-F238E27FC236}">
                <a16:creationId xmlns:a16="http://schemas.microsoft.com/office/drawing/2014/main" id="{EF970E86-D296-42F9-84CC-43F0B5C7B2C9}"/>
              </a:ext>
            </a:extLst>
          </p:cNvPr>
          <p:cNvCxnSpPr>
            <a:cxnSpLocks/>
            <a:stCxn id="8" idx="4"/>
          </p:cNvCxnSpPr>
          <p:nvPr/>
        </p:nvCxnSpPr>
        <p:spPr>
          <a:xfrm flipH="1">
            <a:off x="7173159" y="2042894"/>
            <a:ext cx="414292" cy="288842"/>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Rak pilkoppling 15">
            <a:extLst>
              <a:ext uri="{FF2B5EF4-FFF2-40B4-BE49-F238E27FC236}">
                <a16:creationId xmlns:a16="http://schemas.microsoft.com/office/drawing/2014/main" id="{4CA1EC0A-C31A-4AC2-88BB-985B60DA2DCC}"/>
              </a:ext>
            </a:extLst>
          </p:cNvPr>
          <p:cNvCxnSpPr>
            <a:cxnSpLocks/>
            <a:stCxn id="4" idx="4"/>
            <a:endCxn id="9" idx="1"/>
          </p:cNvCxnSpPr>
          <p:nvPr/>
        </p:nvCxnSpPr>
        <p:spPr>
          <a:xfrm>
            <a:off x="6929022" y="2663301"/>
            <a:ext cx="71506" cy="589930"/>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2029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27BB153-DF89-4811-8F7E-470D2070C5C0}"/>
              </a:ext>
            </a:extLst>
          </p:cNvPr>
          <p:cNvSpPr>
            <a:spLocks noGrp="1"/>
          </p:cNvSpPr>
          <p:nvPr>
            <p:ph type="title"/>
          </p:nvPr>
        </p:nvSpPr>
        <p:spPr/>
        <p:txBody>
          <a:bodyPr/>
          <a:lstStyle/>
          <a:p>
            <a:r>
              <a:rPr lang="sv-SE" dirty="0" err="1"/>
              <a:t>Exercise</a:t>
            </a:r>
            <a:r>
              <a:rPr lang="sv-SE" dirty="0"/>
              <a:t> 3</a:t>
            </a:r>
            <a:r>
              <a:rPr lang="it-IT" dirty="0"/>
              <a:t> – </a:t>
            </a:r>
            <a:r>
              <a:rPr lang="sv-SE" dirty="0" err="1"/>
              <a:t>Techniques</a:t>
            </a:r>
            <a:endParaRPr lang="sv-SE" dirty="0"/>
          </a:p>
        </p:txBody>
      </p:sp>
      <p:sp>
        <p:nvSpPr>
          <p:cNvPr id="3" name="Platshållare för innehåll 2">
            <a:extLst>
              <a:ext uri="{FF2B5EF4-FFF2-40B4-BE49-F238E27FC236}">
                <a16:creationId xmlns:a16="http://schemas.microsoft.com/office/drawing/2014/main" id="{8CC1974C-7231-4B4B-BDAC-65210BE2D8F4}"/>
              </a:ext>
            </a:extLst>
          </p:cNvPr>
          <p:cNvSpPr>
            <a:spLocks noGrp="1"/>
          </p:cNvSpPr>
          <p:nvPr>
            <p:ph idx="1"/>
          </p:nvPr>
        </p:nvSpPr>
        <p:spPr/>
        <p:txBody>
          <a:bodyPr/>
          <a:lstStyle/>
          <a:p>
            <a:endParaRPr lang="sv-SE" dirty="0"/>
          </a:p>
        </p:txBody>
      </p:sp>
      <p:pic>
        <p:nvPicPr>
          <p:cNvPr id="9" name="Bildobjekt 8">
            <a:extLst>
              <a:ext uri="{FF2B5EF4-FFF2-40B4-BE49-F238E27FC236}">
                <a16:creationId xmlns:a16="http://schemas.microsoft.com/office/drawing/2014/main" id="{BB5E3EBF-5B1A-4AC9-BF65-4AF296721443}"/>
              </a:ext>
            </a:extLst>
          </p:cNvPr>
          <p:cNvPicPr>
            <a:picLocks noChangeAspect="1"/>
          </p:cNvPicPr>
          <p:nvPr/>
        </p:nvPicPr>
        <p:blipFill>
          <a:blip r:embed="rId2"/>
          <a:stretch>
            <a:fillRect/>
          </a:stretch>
        </p:blipFill>
        <p:spPr>
          <a:xfrm>
            <a:off x="2689997" y="996018"/>
            <a:ext cx="5955050" cy="3661223"/>
          </a:xfrm>
          <a:prstGeom prst="rect">
            <a:avLst/>
          </a:prstGeom>
        </p:spPr>
      </p:pic>
      <p:pic>
        <p:nvPicPr>
          <p:cNvPr id="11" name="Bildobjekt 10">
            <a:extLst>
              <a:ext uri="{FF2B5EF4-FFF2-40B4-BE49-F238E27FC236}">
                <a16:creationId xmlns:a16="http://schemas.microsoft.com/office/drawing/2014/main" id="{C2D865AF-F690-4DBD-BCBC-3ED608D42115}"/>
              </a:ext>
            </a:extLst>
          </p:cNvPr>
          <p:cNvPicPr>
            <a:picLocks noChangeAspect="1"/>
          </p:cNvPicPr>
          <p:nvPr/>
        </p:nvPicPr>
        <p:blipFill>
          <a:blip r:embed="rId3"/>
          <a:stretch>
            <a:fillRect/>
          </a:stretch>
        </p:blipFill>
        <p:spPr>
          <a:xfrm>
            <a:off x="457201" y="996018"/>
            <a:ext cx="2130518" cy="1793677"/>
          </a:xfrm>
          <a:prstGeom prst="rect">
            <a:avLst/>
          </a:prstGeom>
        </p:spPr>
      </p:pic>
      <p:pic>
        <p:nvPicPr>
          <p:cNvPr id="12" name="Bildobjekt 11">
            <a:extLst>
              <a:ext uri="{FF2B5EF4-FFF2-40B4-BE49-F238E27FC236}">
                <a16:creationId xmlns:a16="http://schemas.microsoft.com/office/drawing/2014/main" id="{06AF145C-4B15-4A41-A87A-F9C8B277C68E}"/>
              </a:ext>
            </a:extLst>
          </p:cNvPr>
          <p:cNvPicPr>
            <a:picLocks noChangeAspect="1"/>
          </p:cNvPicPr>
          <p:nvPr/>
        </p:nvPicPr>
        <p:blipFill>
          <a:blip r:embed="rId4"/>
          <a:stretch>
            <a:fillRect/>
          </a:stretch>
        </p:blipFill>
        <p:spPr>
          <a:xfrm>
            <a:off x="470406" y="2857839"/>
            <a:ext cx="2117313" cy="2544123"/>
          </a:xfrm>
          <a:prstGeom prst="rect">
            <a:avLst/>
          </a:prstGeom>
        </p:spPr>
      </p:pic>
      <p:pic>
        <p:nvPicPr>
          <p:cNvPr id="4" name="Picture 3">
            <a:extLst>
              <a:ext uri="{FF2B5EF4-FFF2-40B4-BE49-F238E27FC236}">
                <a16:creationId xmlns:a16="http://schemas.microsoft.com/office/drawing/2014/main" id="{93EFCE91-E7FC-4FE8-90C2-F08FBE1C30F7}"/>
              </a:ext>
            </a:extLst>
          </p:cNvPr>
          <p:cNvPicPr>
            <a:picLocks noChangeAspect="1"/>
          </p:cNvPicPr>
          <p:nvPr/>
        </p:nvPicPr>
        <p:blipFill>
          <a:blip r:embed="rId5"/>
          <a:stretch>
            <a:fillRect/>
          </a:stretch>
        </p:blipFill>
        <p:spPr>
          <a:xfrm>
            <a:off x="2759152" y="3428999"/>
            <a:ext cx="2117313" cy="2967221"/>
          </a:xfrm>
          <a:prstGeom prst="rect">
            <a:avLst/>
          </a:prstGeom>
        </p:spPr>
      </p:pic>
      <p:sp>
        <p:nvSpPr>
          <p:cNvPr id="13" name="Ram 8">
            <a:extLst>
              <a:ext uri="{FF2B5EF4-FFF2-40B4-BE49-F238E27FC236}">
                <a16:creationId xmlns:a16="http://schemas.microsoft.com/office/drawing/2014/main" id="{BFADF283-032E-4EDD-9209-C7B54ED4BE58}"/>
              </a:ext>
            </a:extLst>
          </p:cNvPr>
          <p:cNvSpPr/>
          <p:nvPr/>
        </p:nvSpPr>
        <p:spPr bwMode="auto">
          <a:xfrm flipH="1">
            <a:off x="2759151" y="4396097"/>
            <a:ext cx="1511096" cy="252000"/>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909788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94B6CBA-4847-43DC-B728-B1594FF1BBD4}"/>
              </a:ext>
            </a:extLst>
          </p:cNvPr>
          <p:cNvSpPr>
            <a:spLocks noGrp="1"/>
          </p:cNvSpPr>
          <p:nvPr>
            <p:ph type="title"/>
          </p:nvPr>
        </p:nvSpPr>
        <p:spPr/>
        <p:txBody>
          <a:bodyPr/>
          <a:lstStyle/>
          <a:p>
            <a:r>
              <a:rPr lang="sv-SE" dirty="0"/>
              <a:t>Course </a:t>
            </a:r>
            <a:r>
              <a:rPr lang="sv-SE" dirty="0" err="1"/>
              <a:t>content</a:t>
            </a:r>
            <a:endParaRPr lang="sv-SE" dirty="0"/>
          </a:p>
        </p:txBody>
      </p:sp>
      <p:sp>
        <p:nvSpPr>
          <p:cNvPr id="3" name="Platshållare för innehåll 2">
            <a:extLst>
              <a:ext uri="{FF2B5EF4-FFF2-40B4-BE49-F238E27FC236}">
                <a16:creationId xmlns:a16="http://schemas.microsoft.com/office/drawing/2014/main" id="{7765D7AB-B8B1-4559-B8E3-6FE0219FB086}"/>
              </a:ext>
            </a:extLst>
          </p:cNvPr>
          <p:cNvSpPr>
            <a:spLocks noGrp="1"/>
          </p:cNvSpPr>
          <p:nvPr>
            <p:ph idx="1"/>
          </p:nvPr>
        </p:nvSpPr>
        <p:spPr/>
        <p:txBody>
          <a:bodyPr/>
          <a:lstStyle/>
          <a:p>
            <a:r>
              <a:rPr lang="en-US" dirty="0"/>
              <a:t>Qlucore Omics Explorer</a:t>
            </a:r>
          </a:p>
          <a:p>
            <a:pPr marL="800100" lvl="1" indent="-342900">
              <a:buFont typeface="+mj-lt"/>
              <a:buAutoNum type="arabicPeriod"/>
            </a:pPr>
            <a:r>
              <a:rPr lang="en-US" dirty="0"/>
              <a:t>Understand BAM and </a:t>
            </a:r>
            <a:r>
              <a:rPr lang="en-US" dirty="0" err="1"/>
              <a:t>cel</a:t>
            </a:r>
            <a:r>
              <a:rPr lang="en-US" dirty="0"/>
              <a:t> file import</a:t>
            </a:r>
          </a:p>
          <a:p>
            <a:pPr marL="800100" lvl="1" indent="-342900">
              <a:buFont typeface="+mj-lt"/>
              <a:buAutoNum type="arabicPeriod"/>
            </a:pPr>
            <a:r>
              <a:rPr lang="en-US" dirty="0"/>
              <a:t>Statistical concepts related to eliminated factors</a:t>
            </a:r>
          </a:p>
          <a:p>
            <a:pPr marL="800100" lvl="1" indent="-342900">
              <a:buFont typeface="+mj-lt"/>
              <a:buAutoNum type="arabicPeriod"/>
            </a:pPr>
            <a:r>
              <a:rPr lang="en-US" dirty="0"/>
              <a:t>Workflow templates</a:t>
            </a:r>
          </a:p>
          <a:p>
            <a:pPr marL="800100" lvl="1" indent="-342900">
              <a:buFont typeface="+mj-lt"/>
              <a:buAutoNum type="arabicPeriod"/>
            </a:pPr>
            <a:r>
              <a:rPr lang="en-US" dirty="0"/>
              <a:t>Variable lists</a:t>
            </a:r>
          </a:p>
          <a:p>
            <a:pPr marL="800100" lvl="1" indent="-342900">
              <a:buFont typeface="+mj-lt"/>
              <a:buAutoNum type="arabicPeriod"/>
            </a:pPr>
            <a:r>
              <a:rPr lang="en-US" dirty="0"/>
              <a:t>Use Gene Ontology browser – use variable lists</a:t>
            </a:r>
          </a:p>
          <a:p>
            <a:pPr marL="800100" lvl="1" indent="-342900">
              <a:buFont typeface="+mj-lt"/>
              <a:buAutoNum type="arabicPeriod"/>
            </a:pPr>
            <a:r>
              <a:rPr lang="en-US" dirty="0"/>
              <a:t>Pathway analysis (gene lists) in GSEA – use variable lists</a:t>
            </a:r>
          </a:p>
          <a:p>
            <a:pPr marL="800100" lvl="1" indent="-342900">
              <a:buFont typeface="+mj-lt"/>
              <a:buAutoNum type="arabicPeriod"/>
            </a:pPr>
            <a:r>
              <a:rPr lang="en-US" dirty="0"/>
              <a:t>Compare data – use variable lists</a:t>
            </a:r>
          </a:p>
          <a:p>
            <a:pPr marL="800100" lvl="1" indent="-342900">
              <a:buFont typeface="+mj-lt"/>
              <a:buAutoNum type="arabicPeriod"/>
            </a:pPr>
            <a:r>
              <a:rPr lang="en-US" dirty="0"/>
              <a:t>Use log files</a:t>
            </a:r>
          </a:p>
          <a:p>
            <a:pPr marL="800100" lvl="1" indent="-342900">
              <a:buFont typeface="+mj-lt"/>
              <a:buAutoNum type="arabicPeriod"/>
            </a:pPr>
            <a:r>
              <a:rPr lang="en-US" dirty="0"/>
              <a:t>Build a classifier and use it for prediction</a:t>
            </a:r>
          </a:p>
          <a:p>
            <a:pPr marL="800100" lvl="1" indent="-342900">
              <a:buFont typeface="+mj-lt"/>
              <a:buAutoNum type="arabicPeriod"/>
            </a:pPr>
            <a:r>
              <a:rPr lang="en-US" dirty="0"/>
              <a:t>Introduction to the R interface</a:t>
            </a:r>
          </a:p>
          <a:p>
            <a:pPr marL="0" indent="0">
              <a:buNone/>
            </a:pPr>
            <a:endParaRPr lang="sv-SE" dirty="0"/>
          </a:p>
        </p:txBody>
      </p:sp>
    </p:spTree>
    <p:extLst>
      <p:ext uri="{BB962C8B-B14F-4D97-AF65-F5344CB8AC3E}">
        <p14:creationId xmlns:p14="http://schemas.microsoft.com/office/powerpoint/2010/main" val="2440313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64935E6-9405-4F6D-8840-42455E420D96}"/>
              </a:ext>
            </a:extLst>
          </p:cNvPr>
          <p:cNvSpPr>
            <a:spLocks noGrp="1"/>
          </p:cNvSpPr>
          <p:nvPr>
            <p:ph type="title"/>
          </p:nvPr>
        </p:nvSpPr>
        <p:spPr/>
        <p:txBody>
          <a:bodyPr/>
          <a:lstStyle/>
          <a:p>
            <a:r>
              <a:rPr lang="sv-SE" dirty="0" err="1"/>
              <a:t>Exercise</a:t>
            </a:r>
            <a:r>
              <a:rPr lang="sv-SE" dirty="0"/>
              <a:t> 3</a:t>
            </a:r>
            <a:r>
              <a:rPr lang="it-IT" dirty="0"/>
              <a:t> – </a:t>
            </a:r>
            <a:r>
              <a:rPr lang="sv-SE" dirty="0"/>
              <a:t>Steps</a:t>
            </a:r>
          </a:p>
        </p:txBody>
      </p:sp>
      <p:sp>
        <p:nvSpPr>
          <p:cNvPr id="3" name="Platshållare för innehåll 2">
            <a:extLst>
              <a:ext uri="{FF2B5EF4-FFF2-40B4-BE49-F238E27FC236}">
                <a16:creationId xmlns:a16="http://schemas.microsoft.com/office/drawing/2014/main" id="{EE8C7D7A-E92F-4C59-A110-3BE1187DB9EB}"/>
              </a:ext>
            </a:extLst>
          </p:cNvPr>
          <p:cNvSpPr>
            <a:spLocks noGrp="1"/>
          </p:cNvSpPr>
          <p:nvPr>
            <p:ph idx="1"/>
          </p:nvPr>
        </p:nvSpPr>
        <p:spPr/>
        <p:txBody>
          <a:bodyPr>
            <a:normAutofit/>
          </a:bodyPr>
          <a:lstStyle/>
          <a:p>
            <a:r>
              <a:rPr lang="en-US" dirty="0">
                <a:latin typeface="Gotham-Light" pitchFamily="50" charset="0"/>
              </a:rPr>
              <a:t>First: See to that both the control and </a:t>
            </a:r>
            <a:r>
              <a:rPr lang="en-US" dirty="0"/>
              <a:t>hypoxic preconditioning are selected (checkbox) again, all samples shall be used</a:t>
            </a:r>
            <a:endParaRPr lang="en-US" dirty="0">
              <a:latin typeface="Gotham-Light" pitchFamily="50" charset="0"/>
            </a:endParaRPr>
          </a:p>
          <a:p>
            <a:r>
              <a:rPr lang="en-US" dirty="0">
                <a:latin typeface="Gotham-Light" pitchFamily="50" charset="0"/>
              </a:rPr>
              <a:t>Import annotation, file “GDS3521 Combined annotation.txt” from training files.  It contains a combined annotation (Protocol x Time). </a:t>
            </a:r>
          </a:p>
          <a:p>
            <a:pPr lvl="1">
              <a:buFont typeface="Wingdings" panose="05000000000000000000" pitchFamily="2" charset="2"/>
              <a:buChar char="§"/>
            </a:pPr>
            <a:r>
              <a:rPr lang="en-US" dirty="0">
                <a:latin typeface="Gotham-Light" pitchFamily="50" charset="0"/>
              </a:rPr>
              <a:t>Import annotation via File-&gt;Import-&gt;Sample Annotations</a:t>
            </a:r>
          </a:p>
          <a:p>
            <a:pPr lvl="1">
              <a:buFont typeface="Wingdings" panose="05000000000000000000" pitchFamily="2" charset="2"/>
              <a:buChar char="§"/>
            </a:pPr>
            <a:r>
              <a:rPr lang="en-US" dirty="0">
                <a:latin typeface="Gotham-Light" pitchFamily="50" charset="0"/>
              </a:rPr>
              <a:t>Alternatively one can create a new annotation and new values for the new annotation inside Omics Explorer)</a:t>
            </a:r>
            <a:endParaRPr lang="en-US" sz="1200" dirty="0">
              <a:latin typeface="Gotham-Light" pitchFamily="50" charset="0"/>
            </a:endParaRPr>
          </a:p>
          <a:p>
            <a:r>
              <a:rPr lang="en-US" dirty="0">
                <a:latin typeface="Gotham-Light" pitchFamily="50" charset="0"/>
              </a:rPr>
              <a:t>The new annotation corresponds to a nominal variable with multiple values, so we select “Multi Group Comparison” as the test type and “Protocol x Time” as the annotation</a:t>
            </a:r>
          </a:p>
          <a:p>
            <a:r>
              <a:rPr lang="en-US" dirty="0">
                <a:latin typeface="Gotham-Light" pitchFamily="50" charset="0"/>
              </a:rPr>
              <a:t>Add two eliminated factors corresponding to the annotations “protocol” and “time” to eliminate on the individual influence of those (we are only interested in the combination)</a:t>
            </a:r>
          </a:p>
          <a:p>
            <a:pPr lvl="1">
              <a:buFont typeface="Wingdings" panose="05000000000000000000" pitchFamily="2" charset="2"/>
              <a:buChar char="§"/>
            </a:pPr>
            <a:r>
              <a:rPr lang="en-US" dirty="0">
                <a:latin typeface="Gotham-Light" pitchFamily="50" charset="0"/>
              </a:rPr>
              <a:t>Note that Protocol is of type “Nominal” and Time of type “Ordinal”</a:t>
            </a:r>
          </a:p>
          <a:p>
            <a:r>
              <a:rPr lang="en-US" dirty="0">
                <a:latin typeface="Gotham-Light" pitchFamily="50" charset="0"/>
              </a:rPr>
              <a:t>Drag the slider to find variables that depend differently on the time after administration for the different protocols</a:t>
            </a:r>
            <a:endParaRPr lang="sv-SE" dirty="0">
              <a:latin typeface="Gotham-Light" pitchFamily="50" charset="0"/>
            </a:endParaRPr>
          </a:p>
          <a:p>
            <a:endParaRPr lang="sv-SE" dirty="0"/>
          </a:p>
        </p:txBody>
      </p:sp>
    </p:spTree>
    <p:extLst>
      <p:ext uri="{BB962C8B-B14F-4D97-AF65-F5344CB8AC3E}">
        <p14:creationId xmlns:p14="http://schemas.microsoft.com/office/powerpoint/2010/main" val="16698582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64935E6-9405-4F6D-8840-42455E420D96}"/>
              </a:ext>
            </a:extLst>
          </p:cNvPr>
          <p:cNvSpPr>
            <a:spLocks noGrp="1"/>
          </p:cNvSpPr>
          <p:nvPr>
            <p:ph type="title"/>
          </p:nvPr>
        </p:nvSpPr>
        <p:spPr/>
        <p:txBody>
          <a:bodyPr/>
          <a:lstStyle/>
          <a:p>
            <a:r>
              <a:rPr lang="sv-SE" dirty="0"/>
              <a:t>TEMPLATES</a:t>
            </a:r>
          </a:p>
        </p:txBody>
      </p:sp>
      <p:sp>
        <p:nvSpPr>
          <p:cNvPr id="3" name="Platshållare för innehåll 2">
            <a:extLst>
              <a:ext uri="{FF2B5EF4-FFF2-40B4-BE49-F238E27FC236}">
                <a16:creationId xmlns:a16="http://schemas.microsoft.com/office/drawing/2014/main" id="{EE8C7D7A-E92F-4C59-A110-3BE1187DB9EB}"/>
              </a:ext>
            </a:extLst>
          </p:cNvPr>
          <p:cNvSpPr>
            <a:spLocks noGrp="1"/>
          </p:cNvSpPr>
          <p:nvPr>
            <p:ph idx="1"/>
          </p:nvPr>
        </p:nvSpPr>
        <p:spPr/>
        <p:txBody>
          <a:bodyPr>
            <a:normAutofit/>
          </a:bodyPr>
          <a:lstStyle/>
          <a:p>
            <a:r>
              <a:rPr lang="en-US" dirty="0">
                <a:latin typeface="Gotham-Light" pitchFamily="50" charset="0"/>
              </a:rPr>
              <a:t>Close datasets </a:t>
            </a:r>
          </a:p>
          <a:p>
            <a:r>
              <a:rPr lang="en-US" dirty="0">
                <a:latin typeface="Gotham-Light" pitchFamily="50" charset="0"/>
              </a:rPr>
              <a:t>Open “Qlucore Example Data Set” under Help-Example files </a:t>
            </a:r>
          </a:p>
          <a:p>
            <a:r>
              <a:rPr lang="en-US" dirty="0">
                <a:latin typeface="Gotham-Light" pitchFamily="50" charset="0"/>
              </a:rPr>
              <a:t>Open the Template Browser</a:t>
            </a:r>
            <a:endParaRPr lang="en-US" sz="1200" dirty="0">
              <a:latin typeface="Gotham-Light" pitchFamily="50" charset="0"/>
            </a:endParaRPr>
          </a:p>
          <a:p>
            <a:r>
              <a:rPr lang="en-US" dirty="0">
                <a:latin typeface="Gotham-Light" pitchFamily="50" charset="0"/>
              </a:rPr>
              <a:t>Select one of the templates,</a:t>
            </a:r>
            <a:r>
              <a:rPr lang="sv-SE" dirty="0">
                <a:latin typeface="Gotham-Light" pitchFamily="50" charset="0"/>
              </a:rPr>
              <a:t>”t-test and </a:t>
            </a:r>
            <a:r>
              <a:rPr lang="sv-SE" dirty="0" err="1">
                <a:latin typeface="Gotham-Light" pitchFamily="50" charset="0"/>
              </a:rPr>
              <a:t>fold</a:t>
            </a:r>
            <a:r>
              <a:rPr lang="sv-SE" dirty="0">
                <a:latin typeface="Gotham-Light" pitchFamily="50" charset="0"/>
              </a:rPr>
              <a:t> </a:t>
            </a:r>
            <a:r>
              <a:rPr lang="sv-SE" dirty="0" err="1">
                <a:latin typeface="Gotham-Light" pitchFamily="50" charset="0"/>
              </a:rPr>
              <a:t>change</a:t>
            </a:r>
            <a:r>
              <a:rPr lang="sv-SE" dirty="0">
                <a:latin typeface="Gotham-Light" pitchFamily="50" charset="0"/>
              </a:rPr>
              <a:t>”</a:t>
            </a:r>
          </a:p>
          <a:p>
            <a:r>
              <a:rPr lang="en-US" dirty="0">
                <a:latin typeface="Gotham-Light" pitchFamily="50" charset="0"/>
              </a:rPr>
              <a:t>Change annotation to “Treatment” and group to “Placebo” </a:t>
            </a:r>
          </a:p>
          <a:p>
            <a:r>
              <a:rPr lang="en-US" dirty="0">
                <a:latin typeface="Gotham-Light" pitchFamily="50" charset="0"/>
              </a:rPr>
              <a:t>Press “Execute”</a:t>
            </a:r>
          </a:p>
          <a:p>
            <a:r>
              <a:rPr lang="en-US" dirty="0">
                <a:latin typeface="Gotham-Light" pitchFamily="50" charset="0"/>
              </a:rPr>
              <a:t>Let the template execute, run the statistical test, create Plots and create a list of discriminating variables</a:t>
            </a:r>
          </a:p>
          <a:p>
            <a:pPr marL="0" indent="0">
              <a:buNone/>
            </a:pPr>
            <a:endParaRPr lang="sv-SE" dirty="0"/>
          </a:p>
        </p:txBody>
      </p:sp>
    </p:spTree>
    <p:extLst>
      <p:ext uri="{BB962C8B-B14F-4D97-AF65-F5344CB8AC3E}">
        <p14:creationId xmlns:p14="http://schemas.microsoft.com/office/powerpoint/2010/main" val="1938570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1B4E0-403D-472D-8623-26D5EE768FB2}"/>
              </a:ext>
            </a:extLst>
          </p:cNvPr>
          <p:cNvSpPr>
            <a:spLocks noGrp="1"/>
          </p:cNvSpPr>
          <p:nvPr>
            <p:ph type="title"/>
          </p:nvPr>
        </p:nvSpPr>
        <p:spPr/>
        <p:txBody>
          <a:bodyPr/>
          <a:lstStyle/>
          <a:p>
            <a:r>
              <a:rPr lang="sv-SE" dirty="0" err="1"/>
              <a:t>Exercise</a:t>
            </a:r>
            <a:r>
              <a:rPr lang="sv-SE" dirty="0"/>
              <a:t> 4</a:t>
            </a:r>
            <a:r>
              <a:rPr lang="it-IT" dirty="0"/>
              <a:t> – </a:t>
            </a:r>
            <a:r>
              <a:rPr lang="sv-SE" dirty="0"/>
              <a:t>Workflow Templates</a:t>
            </a:r>
            <a:endParaRPr lang="en-US" dirty="0"/>
          </a:p>
        </p:txBody>
      </p:sp>
      <p:sp>
        <p:nvSpPr>
          <p:cNvPr id="3" name="Content Placeholder 2">
            <a:extLst>
              <a:ext uri="{FF2B5EF4-FFF2-40B4-BE49-F238E27FC236}">
                <a16:creationId xmlns:a16="http://schemas.microsoft.com/office/drawing/2014/main" id="{D64225FB-564A-4938-90C6-F8A0BABE82C4}"/>
              </a:ext>
            </a:extLst>
          </p:cNvPr>
          <p:cNvSpPr>
            <a:spLocks noGrp="1"/>
          </p:cNvSpPr>
          <p:nvPr>
            <p:ph idx="1"/>
          </p:nvPr>
        </p:nvSpPr>
        <p:spPr/>
        <p:txBody>
          <a:bodyPr>
            <a:normAutofit/>
          </a:bodyPr>
          <a:lstStyle/>
          <a:p>
            <a:r>
              <a:rPr lang="en-US" dirty="0"/>
              <a:t>Templates, based on Python, is a functionality that makes it possible to create a script of commands that are executed by Qlucore Omics Explorer </a:t>
            </a:r>
          </a:p>
          <a:p>
            <a:r>
              <a:rPr lang="en-US" dirty="0"/>
              <a:t>The program provides a number of templates for basic functionality and demonstration purposes</a:t>
            </a:r>
          </a:p>
          <a:p>
            <a:r>
              <a:rPr lang="en-US" dirty="0"/>
              <a:t>You can write new templates for your own purposes</a:t>
            </a:r>
          </a:p>
          <a:p>
            <a:r>
              <a:rPr lang="en-US" dirty="0"/>
              <a:t>Templates can have a user interface so that the user can be prompted for information</a:t>
            </a:r>
          </a:p>
          <a:p>
            <a:r>
              <a:rPr lang="en-US" dirty="0"/>
              <a:t>Template functionality</a:t>
            </a:r>
          </a:p>
          <a:p>
            <a:pPr lvl="1"/>
            <a:r>
              <a:rPr lang="en-US" dirty="0"/>
              <a:t>Repeat the same analysis for routine tasks</a:t>
            </a:r>
          </a:p>
          <a:p>
            <a:pPr lvl="1"/>
            <a:r>
              <a:rPr lang="en-US" dirty="0"/>
              <a:t>Configure a favorite analysis for a quick start of your analysis</a:t>
            </a:r>
          </a:p>
          <a:p>
            <a:pPr lvl="1"/>
            <a:r>
              <a:rPr lang="en-US" dirty="0"/>
              <a:t>For new users: Get started with pre-configured templates for standard analysis</a:t>
            </a:r>
          </a:p>
          <a:p>
            <a:pPr lvl="1"/>
            <a:r>
              <a:rPr lang="en-US" dirty="0"/>
              <a:t>For learning: Use templates to explore the program and get a feeling for functionality</a:t>
            </a:r>
          </a:p>
          <a:p>
            <a:pPr lvl="1"/>
            <a:r>
              <a:rPr lang="en-US" dirty="0"/>
              <a:t>For advanced users, programmers and bioinformaticians: Create special functionality leveraging the power of Python in combination with inbuilt Qlucore functionality</a:t>
            </a:r>
          </a:p>
          <a:p>
            <a:endParaRPr lang="en-US" dirty="0"/>
          </a:p>
        </p:txBody>
      </p:sp>
      <p:sp>
        <p:nvSpPr>
          <p:cNvPr id="4" name="Footer Placeholder 3">
            <a:extLst>
              <a:ext uri="{FF2B5EF4-FFF2-40B4-BE49-F238E27FC236}">
                <a16:creationId xmlns:a16="http://schemas.microsoft.com/office/drawing/2014/main" id="{62DC7A95-A9F3-4AE4-B264-CF1148C86D5D}"/>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54296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27BB153-DF89-4811-8F7E-470D2070C5C0}"/>
              </a:ext>
            </a:extLst>
          </p:cNvPr>
          <p:cNvSpPr>
            <a:spLocks noGrp="1"/>
          </p:cNvSpPr>
          <p:nvPr>
            <p:ph type="title"/>
          </p:nvPr>
        </p:nvSpPr>
        <p:spPr/>
        <p:txBody>
          <a:bodyPr/>
          <a:lstStyle/>
          <a:p>
            <a:r>
              <a:rPr lang="sv-SE" dirty="0" err="1"/>
              <a:t>Exercise</a:t>
            </a:r>
            <a:r>
              <a:rPr lang="sv-SE" dirty="0"/>
              <a:t> 4</a:t>
            </a:r>
            <a:r>
              <a:rPr lang="it-IT" dirty="0"/>
              <a:t> – Templates </a:t>
            </a:r>
            <a:r>
              <a:rPr lang="sv-SE" dirty="0" err="1"/>
              <a:t>Techniques</a:t>
            </a:r>
            <a:endParaRPr lang="sv-SE" dirty="0"/>
          </a:p>
        </p:txBody>
      </p:sp>
      <p:sp>
        <p:nvSpPr>
          <p:cNvPr id="13" name="Ram 8">
            <a:extLst>
              <a:ext uri="{FF2B5EF4-FFF2-40B4-BE49-F238E27FC236}">
                <a16:creationId xmlns:a16="http://schemas.microsoft.com/office/drawing/2014/main" id="{BFADF283-032E-4EDD-9209-C7B54ED4BE58}"/>
              </a:ext>
            </a:extLst>
          </p:cNvPr>
          <p:cNvSpPr/>
          <p:nvPr/>
        </p:nvSpPr>
        <p:spPr bwMode="auto">
          <a:xfrm flipH="1">
            <a:off x="2759151" y="4396097"/>
            <a:ext cx="1511096" cy="252000"/>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pic>
        <p:nvPicPr>
          <p:cNvPr id="10" name="Picture 9">
            <a:extLst>
              <a:ext uri="{FF2B5EF4-FFF2-40B4-BE49-F238E27FC236}">
                <a16:creationId xmlns:a16="http://schemas.microsoft.com/office/drawing/2014/main" id="{99CF3660-3E5D-410F-967D-6F7017477F1A}"/>
              </a:ext>
            </a:extLst>
          </p:cNvPr>
          <p:cNvPicPr>
            <a:picLocks noChangeAspect="1"/>
          </p:cNvPicPr>
          <p:nvPr/>
        </p:nvPicPr>
        <p:blipFill>
          <a:blip r:embed="rId2"/>
          <a:stretch>
            <a:fillRect/>
          </a:stretch>
        </p:blipFill>
        <p:spPr>
          <a:xfrm>
            <a:off x="457201" y="2740761"/>
            <a:ext cx="4556502" cy="2235445"/>
          </a:xfrm>
          <a:prstGeom prst="rect">
            <a:avLst/>
          </a:prstGeom>
        </p:spPr>
      </p:pic>
      <p:pic>
        <p:nvPicPr>
          <p:cNvPr id="5" name="Picture 4">
            <a:extLst>
              <a:ext uri="{FF2B5EF4-FFF2-40B4-BE49-F238E27FC236}">
                <a16:creationId xmlns:a16="http://schemas.microsoft.com/office/drawing/2014/main" id="{00E0B3E6-D5E1-4E2C-8CD0-4D2BCF76FAD2}"/>
              </a:ext>
            </a:extLst>
          </p:cNvPr>
          <p:cNvPicPr>
            <a:picLocks noChangeAspect="1"/>
          </p:cNvPicPr>
          <p:nvPr/>
        </p:nvPicPr>
        <p:blipFill>
          <a:blip r:embed="rId3"/>
          <a:stretch>
            <a:fillRect/>
          </a:stretch>
        </p:blipFill>
        <p:spPr>
          <a:xfrm>
            <a:off x="5197943" y="2878962"/>
            <a:ext cx="3444299" cy="1421818"/>
          </a:xfrm>
          <a:prstGeom prst="rect">
            <a:avLst/>
          </a:prstGeom>
        </p:spPr>
      </p:pic>
      <p:pic>
        <p:nvPicPr>
          <p:cNvPr id="6" name="Picture 5">
            <a:extLst>
              <a:ext uri="{FF2B5EF4-FFF2-40B4-BE49-F238E27FC236}">
                <a16:creationId xmlns:a16="http://schemas.microsoft.com/office/drawing/2014/main" id="{96B8612F-8BA6-4B4B-B8C0-A02BC52C80E4}"/>
              </a:ext>
            </a:extLst>
          </p:cNvPr>
          <p:cNvPicPr>
            <a:picLocks noChangeAspect="1"/>
          </p:cNvPicPr>
          <p:nvPr/>
        </p:nvPicPr>
        <p:blipFill>
          <a:blip r:embed="rId4"/>
          <a:stretch>
            <a:fillRect/>
          </a:stretch>
        </p:blipFill>
        <p:spPr>
          <a:xfrm>
            <a:off x="457200" y="993914"/>
            <a:ext cx="3838095" cy="1247619"/>
          </a:xfrm>
          <a:prstGeom prst="rect">
            <a:avLst/>
          </a:prstGeom>
        </p:spPr>
      </p:pic>
      <p:sp>
        <p:nvSpPr>
          <p:cNvPr id="14" name="Ram 10">
            <a:extLst>
              <a:ext uri="{FF2B5EF4-FFF2-40B4-BE49-F238E27FC236}">
                <a16:creationId xmlns:a16="http://schemas.microsoft.com/office/drawing/2014/main" id="{FC4F252A-A7B0-486A-92B4-99001886D2AF}"/>
              </a:ext>
            </a:extLst>
          </p:cNvPr>
          <p:cNvSpPr/>
          <p:nvPr/>
        </p:nvSpPr>
        <p:spPr bwMode="auto">
          <a:xfrm>
            <a:off x="3688596" y="1850661"/>
            <a:ext cx="666427" cy="360040"/>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
        <p:nvSpPr>
          <p:cNvPr id="16" name="textruta 15">
            <a:extLst>
              <a:ext uri="{FF2B5EF4-FFF2-40B4-BE49-F238E27FC236}">
                <a16:creationId xmlns:a16="http://schemas.microsoft.com/office/drawing/2014/main" id="{CBC79FC1-47E0-40AE-92FA-FFC616C0ADCF}"/>
              </a:ext>
            </a:extLst>
          </p:cNvPr>
          <p:cNvSpPr txBox="1"/>
          <p:nvPr/>
        </p:nvSpPr>
        <p:spPr>
          <a:xfrm>
            <a:off x="815531" y="2241533"/>
            <a:ext cx="3121432" cy="369332"/>
          </a:xfrm>
          <a:prstGeom prst="rect">
            <a:avLst/>
          </a:prstGeom>
          <a:noFill/>
        </p:spPr>
        <p:txBody>
          <a:bodyPr wrap="none" rtlCol="0">
            <a:spAutoFit/>
          </a:bodyPr>
          <a:lstStyle/>
          <a:p>
            <a:r>
              <a:rPr lang="sv-SE" dirty="0" err="1">
                <a:latin typeface="Gotham-Light" pitchFamily="50" charset="0"/>
              </a:rPr>
              <a:t>Launch</a:t>
            </a:r>
            <a:r>
              <a:rPr lang="sv-SE" dirty="0">
                <a:latin typeface="Gotham-Light" pitchFamily="50" charset="0"/>
              </a:rPr>
              <a:t> Template Browser</a:t>
            </a:r>
          </a:p>
        </p:txBody>
      </p:sp>
      <p:sp>
        <p:nvSpPr>
          <p:cNvPr id="17" name="textruta 15">
            <a:extLst>
              <a:ext uri="{FF2B5EF4-FFF2-40B4-BE49-F238E27FC236}">
                <a16:creationId xmlns:a16="http://schemas.microsoft.com/office/drawing/2014/main" id="{66446C3E-FF0F-4820-9AF3-93FCB0248944}"/>
              </a:ext>
            </a:extLst>
          </p:cNvPr>
          <p:cNvSpPr txBox="1"/>
          <p:nvPr/>
        </p:nvSpPr>
        <p:spPr>
          <a:xfrm>
            <a:off x="374235" y="4964594"/>
            <a:ext cx="4769832" cy="369332"/>
          </a:xfrm>
          <a:prstGeom prst="rect">
            <a:avLst/>
          </a:prstGeom>
          <a:noFill/>
        </p:spPr>
        <p:txBody>
          <a:bodyPr wrap="none" rtlCol="0">
            <a:spAutoFit/>
          </a:bodyPr>
          <a:lstStyle/>
          <a:p>
            <a:r>
              <a:rPr lang="sv-SE" dirty="0" err="1">
                <a:latin typeface="Gotham-Light" pitchFamily="50" charset="0"/>
              </a:rPr>
              <a:t>Select</a:t>
            </a:r>
            <a:r>
              <a:rPr lang="sv-SE" dirty="0">
                <a:latin typeface="Gotham-Light" pitchFamily="50" charset="0"/>
              </a:rPr>
              <a:t> Template ”t-test and </a:t>
            </a:r>
            <a:r>
              <a:rPr lang="sv-SE" dirty="0" err="1">
                <a:latin typeface="Gotham-Light" pitchFamily="50" charset="0"/>
              </a:rPr>
              <a:t>fold</a:t>
            </a:r>
            <a:r>
              <a:rPr lang="sv-SE" dirty="0">
                <a:latin typeface="Gotham-Light" pitchFamily="50" charset="0"/>
              </a:rPr>
              <a:t> </a:t>
            </a:r>
            <a:r>
              <a:rPr lang="sv-SE" dirty="0" err="1">
                <a:latin typeface="Gotham-Light" pitchFamily="50" charset="0"/>
              </a:rPr>
              <a:t>change</a:t>
            </a:r>
            <a:r>
              <a:rPr lang="sv-SE" dirty="0">
                <a:latin typeface="Gotham-Light" pitchFamily="50" charset="0"/>
              </a:rPr>
              <a:t>”</a:t>
            </a:r>
          </a:p>
        </p:txBody>
      </p:sp>
      <p:sp>
        <p:nvSpPr>
          <p:cNvPr id="18" name="textruta 15">
            <a:extLst>
              <a:ext uri="{FF2B5EF4-FFF2-40B4-BE49-F238E27FC236}">
                <a16:creationId xmlns:a16="http://schemas.microsoft.com/office/drawing/2014/main" id="{00229801-6B10-47B7-B157-3D07C5099090}"/>
              </a:ext>
            </a:extLst>
          </p:cNvPr>
          <p:cNvSpPr txBox="1"/>
          <p:nvPr/>
        </p:nvSpPr>
        <p:spPr>
          <a:xfrm>
            <a:off x="5144067" y="4337431"/>
            <a:ext cx="3598549" cy="369332"/>
          </a:xfrm>
          <a:prstGeom prst="rect">
            <a:avLst/>
          </a:prstGeom>
          <a:noFill/>
        </p:spPr>
        <p:txBody>
          <a:bodyPr wrap="none" rtlCol="0">
            <a:spAutoFit/>
          </a:bodyPr>
          <a:lstStyle/>
          <a:p>
            <a:r>
              <a:rPr lang="sv-SE" dirty="0">
                <a:latin typeface="Gotham-Light" pitchFamily="50" charset="0"/>
              </a:rPr>
              <a:t>Change annotation and </a:t>
            </a:r>
            <a:r>
              <a:rPr lang="sv-SE" dirty="0" err="1">
                <a:latin typeface="Gotham-Light" pitchFamily="50" charset="0"/>
              </a:rPr>
              <a:t>group</a:t>
            </a:r>
            <a:endParaRPr lang="sv-SE" dirty="0">
              <a:latin typeface="Gotham-Light" pitchFamily="50" charset="0"/>
            </a:endParaRPr>
          </a:p>
        </p:txBody>
      </p:sp>
    </p:spTree>
    <p:extLst>
      <p:ext uri="{BB962C8B-B14F-4D97-AF65-F5344CB8AC3E}">
        <p14:creationId xmlns:p14="http://schemas.microsoft.com/office/powerpoint/2010/main" val="24426248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64935E6-9405-4F6D-8840-42455E420D96}"/>
              </a:ext>
            </a:extLst>
          </p:cNvPr>
          <p:cNvSpPr>
            <a:spLocks noGrp="1"/>
          </p:cNvSpPr>
          <p:nvPr>
            <p:ph type="title"/>
          </p:nvPr>
        </p:nvSpPr>
        <p:spPr/>
        <p:txBody>
          <a:bodyPr/>
          <a:lstStyle/>
          <a:p>
            <a:r>
              <a:rPr lang="sv-SE" dirty="0" err="1"/>
              <a:t>Exercise</a:t>
            </a:r>
            <a:r>
              <a:rPr lang="sv-SE" dirty="0"/>
              <a:t> 4</a:t>
            </a:r>
            <a:r>
              <a:rPr lang="it-IT" dirty="0"/>
              <a:t> – Templates </a:t>
            </a:r>
            <a:r>
              <a:rPr lang="sv-SE" dirty="0"/>
              <a:t>Steps</a:t>
            </a:r>
          </a:p>
        </p:txBody>
      </p:sp>
      <p:sp>
        <p:nvSpPr>
          <p:cNvPr id="3" name="Platshållare för innehåll 2">
            <a:extLst>
              <a:ext uri="{FF2B5EF4-FFF2-40B4-BE49-F238E27FC236}">
                <a16:creationId xmlns:a16="http://schemas.microsoft.com/office/drawing/2014/main" id="{EE8C7D7A-E92F-4C59-A110-3BE1187DB9EB}"/>
              </a:ext>
            </a:extLst>
          </p:cNvPr>
          <p:cNvSpPr>
            <a:spLocks noGrp="1"/>
          </p:cNvSpPr>
          <p:nvPr>
            <p:ph idx="1"/>
          </p:nvPr>
        </p:nvSpPr>
        <p:spPr/>
        <p:txBody>
          <a:bodyPr>
            <a:normAutofit/>
          </a:bodyPr>
          <a:lstStyle/>
          <a:p>
            <a:r>
              <a:rPr lang="en-US" dirty="0">
                <a:latin typeface="Gotham-Light" pitchFamily="50" charset="0"/>
              </a:rPr>
              <a:t>Close datasets </a:t>
            </a:r>
          </a:p>
          <a:p>
            <a:r>
              <a:rPr lang="en-US" dirty="0">
                <a:latin typeface="Gotham-Light" pitchFamily="50" charset="0"/>
              </a:rPr>
              <a:t>Open “Qlucore Example Data Set” under Help-Example files </a:t>
            </a:r>
          </a:p>
          <a:p>
            <a:r>
              <a:rPr lang="en-US" dirty="0">
                <a:latin typeface="Gotham-Light" pitchFamily="50" charset="0"/>
              </a:rPr>
              <a:t>Open the Template Browser</a:t>
            </a:r>
            <a:endParaRPr lang="en-US" sz="1200" dirty="0">
              <a:latin typeface="Gotham-Light" pitchFamily="50" charset="0"/>
            </a:endParaRPr>
          </a:p>
          <a:p>
            <a:r>
              <a:rPr lang="en-US" dirty="0">
                <a:latin typeface="Gotham-Light" pitchFamily="50" charset="0"/>
              </a:rPr>
              <a:t>Select one of the templates,</a:t>
            </a:r>
            <a:r>
              <a:rPr lang="sv-SE" dirty="0">
                <a:latin typeface="Gotham-Light" pitchFamily="50" charset="0"/>
              </a:rPr>
              <a:t>”t-test and </a:t>
            </a:r>
            <a:r>
              <a:rPr lang="sv-SE" dirty="0" err="1">
                <a:latin typeface="Gotham-Light" pitchFamily="50" charset="0"/>
              </a:rPr>
              <a:t>fold</a:t>
            </a:r>
            <a:r>
              <a:rPr lang="sv-SE" dirty="0">
                <a:latin typeface="Gotham-Light" pitchFamily="50" charset="0"/>
              </a:rPr>
              <a:t> </a:t>
            </a:r>
            <a:r>
              <a:rPr lang="sv-SE" dirty="0" err="1">
                <a:latin typeface="Gotham-Light" pitchFamily="50" charset="0"/>
              </a:rPr>
              <a:t>change</a:t>
            </a:r>
            <a:r>
              <a:rPr lang="sv-SE" dirty="0">
                <a:latin typeface="Gotham-Light" pitchFamily="50" charset="0"/>
              </a:rPr>
              <a:t>”</a:t>
            </a:r>
          </a:p>
          <a:p>
            <a:r>
              <a:rPr lang="en-US" dirty="0">
                <a:latin typeface="Gotham-Light" pitchFamily="50" charset="0"/>
              </a:rPr>
              <a:t>Change information in the Template User Interface - Change annotation to “Treatment” and group to “Placebo” </a:t>
            </a:r>
          </a:p>
          <a:p>
            <a:r>
              <a:rPr lang="en-US" dirty="0">
                <a:latin typeface="Gotham-Light" pitchFamily="50" charset="0"/>
              </a:rPr>
              <a:t>Press “Execute”</a:t>
            </a:r>
          </a:p>
          <a:p>
            <a:r>
              <a:rPr lang="en-US" dirty="0">
                <a:latin typeface="Gotham-Light" pitchFamily="50" charset="0"/>
              </a:rPr>
              <a:t>Let the template execute, run the statistical test, create Plots and create a list of discriminating variables</a:t>
            </a:r>
          </a:p>
          <a:p>
            <a:pPr marL="0" indent="0">
              <a:buNone/>
            </a:pPr>
            <a:endParaRPr lang="sv-SE" dirty="0"/>
          </a:p>
        </p:txBody>
      </p:sp>
      <p:pic>
        <p:nvPicPr>
          <p:cNvPr id="4" name="Picture 3">
            <a:extLst>
              <a:ext uri="{FF2B5EF4-FFF2-40B4-BE49-F238E27FC236}">
                <a16:creationId xmlns:a16="http://schemas.microsoft.com/office/drawing/2014/main" id="{67F50C87-F11B-4CF8-BAA6-A6723782CCF6}"/>
              </a:ext>
            </a:extLst>
          </p:cNvPr>
          <p:cNvPicPr>
            <a:picLocks noChangeAspect="1"/>
          </p:cNvPicPr>
          <p:nvPr/>
        </p:nvPicPr>
        <p:blipFill>
          <a:blip r:embed="rId2"/>
          <a:stretch>
            <a:fillRect/>
          </a:stretch>
        </p:blipFill>
        <p:spPr>
          <a:xfrm>
            <a:off x="1022888" y="4225966"/>
            <a:ext cx="3959817" cy="2060392"/>
          </a:xfrm>
          <a:prstGeom prst="rect">
            <a:avLst/>
          </a:prstGeom>
        </p:spPr>
      </p:pic>
    </p:spTree>
    <p:extLst>
      <p:ext uri="{BB962C8B-B14F-4D97-AF65-F5344CB8AC3E}">
        <p14:creationId xmlns:p14="http://schemas.microsoft.com/office/powerpoint/2010/main" val="33771491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DC5B642-3541-4150-8F2B-41C3C7D8C112}"/>
              </a:ext>
            </a:extLst>
          </p:cNvPr>
          <p:cNvSpPr>
            <a:spLocks noGrp="1"/>
          </p:cNvSpPr>
          <p:nvPr>
            <p:ph type="title"/>
          </p:nvPr>
        </p:nvSpPr>
        <p:spPr/>
        <p:txBody>
          <a:bodyPr/>
          <a:lstStyle/>
          <a:p>
            <a:r>
              <a:rPr lang="sv-SE" dirty="0" err="1"/>
              <a:t>Biological</a:t>
            </a:r>
            <a:r>
              <a:rPr lang="sv-SE" dirty="0"/>
              <a:t> </a:t>
            </a:r>
            <a:r>
              <a:rPr lang="sv-SE" dirty="0" err="1"/>
              <a:t>Exploration</a:t>
            </a:r>
            <a:endParaRPr lang="sv-SE" dirty="0"/>
          </a:p>
        </p:txBody>
      </p:sp>
      <p:sp>
        <p:nvSpPr>
          <p:cNvPr id="3" name="Platshållare för innehåll 2">
            <a:extLst>
              <a:ext uri="{FF2B5EF4-FFF2-40B4-BE49-F238E27FC236}">
                <a16:creationId xmlns:a16="http://schemas.microsoft.com/office/drawing/2014/main" id="{2DABBEDC-1988-4013-98DB-DA54A79FC0BD}"/>
              </a:ext>
            </a:extLst>
          </p:cNvPr>
          <p:cNvSpPr>
            <a:spLocks noGrp="1"/>
          </p:cNvSpPr>
          <p:nvPr>
            <p:ph idx="1"/>
          </p:nvPr>
        </p:nvSpPr>
        <p:spPr/>
        <p:txBody>
          <a:bodyPr/>
          <a:lstStyle/>
          <a:p>
            <a:r>
              <a:rPr lang="en-US" dirty="0"/>
              <a:t>Explore annotations  </a:t>
            </a:r>
          </a:p>
          <a:p>
            <a:r>
              <a:rPr lang="en-US" dirty="0"/>
              <a:t>GO Browser</a:t>
            </a:r>
          </a:p>
          <a:p>
            <a:r>
              <a:rPr lang="en-US" dirty="0"/>
              <a:t>GSEA – Gene Set Enrichment Analysis</a:t>
            </a:r>
            <a:endParaRPr lang="sv-SE" dirty="0"/>
          </a:p>
          <a:p>
            <a:endParaRPr lang="sv-SE" dirty="0"/>
          </a:p>
        </p:txBody>
      </p:sp>
      <p:pic>
        <p:nvPicPr>
          <p:cNvPr id="7" name="Bildobjekt 6" descr="uniqueness1.jpg">
            <a:extLst>
              <a:ext uri="{FF2B5EF4-FFF2-40B4-BE49-F238E27FC236}">
                <a16:creationId xmlns:a16="http://schemas.microsoft.com/office/drawing/2014/main" id="{617A4BE3-CA8D-4921-A8E9-09E382001343}"/>
              </a:ext>
            </a:extLst>
          </p:cNvPr>
          <p:cNvPicPr>
            <a:picLocks noChangeAspect="1"/>
          </p:cNvPicPr>
          <p:nvPr/>
        </p:nvPicPr>
        <p:blipFill>
          <a:blip r:embed="rId2" cstate="print"/>
          <a:stretch>
            <a:fillRect/>
          </a:stretch>
        </p:blipFill>
        <p:spPr>
          <a:xfrm>
            <a:off x="2411760" y="3645024"/>
            <a:ext cx="3641730" cy="2363689"/>
          </a:xfrm>
          <a:prstGeom prst="rect">
            <a:avLst/>
          </a:prstGeom>
        </p:spPr>
      </p:pic>
    </p:spTree>
    <p:extLst>
      <p:ext uri="{BB962C8B-B14F-4D97-AF65-F5344CB8AC3E}">
        <p14:creationId xmlns:p14="http://schemas.microsoft.com/office/powerpoint/2010/main" val="40652290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66C3D7-4055-451C-8B66-685628CCA694}"/>
              </a:ext>
            </a:extLst>
          </p:cNvPr>
          <p:cNvSpPr>
            <a:spLocks noGrp="1"/>
          </p:cNvSpPr>
          <p:nvPr>
            <p:ph type="title"/>
          </p:nvPr>
        </p:nvSpPr>
        <p:spPr/>
        <p:txBody>
          <a:bodyPr/>
          <a:lstStyle/>
          <a:p>
            <a:r>
              <a:rPr lang="en-US" dirty="0"/>
              <a:t>Working with variable lists</a:t>
            </a:r>
            <a:endParaRPr lang="sv-SE" dirty="0"/>
          </a:p>
        </p:txBody>
      </p:sp>
      <p:sp>
        <p:nvSpPr>
          <p:cNvPr id="3" name="Platshållare för innehåll 2">
            <a:extLst>
              <a:ext uri="{FF2B5EF4-FFF2-40B4-BE49-F238E27FC236}">
                <a16:creationId xmlns:a16="http://schemas.microsoft.com/office/drawing/2014/main" id="{EB204808-9978-4F1F-BBAF-903DA499ACDD}"/>
              </a:ext>
            </a:extLst>
          </p:cNvPr>
          <p:cNvSpPr>
            <a:spLocks noGrp="1"/>
          </p:cNvSpPr>
          <p:nvPr>
            <p:ph idx="1"/>
          </p:nvPr>
        </p:nvSpPr>
        <p:spPr/>
        <p:txBody>
          <a:bodyPr/>
          <a:lstStyle/>
          <a:p>
            <a:r>
              <a:rPr lang="sv-SE" dirty="0" err="1"/>
              <a:t>Generate</a:t>
            </a:r>
            <a:r>
              <a:rPr lang="sv-SE" dirty="0"/>
              <a:t> and </a:t>
            </a:r>
            <a:r>
              <a:rPr lang="sv-SE" dirty="0" err="1"/>
              <a:t>use</a:t>
            </a:r>
            <a:r>
              <a:rPr lang="sv-SE" dirty="0"/>
              <a:t> lists </a:t>
            </a:r>
            <a:r>
              <a:rPr lang="sv-SE" dirty="0" err="1"/>
              <a:t>of</a:t>
            </a:r>
            <a:r>
              <a:rPr lang="sv-SE" dirty="0"/>
              <a:t> genes </a:t>
            </a:r>
            <a:r>
              <a:rPr lang="sv-SE" dirty="0" err="1"/>
              <a:t>with</a:t>
            </a:r>
            <a:r>
              <a:rPr lang="sv-SE" dirty="0"/>
              <a:t> </a:t>
            </a:r>
            <a:r>
              <a:rPr lang="sv-SE" dirty="0" err="1"/>
              <a:t>known</a:t>
            </a:r>
            <a:r>
              <a:rPr lang="sv-SE" dirty="0"/>
              <a:t> </a:t>
            </a:r>
            <a:r>
              <a:rPr lang="sv-SE" dirty="0" err="1"/>
              <a:t>functions</a:t>
            </a:r>
            <a:r>
              <a:rPr lang="sv-SE" dirty="0"/>
              <a:t> </a:t>
            </a:r>
          </a:p>
          <a:p>
            <a:r>
              <a:rPr lang="sv-SE" dirty="0" err="1"/>
              <a:t>Explore</a:t>
            </a:r>
            <a:r>
              <a:rPr lang="sv-SE" dirty="0"/>
              <a:t> the </a:t>
            </a:r>
            <a:r>
              <a:rPr lang="sv-SE" dirty="0" err="1"/>
              <a:t>dataset</a:t>
            </a:r>
            <a:r>
              <a:rPr lang="sv-SE" dirty="0"/>
              <a:t> </a:t>
            </a:r>
            <a:r>
              <a:rPr lang="sv-SE" dirty="0" err="1"/>
              <a:t>using</a:t>
            </a:r>
            <a:r>
              <a:rPr lang="sv-SE" dirty="0"/>
              <a:t> the lists</a:t>
            </a:r>
          </a:p>
          <a:p>
            <a:r>
              <a:rPr lang="sv-SE" dirty="0" err="1"/>
              <a:t>Explore</a:t>
            </a:r>
            <a:r>
              <a:rPr lang="sv-SE" dirty="0"/>
              <a:t> the </a:t>
            </a:r>
            <a:r>
              <a:rPr lang="sv-SE" dirty="0" err="1"/>
              <a:t>dataset</a:t>
            </a:r>
            <a:r>
              <a:rPr lang="sv-SE" dirty="0"/>
              <a:t> </a:t>
            </a:r>
            <a:r>
              <a:rPr lang="sv-SE" dirty="0" err="1"/>
              <a:t>interactively</a:t>
            </a:r>
            <a:endParaRPr lang="sv-SE" dirty="0"/>
          </a:p>
          <a:p>
            <a:endParaRPr lang="sv-SE" dirty="0"/>
          </a:p>
        </p:txBody>
      </p:sp>
    </p:spTree>
    <p:extLst>
      <p:ext uri="{BB962C8B-B14F-4D97-AF65-F5344CB8AC3E}">
        <p14:creationId xmlns:p14="http://schemas.microsoft.com/office/powerpoint/2010/main" val="4218947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DAD52CB-0CBA-4F8A-810D-A12D6016298B}"/>
              </a:ext>
            </a:extLst>
          </p:cNvPr>
          <p:cNvSpPr>
            <a:spLocks noGrp="1"/>
          </p:cNvSpPr>
          <p:nvPr>
            <p:ph type="title"/>
          </p:nvPr>
        </p:nvSpPr>
        <p:spPr/>
        <p:txBody>
          <a:bodyPr/>
          <a:lstStyle/>
          <a:p>
            <a:r>
              <a:rPr lang="sv-SE" dirty="0" err="1"/>
              <a:t>Exercise</a:t>
            </a:r>
            <a:r>
              <a:rPr lang="sv-SE" dirty="0"/>
              <a:t> 5 – GO Browser &amp; </a:t>
            </a:r>
            <a:r>
              <a:rPr lang="sv-SE" dirty="0" err="1"/>
              <a:t>variable</a:t>
            </a:r>
            <a:r>
              <a:rPr lang="sv-SE" dirty="0"/>
              <a:t> lists</a:t>
            </a:r>
          </a:p>
        </p:txBody>
      </p:sp>
      <p:sp>
        <p:nvSpPr>
          <p:cNvPr id="3" name="Platshållare för innehåll 2">
            <a:extLst>
              <a:ext uri="{FF2B5EF4-FFF2-40B4-BE49-F238E27FC236}">
                <a16:creationId xmlns:a16="http://schemas.microsoft.com/office/drawing/2014/main" id="{D69103B4-7CA7-4401-8F7A-3D1A95A756E7}"/>
              </a:ext>
            </a:extLst>
          </p:cNvPr>
          <p:cNvSpPr>
            <a:spLocks noGrp="1"/>
          </p:cNvSpPr>
          <p:nvPr>
            <p:ph idx="1"/>
          </p:nvPr>
        </p:nvSpPr>
        <p:spPr>
          <a:xfrm>
            <a:off x="457200" y="993914"/>
            <a:ext cx="4013200" cy="5418038"/>
          </a:xfrm>
        </p:spPr>
        <p:txBody>
          <a:bodyPr/>
          <a:lstStyle/>
          <a:p>
            <a:r>
              <a:rPr lang="en-US" dirty="0"/>
              <a:t>Load the Leukemia dataset</a:t>
            </a:r>
          </a:p>
          <a:p>
            <a:r>
              <a:rPr lang="en-US" dirty="0"/>
              <a:t>Create a variable list with all kinases in the dataset</a:t>
            </a:r>
          </a:p>
          <a:p>
            <a:r>
              <a:rPr lang="en-US" dirty="0" err="1"/>
              <a:t>Colour</a:t>
            </a:r>
            <a:r>
              <a:rPr lang="en-US" dirty="0"/>
              <a:t> the kinases</a:t>
            </a:r>
          </a:p>
          <a:p>
            <a:r>
              <a:rPr lang="en-US" dirty="0"/>
              <a:t>Use the list as input</a:t>
            </a:r>
          </a:p>
          <a:p>
            <a:endParaRPr lang="sv-SE" dirty="0"/>
          </a:p>
        </p:txBody>
      </p:sp>
      <p:pic>
        <p:nvPicPr>
          <p:cNvPr id="8" name="Bildobjekt 7">
            <a:extLst>
              <a:ext uri="{FF2B5EF4-FFF2-40B4-BE49-F238E27FC236}">
                <a16:creationId xmlns:a16="http://schemas.microsoft.com/office/drawing/2014/main" id="{33390024-0ADC-4B52-A834-C23B8C82446E}"/>
              </a:ext>
            </a:extLst>
          </p:cNvPr>
          <p:cNvPicPr>
            <a:picLocks noChangeAspect="1"/>
          </p:cNvPicPr>
          <p:nvPr/>
        </p:nvPicPr>
        <p:blipFill>
          <a:blip r:embed="rId2"/>
          <a:stretch>
            <a:fillRect/>
          </a:stretch>
        </p:blipFill>
        <p:spPr>
          <a:xfrm>
            <a:off x="4870804" y="993913"/>
            <a:ext cx="3815996" cy="3545697"/>
          </a:xfrm>
          <a:prstGeom prst="rect">
            <a:avLst/>
          </a:prstGeom>
        </p:spPr>
      </p:pic>
    </p:spTree>
    <p:extLst>
      <p:ext uri="{BB962C8B-B14F-4D97-AF65-F5344CB8AC3E}">
        <p14:creationId xmlns:p14="http://schemas.microsoft.com/office/powerpoint/2010/main" val="20657648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Bildobjekt 39">
            <a:extLst>
              <a:ext uri="{FF2B5EF4-FFF2-40B4-BE49-F238E27FC236}">
                <a16:creationId xmlns:a16="http://schemas.microsoft.com/office/drawing/2014/main" id="{D1F4BB3C-10AC-4459-BC23-7D5C65C7A8E3}"/>
              </a:ext>
            </a:extLst>
          </p:cNvPr>
          <p:cNvPicPr>
            <a:picLocks noChangeAspect="1"/>
          </p:cNvPicPr>
          <p:nvPr/>
        </p:nvPicPr>
        <p:blipFill>
          <a:blip r:embed="rId2"/>
          <a:stretch>
            <a:fillRect/>
          </a:stretch>
        </p:blipFill>
        <p:spPr>
          <a:xfrm>
            <a:off x="4834554" y="1246155"/>
            <a:ext cx="2905125" cy="1419225"/>
          </a:xfrm>
          <a:prstGeom prst="rect">
            <a:avLst/>
          </a:prstGeom>
        </p:spPr>
      </p:pic>
      <p:sp>
        <p:nvSpPr>
          <p:cNvPr id="2" name="Rubrik 1">
            <a:extLst>
              <a:ext uri="{FF2B5EF4-FFF2-40B4-BE49-F238E27FC236}">
                <a16:creationId xmlns:a16="http://schemas.microsoft.com/office/drawing/2014/main" id="{4D1FBFE8-E260-441A-9352-8F3E6A8F3840}"/>
              </a:ext>
            </a:extLst>
          </p:cNvPr>
          <p:cNvSpPr>
            <a:spLocks noGrp="1"/>
          </p:cNvSpPr>
          <p:nvPr>
            <p:ph type="title"/>
          </p:nvPr>
        </p:nvSpPr>
        <p:spPr/>
        <p:txBody>
          <a:bodyPr/>
          <a:lstStyle/>
          <a:p>
            <a:r>
              <a:rPr lang="sv-SE" dirty="0" err="1"/>
              <a:t>Exercise</a:t>
            </a:r>
            <a:r>
              <a:rPr lang="sv-SE" dirty="0"/>
              <a:t> 5 – </a:t>
            </a:r>
            <a:r>
              <a:rPr lang="sv-SE" dirty="0" err="1"/>
              <a:t>Techniques</a:t>
            </a:r>
            <a:r>
              <a:rPr lang="sv-SE" dirty="0"/>
              <a:t> GO Browser &amp; </a:t>
            </a:r>
            <a:r>
              <a:rPr lang="sv-SE" dirty="0" err="1"/>
              <a:t>variable</a:t>
            </a:r>
            <a:r>
              <a:rPr lang="sv-SE" dirty="0"/>
              <a:t> lists</a:t>
            </a:r>
          </a:p>
        </p:txBody>
      </p:sp>
      <p:pic>
        <p:nvPicPr>
          <p:cNvPr id="18" name="Platshållare för innehåll 17">
            <a:extLst>
              <a:ext uri="{FF2B5EF4-FFF2-40B4-BE49-F238E27FC236}">
                <a16:creationId xmlns:a16="http://schemas.microsoft.com/office/drawing/2014/main" id="{374DC5FA-EFC6-4C79-A0F5-3566DA67DAB4}"/>
              </a:ext>
            </a:extLst>
          </p:cNvPr>
          <p:cNvPicPr>
            <a:picLocks noGrp="1" noChangeAspect="1"/>
          </p:cNvPicPr>
          <p:nvPr>
            <p:ph idx="1"/>
          </p:nvPr>
        </p:nvPicPr>
        <p:blipFill>
          <a:blip r:embed="rId3"/>
          <a:stretch>
            <a:fillRect/>
          </a:stretch>
        </p:blipFill>
        <p:spPr>
          <a:xfrm>
            <a:off x="416770" y="3140968"/>
            <a:ext cx="2963615" cy="1624061"/>
          </a:xfrm>
          <a:prstGeom prst="rect">
            <a:avLst/>
          </a:prstGeom>
        </p:spPr>
      </p:pic>
      <p:pic>
        <p:nvPicPr>
          <p:cNvPr id="8" name="Picture 3">
            <a:extLst>
              <a:ext uri="{FF2B5EF4-FFF2-40B4-BE49-F238E27FC236}">
                <a16:creationId xmlns:a16="http://schemas.microsoft.com/office/drawing/2014/main" id="{DBCC3DF8-60CD-4619-822D-6616711964B5}"/>
              </a:ext>
            </a:extLst>
          </p:cNvPr>
          <p:cNvPicPr>
            <a:picLocks noChangeAspect="1" noChangeArrowheads="1"/>
          </p:cNvPicPr>
          <p:nvPr/>
        </p:nvPicPr>
        <p:blipFill>
          <a:blip r:embed="rId4" cstate="print"/>
          <a:srcRect b="29820"/>
          <a:stretch>
            <a:fillRect/>
          </a:stretch>
        </p:blipFill>
        <p:spPr bwMode="auto">
          <a:xfrm>
            <a:off x="395536" y="1124744"/>
            <a:ext cx="3496989" cy="1872208"/>
          </a:xfrm>
          <a:prstGeom prst="rect">
            <a:avLst/>
          </a:prstGeom>
          <a:noFill/>
          <a:ln w="9525">
            <a:noFill/>
            <a:miter lim="800000"/>
            <a:headEnd/>
            <a:tailEnd/>
          </a:ln>
        </p:spPr>
      </p:pic>
      <p:sp>
        <p:nvSpPr>
          <p:cNvPr id="10" name="textruta 9">
            <a:extLst>
              <a:ext uri="{FF2B5EF4-FFF2-40B4-BE49-F238E27FC236}">
                <a16:creationId xmlns:a16="http://schemas.microsoft.com/office/drawing/2014/main" id="{92CF2E58-3933-4180-B260-A9DF9701F8DD}"/>
              </a:ext>
            </a:extLst>
          </p:cNvPr>
          <p:cNvSpPr txBox="1"/>
          <p:nvPr/>
        </p:nvSpPr>
        <p:spPr>
          <a:xfrm>
            <a:off x="5292125" y="2812286"/>
            <a:ext cx="2221384" cy="369332"/>
          </a:xfrm>
          <a:prstGeom prst="rect">
            <a:avLst/>
          </a:prstGeom>
          <a:noFill/>
        </p:spPr>
        <p:txBody>
          <a:bodyPr wrap="square" rtlCol="0">
            <a:spAutoFit/>
          </a:bodyPr>
          <a:lstStyle/>
          <a:p>
            <a:r>
              <a:rPr lang="sv-SE" dirty="0" err="1">
                <a:latin typeface="Gotham Light" pitchFamily="50" charset="0"/>
              </a:rPr>
              <a:t>Search</a:t>
            </a:r>
            <a:r>
              <a:rPr lang="sv-SE" dirty="0">
                <a:latin typeface="Gotham Light" pitchFamily="50" charset="0"/>
              </a:rPr>
              <a:t> - </a:t>
            </a:r>
            <a:r>
              <a:rPr lang="sv-SE" dirty="0" err="1">
                <a:latin typeface="Gotham Light" pitchFamily="50" charset="0"/>
              </a:rPr>
              <a:t>Copy</a:t>
            </a:r>
            <a:r>
              <a:rPr lang="sv-SE" dirty="0">
                <a:latin typeface="Gotham Light" pitchFamily="50" charset="0"/>
              </a:rPr>
              <a:t> list</a:t>
            </a:r>
          </a:p>
        </p:txBody>
      </p:sp>
      <p:sp>
        <p:nvSpPr>
          <p:cNvPr id="11" name="Ram 9">
            <a:extLst>
              <a:ext uri="{FF2B5EF4-FFF2-40B4-BE49-F238E27FC236}">
                <a16:creationId xmlns:a16="http://schemas.microsoft.com/office/drawing/2014/main" id="{7DD5317C-512C-45C7-A186-B933081A6E6B}"/>
              </a:ext>
            </a:extLst>
          </p:cNvPr>
          <p:cNvSpPr/>
          <p:nvPr/>
        </p:nvSpPr>
        <p:spPr bwMode="auto">
          <a:xfrm>
            <a:off x="612183" y="4401922"/>
            <a:ext cx="302218" cy="384602"/>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
        <p:nvSpPr>
          <p:cNvPr id="12" name="Ram 10">
            <a:extLst>
              <a:ext uri="{FF2B5EF4-FFF2-40B4-BE49-F238E27FC236}">
                <a16:creationId xmlns:a16="http://schemas.microsoft.com/office/drawing/2014/main" id="{1D52D7E1-BDA3-42CC-8825-8F9A72CDDFD3}"/>
              </a:ext>
            </a:extLst>
          </p:cNvPr>
          <p:cNvSpPr/>
          <p:nvPr/>
        </p:nvSpPr>
        <p:spPr bwMode="auto">
          <a:xfrm>
            <a:off x="395536" y="1340768"/>
            <a:ext cx="2304256" cy="360040"/>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
        <p:nvSpPr>
          <p:cNvPr id="15" name="textruta 14">
            <a:extLst>
              <a:ext uri="{FF2B5EF4-FFF2-40B4-BE49-F238E27FC236}">
                <a16:creationId xmlns:a16="http://schemas.microsoft.com/office/drawing/2014/main" id="{C1A349FD-BD3D-4D1A-9C92-2D81910ACDB2}"/>
              </a:ext>
            </a:extLst>
          </p:cNvPr>
          <p:cNvSpPr txBox="1"/>
          <p:nvPr/>
        </p:nvSpPr>
        <p:spPr>
          <a:xfrm>
            <a:off x="467544" y="4842383"/>
            <a:ext cx="3116751" cy="369332"/>
          </a:xfrm>
          <a:prstGeom prst="rect">
            <a:avLst/>
          </a:prstGeom>
          <a:noFill/>
        </p:spPr>
        <p:txBody>
          <a:bodyPr wrap="none" rtlCol="0">
            <a:spAutoFit/>
          </a:bodyPr>
          <a:lstStyle/>
          <a:p>
            <a:r>
              <a:rPr lang="sv-SE" dirty="0">
                <a:latin typeface="Gotham Light" pitchFamily="50" charset="0"/>
              </a:rPr>
              <a:t>Color and </a:t>
            </a:r>
            <a:r>
              <a:rPr lang="sv-SE" dirty="0" err="1">
                <a:latin typeface="Gotham Light" pitchFamily="50" charset="0"/>
              </a:rPr>
              <a:t>use</a:t>
            </a:r>
            <a:r>
              <a:rPr lang="sv-SE" dirty="0">
                <a:latin typeface="Gotham Light" pitchFamily="50" charset="0"/>
              </a:rPr>
              <a:t> list as input</a:t>
            </a:r>
          </a:p>
        </p:txBody>
      </p:sp>
      <p:sp>
        <p:nvSpPr>
          <p:cNvPr id="16" name="Ram 20">
            <a:extLst>
              <a:ext uri="{FF2B5EF4-FFF2-40B4-BE49-F238E27FC236}">
                <a16:creationId xmlns:a16="http://schemas.microsoft.com/office/drawing/2014/main" id="{05EED2BE-0DFE-424F-AC91-A8AD8E10E91B}"/>
              </a:ext>
            </a:extLst>
          </p:cNvPr>
          <p:cNvSpPr/>
          <p:nvPr/>
        </p:nvSpPr>
        <p:spPr bwMode="auto">
          <a:xfrm>
            <a:off x="467544" y="1844824"/>
            <a:ext cx="2304256" cy="360040"/>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
        <p:nvSpPr>
          <p:cNvPr id="22" name="Ram 11">
            <a:extLst>
              <a:ext uri="{FF2B5EF4-FFF2-40B4-BE49-F238E27FC236}">
                <a16:creationId xmlns:a16="http://schemas.microsoft.com/office/drawing/2014/main" id="{31E6156D-FE76-44F4-A313-49D83F56AD58}"/>
              </a:ext>
            </a:extLst>
          </p:cNvPr>
          <p:cNvSpPr/>
          <p:nvPr/>
        </p:nvSpPr>
        <p:spPr bwMode="auto">
          <a:xfrm>
            <a:off x="7080650" y="1611824"/>
            <a:ext cx="432859" cy="408012"/>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cxnSp>
        <p:nvCxnSpPr>
          <p:cNvPr id="24" name="Koppling: vinklad 23">
            <a:extLst>
              <a:ext uri="{FF2B5EF4-FFF2-40B4-BE49-F238E27FC236}">
                <a16:creationId xmlns:a16="http://schemas.microsoft.com/office/drawing/2014/main" id="{2106BE6D-917C-427E-82FD-4F5ACC2C312F}"/>
              </a:ext>
            </a:extLst>
          </p:cNvPr>
          <p:cNvCxnSpPr>
            <a:cxnSpLocks/>
            <a:stCxn id="22" idx="0"/>
          </p:cNvCxnSpPr>
          <p:nvPr/>
        </p:nvCxnSpPr>
        <p:spPr>
          <a:xfrm rot="16200000" flipV="1">
            <a:off x="5417277" y="-267980"/>
            <a:ext cx="408146" cy="3351461"/>
          </a:xfrm>
          <a:prstGeom prst="bentConnector2">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35" name="Rak pilkoppling 34">
            <a:extLst>
              <a:ext uri="{FF2B5EF4-FFF2-40B4-BE49-F238E27FC236}">
                <a16:creationId xmlns:a16="http://schemas.microsoft.com/office/drawing/2014/main" id="{E4BD828E-1FF4-40CB-8FB0-8D8160725C1D}"/>
              </a:ext>
            </a:extLst>
          </p:cNvPr>
          <p:cNvCxnSpPr>
            <a:cxnSpLocks/>
          </p:cNvCxnSpPr>
          <p:nvPr/>
        </p:nvCxnSpPr>
        <p:spPr>
          <a:xfrm>
            <a:off x="3892525" y="2130589"/>
            <a:ext cx="957617" cy="0"/>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36" name="Rak pilkoppling 35">
            <a:extLst>
              <a:ext uri="{FF2B5EF4-FFF2-40B4-BE49-F238E27FC236}">
                <a16:creationId xmlns:a16="http://schemas.microsoft.com/office/drawing/2014/main" id="{5D547CF4-8D4E-4AF1-AE81-006BEBFD052A}"/>
              </a:ext>
            </a:extLst>
          </p:cNvPr>
          <p:cNvCxnSpPr>
            <a:cxnSpLocks/>
          </p:cNvCxnSpPr>
          <p:nvPr/>
        </p:nvCxnSpPr>
        <p:spPr>
          <a:xfrm>
            <a:off x="6262300" y="1957740"/>
            <a:ext cx="0" cy="405752"/>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
        <p:nvSpPr>
          <p:cNvPr id="46" name="Ram 11">
            <a:extLst>
              <a:ext uri="{FF2B5EF4-FFF2-40B4-BE49-F238E27FC236}">
                <a16:creationId xmlns:a16="http://schemas.microsoft.com/office/drawing/2014/main" id="{4D55C607-C74F-4DAB-834B-825678CD08EA}"/>
              </a:ext>
            </a:extLst>
          </p:cNvPr>
          <p:cNvSpPr/>
          <p:nvPr/>
        </p:nvSpPr>
        <p:spPr bwMode="auto">
          <a:xfrm>
            <a:off x="6055318" y="1611824"/>
            <a:ext cx="432859" cy="408012"/>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7764226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2DBA23A-BBCA-4BD3-9448-75A029F09CE3}"/>
              </a:ext>
            </a:extLst>
          </p:cNvPr>
          <p:cNvSpPr>
            <a:spLocks noGrp="1"/>
          </p:cNvSpPr>
          <p:nvPr>
            <p:ph type="title"/>
          </p:nvPr>
        </p:nvSpPr>
        <p:spPr/>
        <p:txBody>
          <a:bodyPr/>
          <a:lstStyle/>
          <a:p>
            <a:r>
              <a:rPr lang="sv-SE" dirty="0" err="1"/>
              <a:t>Exercise</a:t>
            </a:r>
            <a:r>
              <a:rPr lang="sv-SE" dirty="0"/>
              <a:t> 5</a:t>
            </a:r>
            <a:r>
              <a:rPr lang="it-IT" dirty="0"/>
              <a:t> – </a:t>
            </a:r>
            <a:r>
              <a:rPr lang="sv-SE" dirty="0"/>
              <a:t>Steps (I) GO Browser &amp; </a:t>
            </a:r>
            <a:r>
              <a:rPr lang="sv-SE" dirty="0" err="1"/>
              <a:t>variable</a:t>
            </a:r>
            <a:r>
              <a:rPr lang="sv-SE" dirty="0"/>
              <a:t> lists</a:t>
            </a:r>
          </a:p>
        </p:txBody>
      </p:sp>
      <p:sp>
        <p:nvSpPr>
          <p:cNvPr id="3" name="Platshållare för innehåll 2">
            <a:extLst>
              <a:ext uri="{FF2B5EF4-FFF2-40B4-BE49-F238E27FC236}">
                <a16:creationId xmlns:a16="http://schemas.microsoft.com/office/drawing/2014/main" id="{FDF204F5-4FBE-4D0D-9E2E-E8193DCB5D71}"/>
              </a:ext>
            </a:extLst>
          </p:cNvPr>
          <p:cNvSpPr>
            <a:spLocks noGrp="1"/>
          </p:cNvSpPr>
          <p:nvPr>
            <p:ph idx="1"/>
          </p:nvPr>
        </p:nvSpPr>
        <p:spPr>
          <a:xfrm>
            <a:off x="457200" y="993914"/>
            <a:ext cx="8229600" cy="5418038"/>
          </a:xfrm>
        </p:spPr>
        <p:txBody>
          <a:bodyPr/>
          <a:lstStyle/>
          <a:p>
            <a:r>
              <a:rPr lang="en-US" sz="1800" dirty="0"/>
              <a:t>Load the  Leukemia data set from Help/Example Files </a:t>
            </a:r>
          </a:p>
          <a:p>
            <a:r>
              <a:rPr lang="en-US" sz="1800" dirty="0"/>
              <a:t>In the Data tab, </a:t>
            </a:r>
            <a:r>
              <a:rPr lang="en-US" sz="1800" b="1" u="sng" dirty="0"/>
              <a:t>collapse</a:t>
            </a:r>
            <a:r>
              <a:rPr lang="en-US" sz="1800" dirty="0"/>
              <a:t> the dataset on Gene Symbol, select </a:t>
            </a:r>
            <a:r>
              <a:rPr lang="en-US" sz="1800" u="sng" dirty="0"/>
              <a:t>median</a:t>
            </a:r>
          </a:p>
          <a:p>
            <a:r>
              <a:rPr lang="en-US" sz="1800" dirty="0"/>
              <a:t>Select the Variables tab</a:t>
            </a:r>
          </a:p>
          <a:p>
            <a:r>
              <a:rPr lang="en-US" sz="1800" dirty="0"/>
              <a:t>Use the search tool to find all kinases (Search the </a:t>
            </a:r>
            <a:r>
              <a:rPr lang="en-US" sz="1800" u="sng" dirty="0"/>
              <a:t>Gene Ontology Molecular Function </a:t>
            </a:r>
            <a:r>
              <a:rPr lang="en-US" sz="1800" dirty="0"/>
              <a:t>for ”*</a:t>
            </a:r>
            <a:r>
              <a:rPr lang="en-US" sz="1800" u="sng" dirty="0"/>
              <a:t>kinase</a:t>
            </a:r>
            <a:r>
              <a:rPr lang="en-US" sz="1800" dirty="0"/>
              <a:t>*”)</a:t>
            </a:r>
          </a:p>
          <a:p>
            <a:r>
              <a:rPr lang="en-US" sz="1800" dirty="0"/>
              <a:t>Save the results by copying the search list to a new list called ”Kinases”</a:t>
            </a:r>
          </a:p>
          <a:p>
            <a:r>
              <a:rPr lang="en-US" sz="1800" dirty="0"/>
              <a:t>Open up a synchronized plot and make it a variable PCA plot</a:t>
            </a:r>
          </a:p>
          <a:p>
            <a:r>
              <a:rPr lang="en-US" sz="1800" dirty="0"/>
              <a:t>Perform a t-test on Leukemia subtype – E2A-PBX1 and filter down to about 500 genes</a:t>
            </a:r>
          </a:p>
          <a:p>
            <a:r>
              <a:rPr lang="en-US" sz="1800" dirty="0" err="1"/>
              <a:t>Colour</a:t>
            </a:r>
            <a:r>
              <a:rPr lang="en-US" sz="1800" dirty="0"/>
              <a:t> the kinases</a:t>
            </a:r>
          </a:p>
          <a:p>
            <a:r>
              <a:rPr lang="en-US" sz="1800" dirty="0"/>
              <a:t>Use the kinases list as input</a:t>
            </a:r>
            <a:br>
              <a:rPr lang="en-US" sz="1800" dirty="0"/>
            </a:br>
            <a:r>
              <a:rPr lang="en-US" sz="1800" dirty="0"/>
              <a:t>now you only see the kinases</a:t>
            </a:r>
          </a:p>
          <a:p>
            <a:r>
              <a:rPr lang="en-US" sz="1800" dirty="0"/>
              <a:t>To save the </a:t>
            </a:r>
            <a:r>
              <a:rPr lang="en-US" sz="1800" dirty="0" err="1"/>
              <a:t>rel</a:t>
            </a:r>
            <a:r>
              <a:rPr lang="en-US" sz="1800" dirty="0"/>
              <a:t> kinases – make a copy of                                         the active list – ”Kinases </a:t>
            </a:r>
            <a:r>
              <a:rPr lang="en-US" sz="1800" dirty="0" err="1"/>
              <a:t>discr</a:t>
            </a:r>
            <a:r>
              <a:rPr lang="en-US" sz="1800" dirty="0"/>
              <a:t> E2A-PBX1”</a:t>
            </a:r>
          </a:p>
          <a:p>
            <a:endParaRPr lang="sv-SE" dirty="0"/>
          </a:p>
        </p:txBody>
      </p:sp>
      <p:pic>
        <p:nvPicPr>
          <p:cNvPr id="14" name="Bildobjekt 13">
            <a:extLst>
              <a:ext uri="{FF2B5EF4-FFF2-40B4-BE49-F238E27FC236}">
                <a16:creationId xmlns:a16="http://schemas.microsoft.com/office/drawing/2014/main" id="{2B6771D7-7C80-4394-93A1-A96FBFD75EC8}"/>
              </a:ext>
            </a:extLst>
          </p:cNvPr>
          <p:cNvPicPr>
            <a:picLocks noChangeAspect="1"/>
          </p:cNvPicPr>
          <p:nvPr/>
        </p:nvPicPr>
        <p:blipFill>
          <a:blip r:embed="rId2"/>
          <a:stretch>
            <a:fillRect/>
          </a:stretch>
        </p:blipFill>
        <p:spPr>
          <a:xfrm>
            <a:off x="5738708" y="4243760"/>
            <a:ext cx="1464855" cy="913286"/>
          </a:xfrm>
          <a:prstGeom prst="rect">
            <a:avLst/>
          </a:prstGeom>
        </p:spPr>
      </p:pic>
      <p:pic>
        <p:nvPicPr>
          <p:cNvPr id="15" name="Bildobjekt 14">
            <a:extLst>
              <a:ext uri="{FF2B5EF4-FFF2-40B4-BE49-F238E27FC236}">
                <a16:creationId xmlns:a16="http://schemas.microsoft.com/office/drawing/2014/main" id="{0E76D7E3-3D6D-41DD-B0BB-E147EE5A7E9F}"/>
              </a:ext>
            </a:extLst>
          </p:cNvPr>
          <p:cNvPicPr>
            <a:picLocks noChangeAspect="1"/>
          </p:cNvPicPr>
          <p:nvPr/>
        </p:nvPicPr>
        <p:blipFill>
          <a:blip r:embed="rId3"/>
          <a:stretch>
            <a:fillRect/>
          </a:stretch>
        </p:blipFill>
        <p:spPr>
          <a:xfrm>
            <a:off x="5738708" y="5323667"/>
            <a:ext cx="1464855" cy="1048969"/>
          </a:xfrm>
          <a:prstGeom prst="rect">
            <a:avLst/>
          </a:prstGeom>
        </p:spPr>
      </p:pic>
      <p:pic>
        <p:nvPicPr>
          <p:cNvPr id="19" name="Bildobjekt 18">
            <a:extLst>
              <a:ext uri="{FF2B5EF4-FFF2-40B4-BE49-F238E27FC236}">
                <a16:creationId xmlns:a16="http://schemas.microsoft.com/office/drawing/2014/main" id="{FBBFFE0F-DE3B-46A0-9C46-5231F6FE66FE}"/>
              </a:ext>
            </a:extLst>
          </p:cNvPr>
          <p:cNvPicPr>
            <a:picLocks noChangeAspect="1"/>
          </p:cNvPicPr>
          <p:nvPr/>
        </p:nvPicPr>
        <p:blipFill>
          <a:blip r:embed="rId4"/>
          <a:stretch>
            <a:fillRect/>
          </a:stretch>
        </p:blipFill>
        <p:spPr>
          <a:xfrm>
            <a:off x="7261922" y="4243760"/>
            <a:ext cx="1428808" cy="999502"/>
          </a:xfrm>
          <a:prstGeom prst="rect">
            <a:avLst/>
          </a:prstGeom>
        </p:spPr>
      </p:pic>
      <p:pic>
        <p:nvPicPr>
          <p:cNvPr id="20" name="Bildobjekt 19">
            <a:extLst>
              <a:ext uri="{FF2B5EF4-FFF2-40B4-BE49-F238E27FC236}">
                <a16:creationId xmlns:a16="http://schemas.microsoft.com/office/drawing/2014/main" id="{8926FF9F-203D-4583-B25B-B32B7DA01C0D}"/>
              </a:ext>
            </a:extLst>
          </p:cNvPr>
          <p:cNvPicPr>
            <a:picLocks noChangeAspect="1"/>
          </p:cNvPicPr>
          <p:nvPr/>
        </p:nvPicPr>
        <p:blipFill>
          <a:blip r:embed="rId5"/>
          <a:stretch>
            <a:fillRect/>
          </a:stretch>
        </p:blipFill>
        <p:spPr>
          <a:xfrm>
            <a:off x="7261922" y="5339169"/>
            <a:ext cx="1432952" cy="1033467"/>
          </a:xfrm>
          <a:prstGeom prst="rect">
            <a:avLst/>
          </a:prstGeom>
        </p:spPr>
      </p:pic>
    </p:spTree>
    <p:extLst>
      <p:ext uri="{BB962C8B-B14F-4D97-AF65-F5344CB8AC3E}">
        <p14:creationId xmlns:p14="http://schemas.microsoft.com/office/powerpoint/2010/main" val="1643065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8A718DF-46DA-4B37-8808-BEECC6430B3A}"/>
              </a:ext>
            </a:extLst>
          </p:cNvPr>
          <p:cNvSpPr>
            <a:spLocks noGrp="1"/>
          </p:cNvSpPr>
          <p:nvPr>
            <p:ph type="title"/>
          </p:nvPr>
        </p:nvSpPr>
        <p:spPr/>
        <p:txBody>
          <a:bodyPr/>
          <a:lstStyle/>
          <a:p>
            <a:r>
              <a:rPr lang="sv-SE" dirty="0" err="1"/>
              <a:t>Terminology</a:t>
            </a:r>
            <a:endParaRPr lang="sv-SE" dirty="0"/>
          </a:p>
        </p:txBody>
      </p:sp>
      <p:pic>
        <p:nvPicPr>
          <p:cNvPr id="7" name="Picture 5">
            <a:extLst>
              <a:ext uri="{FF2B5EF4-FFF2-40B4-BE49-F238E27FC236}">
                <a16:creationId xmlns:a16="http://schemas.microsoft.com/office/drawing/2014/main" id="{EC81BC20-1FAA-4319-8B56-A83DB2CA0189}"/>
              </a:ext>
            </a:extLst>
          </p:cNvPr>
          <p:cNvPicPr/>
          <p:nvPr/>
        </p:nvPicPr>
        <p:blipFill rotWithShape="1">
          <a:blip r:embed="rId2" cstate="print"/>
          <a:srcRect l="21643" t="38704" r="39352" b="28333"/>
          <a:stretch/>
        </p:blipFill>
        <p:spPr bwMode="auto">
          <a:xfrm>
            <a:off x="567804" y="1242319"/>
            <a:ext cx="7489896" cy="395605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666927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882CE40-8544-4ED1-ACCF-BA0D62F95C56}"/>
              </a:ext>
            </a:extLst>
          </p:cNvPr>
          <p:cNvSpPr>
            <a:spLocks noGrp="1"/>
          </p:cNvSpPr>
          <p:nvPr>
            <p:ph type="title"/>
          </p:nvPr>
        </p:nvSpPr>
        <p:spPr/>
        <p:txBody>
          <a:bodyPr/>
          <a:lstStyle/>
          <a:p>
            <a:r>
              <a:rPr lang="sv-SE" dirty="0" err="1"/>
              <a:t>Exercise</a:t>
            </a:r>
            <a:r>
              <a:rPr lang="sv-SE" dirty="0"/>
              <a:t> 5 – Steps (II) GO Browser &amp; </a:t>
            </a:r>
            <a:r>
              <a:rPr lang="sv-SE" dirty="0" err="1"/>
              <a:t>variable</a:t>
            </a:r>
            <a:r>
              <a:rPr lang="sv-SE" dirty="0"/>
              <a:t> lists</a:t>
            </a:r>
          </a:p>
        </p:txBody>
      </p:sp>
      <p:sp>
        <p:nvSpPr>
          <p:cNvPr id="3" name="Platshållare för innehåll 2">
            <a:extLst>
              <a:ext uri="{FF2B5EF4-FFF2-40B4-BE49-F238E27FC236}">
                <a16:creationId xmlns:a16="http://schemas.microsoft.com/office/drawing/2014/main" id="{2BB2F689-2610-49BB-94A4-2468459529BB}"/>
              </a:ext>
            </a:extLst>
          </p:cNvPr>
          <p:cNvSpPr>
            <a:spLocks noGrp="1"/>
          </p:cNvSpPr>
          <p:nvPr>
            <p:ph idx="1"/>
          </p:nvPr>
        </p:nvSpPr>
        <p:spPr>
          <a:xfrm>
            <a:off x="457200" y="993914"/>
            <a:ext cx="4215539" cy="5418038"/>
          </a:xfrm>
        </p:spPr>
        <p:txBody>
          <a:bodyPr/>
          <a:lstStyle/>
          <a:p>
            <a:r>
              <a:rPr lang="sv-SE" sz="1800" dirty="0" err="1"/>
              <a:t>Open</a:t>
            </a:r>
            <a:r>
              <a:rPr lang="sv-SE" sz="1800" dirty="0"/>
              <a:t> the GO Browser</a:t>
            </a:r>
          </a:p>
          <a:p>
            <a:r>
              <a:rPr lang="sv-SE" sz="1800" dirty="0" err="1"/>
              <a:t>Use</a:t>
            </a:r>
            <a:r>
              <a:rPr lang="sv-SE" sz="1800" dirty="0"/>
              <a:t> the </a:t>
            </a:r>
            <a:r>
              <a:rPr lang="sv-SE" sz="1800" dirty="0" err="1"/>
              <a:t>search</a:t>
            </a:r>
            <a:r>
              <a:rPr lang="sv-SE" sz="1800" dirty="0"/>
              <a:t> </a:t>
            </a:r>
            <a:r>
              <a:rPr lang="sv-SE" sz="1800" dirty="0" err="1"/>
              <a:t>tool</a:t>
            </a:r>
            <a:r>
              <a:rPr lang="sv-SE" sz="1800" dirty="0"/>
              <a:t> to </a:t>
            </a:r>
            <a:r>
              <a:rPr lang="sv-SE" sz="1800" dirty="0" err="1"/>
              <a:t>find</a:t>
            </a:r>
            <a:r>
              <a:rPr lang="sv-SE" sz="1800" dirty="0"/>
              <a:t> all </a:t>
            </a:r>
            <a:r>
              <a:rPr lang="sv-SE" sz="1800" dirty="0" err="1"/>
              <a:t>kinases</a:t>
            </a:r>
            <a:r>
              <a:rPr lang="sv-SE" sz="1800" dirty="0"/>
              <a:t> (</a:t>
            </a:r>
            <a:r>
              <a:rPr lang="sv-SE" sz="1800" dirty="0" err="1"/>
              <a:t>Search</a:t>
            </a:r>
            <a:r>
              <a:rPr lang="sv-SE" sz="1800" dirty="0"/>
              <a:t> for </a:t>
            </a:r>
            <a:r>
              <a:rPr lang="sv-SE" sz="1800" u="sng" dirty="0" err="1"/>
              <a:t>kinase</a:t>
            </a:r>
            <a:r>
              <a:rPr lang="sv-SE" sz="1800" dirty="0"/>
              <a:t>)</a:t>
            </a:r>
          </a:p>
          <a:p>
            <a:r>
              <a:rPr lang="sv-SE" sz="1800" dirty="0" err="1"/>
              <a:t>Select</a:t>
            </a:r>
            <a:r>
              <a:rPr lang="sv-SE" sz="1800" dirty="0"/>
              <a:t> genes in list ”</a:t>
            </a:r>
            <a:r>
              <a:rPr lang="sv-SE" sz="1800" dirty="0" err="1"/>
              <a:t>kinase</a:t>
            </a:r>
            <a:r>
              <a:rPr lang="sv-SE" sz="1800" dirty="0"/>
              <a:t> </a:t>
            </a:r>
            <a:r>
              <a:rPr lang="sv-SE" sz="1800" dirty="0" err="1"/>
              <a:t>activity</a:t>
            </a:r>
            <a:r>
              <a:rPr lang="sv-SE" sz="1800" dirty="0"/>
              <a:t>”. Export list </a:t>
            </a:r>
            <a:r>
              <a:rPr lang="sv-SE" sz="1800" dirty="0" err="1"/>
              <a:t>with</a:t>
            </a:r>
            <a:r>
              <a:rPr lang="sv-SE" sz="1800" dirty="0"/>
              <a:t> ”Export” </a:t>
            </a:r>
            <a:r>
              <a:rPr lang="sv-SE" sz="1800" dirty="0" err="1"/>
              <a:t>button</a:t>
            </a:r>
            <a:endParaRPr lang="sv-SE" sz="1800" dirty="0"/>
          </a:p>
          <a:p>
            <a:r>
              <a:rPr lang="sv-SE" sz="1800" dirty="0" err="1"/>
              <a:t>Colour</a:t>
            </a:r>
            <a:r>
              <a:rPr lang="sv-SE" sz="1800" dirty="0"/>
              <a:t> the data set </a:t>
            </a:r>
            <a:r>
              <a:rPr lang="sv-SE" sz="1800" dirty="0" err="1"/>
              <a:t>using</a:t>
            </a:r>
            <a:r>
              <a:rPr lang="sv-SE" sz="1800" dirty="0"/>
              <a:t> the new list</a:t>
            </a:r>
          </a:p>
          <a:p>
            <a:r>
              <a:rPr lang="sv-SE" sz="1800" dirty="0"/>
              <a:t>Note: </a:t>
            </a:r>
            <a:r>
              <a:rPr lang="sv-SE" sz="1800" dirty="0" err="1"/>
              <a:t>See</a:t>
            </a:r>
            <a:r>
              <a:rPr lang="sv-SE" sz="1800" dirty="0"/>
              <a:t> Gene </a:t>
            </a:r>
            <a:r>
              <a:rPr lang="sv-SE" sz="1800" dirty="0" err="1"/>
              <a:t>Ontology</a:t>
            </a:r>
            <a:r>
              <a:rPr lang="sv-SE" sz="1800" dirty="0"/>
              <a:t>                                                     </a:t>
            </a:r>
            <a:r>
              <a:rPr lang="sv-SE" sz="1800" dirty="0" err="1"/>
              <a:t>Consortium</a:t>
            </a:r>
            <a:r>
              <a:rPr lang="sv-SE" sz="1800" dirty="0"/>
              <a:t> for gene </a:t>
            </a:r>
            <a:r>
              <a:rPr lang="sv-SE" sz="1800" dirty="0" err="1"/>
              <a:t>ontologies</a:t>
            </a:r>
            <a:r>
              <a:rPr lang="sv-SE" sz="1800" dirty="0"/>
              <a:t>,                                                        http://www.geneontology.org/</a:t>
            </a:r>
          </a:p>
          <a:p>
            <a:endParaRPr lang="sv-SE" dirty="0"/>
          </a:p>
        </p:txBody>
      </p:sp>
      <p:pic>
        <p:nvPicPr>
          <p:cNvPr id="7" name="Bildobjekt 6">
            <a:extLst>
              <a:ext uri="{FF2B5EF4-FFF2-40B4-BE49-F238E27FC236}">
                <a16:creationId xmlns:a16="http://schemas.microsoft.com/office/drawing/2014/main" id="{C563FC67-A465-4983-B47F-E6CB377D8423}"/>
              </a:ext>
            </a:extLst>
          </p:cNvPr>
          <p:cNvPicPr>
            <a:picLocks noChangeAspect="1"/>
          </p:cNvPicPr>
          <p:nvPr/>
        </p:nvPicPr>
        <p:blipFill>
          <a:blip r:embed="rId2"/>
          <a:stretch>
            <a:fillRect/>
          </a:stretch>
        </p:blipFill>
        <p:spPr>
          <a:xfrm>
            <a:off x="4757980" y="1162811"/>
            <a:ext cx="4048217" cy="3323427"/>
          </a:xfrm>
          <a:prstGeom prst="rect">
            <a:avLst/>
          </a:prstGeom>
        </p:spPr>
      </p:pic>
      <p:sp>
        <p:nvSpPr>
          <p:cNvPr id="8" name="Ram 20">
            <a:extLst>
              <a:ext uri="{FF2B5EF4-FFF2-40B4-BE49-F238E27FC236}">
                <a16:creationId xmlns:a16="http://schemas.microsoft.com/office/drawing/2014/main" id="{9B75750D-20B6-41A9-9F0C-551BC2DA9350}"/>
              </a:ext>
            </a:extLst>
          </p:cNvPr>
          <p:cNvSpPr/>
          <p:nvPr/>
        </p:nvSpPr>
        <p:spPr bwMode="auto">
          <a:xfrm>
            <a:off x="4798088" y="1371441"/>
            <a:ext cx="2137404" cy="251460"/>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
        <p:nvSpPr>
          <p:cNvPr id="9" name="Ram 20">
            <a:extLst>
              <a:ext uri="{FF2B5EF4-FFF2-40B4-BE49-F238E27FC236}">
                <a16:creationId xmlns:a16="http://schemas.microsoft.com/office/drawing/2014/main" id="{71505CB0-7012-4FD9-AC35-3DC5A39BAE02}"/>
              </a:ext>
            </a:extLst>
          </p:cNvPr>
          <p:cNvSpPr/>
          <p:nvPr/>
        </p:nvSpPr>
        <p:spPr bwMode="auto">
          <a:xfrm>
            <a:off x="5129400" y="2380945"/>
            <a:ext cx="1859280" cy="193633"/>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
        <p:nvSpPr>
          <p:cNvPr id="12" name="Ram 20">
            <a:extLst>
              <a:ext uri="{FF2B5EF4-FFF2-40B4-BE49-F238E27FC236}">
                <a16:creationId xmlns:a16="http://schemas.microsoft.com/office/drawing/2014/main" id="{B4A4DA63-0737-463F-9968-4A2BAF8EC101}"/>
              </a:ext>
            </a:extLst>
          </p:cNvPr>
          <p:cNvSpPr/>
          <p:nvPr/>
        </p:nvSpPr>
        <p:spPr bwMode="auto">
          <a:xfrm>
            <a:off x="5656885" y="4042571"/>
            <a:ext cx="201479" cy="193633"/>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pic>
        <p:nvPicPr>
          <p:cNvPr id="4" name="Picture 3">
            <a:extLst>
              <a:ext uri="{FF2B5EF4-FFF2-40B4-BE49-F238E27FC236}">
                <a16:creationId xmlns:a16="http://schemas.microsoft.com/office/drawing/2014/main" id="{0C90DC9C-4D6D-47C5-934C-A22977A62DD6}"/>
              </a:ext>
            </a:extLst>
          </p:cNvPr>
          <p:cNvPicPr>
            <a:picLocks noChangeAspect="1"/>
          </p:cNvPicPr>
          <p:nvPr/>
        </p:nvPicPr>
        <p:blipFill>
          <a:blip r:embed="rId3"/>
          <a:stretch>
            <a:fillRect/>
          </a:stretch>
        </p:blipFill>
        <p:spPr>
          <a:xfrm>
            <a:off x="998872" y="4864262"/>
            <a:ext cx="7807325" cy="999824"/>
          </a:xfrm>
          <a:prstGeom prst="rect">
            <a:avLst/>
          </a:prstGeom>
        </p:spPr>
      </p:pic>
      <p:sp>
        <p:nvSpPr>
          <p:cNvPr id="14" name="Ram 20">
            <a:extLst>
              <a:ext uri="{FF2B5EF4-FFF2-40B4-BE49-F238E27FC236}">
                <a16:creationId xmlns:a16="http://schemas.microsoft.com/office/drawing/2014/main" id="{CF64ED30-FBC3-4853-BACF-49F10EBEF4E5}"/>
              </a:ext>
            </a:extLst>
          </p:cNvPr>
          <p:cNvSpPr/>
          <p:nvPr/>
        </p:nvSpPr>
        <p:spPr bwMode="auto">
          <a:xfrm>
            <a:off x="8065163" y="5476467"/>
            <a:ext cx="741034" cy="251460"/>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5860641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B55202-3249-4102-B28D-861142C0F7DB}"/>
              </a:ext>
            </a:extLst>
          </p:cNvPr>
          <p:cNvSpPr>
            <a:spLocks noGrp="1"/>
          </p:cNvSpPr>
          <p:nvPr>
            <p:ph type="title"/>
          </p:nvPr>
        </p:nvSpPr>
        <p:spPr/>
        <p:txBody>
          <a:bodyPr/>
          <a:lstStyle/>
          <a:p>
            <a:r>
              <a:rPr lang="sv-SE" dirty="0"/>
              <a:t>Gene Set </a:t>
            </a:r>
            <a:r>
              <a:rPr lang="sv-SE" dirty="0" err="1"/>
              <a:t>Enrichment</a:t>
            </a:r>
            <a:r>
              <a:rPr lang="sv-SE" dirty="0"/>
              <a:t> </a:t>
            </a:r>
            <a:r>
              <a:rPr lang="sv-SE" dirty="0" err="1"/>
              <a:t>Analysis</a:t>
            </a:r>
            <a:r>
              <a:rPr lang="sv-SE"/>
              <a:t> </a:t>
            </a:r>
            <a:endParaRPr lang="sv-SE" dirty="0"/>
          </a:p>
        </p:txBody>
      </p:sp>
      <p:sp>
        <p:nvSpPr>
          <p:cNvPr id="3" name="Platshållare för innehåll 2">
            <a:extLst>
              <a:ext uri="{FF2B5EF4-FFF2-40B4-BE49-F238E27FC236}">
                <a16:creationId xmlns:a16="http://schemas.microsoft.com/office/drawing/2014/main" id="{FF0048DB-F8AE-4AE4-998C-A68FE7BEA418}"/>
              </a:ext>
            </a:extLst>
          </p:cNvPr>
          <p:cNvSpPr>
            <a:spLocks noGrp="1"/>
          </p:cNvSpPr>
          <p:nvPr>
            <p:ph idx="1"/>
          </p:nvPr>
        </p:nvSpPr>
        <p:spPr/>
        <p:txBody>
          <a:bodyPr/>
          <a:lstStyle/>
          <a:p>
            <a:r>
              <a:rPr lang="en-US" dirty="0"/>
              <a:t>Match gene list from your data set with public gene sets (compilation of lists) e.g. from pathways and other biological contexts</a:t>
            </a:r>
            <a:endParaRPr lang="sv-SE" dirty="0"/>
          </a:p>
        </p:txBody>
      </p:sp>
      <p:pic>
        <p:nvPicPr>
          <p:cNvPr id="7" name="Platshållare för innehåll 6" descr="DNA Laptop.jpg">
            <a:extLst>
              <a:ext uri="{FF2B5EF4-FFF2-40B4-BE49-F238E27FC236}">
                <a16:creationId xmlns:a16="http://schemas.microsoft.com/office/drawing/2014/main" id="{D579C564-8A8B-4AF3-8B9D-D9BBAE1F45D3}"/>
              </a:ext>
            </a:extLst>
          </p:cNvPr>
          <p:cNvPicPr>
            <a:picLocks noChangeAspect="1"/>
          </p:cNvPicPr>
          <p:nvPr/>
        </p:nvPicPr>
        <p:blipFill>
          <a:blip r:embed="rId2" cstate="print"/>
          <a:stretch>
            <a:fillRect/>
          </a:stretch>
        </p:blipFill>
        <p:spPr bwMode="auto">
          <a:xfrm>
            <a:off x="2843808" y="3717032"/>
            <a:ext cx="2647439" cy="1906157"/>
          </a:xfrm>
          <a:prstGeom prst="rect">
            <a:avLst/>
          </a:prstGeom>
          <a:noFill/>
          <a:ln w="9525">
            <a:noFill/>
            <a:miter lim="800000"/>
            <a:headEnd/>
            <a:tailEnd/>
          </a:ln>
          <a:effectLst/>
        </p:spPr>
      </p:pic>
    </p:spTree>
    <p:extLst>
      <p:ext uri="{BB962C8B-B14F-4D97-AF65-F5344CB8AC3E}">
        <p14:creationId xmlns:p14="http://schemas.microsoft.com/office/powerpoint/2010/main" val="24447707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04F56D-3DAB-495B-90A3-2CD15337AEC0}"/>
              </a:ext>
            </a:extLst>
          </p:cNvPr>
          <p:cNvSpPr>
            <a:spLocks noGrp="1"/>
          </p:cNvSpPr>
          <p:nvPr>
            <p:ph type="title"/>
          </p:nvPr>
        </p:nvSpPr>
        <p:spPr/>
        <p:txBody>
          <a:bodyPr/>
          <a:lstStyle/>
          <a:p>
            <a:r>
              <a:rPr lang="sv-SE" dirty="0" err="1"/>
              <a:t>Exercise</a:t>
            </a:r>
            <a:r>
              <a:rPr lang="sv-SE" dirty="0"/>
              <a:t> 6</a:t>
            </a:r>
            <a:r>
              <a:rPr lang="it-IT" dirty="0"/>
              <a:t> – </a:t>
            </a:r>
            <a:r>
              <a:rPr lang="sv-SE" dirty="0"/>
              <a:t>GSEA</a:t>
            </a:r>
          </a:p>
        </p:txBody>
      </p:sp>
      <p:sp>
        <p:nvSpPr>
          <p:cNvPr id="3" name="Platshållare för innehåll 2">
            <a:extLst>
              <a:ext uri="{FF2B5EF4-FFF2-40B4-BE49-F238E27FC236}">
                <a16:creationId xmlns:a16="http://schemas.microsoft.com/office/drawing/2014/main" id="{B6E6BD20-4EB5-4FDB-8E30-373A20F4555A}"/>
              </a:ext>
            </a:extLst>
          </p:cNvPr>
          <p:cNvSpPr>
            <a:spLocks noGrp="1"/>
          </p:cNvSpPr>
          <p:nvPr>
            <p:ph idx="1"/>
          </p:nvPr>
        </p:nvSpPr>
        <p:spPr/>
        <p:txBody>
          <a:bodyPr/>
          <a:lstStyle/>
          <a:p>
            <a:r>
              <a:rPr lang="sv-SE" sz="1800" dirty="0" err="1">
                <a:latin typeface="Gotham-Light" pitchFamily="50" charset="0"/>
              </a:rPr>
              <a:t>Find</a:t>
            </a:r>
            <a:r>
              <a:rPr lang="sv-SE" sz="1800" dirty="0">
                <a:latin typeface="Gotham-Light" pitchFamily="50" charset="0"/>
              </a:rPr>
              <a:t> </a:t>
            </a:r>
            <a:r>
              <a:rPr lang="sv-SE" sz="1800" dirty="0" err="1">
                <a:latin typeface="Gotham-Light" pitchFamily="50" charset="0"/>
              </a:rPr>
              <a:t>enriched</a:t>
            </a:r>
            <a:r>
              <a:rPr lang="sv-SE" sz="1800" dirty="0">
                <a:latin typeface="Gotham-Light" pitchFamily="50" charset="0"/>
              </a:rPr>
              <a:t> gene sets/</a:t>
            </a:r>
            <a:r>
              <a:rPr lang="sv-SE" sz="1800" dirty="0" err="1">
                <a:latin typeface="Gotham-Light" pitchFamily="50" charset="0"/>
              </a:rPr>
              <a:t>pathways</a:t>
            </a:r>
            <a:r>
              <a:rPr lang="sv-SE" sz="1800" dirty="0">
                <a:latin typeface="Gotham-Light" pitchFamily="50" charset="0"/>
              </a:rPr>
              <a:t> for genes </a:t>
            </a:r>
            <a:r>
              <a:rPr lang="sv-SE" sz="1800" dirty="0" err="1">
                <a:latin typeface="Gotham-Light" pitchFamily="50" charset="0"/>
              </a:rPr>
              <a:t>that</a:t>
            </a:r>
            <a:r>
              <a:rPr lang="sv-SE" sz="1800" dirty="0">
                <a:latin typeface="Gotham-Light" pitchFamily="50" charset="0"/>
              </a:rPr>
              <a:t> </a:t>
            </a:r>
            <a:r>
              <a:rPr lang="sv-SE" sz="1800" dirty="0" err="1">
                <a:latin typeface="Gotham-Light" pitchFamily="50" charset="0"/>
              </a:rPr>
              <a:t>discriminate</a:t>
            </a:r>
            <a:r>
              <a:rPr lang="sv-SE" sz="1800" dirty="0">
                <a:latin typeface="Gotham-Light" pitchFamily="50" charset="0"/>
              </a:rPr>
              <a:t> T-ALL</a:t>
            </a:r>
          </a:p>
          <a:p>
            <a:r>
              <a:rPr lang="sv-SE" sz="1800" dirty="0" err="1">
                <a:latin typeface="Gotham-Light" pitchFamily="50" charset="0"/>
              </a:rPr>
              <a:t>Use</a:t>
            </a:r>
            <a:r>
              <a:rPr lang="sv-SE" sz="1800" dirty="0">
                <a:latin typeface="Gotham-Light" pitchFamily="50" charset="0"/>
              </a:rPr>
              <a:t> the </a:t>
            </a:r>
            <a:r>
              <a:rPr lang="sv-SE" sz="1800" dirty="0" err="1">
                <a:latin typeface="Gotham-Light" pitchFamily="50" charset="0"/>
              </a:rPr>
              <a:t>resulting</a:t>
            </a:r>
            <a:r>
              <a:rPr lang="sv-SE" sz="1800" dirty="0">
                <a:latin typeface="Gotham-Light" pitchFamily="50" charset="0"/>
              </a:rPr>
              <a:t> gene sets for </a:t>
            </a:r>
            <a:r>
              <a:rPr lang="sv-SE" sz="1800" dirty="0" err="1">
                <a:latin typeface="Gotham-Light" pitchFamily="50" charset="0"/>
              </a:rPr>
              <a:t>biological</a:t>
            </a:r>
            <a:r>
              <a:rPr lang="sv-SE" sz="1800" dirty="0">
                <a:latin typeface="Gotham-Light" pitchFamily="50" charset="0"/>
              </a:rPr>
              <a:t> </a:t>
            </a:r>
            <a:r>
              <a:rPr lang="sv-SE" sz="1800" dirty="0" err="1">
                <a:latin typeface="Gotham-Light" pitchFamily="50" charset="0"/>
              </a:rPr>
              <a:t>insights</a:t>
            </a:r>
            <a:r>
              <a:rPr lang="sv-SE" sz="1800" dirty="0">
                <a:latin typeface="Gotham-Light" pitchFamily="50" charset="0"/>
              </a:rPr>
              <a:t> </a:t>
            </a:r>
            <a:r>
              <a:rPr lang="sv-SE" sz="1800" dirty="0" err="1">
                <a:latin typeface="Gotham-Light" pitchFamily="50" charset="0"/>
              </a:rPr>
              <a:t>using</a:t>
            </a:r>
            <a:r>
              <a:rPr lang="sv-SE" sz="1800" dirty="0">
                <a:latin typeface="Gotham-Light" pitchFamily="50" charset="0"/>
              </a:rPr>
              <a:t> </a:t>
            </a:r>
            <a:r>
              <a:rPr lang="sv-SE" sz="1800" dirty="0" err="1">
                <a:latin typeface="Gotham-Light" pitchFamily="50" charset="0"/>
              </a:rPr>
              <a:t>visualization</a:t>
            </a:r>
            <a:endParaRPr lang="sv-SE" sz="1800" dirty="0">
              <a:latin typeface="Gotham-Light" pitchFamily="50" charset="0"/>
            </a:endParaRPr>
          </a:p>
          <a:p>
            <a:endParaRPr lang="sv-SE" dirty="0"/>
          </a:p>
        </p:txBody>
      </p:sp>
      <p:pic>
        <p:nvPicPr>
          <p:cNvPr id="7" name="Picture 4">
            <a:extLst>
              <a:ext uri="{FF2B5EF4-FFF2-40B4-BE49-F238E27FC236}">
                <a16:creationId xmlns:a16="http://schemas.microsoft.com/office/drawing/2014/main" id="{5444553C-7AB5-4E81-8790-CE7C694514EA}"/>
              </a:ext>
            </a:extLst>
          </p:cNvPr>
          <p:cNvPicPr>
            <a:picLocks noChangeAspect="1"/>
          </p:cNvPicPr>
          <p:nvPr/>
        </p:nvPicPr>
        <p:blipFill rotWithShape="1">
          <a:blip r:embed="rId2" cstate="print"/>
          <a:srcRect l="19953" t="12881" r="4209" b="24987"/>
          <a:stretch/>
        </p:blipFill>
        <p:spPr>
          <a:xfrm>
            <a:off x="899089" y="2090128"/>
            <a:ext cx="6557061" cy="3357525"/>
          </a:xfrm>
          <a:prstGeom prst="rect">
            <a:avLst/>
          </a:prstGeom>
        </p:spPr>
      </p:pic>
    </p:spTree>
    <p:extLst>
      <p:ext uri="{BB962C8B-B14F-4D97-AF65-F5344CB8AC3E}">
        <p14:creationId xmlns:p14="http://schemas.microsoft.com/office/powerpoint/2010/main" val="31975398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911798D-70F1-478A-A189-2F750F3EB363}"/>
              </a:ext>
            </a:extLst>
          </p:cNvPr>
          <p:cNvPicPr>
            <a:picLocks noChangeAspect="1"/>
          </p:cNvPicPr>
          <p:nvPr/>
        </p:nvPicPr>
        <p:blipFill>
          <a:blip r:embed="rId2"/>
          <a:stretch>
            <a:fillRect/>
          </a:stretch>
        </p:blipFill>
        <p:spPr>
          <a:xfrm>
            <a:off x="654422" y="1406832"/>
            <a:ext cx="4810125" cy="1028700"/>
          </a:xfrm>
          <a:prstGeom prst="rect">
            <a:avLst/>
          </a:prstGeom>
        </p:spPr>
      </p:pic>
      <p:sp>
        <p:nvSpPr>
          <p:cNvPr id="2" name="Rubrik 1">
            <a:extLst>
              <a:ext uri="{FF2B5EF4-FFF2-40B4-BE49-F238E27FC236}">
                <a16:creationId xmlns:a16="http://schemas.microsoft.com/office/drawing/2014/main" id="{CAD36B52-0B5B-434A-BD82-12814D457553}"/>
              </a:ext>
            </a:extLst>
          </p:cNvPr>
          <p:cNvSpPr>
            <a:spLocks noGrp="1"/>
          </p:cNvSpPr>
          <p:nvPr>
            <p:ph type="title"/>
          </p:nvPr>
        </p:nvSpPr>
        <p:spPr/>
        <p:txBody>
          <a:bodyPr/>
          <a:lstStyle/>
          <a:p>
            <a:r>
              <a:rPr lang="sv-SE" dirty="0" err="1"/>
              <a:t>Exercise</a:t>
            </a:r>
            <a:r>
              <a:rPr lang="sv-SE" dirty="0"/>
              <a:t> 6</a:t>
            </a:r>
            <a:r>
              <a:rPr lang="it-IT" dirty="0"/>
              <a:t> GSEA – </a:t>
            </a:r>
            <a:r>
              <a:rPr lang="sv-SE" dirty="0" err="1"/>
              <a:t>Techniques</a:t>
            </a:r>
            <a:endParaRPr lang="sv-SE" dirty="0"/>
          </a:p>
        </p:txBody>
      </p:sp>
      <p:pic>
        <p:nvPicPr>
          <p:cNvPr id="25" name="Platshållare för innehåll 24">
            <a:extLst>
              <a:ext uri="{FF2B5EF4-FFF2-40B4-BE49-F238E27FC236}">
                <a16:creationId xmlns:a16="http://schemas.microsoft.com/office/drawing/2014/main" id="{70B8FC84-FFB7-4C85-B923-F16E63D4DC1C}"/>
              </a:ext>
            </a:extLst>
          </p:cNvPr>
          <p:cNvPicPr>
            <a:picLocks noGrp="1" noChangeAspect="1"/>
          </p:cNvPicPr>
          <p:nvPr>
            <p:ph idx="1"/>
          </p:nvPr>
        </p:nvPicPr>
        <p:blipFill>
          <a:blip r:embed="rId3"/>
          <a:stretch>
            <a:fillRect/>
          </a:stretch>
        </p:blipFill>
        <p:spPr>
          <a:xfrm>
            <a:off x="4036665" y="3140968"/>
            <a:ext cx="2695575" cy="1533525"/>
          </a:xfrm>
          <a:prstGeom prst="rect">
            <a:avLst/>
          </a:prstGeom>
        </p:spPr>
      </p:pic>
      <p:sp>
        <p:nvSpPr>
          <p:cNvPr id="8" name="textruta 7">
            <a:extLst>
              <a:ext uri="{FF2B5EF4-FFF2-40B4-BE49-F238E27FC236}">
                <a16:creationId xmlns:a16="http://schemas.microsoft.com/office/drawing/2014/main" id="{49F45D8C-F5B8-49B5-994E-E305B921E6BF}"/>
              </a:ext>
            </a:extLst>
          </p:cNvPr>
          <p:cNvSpPr txBox="1"/>
          <p:nvPr/>
        </p:nvSpPr>
        <p:spPr>
          <a:xfrm>
            <a:off x="645788" y="2512284"/>
            <a:ext cx="1152175" cy="369332"/>
          </a:xfrm>
          <a:prstGeom prst="rect">
            <a:avLst/>
          </a:prstGeom>
          <a:noFill/>
        </p:spPr>
        <p:txBody>
          <a:bodyPr wrap="none" rtlCol="0">
            <a:spAutoFit/>
          </a:bodyPr>
          <a:lstStyle/>
          <a:p>
            <a:r>
              <a:rPr lang="sv-SE" dirty="0" err="1">
                <a:latin typeface="Gotham-Light" pitchFamily="50" charset="0"/>
              </a:rPr>
              <a:t>Collapse</a:t>
            </a:r>
            <a:endParaRPr lang="sv-SE" dirty="0">
              <a:latin typeface="Gotham-Light" pitchFamily="50" charset="0"/>
            </a:endParaRPr>
          </a:p>
        </p:txBody>
      </p:sp>
      <p:pic>
        <p:nvPicPr>
          <p:cNvPr id="11" name="Picture 7">
            <a:extLst>
              <a:ext uri="{FF2B5EF4-FFF2-40B4-BE49-F238E27FC236}">
                <a16:creationId xmlns:a16="http://schemas.microsoft.com/office/drawing/2014/main" id="{5B7B45C9-EBA4-4C2D-BE0A-FCDBA0D04467}"/>
              </a:ext>
            </a:extLst>
          </p:cNvPr>
          <p:cNvPicPr>
            <a:picLocks noChangeAspect="1" noChangeArrowheads="1"/>
          </p:cNvPicPr>
          <p:nvPr/>
        </p:nvPicPr>
        <p:blipFill>
          <a:blip r:embed="rId4" cstate="print"/>
          <a:srcRect/>
          <a:stretch>
            <a:fillRect/>
          </a:stretch>
        </p:blipFill>
        <p:spPr bwMode="auto">
          <a:xfrm>
            <a:off x="662001" y="5049975"/>
            <a:ext cx="2520280" cy="453650"/>
          </a:xfrm>
          <a:prstGeom prst="rect">
            <a:avLst/>
          </a:prstGeom>
          <a:noFill/>
          <a:ln w="9525">
            <a:noFill/>
            <a:miter lim="800000"/>
            <a:headEnd/>
            <a:tailEnd/>
          </a:ln>
        </p:spPr>
      </p:pic>
      <p:grpSp>
        <p:nvGrpSpPr>
          <p:cNvPr id="13" name="Group 2">
            <a:extLst>
              <a:ext uri="{FF2B5EF4-FFF2-40B4-BE49-F238E27FC236}">
                <a16:creationId xmlns:a16="http://schemas.microsoft.com/office/drawing/2014/main" id="{05E8F5E5-2D32-4D2A-919C-6BDD6B6C2D97}"/>
              </a:ext>
            </a:extLst>
          </p:cNvPr>
          <p:cNvGrpSpPr/>
          <p:nvPr/>
        </p:nvGrpSpPr>
        <p:grpSpPr>
          <a:xfrm>
            <a:off x="611560" y="3103184"/>
            <a:ext cx="2447925" cy="1225295"/>
            <a:chOff x="539552" y="3429000"/>
            <a:chExt cx="2447925" cy="1225295"/>
          </a:xfrm>
        </p:grpSpPr>
        <p:pic>
          <p:nvPicPr>
            <p:cNvPr id="14" name="Picture 5">
              <a:extLst>
                <a:ext uri="{FF2B5EF4-FFF2-40B4-BE49-F238E27FC236}">
                  <a16:creationId xmlns:a16="http://schemas.microsoft.com/office/drawing/2014/main" id="{189CF383-9A0A-4990-9724-899E1EC31BF0}"/>
                </a:ext>
              </a:extLst>
            </p:cNvPr>
            <p:cNvPicPr>
              <a:picLocks noChangeAspect="1" noChangeArrowheads="1"/>
            </p:cNvPicPr>
            <p:nvPr/>
          </p:nvPicPr>
          <p:blipFill>
            <a:blip r:embed="rId5" cstate="print"/>
            <a:srcRect/>
            <a:stretch>
              <a:fillRect/>
            </a:stretch>
          </p:blipFill>
          <p:spPr bwMode="auto">
            <a:xfrm>
              <a:off x="539552" y="3429000"/>
              <a:ext cx="2447925" cy="1219200"/>
            </a:xfrm>
            <a:prstGeom prst="rect">
              <a:avLst/>
            </a:prstGeom>
            <a:noFill/>
            <a:ln w="9525">
              <a:noFill/>
              <a:miter lim="800000"/>
              <a:headEnd/>
              <a:tailEnd/>
            </a:ln>
          </p:spPr>
        </p:pic>
        <p:sp>
          <p:nvSpPr>
            <p:cNvPr id="15" name="Ram 13">
              <a:extLst>
                <a:ext uri="{FF2B5EF4-FFF2-40B4-BE49-F238E27FC236}">
                  <a16:creationId xmlns:a16="http://schemas.microsoft.com/office/drawing/2014/main" id="{6615DBAA-4A3A-4EB7-BD5A-8FFCBC1B0D7A}"/>
                </a:ext>
              </a:extLst>
            </p:cNvPr>
            <p:cNvSpPr/>
            <p:nvPr/>
          </p:nvSpPr>
          <p:spPr>
            <a:xfrm>
              <a:off x="611560" y="4149080"/>
              <a:ext cx="2016224" cy="505215"/>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grpSp>
      <p:sp>
        <p:nvSpPr>
          <p:cNvPr id="16" name="textruta 15">
            <a:extLst>
              <a:ext uri="{FF2B5EF4-FFF2-40B4-BE49-F238E27FC236}">
                <a16:creationId xmlns:a16="http://schemas.microsoft.com/office/drawing/2014/main" id="{124693F8-BF40-4874-9460-1258EF18C89A}"/>
              </a:ext>
            </a:extLst>
          </p:cNvPr>
          <p:cNvSpPr txBox="1"/>
          <p:nvPr/>
        </p:nvSpPr>
        <p:spPr>
          <a:xfrm>
            <a:off x="683568" y="4415626"/>
            <a:ext cx="2042547" cy="369332"/>
          </a:xfrm>
          <a:prstGeom prst="rect">
            <a:avLst/>
          </a:prstGeom>
          <a:noFill/>
        </p:spPr>
        <p:txBody>
          <a:bodyPr wrap="none" rtlCol="0">
            <a:spAutoFit/>
          </a:bodyPr>
          <a:lstStyle/>
          <a:p>
            <a:r>
              <a:rPr lang="sv-SE" dirty="0" err="1">
                <a:latin typeface="Gotham-Light" pitchFamily="50" charset="0"/>
              </a:rPr>
              <a:t>Select</a:t>
            </a:r>
            <a:r>
              <a:rPr lang="sv-SE" dirty="0">
                <a:latin typeface="Gotham-Light" pitchFamily="50" charset="0"/>
              </a:rPr>
              <a:t> gene sets</a:t>
            </a:r>
          </a:p>
        </p:txBody>
      </p:sp>
      <p:sp>
        <p:nvSpPr>
          <p:cNvPr id="17" name="Ram 17">
            <a:extLst>
              <a:ext uri="{FF2B5EF4-FFF2-40B4-BE49-F238E27FC236}">
                <a16:creationId xmlns:a16="http://schemas.microsoft.com/office/drawing/2014/main" id="{085A835C-2CA8-49C9-93C7-6FB86B333146}"/>
              </a:ext>
            </a:extLst>
          </p:cNvPr>
          <p:cNvSpPr/>
          <p:nvPr/>
        </p:nvSpPr>
        <p:spPr>
          <a:xfrm>
            <a:off x="4036665" y="4151965"/>
            <a:ext cx="858770" cy="505215"/>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18" name="Ram 18">
            <a:extLst>
              <a:ext uri="{FF2B5EF4-FFF2-40B4-BE49-F238E27FC236}">
                <a16:creationId xmlns:a16="http://schemas.microsoft.com/office/drawing/2014/main" id="{A1710979-0B9B-4720-B289-5B4BB94E4BE9}"/>
              </a:ext>
            </a:extLst>
          </p:cNvPr>
          <p:cNvSpPr/>
          <p:nvPr/>
        </p:nvSpPr>
        <p:spPr>
          <a:xfrm>
            <a:off x="3995936" y="3068960"/>
            <a:ext cx="2736304" cy="754304"/>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19" name="textruta 18">
            <a:extLst>
              <a:ext uri="{FF2B5EF4-FFF2-40B4-BE49-F238E27FC236}">
                <a16:creationId xmlns:a16="http://schemas.microsoft.com/office/drawing/2014/main" id="{A3ABAFB9-35A8-4066-A586-F9FB3CCB21BF}"/>
              </a:ext>
            </a:extLst>
          </p:cNvPr>
          <p:cNvSpPr txBox="1"/>
          <p:nvPr/>
        </p:nvSpPr>
        <p:spPr>
          <a:xfrm>
            <a:off x="6876256" y="3140968"/>
            <a:ext cx="1795684" cy="369332"/>
          </a:xfrm>
          <a:prstGeom prst="rect">
            <a:avLst/>
          </a:prstGeom>
          <a:noFill/>
        </p:spPr>
        <p:txBody>
          <a:bodyPr wrap="none" rtlCol="0">
            <a:spAutoFit/>
          </a:bodyPr>
          <a:lstStyle/>
          <a:p>
            <a:r>
              <a:rPr lang="sv-SE" dirty="0" err="1">
                <a:latin typeface="Gotham-Light" pitchFamily="50" charset="0"/>
              </a:rPr>
              <a:t>Select</a:t>
            </a:r>
            <a:r>
              <a:rPr lang="sv-SE" dirty="0">
                <a:latin typeface="Gotham-Light" pitchFamily="50" charset="0"/>
              </a:rPr>
              <a:t> </a:t>
            </a:r>
            <a:r>
              <a:rPr lang="sv-SE" dirty="0" err="1">
                <a:latin typeface="Gotham-Light" pitchFamily="50" charset="0"/>
              </a:rPr>
              <a:t>metrics</a:t>
            </a:r>
            <a:endParaRPr lang="sv-SE" dirty="0">
              <a:latin typeface="Gotham-Light" pitchFamily="50" charset="0"/>
            </a:endParaRPr>
          </a:p>
        </p:txBody>
      </p:sp>
      <p:sp>
        <p:nvSpPr>
          <p:cNvPr id="20" name="textruta 19">
            <a:extLst>
              <a:ext uri="{FF2B5EF4-FFF2-40B4-BE49-F238E27FC236}">
                <a16:creationId xmlns:a16="http://schemas.microsoft.com/office/drawing/2014/main" id="{27232612-9F81-4AF9-841B-8FAC11542670}"/>
              </a:ext>
            </a:extLst>
          </p:cNvPr>
          <p:cNvSpPr txBox="1"/>
          <p:nvPr/>
        </p:nvSpPr>
        <p:spPr>
          <a:xfrm>
            <a:off x="6876256" y="4077072"/>
            <a:ext cx="1325940" cy="369332"/>
          </a:xfrm>
          <a:prstGeom prst="rect">
            <a:avLst/>
          </a:prstGeom>
          <a:noFill/>
        </p:spPr>
        <p:txBody>
          <a:bodyPr wrap="none" rtlCol="0">
            <a:spAutoFit/>
          </a:bodyPr>
          <a:lstStyle/>
          <a:p>
            <a:r>
              <a:rPr lang="sv-SE" dirty="0">
                <a:latin typeface="Gotham-Light" pitchFamily="50" charset="0"/>
              </a:rPr>
              <a:t>Press </a:t>
            </a:r>
            <a:r>
              <a:rPr lang="sv-SE" b="1" dirty="0" err="1">
                <a:latin typeface="Gotham-Light" pitchFamily="50" charset="0"/>
              </a:rPr>
              <a:t>Run</a:t>
            </a:r>
            <a:endParaRPr lang="sv-SE" b="1" dirty="0">
              <a:latin typeface="Gotham-Light" pitchFamily="50" charset="0"/>
            </a:endParaRPr>
          </a:p>
        </p:txBody>
      </p:sp>
      <p:sp>
        <p:nvSpPr>
          <p:cNvPr id="21" name="textruta 20">
            <a:extLst>
              <a:ext uri="{FF2B5EF4-FFF2-40B4-BE49-F238E27FC236}">
                <a16:creationId xmlns:a16="http://schemas.microsoft.com/office/drawing/2014/main" id="{F4776ABA-C95D-4071-9C72-151772FBD045}"/>
              </a:ext>
            </a:extLst>
          </p:cNvPr>
          <p:cNvSpPr txBox="1"/>
          <p:nvPr/>
        </p:nvSpPr>
        <p:spPr>
          <a:xfrm>
            <a:off x="645788" y="5589240"/>
            <a:ext cx="2033057" cy="369332"/>
          </a:xfrm>
          <a:prstGeom prst="rect">
            <a:avLst/>
          </a:prstGeom>
          <a:noFill/>
        </p:spPr>
        <p:txBody>
          <a:bodyPr wrap="none" rtlCol="0">
            <a:spAutoFit/>
          </a:bodyPr>
          <a:lstStyle/>
          <a:p>
            <a:r>
              <a:rPr lang="sv-SE" dirty="0">
                <a:latin typeface="Gotham-Light" pitchFamily="50" charset="0"/>
              </a:rPr>
              <a:t>Filter on </a:t>
            </a:r>
            <a:r>
              <a:rPr lang="sv-SE" dirty="0" err="1">
                <a:latin typeface="Gotham-Light" pitchFamily="50" charset="0"/>
              </a:rPr>
              <a:t>q-value</a:t>
            </a:r>
            <a:endParaRPr lang="sv-SE" dirty="0">
              <a:latin typeface="Gotham-Light" pitchFamily="50" charset="0"/>
            </a:endParaRPr>
          </a:p>
        </p:txBody>
      </p:sp>
      <p:sp>
        <p:nvSpPr>
          <p:cNvPr id="23" name="textruta 22">
            <a:extLst>
              <a:ext uri="{FF2B5EF4-FFF2-40B4-BE49-F238E27FC236}">
                <a16:creationId xmlns:a16="http://schemas.microsoft.com/office/drawing/2014/main" id="{AE454478-6663-4B2B-8528-4F4F4ED50D61}"/>
              </a:ext>
            </a:extLst>
          </p:cNvPr>
          <p:cNvSpPr txBox="1"/>
          <p:nvPr/>
        </p:nvSpPr>
        <p:spPr>
          <a:xfrm>
            <a:off x="3981084" y="5634376"/>
            <a:ext cx="955711" cy="369332"/>
          </a:xfrm>
          <a:prstGeom prst="rect">
            <a:avLst/>
          </a:prstGeom>
          <a:noFill/>
        </p:spPr>
        <p:txBody>
          <a:bodyPr wrap="none" rtlCol="0">
            <a:spAutoFit/>
          </a:bodyPr>
          <a:lstStyle/>
          <a:p>
            <a:r>
              <a:rPr lang="sv-SE" dirty="0">
                <a:latin typeface="Gotham-Light" pitchFamily="50" charset="0"/>
              </a:rPr>
              <a:t>Export</a:t>
            </a:r>
          </a:p>
        </p:txBody>
      </p:sp>
      <p:sp>
        <p:nvSpPr>
          <p:cNvPr id="9" name="Ram 6">
            <a:extLst>
              <a:ext uri="{FF2B5EF4-FFF2-40B4-BE49-F238E27FC236}">
                <a16:creationId xmlns:a16="http://schemas.microsoft.com/office/drawing/2014/main" id="{E8DE2501-1506-43AB-925F-106E2FC7ADDA}"/>
              </a:ext>
            </a:extLst>
          </p:cNvPr>
          <p:cNvSpPr/>
          <p:nvPr/>
        </p:nvSpPr>
        <p:spPr>
          <a:xfrm>
            <a:off x="2959152" y="1977254"/>
            <a:ext cx="2505395" cy="39834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pic>
        <p:nvPicPr>
          <p:cNvPr id="26" name="Bildobjekt 25">
            <a:extLst>
              <a:ext uri="{FF2B5EF4-FFF2-40B4-BE49-F238E27FC236}">
                <a16:creationId xmlns:a16="http://schemas.microsoft.com/office/drawing/2014/main" id="{9490FE46-768F-49BF-A1EF-F8DE3C6195D4}"/>
              </a:ext>
            </a:extLst>
          </p:cNvPr>
          <p:cNvPicPr>
            <a:picLocks noChangeAspect="1"/>
          </p:cNvPicPr>
          <p:nvPr/>
        </p:nvPicPr>
        <p:blipFill>
          <a:blip r:embed="rId6"/>
          <a:stretch>
            <a:fillRect/>
          </a:stretch>
        </p:blipFill>
        <p:spPr>
          <a:xfrm>
            <a:off x="4036665" y="5129161"/>
            <a:ext cx="2224650" cy="319278"/>
          </a:xfrm>
          <a:prstGeom prst="rect">
            <a:avLst/>
          </a:prstGeom>
        </p:spPr>
      </p:pic>
      <p:sp>
        <p:nvSpPr>
          <p:cNvPr id="22" name="Ram 22">
            <a:extLst>
              <a:ext uri="{FF2B5EF4-FFF2-40B4-BE49-F238E27FC236}">
                <a16:creationId xmlns:a16="http://schemas.microsoft.com/office/drawing/2014/main" id="{8CC61BF2-0642-472E-AECC-7A6B785EC519}"/>
              </a:ext>
            </a:extLst>
          </p:cNvPr>
          <p:cNvSpPr/>
          <p:nvPr/>
        </p:nvSpPr>
        <p:spPr>
          <a:xfrm>
            <a:off x="4031339" y="5036192"/>
            <a:ext cx="1362071" cy="505215"/>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Tree>
    <p:extLst>
      <p:ext uri="{BB962C8B-B14F-4D97-AF65-F5344CB8AC3E}">
        <p14:creationId xmlns:p14="http://schemas.microsoft.com/office/powerpoint/2010/main" val="31152471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6C58CE6-E96B-4C0F-8969-BABCD803F9A6}"/>
              </a:ext>
            </a:extLst>
          </p:cNvPr>
          <p:cNvSpPr>
            <a:spLocks noGrp="1"/>
          </p:cNvSpPr>
          <p:nvPr>
            <p:ph type="title"/>
          </p:nvPr>
        </p:nvSpPr>
        <p:spPr/>
        <p:txBody>
          <a:bodyPr/>
          <a:lstStyle/>
          <a:p>
            <a:r>
              <a:rPr lang="sv-SE" dirty="0" err="1"/>
              <a:t>Exercise</a:t>
            </a:r>
            <a:r>
              <a:rPr lang="sv-SE" dirty="0"/>
              <a:t> 6 GSEA</a:t>
            </a:r>
            <a:r>
              <a:rPr lang="it-IT" dirty="0"/>
              <a:t> – </a:t>
            </a:r>
            <a:r>
              <a:rPr lang="sv-SE" dirty="0" err="1"/>
              <a:t>Techniques</a:t>
            </a:r>
            <a:r>
              <a:rPr lang="sv-SE" dirty="0"/>
              <a:t> (</a:t>
            </a:r>
            <a:r>
              <a:rPr lang="sv-SE" dirty="0" err="1"/>
              <a:t>continued</a:t>
            </a:r>
            <a:r>
              <a:rPr lang="sv-SE" dirty="0"/>
              <a:t>)</a:t>
            </a:r>
          </a:p>
        </p:txBody>
      </p:sp>
      <p:sp>
        <p:nvSpPr>
          <p:cNvPr id="3" name="Platshållare för innehåll 2">
            <a:extLst>
              <a:ext uri="{FF2B5EF4-FFF2-40B4-BE49-F238E27FC236}">
                <a16:creationId xmlns:a16="http://schemas.microsoft.com/office/drawing/2014/main" id="{C5C4877D-0AE8-4322-8813-BD15866F9ED1}"/>
              </a:ext>
            </a:extLst>
          </p:cNvPr>
          <p:cNvSpPr>
            <a:spLocks noGrp="1"/>
          </p:cNvSpPr>
          <p:nvPr>
            <p:ph idx="1"/>
          </p:nvPr>
        </p:nvSpPr>
        <p:spPr/>
        <p:txBody>
          <a:bodyPr/>
          <a:lstStyle/>
          <a:p>
            <a:endParaRPr lang="sv-SE" dirty="0"/>
          </a:p>
        </p:txBody>
      </p:sp>
      <p:pic>
        <p:nvPicPr>
          <p:cNvPr id="9" name="Bildobjekt 8">
            <a:extLst>
              <a:ext uri="{FF2B5EF4-FFF2-40B4-BE49-F238E27FC236}">
                <a16:creationId xmlns:a16="http://schemas.microsoft.com/office/drawing/2014/main" id="{EDA6AE79-5178-4CCC-92A3-3065D3BDB73D}"/>
              </a:ext>
            </a:extLst>
          </p:cNvPr>
          <p:cNvPicPr>
            <a:picLocks noChangeAspect="1"/>
          </p:cNvPicPr>
          <p:nvPr/>
        </p:nvPicPr>
        <p:blipFill>
          <a:blip r:embed="rId2"/>
          <a:stretch>
            <a:fillRect/>
          </a:stretch>
        </p:blipFill>
        <p:spPr>
          <a:xfrm>
            <a:off x="457200" y="988123"/>
            <a:ext cx="8229600" cy="2443329"/>
          </a:xfrm>
          <a:prstGeom prst="rect">
            <a:avLst/>
          </a:prstGeom>
        </p:spPr>
      </p:pic>
      <p:pic>
        <p:nvPicPr>
          <p:cNvPr id="11" name="Bildobjekt 10">
            <a:extLst>
              <a:ext uri="{FF2B5EF4-FFF2-40B4-BE49-F238E27FC236}">
                <a16:creationId xmlns:a16="http://schemas.microsoft.com/office/drawing/2014/main" id="{6916F10C-7444-4CD8-B94F-99B0F94646C5}"/>
              </a:ext>
            </a:extLst>
          </p:cNvPr>
          <p:cNvPicPr>
            <a:picLocks noChangeAspect="1"/>
          </p:cNvPicPr>
          <p:nvPr/>
        </p:nvPicPr>
        <p:blipFill>
          <a:blip r:embed="rId3"/>
          <a:stretch>
            <a:fillRect/>
          </a:stretch>
        </p:blipFill>
        <p:spPr>
          <a:xfrm>
            <a:off x="457200" y="3527358"/>
            <a:ext cx="3869109" cy="2884593"/>
          </a:xfrm>
          <a:prstGeom prst="rect">
            <a:avLst/>
          </a:prstGeom>
        </p:spPr>
      </p:pic>
    </p:spTree>
    <p:extLst>
      <p:ext uri="{BB962C8B-B14F-4D97-AF65-F5344CB8AC3E}">
        <p14:creationId xmlns:p14="http://schemas.microsoft.com/office/powerpoint/2010/main" val="22624662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807E97-8D7A-4AE6-90D0-BC8E83714728}"/>
              </a:ext>
            </a:extLst>
          </p:cNvPr>
          <p:cNvSpPr>
            <a:spLocks noGrp="1"/>
          </p:cNvSpPr>
          <p:nvPr>
            <p:ph type="title"/>
          </p:nvPr>
        </p:nvSpPr>
        <p:spPr/>
        <p:txBody>
          <a:bodyPr/>
          <a:lstStyle/>
          <a:p>
            <a:r>
              <a:rPr lang="sv-SE" dirty="0" err="1"/>
              <a:t>Exercise</a:t>
            </a:r>
            <a:r>
              <a:rPr lang="sv-SE" dirty="0"/>
              <a:t> 6</a:t>
            </a:r>
            <a:r>
              <a:rPr lang="it-IT" dirty="0"/>
              <a:t> – </a:t>
            </a:r>
            <a:r>
              <a:rPr lang="sv-SE" dirty="0"/>
              <a:t>Steps GSEA</a:t>
            </a:r>
          </a:p>
        </p:txBody>
      </p:sp>
      <p:sp>
        <p:nvSpPr>
          <p:cNvPr id="3" name="Platshållare för innehåll 2">
            <a:extLst>
              <a:ext uri="{FF2B5EF4-FFF2-40B4-BE49-F238E27FC236}">
                <a16:creationId xmlns:a16="http://schemas.microsoft.com/office/drawing/2014/main" id="{549FBF87-E496-4CDA-BD0F-0FB2DEB0B1CB}"/>
              </a:ext>
            </a:extLst>
          </p:cNvPr>
          <p:cNvSpPr>
            <a:spLocks noGrp="1"/>
          </p:cNvSpPr>
          <p:nvPr>
            <p:ph idx="1"/>
          </p:nvPr>
        </p:nvSpPr>
        <p:spPr>
          <a:xfrm>
            <a:off x="457199" y="993914"/>
            <a:ext cx="8415867" cy="5418038"/>
          </a:xfrm>
        </p:spPr>
        <p:txBody>
          <a:bodyPr>
            <a:normAutofit/>
          </a:bodyPr>
          <a:lstStyle/>
          <a:p>
            <a:r>
              <a:rPr lang="en-US" sz="1800" dirty="0">
                <a:latin typeface="Gotham Light" pitchFamily="50" charset="0"/>
              </a:rPr>
              <a:t>Load the  Leukemia data set from Help/Example Files </a:t>
            </a:r>
          </a:p>
          <a:p>
            <a:r>
              <a:rPr lang="en-US" sz="1800" dirty="0">
                <a:latin typeface="Gotham Light" pitchFamily="50" charset="0"/>
              </a:rPr>
              <a:t>In the Data tab,</a:t>
            </a:r>
            <a:r>
              <a:rPr lang="en-US" sz="1800" b="1" dirty="0">
                <a:latin typeface="Gotham Light" pitchFamily="50" charset="0"/>
              </a:rPr>
              <a:t> </a:t>
            </a:r>
            <a:r>
              <a:rPr lang="en-US" sz="1800" b="1" u="sng" dirty="0">
                <a:latin typeface="Gotham Light" pitchFamily="50" charset="0"/>
              </a:rPr>
              <a:t>collapse</a:t>
            </a:r>
            <a:r>
              <a:rPr lang="en-US" sz="1800" b="1" dirty="0">
                <a:latin typeface="Gotham Light" pitchFamily="50" charset="0"/>
              </a:rPr>
              <a:t> </a:t>
            </a:r>
            <a:r>
              <a:rPr lang="en-US" sz="1800" dirty="0">
                <a:latin typeface="Gotham Light" pitchFamily="50" charset="0"/>
              </a:rPr>
              <a:t>dataset on Gene Symbol, select </a:t>
            </a:r>
            <a:r>
              <a:rPr lang="en-US" sz="1800" u="sng" dirty="0">
                <a:latin typeface="Gotham Light" pitchFamily="50" charset="0"/>
              </a:rPr>
              <a:t>median</a:t>
            </a:r>
          </a:p>
          <a:p>
            <a:r>
              <a:rPr lang="en-US" sz="1800" dirty="0">
                <a:latin typeface="Gotham Light" pitchFamily="50" charset="0"/>
              </a:rPr>
              <a:t>Open up the GSEA workbench from the View Menu</a:t>
            </a:r>
          </a:p>
          <a:p>
            <a:r>
              <a:rPr lang="en-US" sz="1800" dirty="0">
                <a:latin typeface="Gotham Light" pitchFamily="50" charset="0"/>
              </a:rPr>
              <a:t>Select </a:t>
            </a:r>
            <a:r>
              <a:rPr lang="en-US" sz="1800" dirty="0" err="1">
                <a:latin typeface="Gotham Light" pitchFamily="50" charset="0"/>
              </a:rPr>
              <a:t>Reactome</a:t>
            </a:r>
            <a:r>
              <a:rPr lang="en-US" sz="1800" dirty="0">
                <a:latin typeface="Gotham Light" pitchFamily="50" charset="0"/>
              </a:rPr>
              <a:t> Pathways as input</a:t>
            </a:r>
          </a:p>
          <a:p>
            <a:r>
              <a:rPr lang="en-US" sz="1800" dirty="0">
                <a:latin typeface="Gotham Light" pitchFamily="50" charset="0"/>
              </a:rPr>
              <a:t>Select Metric Two Group Comparison, Leukemia Subtype and group T-ALL</a:t>
            </a:r>
          </a:p>
          <a:p>
            <a:r>
              <a:rPr lang="en-US" sz="1800" dirty="0">
                <a:latin typeface="Gotham Light" pitchFamily="50" charset="0"/>
              </a:rPr>
              <a:t>Press Run</a:t>
            </a:r>
          </a:p>
          <a:p>
            <a:r>
              <a:rPr lang="en-US" sz="1800" dirty="0">
                <a:latin typeface="Gotham Light" pitchFamily="50" charset="0"/>
              </a:rPr>
              <a:t>Select the list with the best Enrichment score and q-values. Export it.</a:t>
            </a:r>
          </a:p>
          <a:p>
            <a:r>
              <a:rPr lang="en-US" sz="1800" dirty="0">
                <a:latin typeface="Gotham Light" pitchFamily="50" charset="0"/>
              </a:rPr>
              <a:t>Return to the normal workbench. Open a synchronized variable PCA plot</a:t>
            </a:r>
          </a:p>
          <a:p>
            <a:r>
              <a:rPr lang="en-US" sz="1800" dirty="0">
                <a:latin typeface="Gotham Light" pitchFamily="50" charset="0"/>
              </a:rPr>
              <a:t>Perform the same test, Two Group Comparison on Leukemia Subtype and select T-ALL. Filter down to about 500 genes</a:t>
            </a:r>
          </a:p>
          <a:p>
            <a:r>
              <a:rPr lang="en-US" sz="1800" dirty="0">
                <a:latin typeface="Gotham Light" pitchFamily="50" charset="0"/>
              </a:rPr>
              <a:t>Click the </a:t>
            </a:r>
            <a:r>
              <a:rPr lang="en-US" sz="1800" u="sng" dirty="0">
                <a:latin typeface="Gotham Light" pitchFamily="50" charset="0"/>
              </a:rPr>
              <a:t>color boxes</a:t>
            </a:r>
            <a:r>
              <a:rPr lang="en-US" sz="1800" dirty="0">
                <a:latin typeface="Gotham Light" pitchFamily="50" charset="0"/>
              </a:rPr>
              <a:t> next to the lists in the </a:t>
            </a:r>
            <a:r>
              <a:rPr lang="en-US" sz="1800" b="1" dirty="0">
                <a:latin typeface="Gotham Light" pitchFamily="50" charset="0"/>
              </a:rPr>
              <a:t>variable tab </a:t>
            </a:r>
            <a:r>
              <a:rPr lang="en-US" sz="1800" dirty="0">
                <a:latin typeface="Gotham Light" pitchFamily="50" charset="0"/>
              </a:rPr>
              <a:t>to color the </a:t>
            </a:r>
            <a:r>
              <a:rPr lang="en-US" sz="1800" u="sng" dirty="0">
                <a:latin typeface="Gotham Light" pitchFamily="50" charset="0"/>
              </a:rPr>
              <a:t>variable PCA plot </a:t>
            </a:r>
            <a:r>
              <a:rPr lang="en-US" sz="1800" dirty="0">
                <a:latin typeface="Gotham Light" pitchFamily="50" charset="0"/>
              </a:rPr>
              <a:t>according to these pathways</a:t>
            </a:r>
          </a:p>
          <a:p>
            <a:r>
              <a:rPr lang="en-US" sz="1800" dirty="0">
                <a:latin typeface="Gotham Light" pitchFamily="50" charset="0"/>
              </a:rPr>
              <a:t>Tick the </a:t>
            </a:r>
            <a:r>
              <a:rPr lang="en-US" sz="1800" u="sng" dirty="0">
                <a:latin typeface="Gotham Light" pitchFamily="50" charset="0"/>
              </a:rPr>
              <a:t>leftmost</a:t>
            </a:r>
            <a:r>
              <a:rPr lang="en-US" sz="1800" dirty="0">
                <a:latin typeface="Gotham Light" pitchFamily="50" charset="0"/>
              </a:rPr>
              <a:t> box to only show the variables </a:t>
            </a:r>
            <a:br>
              <a:rPr lang="en-US" sz="1800" dirty="0">
                <a:latin typeface="Gotham Light" pitchFamily="50" charset="0"/>
              </a:rPr>
            </a:br>
            <a:r>
              <a:rPr lang="en-US" sz="1800" dirty="0">
                <a:latin typeface="Gotham Light" pitchFamily="50" charset="0"/>
              </a:rPr>
              <a:t>belonging to the selected pathway</a:t>
            </a:r>
          </a:p>
          <a:p>
            <a:endParaRPr lang="sv-SE" dirty="0"/>
          </a:p>
        </p:txBody>
      </p:sp>
      <p:pic>
        <p:nvPicPr>
          <p:cNvPr id="10" name="Bildobjekt 9">
            <a:extLst>
              <a:ext uri="{FF2B5EF4-FFF2-40B4-BE49-F238E27FC236}">
                <a16:creationId xmlns:a16="http://schemas.microsoft.com/office/drawing/2014/main" id="{83CDBAB8-E9CD-41B4-BA7A-E4011F3D3F38}"/>
              </a:ext>
            </a:extLst>
          </p:cNvPr>
          <p:cNvPicPr>
            <a:picLocks noChangeAspect="1"/>
          </p:cNvPicPr>
          <p:nvPr/>
        </p:nvPicPr>
        <p:blipFill>
          <a:blip r:embed="rId2"/>
          <a:stretch>
            <a:fillRect/>
          </a:stretch>
        </p:blipFill>
        <p:spPr>
          <a:xfrm>
            <a:off x="6880225" y="5168768"/>
            <a:ext cx="1962150" cy="1042875"/>
          </a:xfrm>
          <a:prstGeom prst="rect">
            <a:avLst/>
          </a:prstGeom>
        </p:spPr>
      </p:pic>
      <p:cxnSp>
        <p:nvCxnSpPr>
          <p:cNvPr id="8" name="Straight Arrow Connector 9">
            <a:extLst>
              <a:ext uri="{FF2B5EF4-FFF2-40B4-BE49-F238E27FC236}">
                <a16:creationId xmlns:a16="http://schemas.microsoft.com/office/drawing/2014/main" id="{8A5BEC89-03F1-4272-91C2-69FF308BAC55}"/>
              </a:ext>
            </a:extLst>
          </p:cNvPr>
          <p:cNvCxnSpPr>
            <a:cxnSpLocks/>
          </p:cNvCxnSpPr>
          <p:nvPr/>
        </p:nvCxnSpPr>
        <p:spPr bwMode="auto">
          <a:xfrm>
            <a:off x="3026833" y="5039031"/>
            <a:ext cx="4076700" cy="1013460"/>
          </a:xfrm>
          <a:prstGeom prst="straightConnector1">
            <a:avLst/>
          </a:prstGeom>
          <a:solidFill>
            <a:schemeClr val="accent1"/>
          </a:solidFill>
          <a:ln w="19050" cap="flat" cmpd="sng" algn="ctr">
            <a:solidFill>
              <a:schemeClr val="tx1"/>
            </a:solidFill>
            <a:prstDash val="sysDot"/>
            <a:round/>
            <a:headEnd type="none" w="med" len="med"/>
            <a:tailEnd type="triangle"/>
          </a:ln>
          <a:effectLst/>
        </p:spPr>
      </p:cxnSp>
      <p:cxnSp>
        <p:nvCxnSpPr>
          <p:cNvPr id="9" name="Straight Arrow Connector 10">
            <a:extLst>
              <a:ext uri="{FF2B5EF4-FFF2-40B4-BE49-F238E27FC236}">
                <a16:creationId xmlns:a16="http://schemas.microsoft.com/office/drawing/2014/main" id="{5A967ED6-4A8E-4FF5-80D6-A6C4097A89B3}"/>
              </a:ext>
            </a:extLst>
          </p:cNvPr>
          <p:cNvCxnSpPr>
            <a:cxnSpLocks/>
          </p:cNvCxnSpPr>
          <p:nvPr/>
        </p:nvCxnSpPr>
        <p:spPr bwMode="auto">
          <a:xfrm>
            <a:off x="2448284" y="5690205"/>
            <a:ext cx="4510455" cy="436042"/>
          </a:xfrm>
          <a:prstGeom prst="straightConnector1">
            <a:avLst/>
          </a:prstGeom>
          <a:solidFill>
            <a:schemeClr val="accent1"/>
          </a:solidFill>
          <a:ln w="19050" cap="flat" cmpd="sng" algn="ctr">
            <a:solidFill>
              <a:schemeClr val="tx1"/>
            </a:solidFill>
            <a:prstDash val="sysDot"/>
            <a:round/>
            <a:headEnd type="none" w="med" len="med"/>
            <a:tailEnd type="triangle"/>
          </a:ln>
          <a:effectLst/>
        </p:spPr>
      </p:cxnSp>
    </p:spTree>
    <p:extLst>
      <p:ext uri="{BB962C8B-B14F-4D97-AF65-F5344CB8AC3E}">
        <p14:creationId xmlns:p14="http://schemas.microsoft.com/office/powerpoint/2010/main" val="33913388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9642723-3201-425F-9A69-C4D7BB43BE50}"/>
              </a:ext>
            </a:extLst>
          </p:cNvPr>
          <p:cNvSpPr>
            <a:spLocks noGrp="1"/>
          </p:cNvSpPr>
          <p:nvPr>
            <p:ph type="title"/>
          </p:nvPr>
        </p:nvSpPr>
        <p:spPr/>
        <p:txBody>
          <a:bodyPr/>
          <a:lstStyle/>
          <a:p>
            <a:r>
              <a:rPr lang="it-IT" dirty="0"/>
              <a:t>Exercise 7 – Compare data sets</a:t>
            </a:r>
            <a:endParaRPr lang="sv-SE" dirty="0"/>
          </a:p>
        </p:txBody>
      </p:sp>
      <p:sp>
        <p:nvSpPr>
          <p:cNvPr id="3" name="Platshållare för innehåll 2">
            <a:extLst>
              <a:ext uri="{FF2B5EF4-FFF2-40B4-BE49-F238E27FC236}">
                <a16:creationId xmlns:a16="http://schemas.microsoft.com/office/drawing/2014/main" id="{E23AC40E-1501-43E7-BBAC-BC379C515017}"/>
              </a:ext>
            </a:extLst>
          </p:cNvPr>
          <p:cNvSpPr>
            <a:spLocks noGrp="1"/>
          </p:cNvSpPr>
          <p:nvPr>
            <p:ph idx="1"/>
          </p:nvPr>
        </p:nvSpPr>
        <p:spPr/>
        <p:txBody>
          <a:bodyPr/>
          <a:lstStyle/>
          <a:p>
            <a:r>
              <a:rPr lang="sv-SE" dirty="0"/>
              <a:t>In </a:t>
            </a:r>
            <a:r>
              <a:rPr lang="sv-SE" dirty="0" err="1"/>
              <a:t>Omics</a:t>
            </a:r>
            <a:r>
              <a:rPr lang="sv-SE" dirty="0"/>
              <a:t> Explorer </a:t>
            </a:r>
            <a:r>
              <a:rPr lang="sv-SE" dirty="0" err="1"/>
              <a:t>you</a:t>
            </a:r>
            <a:r>
              <a:rPr lang="sv-SE" dirty="0"/>
              <a:t> </a:t>
            </a:r>
            <a:r>
              <a:rPr lang="sv-SE" dirty="0" err="1"/>
              <a:t>can</a:t>
            </a:r>
            <a:r>
              <a:rPr lang="sv-SE" dirty="0"/>
              <a:t> </a:t>
            </a:r>
            <a:r>
              <a:rPr lang="sv-SE" dirty="0" err="1"/>
              <a:t>explore</a:t>
            </a:r>
            <a:r>
              <a:rPr lang="sv-SE" dirty="0"/>
              <a:t> </a:t>
            </a:r>
            <a:r>
              <a:rPr lang="sv-SE" dirty="0" err="1"/>
              <a:t>one</a:t>
            </a:r>
            <a:r>
              <a:rPr lang="sv-SE" dirty="0"/>
              <a:t> data set and </a:t>
            </a:r>
            <a:r>
              <a:rPr lang="sv-SE" dirty="0" err="1"/>
              <a:t>use</a:t>
            </a:r>
            <a:r>
              <a:rPr lang="sv-SE" dirty="0"/>
              <a:t> the output </a:t>
            </a:r>
            <a:r>
              <a:rPr lang="sv-SE" dirty="0" err="1"/>
              <a:t>you</a:t>
            </a:r>
            <a:r>
              <a:rPr lang="sv-SE" dirty="0"/>
              <a:t> get (</a:t>
            </a:r>
            <a:r>
              <a:rPr lang="sv-SE" dirty="0" err="1"/>
              <a:t>could</a:t>
            </a:r>
            <a:r>
              <a:rPr lang="sv-SE" dirty="0"/>
              <a:t> be a </a:t>
            </a:r>
            <a:r>
              <a:rPr lang="sv-SE" dirty="0" err="1"/>
              <a:t>variable</a:t>
            </a:r>
            <a:r>
              <a:rPr lang="sv-SE" dirty="0"/>
              <a:t> list), to </a:t>
            </a:r>
            <a:r>
              <a:rPr lang="sv-SE" dirty="0" err="1"/>
              <a:t>see</a:t>
            </a:r>
            <a:r>
              <a:rPr lang="sv-SE" dirty="0"/>
              <a:t> the </a:t>
            </a:r>
            <a:r>
              <a:rPr lang="sv-SE" dirty="0" err="1"/>
              <a:t>effect</a:t>
            </a:r>
            <a:r>
              <a:rPr lang="sv-SE" dirty="0"/>
              <a:t> in </a:t>
            </a:r>
            <a:r>
              <a:rPr lang="sv-SE" dirty="0" err="1"/>
              <a:t>another</a:t>
            </a:r>
            <a:r>
              <a:rPr lang="sv-SE" dirty="0"/>
              <a:t> data set. </a:t>
            </a:r>
          </a:p>
        </p:txBody>
      </p:sp>
      <p:sp>
        <p:nvSpPr>
          <p:cNvPr id="8" name="textruta 7">
            <a:extLst>
              <a:ext uri="{FF2B5EF4-FFF2-40B4-BE49-F238E27FC236}">
                <a16:creationId xmlns:a16="http://schemas.microsoft.com/office/drawing/2014/main" id="{F7D4F103-D4E2-4046-8A8E-D507B4F0A532}"/>
              </a:ext>
            </a:extLst>
          </p:cNvPr>
          <p:cNvSpPr txBox="1"/>
          <p:nvPr/>
        </p:nvSpPr>
        <p:spPr>
          <a:xfrm>
            <a:off x="2772068" y="5959219"/>
            <a:ext cx="2016224" cy="369332"/>
          </a:xfrm>
          <a:prstGeom prst="rect">
            <a:avLst/>
          </a:prstGeom>
          <a:noFill/>
        </p:spPr>
        <p:txBody>
          <a:bodyPr wrap="square" rtlCol="0">
            <a:spAutoFit/>
          </a:bodyPr>
          <a:lstStyle/>
          <a:p>
            <a:r>
              <a:rPr lang="sv-SE" dirty="0">
                <a:latin typeface="Gotham Light" pitchFamily="50" charset="0"/>
              </a:rPr>
              <a:t>GEO data</a:t>
            </a:r>
          </a:p>
        </p:txBody>
      </p:sp>
      <p:sp>
        <p:nvSpPr>
          <p:cNvPr id="9" name="textruta 8">
            <a:extLst>
              <a:ext uri="{FF2B5EF4-FFF2-40B4-BE49-F238E27FC236}">
                <a16:creationId xmlns:a16="http://schemas.microsoft.com/office/drawing/2014/main" id="{974D7801-DD4F-4B03-ABBE-49A8218AAC2B}"/>
              </a:ext>
            </a:extLst>
          </p:cNvPr>
          <p:cNvSpPr txBox="1"/>
          <p:nvPr/>
        </p:nvSpPr>
        <p:spPr>
          <a:xfrm>
            <a:off x="5275597" y="5959219"/>
            <a:ext cx="1944216" cy="369332"/>
          </a:xfrm>
          <a:prstGeom prst="rect">
            <a:avLst/>
          </a:prstGeom>
          <a:noFill/>
        </p:spPr>
        <p:txBody>
          <a:bodyPr wrap="square" rtlCol="0">
            <a:spAutoFit/>
          </a:bodyPr>
          <a:lstStyle/>
          <a:p>
            <a:r>
              <a:rPr lang="sv-SE" dirty="0" err="1">
                <a:latin typeface="Gotham Light" pitchFamily="50" charset="0"/>
              </a:rPr>
              <a:t>Leukemia</a:t>
            </a:r>
            <a:r>
              <a:rPr lang="sv-SE" dirty="0">
                <a:latin typeface="Gotham Light" pitchFamily="50" charset="0"/>
              </a:rPr>
              <a:t> data</a:t>
            </a:r>
          </a:p>
        </p:txBody>
      </p:sp>
      <p:pic>
        <p:nvPicPr>
          <p:cNvPr id="4" name="Picture 3">
            <a:extLst>
              <a:ext uri="{FF2B5EF4-FFF2-40B4-BE49-F238E27FC236}">
                <a16:creationId xmlns:a16="http://schemas.microsoft.com/office/drawing/2014/main" id="{419A9638-31BA-4DDF-8288-CECFD8F3C62F}"/>
              </a:ext>
            </a:extLst>
          </p:cNvPr>
          <p:cNvPicPr>
            <a:picLocks noChangeAspect="1"/>
          </p:cNvPicPr>
          <p:nvPr/>
        </p:nvPicPr>
        <p:blipFill>
          <a:blip r:embed="rId2"/>
          <a:stretch>
            <a:fillRect/>
          </a:stretch>
        </p:blipFill>
        <p:spPr>
          <a:xfrm>
            <a:off x="556277" y="2012504"/>
            <a:ext cx="6722347" cy="3861950"/>
          </a:xfrm>
          <a:prstGeom prst="rect">
            <a:avLst/>
          </a:prstGeom>
        </p:spPr>
      </p:pic>
    </p:spTree>
    <p:extLst>
      <p:ext uri="{BB962C8B-B14F-4D97-AF65-F5344CB8AC3E}">
        <p14:creationId xmlns:p14="http://schemas.microsoft.com/office/powerpoint/2010/main" val="27582888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EF8C43D-0AE9-4D3C-8A61-ACBB4DF53C92}"/>
              </a:ext>
            </a:extLst>
          </p:cNvPr>
          <p:cNvSpPr>
            <a:spLocks noGrp="1"/>
          </p:cNvSpPr>
          <p:nvPr>
            <p:ph type="title"/>
          </p:nvPr>
        </p:nvSpPr>
        <p:spPr/>
        <p:txBody>
          <a:bodyPr/>
          <a:lstStyle/>
          <a:p>
            <a:r>
              <a:rPr lang="sv-SE" dirty="0" err="1"/>
              <a:t>Exercise</a:t>
            </a:r>
            <a:r>
              <a:rPr lang="sv-SE" dirty="0"/>
              <a:t> 7</a:t>
            </a:r>
            <a:r>
              <a:rPr lang="it-IT" dirty="0"/>
              <a:t> – </a:t>
            </a:r>
            <a:r>
              <a:rPr lang="sv-SE" dirty="0"/>
              <a:t>Steps </a:t>
            </a:r>
            <a:r>
              <a:rPr lang="it-IT" dirty="0"/>
              <a:t>Compare data sets</a:t>
            </a:r>
            <a:endParaRPr lang="sv-SE" dirty="0"/>
          </a:p>
        </p:txBody>
      </p:sp>
      <p:sp>
        <p:nvSpPr>
          <p:cNvPr id="3" name="Platshållare för innehåll 2">
            <a:extLst>
              <a:ext uri="{FF2B5EF4-FFF2-40B4-BE49-F238E27FC236}">
                <a16:creationId xmlns:a16="http://schemas.microsoft.com/office/drawing/2014/main" id="{6743D0A7-E559-4CEE-A865-E205E12589AE}"/>
              </a:ext>
            </a:extLst>
          </p:cNvPr>
          <p:cNvSpPr>
            <a:spLocks noGrp="1"/>
          </p:cNvSpPr>
          <p:nvPr>
            <p:ph idx="1"/>
          </p:nvPr>
        </p:nvSpPr>
        <p:spPr/>
        <p:txBody>
          <a:bodyPr/>
          <a:lstStyle/>
          <a:p>
            <a:r>
              <a:rPr lang="en-US" dirty="0"/>
              <a:t>Select File/Download/Geo Data Set</a:t>
            </a:r>
          </a:p>
          <a:p>
            <a:r>
              <a:rPr lang="en-US" dirty="0"/>
              <a:t>Select dataset </a:t>
            </a:r>
            <a:r>
              <a:rPr lang="en-US" u="sng" dirty="0"/>
              <a:t>GSE13425 </a:t>
            </a:r>
          </a:p>
          <a:p>
            <a:r>
              <a:rPr lang="en-US" dirty="0"/>
              <a:t>Press OK, select all annotations – the dataset is loaded.</a:t>
            </a:r>
          </a:p>
          <a:p>
            <a:r>
              <a:rPr lang="en-US" dirty="0" err="1"/>
              <a:t>Colour</a:t>
            </a:r>
            <a:r>
              <a:rPr lang="en-US" dirty="0"/>
              <a:t> according to the first annotation (characteristics_ch1)</a:t>
            </a:r>
          </a:p>
          <a:p>
            <a:r>
              <a:rPr lang="en-US" dirty="0"/>
              <a:t>Do a Two group comparison on the first annotation and the group T-ALL</a:t>
            </a:r>
          </a:p>
          <a:p>
            <a:r>
              <a:rPr lang="en-US" dirty="0"/>
              <a:t>Filter down to 270 genes and save the list.</a:t>
            </a:r>
          </a:p>
          <a:p>
            <a:r>
              <a:rPr lang="en-US" dirty="0"/>
              <a:t>Open up the Leukemia example dataset, </a:t>
            </a:r>
            <a:r>
              <a:rPr lang="en-US" dirty="0" err="1"/>
              <a:t>colour</a:t>
            </a:r>
            <a:r>
              <a:rPr lang="en-US" dirty="0"/>
              <a:t> according to Leukemia subtype and use the list you just created as input with this dataset.</a:t>
            </a:r>
          </a:p>
          <a:p>
            <a:r>
              <a:rPr lang="en-US" dirty="0"/>
              <a:t>See that that these genes also separates the T-ALL in this dataset.</a:t>
            </a:r>
          </a:p>
          <a:p>
            <a:r>
              <a:rPr lang="en-US" dirty="0"/>
              <a:t>Do a Two-group comparison (annotation Leukemia subtype, group T-ALL) to see the q-values</a:t>
            </a:r>
          </a:p>
          <a:p>
            <a:endParaRPr lang="sv-SE" dirty="0"/>
          </a:p>
        </p:txBody>
      </p:sp>
    </p:spTree>
    <p:extLst>
      <p:ext uri="{BB962C8B-B14F-4D97-AF65-F5344CB8AC3E}">
        <p14:creationId xmlns:p14="http://schemas.microsoft.com/office/powerpoint/2010/main" val="15451924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A5B0A7-9BD0-4406-B4BE-B12279BB8E0F}"/>
              </a:ext>
            </a:extLst>
          </p:cNvPr>
          <p:cNvSpPr>
            <a:spLocks noGrp="1"/>
          </p:cNvSpPr>
          <p:nvPr>
            <p:ph type="title"/>
          </p:nvPr>
        </p:nvSpPr>
        <p:spPr/>
        <p:txBody>
          <a:bodyPr/>
          <a:lstStyle/>
          <a:p>
            <a:r>
              <a:rPr lang="sv-SE" dirty="0" err="1"/>
              <a:t>Exercise</a:t>
            </a:r>
            <a:r>
              <a:rPr lang="sv-SE" dirty="0"/>
              <a:t> 8</a:t>
            </a:r>
            <a:r>
              <a:rPr lang="it-IT" dirty="0"/>
              <a:t> – </a:t>
            </a:r>
            <a:r>
              <a:rPr lang="sv-SE" dirty="0" err="1"/>
              <a:t>Use</a:t>
            </a:r>
            <a:r>
              <a:rPr lang="sv-SE" dirty="0"/>
              <a:t> log </a:t>
            </a:r>
            <a:r>
              <a:rPr lang="sv-SE" dirty="0" err="1"/>
              <a:t>files</a:t>
            </a:r>
            <a:endParaRPr lang="sv-SE" dirty="0"/>
          </a:p>
        </p:txBody>
      </p:sp>
      <p:sp>
        <p:nvSpPr>
          <p:cNvPr id="3" name="Platshållare för innehåll 2">
            <a:extLst>
              <a:ext uri="{FF2B5EF4-FFF2-40B4-BE49-F238E27FC236}">
                <a16:creationId xmlns:a16="http://schemas.microsoft.com/office/drawing/2014/main" id="{0C47218D-1346-4ED0-8EA3-7274ABE6CD78}"/>
              </a:ext>
            </a:extLst>
          </p:cNvPr>
          <p:cNvSpPr>
            <a:spLocks noGrp="1"/>
          </p:cNvSpPr>
          <p:nvPr>
            <p:ph idx="1"/>
          </p:nvPr>
        </p:nvSpPr>
        <p:spPr/>
        <p:txBody>
          <a:bodyPr/>
          <a:lstStyle/>
          <a:p>
            <a:r>
              <a:rPr lang="en-US" dirty="0"/>
              <a:t>Log files can be used to save log points (defined status) of the program. A log file can have many log points.</a:t>
            </a:r>
          </a:p>
          <a:p>
            <a:r>
              <a:rPr lang="en-US" dirty="0"/>
              <a:t>If you click on a log fil Omics Explorer will start and the log file will be opened. In the Log tab you can now select to restore a log point in the log file</a:t>
            </a:r>
          </a:p>
          <a:p>
            <a:r>
              <a:rPr lang="en-US" dirty="0"/>
              <a:t>Using log files requires that the data set used in the log file is available and any corresponding variable lists. The user is requested to save these if a log file is in use before you exit Qlucore Omics Explorer.</a:t>
            </a:r>
          </a:p>
          <a:p>
            <a:r>
              <a:rPr lang="en-US" dirty="0"/>
              <a:t>You can in the Log tab also create a summary pdf report of the current status with the opened plots</a:t>
            </a:r>
          </a:p>
          <a:p>
            <a:r>
              <a:rPr lang="en-US" dirty="0"/>
              <a:t>In the log tab you can also open and close data sets, and create new plots</a:t>
            </a:r>
          </a:p>
          <a:p>
            <a:endParaRPr lang="en-US" dirty="0"/>
          </a:p>
        </p:txBody>
      </p:sp>
    </p:spTree>
    <p:extLst>
      <p:ext uri="{BB962C8B-B14F-4D97-AF65-F5344CB8AC3E}">
        <p14:creationId xmlns:p14="http://schemas.microsoft.com/office/powerpoint/2010/main" val="36419642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D3CA7DD5-77F6-40AA-B329-EA9478C9CEB5}"/>
              </a:ext>
            </a:extLst>
          </p:cNvPr>
          <p:cNvPicPr>
            <a:picLocks noChangeAspect="1"/>
          </p:cNvPicPr>
          <p:nvPr/>
        </p:nvPicPr>
        <p:blipFill>
          <a:blip r:embed="rId2"/>
          <a:stretch>
            <a:fillRect/>
          </a:stretch>
        </p:blipFill>
        <p:spPr>
          <a:xfrm>
            <a:off x="582265" y="875334"/>
            <a:ext cx="2640329" cy="2238117"/>
          </a:xfrm>
          <a:prstGeom prst="rect">
            <a:avLst/>
          </a:prstGeom>
        </p:spPr>
      </p:pic>
      <p:sp>
        <p:nvSpPr>
          <p:cNvPr id="2" name="Rubrik 1">
            <a:extLst>
              <a:ext uri="{FF2B5EF4-FFF2-40B4-BE49-F238E27FC236}">
                <a16:creationId xmlns:a16="http://schemas.microsoft.com/office/drawing/2014/main" id="{CAD36B52-0B5B-434A-BD82-12814D457553}"/>
              </a:ext>
            </a:extLst>
          </p:cNvPr>
          <p:cNvSpPr>
            <a:spLocks noGrp="1"/>
          </p:cNvSpPr>
          <p:nvPr>
            <p:ph type="title"/>
          </p:nvPr>
        </p:nvSpPr>
        <p:spPr/>
        <p:txBody>
          <a:bodyPr/>
          <a:lstStyle/>
          <a:p>
            <a:r>
              <a:rPr lang="sv-SE" dirty="0" err="1"/>
              <a:t>Exercise</a:t>
            </a:r>
            <a:r>
              <a:rPr lang="sv-SE" dirty="0"/>
              <a:t> 8</a:t>
            </a:r>
            <a:r>
              <a:rPr lang="it-IT" dirty="0"/>
              <a:t> – </a:t>
            </a:r>
            <a:r>
              <a:rPr lang="sv-SE" dirty="0" err="1"/>
              <a:t>Techniques</a:t>
            </a:r>
            <a:r>
              <a:rPr lang="sv-SE" dirty="0"/>
              <a:t> </a:t>
            </a:r>
            <a:r>
              <a:rPr lang="it-IT" dirty="0"/>
              <a:t>Machine Learning </a:t>
            </a:r>
            <a:endParaRPr lang="sv-SE" dirty="0"/>
          </a:p>
        </p:txBody>
      </p:sp>
      <p:sp>
        <p:nvSpPr>
          <p:cNvPr id="16" name="textruta 15">
            <a:extLst>
              <a:ext uri="{FF2B5EF4-FFF2-40B4-BE49-F238E27FC236}">
                <a16:creationId xmlns:a16="http://schemas.microsoft.com/office/drawing/2014/main" id="{124693F8-BF40-4874-9460-1258EF18C89A}"/>
              </a:ext>
            </a:extLst>
          </p:cNvPr>
          <p:cNvSpPr txBox="1"/>
          <p:nvPr/>
        </p:nvSpPr>
        <p:spPr>
          <a:xfrm>
            <a:off x="548358" y="3124000"/>
            <a:ext cx="2953886" cy="369332"/>
          </a:xfrm>
          <a:prstGeom prst="rect">
            <a:avLst/>
          </a:prstGeom>
          <a:noFill/>
        </p:spPr>
        <p:txBody>
          <a:bodyPr wrap="none" rtlCol="0">
            <a:spAutoFit/>
          </a:bodyPr>
          <a:lstStyle/>
          <a:p>
            <a:r>
              <a:rPr lang="sv-SE" dirty="0" err="1">
                <a:latin typeface="Gotham-Light" pitchFamily="50" charset="0"/>
              </a:rPr>
              <a:t>Create</a:t>
            </a:r>
            <a:r>
              <a:rPr lang="sv-SE" dirty="0">
                <a:latin typeface="Gotham-Light" pitchFamily="50" charset="0"/>
              </a:rPr>
              <a:t> and </a:t>
            </a:r>
            <a:r>
              <a:rPr lang="sv-SE" dirty="0" err="1">
                <a:latin typeface="Gotham-Light" pitchFamily="50" charset="0"/>
              </a:rPr>
              <a:t>name</a:t>
            </a:r>
            <a:r>
              <a:rPr lang="sv-SE" dirty="0">
                <a:latin typeface="Gotham-Light" pitchFamily="50" charset="0"/>
              </a:rPr>
              <a:t> log </a:t>
            </a:r>
            <a:r>
              <a:rPr lang="sv-SE" dirty="0" err="1">
                <a:latin typeface="Gotham-Light" pitchFamily="50" charset="0"/>
              </a:rPr>
              <a:t>file</a:t>
            </a:r>
            <a:endParaRPr lang="sv-SE" dirty="0">
              <a:latin typeface="Gotham-Light" pitchFamily="50" charset="0"/>
            </a:endParaRPr>
          </a:p>
        </p:txBody>
      </p:sp>
      <p:sp>
        <p:nvSpPr>
          <p:cNvPr id="19" name="textruta 18">
            <a:extLst>
              <a:ext uri="{FF2B5EF4-FFF2-40B4-BE49-F238E27FC236}">
                <a16:creationId xmlns:a16="http://schemas.microsoft.com/office/drawing/2014/main" id="{A3ABAFB9-35A8-4066-A586-F9FB3CCB21BF}"/>
              </a:ext>
            </a:extLst>
          </p:cNvPr>
          <p:cNvSpPr txBox="1"/>
          <p:nvPr/>
        </p:nvSpPr>
        <p:spPr>
          <a:xfrm>
            <a:off x="3729072" y="3123275"/>
            <a:ext cx="5027723" cy="369332"/>
          </a:xfrm>
          <a:prstGeom prst="rect">
            <a:avLst/>
          </a:prstGeom>
          <a:noFill/>
        </p:spPr>
        <p:txBody>
          <a:bodyPr wrap="none" rtlCol="0">
            <a:spAutoFit/>
          </a:bodyPr>
          <a:lstStyle/>
          <a:p>
            <a:r>
              <a:rPr lang="sv-SE" dirty="0" err="1">
                <a:latin typeface="Gotham-Light" pitchFamily="50" charset="0"/>
              </a:rPr>
              <a:t>Load</a:t>
            </a:r>
            <a:r>
              <a:rPr lang="sv-SE" dirty="0">
                <a:latin typeface="Gotham-Light" pitchFamily="50" charset="0"/>
              </a:rPr>
              <a:t> data set, </a:t>
            </a:r>
            <a:r>
              <a:rPr lang="sv-SE" dirty="0" err="1">
                <a:latin typeface="Gotham-Light" pitchFamily="50" charset="0"/>
              </a:rPr>
              <a:t>run</a:t>
            </a:r>
            <a:r>
              <a:rPr lang="sv-SE" dirty="0">
                <a:latin typeface="Gotham-Light" pitchFamily="50" charset="0"/>
              </a:rPr>
              <a:t> ANOVA – color </a:t>
            </a:r>
            <a:r>
              <a:rPr lang="sv-SE" dirty="0" err="1">
                <a:latin typeface="Gotham-Light" pitchFamily="50" charset="0"/>
              </a:rPr>
              <a:t>samples</a:t>
            </a:r>
            <a:endParaRPr lang="sv-SE" dirty="0">
              <a:latin typeface="Gotham-Light" pitchFamily="50" charset="0"/>
            </a:endParaRPr>
          </a:p>
        </p:txBody>
      </p:sp>
      <p:sp>
        <p:nvSpPr>
          <p:cNvPr id="9" name="Ram 6">
            <a:extLst>
              <a:ext uri="{FF2B5EF4-FFF2-40B4-BE49-F238E27FC236}">
                <a16:creationId xmlns:a16="http://schemas.microsoft.com/office/drawing/2014/main" id="{E8DE2501-1506-43AB-925F-106E2FC7ADDA}"/>
              </a:ext>
            </a:extLst>
          </p:cNvPr>
          <p:cNvSpPr/>
          <p:nvPr/>
        </p:nvSpPr>
        <p:spPr>
          <a:xfrm>
            <a:off x="2470137" y="2674862"/>
            <a:ext cx="432861" cy="408394"/>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pic>
        <p:nvPicPr>
          <p:cNvPr id="7" name="Bildobjekt 6">
            <a:extLst>
              <a:ext uri="{FF2B5EF4-FFF2-40B4-BE49-F238E27FC236}">
                <a16:creationId xmlns:a16="http://schemas.microsoft.com/office/drawing/2014/main" id="{D9F2FE0D-0C78-43C4-9B15-1544932D7380}"/>
              </a:ext>
            </a:extLst>
          </p:cNvPr>
          <p:cNvPicPr>
            <a:picLocks noChangeAspect="1"/>
          </p:cNvPicPr>
          <p:nvPr/>
        </p:nvPicPr>
        <p:blipFill>
          <a:blip r:embed="rId3"/>
          <a:stretch>
            <a:fillRect/>
          </a:stretch>
        </p:blipFill>
        <p:spPr>
          <a:xfrm>
            <a:off x="3832927" y="875334"/>
            <a:ext cx="4897234" cy="2208009"/>
          </a:xfrm>
          <a:prstGeom prst="rect">
            <a:avLst/>
          </a:prstGeom>
        </p:spPr>
      </p:pic>
      <p:pic>
        <p:nvPicPr>
          <p:cNvPr id="27" name="Bildobjekt 26">
            <a:extLst>
              <a:ext uri="{FF2B5EF4-FFF2-40B4-BE49-F238E27FC236}">
                <a16:creationId xmlns:a16="http://schemas.microsoft.com/office/drawing/2014/main" id="{0BC27687-084F-4618-99BA-2B88F4245ADB}"/>
              </a:ext>
            </a:extLst>
          </p:cNvPr>
          <p:cNvPicPr>
            <a:picLocks noChangeAspect="1"/>
          </p:cNvPicPr>
          <p:nvPr/>
        </p:nvPicPr>
        <p:blipFill>
          <a:blip r:embed="rId4"/>
          <a:stretch>
            <a:fillRect/>
          </a:stretch>
        </p:blipFill>
        <p:spPr>
          <a:xfrm>
            <a:off x="582264" y="3650968"/>
            <a:ext cx="2419350" cy="771525"/>
          </a:xfrm>
          <a:prstGeom prst="rect">
            <a:avLst/>
          </a:prstGeom>
        </p:spPr>
      </p:pic>
      <p:sp>
        <p:nvSpPr>
          <p:cNvPr id="29" name="Ram 6">
            <a:extLst>
              <a:ext uri="{FF2B5EF4-FFF2-40B4-BE49-F238E27FC236}">
                <a16:creationId xmlns:a16="http://schemas.microsoft.com/office/drawing/2014/main" id="{1ACBECA9-CDAE-4BC3-865A-D288A9FAB6B7}"/>
              </a:ext>
            </a:extLst>
          </p:cNvPr>
          <p:cNvSpPr/>
          <p:nvPr/>
        </p:nvSpPr>
        <p:spPr>
          <a:xfrm>
            <a:off x="2128688" y="3636003"/>
            <a:ext cx="341449" cy="337351"/>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30" name="textruta 29">
            <a:extLst>
              <a:ext uri="{FF2B5EF4-FFF2-40B4-BE49-F238E27FC236}">
                <a16:creationId xmlns:a16="http://schemas.microsoft.com/office/drawing/2014/main" id="{04B75A29-AF80-414F-9D3C-ADE960455544}"/>
              </a:ext>
            </a:extLst>
          </p:cNvPr>
          <p:cNvSpPr txBox="1"/>
          <p:nvPr/>
        </p:nvSpPr>
        <p:spPr>
          <a:xfrm>
            <a:off x="584184" y="4420419"/>
            <a:ext cx="3191130" cy="369332"/>
          </a:xfrm>
          <a:prstGeom prst="rect">
            <a:avLst/>
          </a:prstGeom>
          <a:noFill/>
        </p:spPr>
        <p:txBody>
          <a:bodyPr wrap="none" rtlCol="0">
            <a:spAutoFit/>
          </a:bodyPr>
          <a:lstStyle/>
          <a:p>
            <a:r>
              <a:rPr lang="sv-SE" dirty="0" err="1">
                <a:latin typeface="Gotham-Light" pitchFamily="50" charset="0"/>
              </a:rPr>
              <a:t>Create</a:t>
            </a:r>
            <a:r>
              <a:rPr lang="sv-SE" dirty="0">
                <a:latin typeface="Gotham-Light" pitchFamily="50" charset="0"/>
              </a:rPr>
              <a:t> a log </a:t>
            </a:r>
            <a:r>
              <a:rPr lang="sv-SE" dirty="0" err="1">
                <a:latin typeface="Gotham-Light" pitchFamily="50" charset="0"/>
              </a:rPr>
              <a:t>point</a:t>
            </a:r>
            <a:r>
              <a:rPr lang="sv-SE" dirty="0">
                <a:latin typeface="Gotham-Light" pitchFamily="50" charset="0"/>
              </a:rPr>
              <a:t>, </a:t>
            </a:r>
            <a:r>
              <a:rPr lang="sv-SE" dirty="0" err="1">
                <a:latin typeface="Gotham-Light" pitchFamily="50" charset="0"/>
              </a:rPr>
              <a:t>name</a:t>
            </a:r>
            <a:r>
              <a:rPr lang="sv-SE" dirty="0">
                <a:latin typeface="Gotham-Light" pitchFamily="50" charset="0"/>
              </a:rPr>
              <a:t> it</a:t>
            </a:r>
          </a:p>
        </p:txBody>
      </p:sp>
      <p:pic>
        <p:nvPicPr>
          <p:cNvPr id="31" name="Bildobjekt 30">
            <a:extLst>
              <a:ext uri="{FF2B5EF4-FFF2-40B4-BE49-F238E27FC236}">
                <a16:creationId xmlns:a16="http://schemas.microsoft.com/office/drawing/2014/main" id="{C4EC8513-25A8-43C7-B4FA-2DDCF70E55B7}"/>
              </a:ext>
            </a:extLst>
          </p:cNvPr>
          <p:cNvPicPr>
            <a:picLocks noChangeAspect="1"/>
          </p:cNvPicPr>
          <p:nvPr/>
        </p:nvPicPr>
        <p:blipFill>
          <a:blip r:embed="rId5"/>
          <a:stretch>
            <a:fillRect/>
          </a:stretch>
        </p:blipFill>
        <p:spPr>
          <a:xfrm>
            <a:off x="3832927" y="3650968"/>
            <a:ext cx="1932321" cy="461705"/>
          </a:xfrm>
          <a:prstGeom prst="rect">
            <a:avLst/>
          </a:prstGeom>
        </p:spPr>
      </p:pic>
      <p:sp>
        <p:nvSpPr>
          <p:cNvPr id="32" name="textruta 31">
            <a:extLst>
              <a:ext uri="{FF2B5EF4-FFF2-40B4-BE49-F238E27FC236}">
                <a16:creationId xmlns:a16="http://schemas.microsoft.com/office/drawing/2014/main" id="{641C77BE-BF99-447F-9C2A-D4562475C685}"/>
              </a:ext>
            </a:extLst>
          </p:cNvPr>
          <p:cNvSpPr txBox="1"/>
          <p:nvPr/>
        </p:nvSpPr>
        <p:spPr>
          <a:xfrm>
            <a:off x="3729072" y="4060232"/>
            <a:ext cx="4967065" cy="369332"/>
          </a:xfrm>
          <a:prstGeom prst="rect">
            <a:avLst/>
          </a:prstGeom>
          <a:noFill/>
        </p:spPr>
        <p:txBody>
          <a:bodyPr wrap="none" rtlCol="0">
            <a:spAutoFit/>
          </a:bodyPr>
          <a:lstStyle/>
          <a:p>
            <a:r>
              <a:rPr lang="sv-SE" dirty="0">
                <a:latin typeface="Gotham-Light" pitchFamily="50" charset="0"/>
              </a:rPr>
              <a:t>Exit QOE, </a:t>
            </a:r>
            <a:r>
              <a:rPr lang="sv-SE" dirty="0" err="1">
                <a:latin typeface="Gotham-Light" pitchFamily="50" charset="0"/>
              </a:rPr>
              <a:t>then</a:t>
            </a:r>
            <a:r>
              <a:rPr lang="sv-SE" dirty="0">
                <a:latin typeface="Gotham-Light" pitchFamily="50" charset="0"/>
              </a:rPr>
              <a:t> </a:t>
            </a:r>
            <a:r>
              <a:rPr lang="sv-SE" dirty="0" err="1">
                <a:latin typeface="Gotham-Light" pitchFamily="50" charset="0"/>
              </a:rPr>
              <a:t>click</a:t>
            </a:r>
            <a:r>
              <a:rPr lang="sv-SE" dirty="0">
                <a:latin typeface="Gotham-Light" pitchFamily="50" charset="0"/>
              </a:rPr>
              <a:t> on the log </a:t>
            </a:r>
            <a:r>
              <a:rPr lang="sv-SE" dirty="0" err="1">
                <a:latin typeface="Gotham-Light" pitchFamily="50" charset="0"/>
              </a:rPr>
              <a:t>file</a:t>
            </a:r>
            <a:r>
              <a:rPr lang="sv-SE" dirty="0">
                <a:latin typeface="Gotham-Light" pitchFamily="50" charset="0"/>
              </a:rPr>
              <a:t> to start</a:t>
            </a:r>
          </a:p>
        </p:txBody>
      </p:sp>
      <p:pic>
        <p:nvPicPr>
          <p:cNvPr id="33" name="Bildobjekt 32">
            <a:extLst>
              <a:ext uri="{FF2B5EF4-FFF2-40B4-BE49-F238E27FC236}">
                <a16:creationId xmlns:a16="http://schemas.microsoft.com/office/drawing/2014/main" id="{4555A8B7-425F-40F3-8DE9-BAFD68CD08FD}"/>
              </a:ext>
            </a:extLst>
          </p:cNvPr>
          <p:cNvPicPr>
            <a:picLocks noChangeAspect="1"/>
          </p:cNvPicPr>
          <p:nvPr/>
        </p:nvPicPr>
        <p:blipFill>
          <a:blip r:embed="rId6"/>
          <a:stretch>
            <a:fillRect/>
          </a:stretch>
        </p:blipFill>
        <p:spPr>
          <a:xfrm>
            <a:off x="3832559" y="4593859"/>
            <a:ext cx="2523853" cy="1349387"/>
          </a:xfrm>
          <a:prstGeom prst="rect">
            <a:avLst/>
          </a:prstGeom>
        </p:spPr>
      </p:pic>
      <p:sp>
        <p:nvSpPr>
          <p:cNvPr id="34" name="Ram 6">
            <a:extLst>
              <a:ext uri="{FF2B5EF4-FFF2-40B4-BE49-F238E27FC236}">
                <a16:creationId xmlns:a16="http://schemas.microsoft.com/office/drawing/2014/main" id="{977F3BF3-94F1-4C7A-B8CA-84EFB8266DCF}"/>
              </a:ext>
            </a:extLst>
          </p:cNvPr>
          <p:cNvSpPr/>
          <p:nvPr/>
        </p:nvSpPr>
        <p:spPr>
          <a:xfrm>
            <a:off x="6072208" y="4959316"/>
            <a:ext cx="341449" cy="337351"/>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35" name="textruta 34">
            <a:extLst>
              <a:ext uri="{FF2B5EF4-FFF2-40B4-BE49-F238E27FC236}">
                <a16:creationId xmlns:a16="http://schemas.microsoft.com/office/drawing/2014/main" id="{E957D806-3E56-42CD-98DC-011B29957CA2}"/>
              </a:ext>
            </a:extLst>
          </p:cNvPr>
          <p:cNvSpPr txBox="1"/>
          <p:nvPr/>
        </p:nvSpPr>
        <p:spPr>
          <a:xfrm>
            <a:off x="3832927" y="5982666"/>
            <a:ext cx="3676327" cy="369332"/>
          </a:xfrm>
          <a:prstGeom prst="rect">
            <a:avLst/>
          </a:prstGeom>
          <a:noFill/>
        </p:spPr>
        <p:txBody>
          <a:bodyPr wrap="none" rtlCol="0">
            <a:spAutoFit/>
          </a:bodyPr>
          <a:lstStyle/>
          <a:p>
            <a:r>
              <a:rPr lang="sv-SE" dirty="0">
                <a:latin typeface="Gotham-Light" pitchFamily="50" charset="0"/>
              </a:rPr>
              <a:t>Mark a log </a:t>
            </a:r>
            <a:r>
              <a:rPr lang="sv-SE" dirty="0" err="1">
                <a:latin typeface="Gotham-Light" pitchFamily="50" charset="0"/>
              </a:rPr>
              <a:t>point</a:t>
            </a:r>
            <a:r>
              <a:rPr lang="sv-SE" dirty="0">
                <a:latin typeface="Gotham-Light" pitchFamily="50" charset="0"/>
              </a:rPr>
              <a:t> and </a:t>
            </a:r>
            <a:r>
              <a:rPr lang="sv-SE" dirty="0" err="1">
                <a:latin typeface="Gotham-Light" pitchFamily="50" charset="0"/>
              </a:rPr>
              <a:t>restore</a:t>
            </a:r>
            <a:r>
              <a:rPr lang="sv-SE" dirty="0">
                <a:latin typeface="Gotham-Light" pitchFamily="50" charset="0"/>
              </a:rPr>
              <a:t> it </a:t>
            </a:r>
          </a:p>
        </p:txBody>
      </p:sp>
      <p:pic>
        <p:nvPicPr>
          <p:cNvPr id="36" name="Bildobjekt 35">
            <a:extLst>
              <a:ext uri="{FF2B5EF4-FFF2-40B4-BE49-F238E27FC236}">
                <a16:creationId xmlns:a16="http://schemas.microsoft.com/office/drawing/2014/main" id="{B2F4AA60-0058-487D-8666-F0550831B343}"/>
              </a:ext>
            </a:extLst>
          </p:cNvPr>
          <p:cNvPicPr>
            <a:picLocks noChangeAspect="1"/>
          </p:cNvPicPr>
          <p:nvPr/>
        </p:nvPicPr>
        <p:blipFill>
          <a:blip r:embed="rId7"/>
          <a:stretch>
            <a:fillRect/>
          </a:stretch>
        </p:blipFill>
        <p:spPr>
          <a:xfrm>
            <a:off x="630841" y="4843431"/>
            <a:ext cx="2272157" cy="1072254"/>
          </a:xfrm>
          <a:prstGeom prst="rect">
            <a:avLst/>
          </a:prstGeom>
        </p:spPr>
      </p:pic>
      <p:sp>
        <p:nvSpPr>
          <p:cNvPr id="37" name="textruta 36">
            <a:extLst>
              <a:ext uri="{FF2B5EF4-FFF2-40B4-BE49-F238E27FC236}">
                <a16:creationId xmlns:a16="http://schemas.microsoft.com/office/drawing/2014/main" id="{8957B7B2-51C8-4EFB-9CC7-83904246CAB3}"/>
              </a:ext>
            </a:extLst>
          </p:cNvPr>
          <p:cNvSpPr txBox="1"/>
          <p:nvPr/>
        </p:nvSpPr>
        <p:spPr>
          <a:xfrm>
            <a:off x="631973" y="5940920"/>
            <a:ext cx="2176878" cy="369332"/>
          </a:xfrm>
          <a:prstGeom prst="rect">
            <a:avLst/>
          </a:prstGeom>
          <a:noFill/>
        </p:spPr>
        <p:txBody>
          <a:bodyPr wrap="none" rtlCol="0">
            <a:spAutoFit/>
          </a:bodyPr>
          <a:lstStyle/>
          <a:p>
            <a:r>
              <a:rPr lang="sv-SE" dirty="0">
                <a:latin typeface="Gotham-Light" pitchFamily="50" charset="0"/>
              </a:rPr>
              <a:t>Make PDF </a:t>
            </a:r>
            <a:r>
              <a:rPr lang="sv-SE" dirty="0" err="1">
                <a:latin typeface="Gotham-Light" pitchFamily="50" charset="0"/>
              </a:rPr>
              <a:t>report</a:t>
            </a:r>
            <a:r>
              <a:rPr lang="sv-SE" dirty="0">
                <a:latin typeface="Gotham-Light" pitchFamily="50" charset="0"/>
              </a:rPr>
              <a:t> </a:t>
            </a:r>
          </a:p>
        </p:txBody>
      </p:sp>
      <p:sp>
        <p:nvSpPr>
          <p:cNvPr id="38" name="Ram 6">
            <a:extLst>
              <a:ext uri="{FF2B5EF4-FFF2-40B4-BE49-F238E27FC236}">
                <a16:creationId xmlns:a16="http://schemas.microsoft.com/office/drawing/2014/main" id="{D9F41AA7-A576-4601-83A3-F98F6DE94471}"/>
              </a:ext>
            </a:extLst>
          </p:cNvPr>
          <p:cNvSpPr/>
          <p:nvPr/>
        </p:nvSpPr>
        <p:spPr>
          <a:xfrm>
            <a:off x="1549687" y="5244347"/>
            <a:ext cx="341449" cy="337351"/>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Tree>
    <p:extLst>
      <p:ext uri="{BB962C8B-B14F-4D97-AF65-F5344CB8AC3E}">
        <p14:creationId xmlns:p14="http://schemas.microsoft.com/office/powerpoint/2010/main" val="330969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8C0B125-F57A-4DBD-BA0A-2BACE8DAA821}"/>
              </a:ext>
            </a:extLst>
          </p:cNvPr>
          <p:cNvSpPr>
            <a:spLocks noGrp="1"/>
          </p:cNvSpPr>
          <p:nvPr>
            <p:ph type="title"/>
          </p:nvPr>
        </p:nvSpPr>
        <p:spPr/>
        <p:txBody>
          <a:bodyPr/>
          <a:lstStyle/>
          <a:p>
            <a:r>
              <a:rPr lang="sv-SE" dirty="0"/>
              <a:t>Data Import</a:t>
            </a:r>
          </a:p>
        </p:txBody>
      </p:sp>
      <p:sp>
        <p:nvSpPr>
          <p:cNvPr id="3" name="Platshållare för innehåll 2">
            <a:extLst>
              <a:ext uri="{FF2B5EF4-FFF2-40B4-BE49-F238E27FC236}">
                <a16:creationId xmlns:a16="http://schemas.microsoft.com/office/drawing/2014/main" id="{0309FEBA-94AC-45BA-9B43-B17741F037CA}"/>
              </a:ext>
            </a:extLst>
          </p:cNvPr>
          <p:cNvSpPr>
            <a:spLocks noGrp="1"/>
          </p:cNvSpPr>
          <p:nvPr>
            <p:ph idx="1"/>
          </p:nvPr>
        </p:nvSpPr>
        <p:spPr/>
        <p:txBody>
          <a:bodyPr/>
          <a:lstStyle/>
          <a:p>
            <a:r>
              <a:rPr lang="sv-SE" dirty="0" err="1"/>
              <a:t>Txt</a:t>
            </a:r>
            <a:r>
              <a:rPr lang="sv-SE" dirty="0"/>
              <a:t> </a:t>
            </a:r>
            <a:r>
              <a:rPr lang="sv-SE" dirty="0" err="1"/>
              <a:t>files</a:t>
            </a:r>
            <a:r>
              <a:rPr lang="sv-SE" dirty="0"/>
              <a:t> – </a:t>
            </a:r>
            <a:r>
              <a:rPr lang="sv-SE" dirty="0" err="1"/>
              <a:t>open</a:t>
            </a:r>
            <a:r>
              <a:rPr lang="sv-SE" dirty="0"/>
              <a:t> </a:t>
            </a:r>
            <a:r>
              <a:rPr lang="sv-SE" dirty="0" err="1"/>
              <a:t>with</a:t>
            </a:r>
            <a:r>
              <a:rPr lang="sv-SE" dirty="0"/>
              <a:t> </a:t>
            </a:r>
            <a:r>
              <a:rPr lang="sv-SE" dirty="0" err="1"/>
              <a:t>Wizard</a:t>
            </a:r>
            <a:endParaRPr lang="sv-SE" dirty="0"/>
          </a:p>
          <a:p>
            <a:r>
              <a:rPr lang="sv-SE" dirty="0" err="1"/>
              <a:t>Gedata</a:t>
            </a:r>
            <a:r>
              <a:rPr lang="sv-SE" dirty="0"/>
              <a:t> </a:t>
            </a:r>
            <a:r>
              <a:rPr lang="sv-SE" dirty="0" err="1"/>
              <a:t>files</a:t>
            </a:r>
            <a:r>
              <a:rPr lang="sv-SE" dirty="0"/>
              <a:t> – </a:t>
            </a:r>
            <a:r>
              <a:rPr lang="sv-SE" dirty="0" err="1"/>
              <a:t>File</a:t>
            </a:r>
            <a:r>
              <a:rPr lang="sv-SE" dirty="0"/>
              <a:t>/</a:t>
            </a:r>
            <a:r>
              <a:rPr lang="sv-SE" dirty="0" err="1"/>
              <a:t>Open</a:t>
            </a:r>
            <a:endParaRPr lang="sv-SE" dirty="0"/>
          </a:p>
          <a:p>
            <a:r>
              <a:rPr lang="sv-SE" dirty="0"/>
              <a:t>GEO data</a:t>
            </a:r>
          </a:p>
          <a:p>
            <a:r>
              <a:rPr lang="sv-SE" dirty="0" err="1"/>
              <a:t>Affymetrix</a:t>
            </a:r>
            <a:r>
              <a:rPr lang="sv-SE" dirty="0"/>
              <a:t> </a:t>
            </a:r>
            <a:r>
              <a:rPr lang="sv-SE" dirty="0" err="1"/>
              <a:t>cel</a:t>
            </a:r>
            <a:r>
              <a:rPr lang="sv-SE" dirty="0"/>
              <a:t> </a:t>
            </a:r>
            <a:r>
              <a:rPr lang="sv-SE" dirty="0" err="1"/>
              <a:t>files</a:t>
            </a:r>
            <a:endParaRPr lang="sv-SE" dirty="0"/>
          </a:p>
          <a:p>
            <a:r>
              <a:rPr lang="sv-SE" dirty="0"/>
              <a:t>Agilent </a:t>
            </a:r>
            <a:r>
              <a:rPr lang="sv-SE" dirty="0" err="1"/>
              <a:t>txt</a:t>
            </a:r>
            <a:r>
              <a:rPr lang="sv-SE" dirty="0"/>
              <a:t> </a:t>
            </a:r>
            <a:r>
              <a:rPr lang="sv-SE" dirty="0" err="1"/>
              <a:t>files</a:t>
            </a:r>
            <a:endParaRPr lang="sv-SE" dirty="0"/>
          </a:p>
          <a:p>
            <a:r>
              <a:rPr lang="sv-SE" dirty="0" err="1"/>
              <a:t>Aligned</a:t>
            </a:r>
            <a:r>
              <a:rPr lang="sv-SE" dirty="0"/>
              <a:t> RNA-</a:t>
            </a:r>
            <a:r>
              <a:rPr lang="sv-SE" dirty="0" err="1"/>
              <a:t>seq</a:t>
            </a:r>
            <a:r>
              <a:rPr lang="sv-SE" dirty="0"/>
              <a:t> BAM </a:t>
            </a:r>
            <a:r>
              <a:rPr lang="sv-SE" dirty="0" err="1"/>
              <a:t>files</a:t>
            </a:r>
            <a:endParaRPr lang="sv-SE" dirty="0"/>
          </a:p>
        </p:txBody>
      </p:sp>
    </p:spTree>
    <p:extLst>
      <p:ext uri="{BB962C8B-B14F-4D97-AF65-F5344CB8AC3E}">
        <p14:creationId xmlns:p14="http://schemas.microsoft.com/office/powerpoint/2010/main" val="22075515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B47F882-8079-4270-A9CD-D640E0F97D79}"/>
              </a:ext>
            </a:extLst>
          </p:cNvPr>
          <p:cNvSpPr>
            <a:spLocks noGrp="1"/>
          </p:cNvSpPr>
          <p:nvPr>
            <p:ph type="title"/>
          </p:nvPr>
        </p:nvSpPr>
        <p:spPr/>
        <p:txBody>
          <a:bodyPr/>
          <a:lstStyle/>
          <a:p>
            <a:r>
              <a:rPr lang="sv-SE" dirty="0" err="1"/>
              <a:t>Exercise</a:t>
            </a:r>
            <a:r>
              <a:rPr lang="sv-SE" dirty="0"/>
              <a:t> 8</a:t>
            </a:r>
            <a:r>
              <a:rPr lang="it-IT" dirty="0"/>
              <a:t> – </a:t>
            </a:r>
            <a:r>
              <a:rPr lang="sv-SE" dirty="0"/>
              <a:t>Steps </a:t>
            </a:r>
            <a:r>
              <a:rPr lang="it-IT" dirty="0"/>
              <a:t>Machine Learning </a:t>
            </a:r>
            <a:endParaRPr lang="sv-SE" dirty="0"/>
          </a:p>
        </p:txBody>
      </p:sp>
      <p:sp>
        <p:nvSpPr>
          <p:cNvPr id="3" name="Platshållare för innehåll 2">
            <a:extLst>
              <a:ext uri="{FF2B5EF4-FFF2-40B4-BE49-F238E27FC236}">
                <a16:creationId xmlns:a16="http://schemas.microsoft.com/office/drawing/2014/main" id="{BCABCF80-3695-444C-A51C-7A42878997EB}"/>
              </a:ext>
            </a:extLst>
          </p:cNvPr>
          <p:cNvSpPr>
            <a:spLocks noGrp="1"/>
          </p:cNvSpPr>
          <p:nvPr>
            <p:ph idx="1"/>
          </p:nvPr>
        </p:nvSpPr>
        <p:spPr>
          <a:xfrm>
            <a:off x="457200" y="993914"/>
            <a:ext cx="6946777" cy="5418038"/>
          </a:xfrm>
        </p:spPr>
        <p:txBody>
          <a:bodyPr>
            <a:normAutofit/>
          </a:bodyPr>
          <a:lstStyle/>
          <a:p>
            <a:r>
              <a:rPr lang="en-US" dirty="0"/>
              <a:t>Load the “Qlucore Test Data set” from the Help menu</a:t>
            </a:r>
          </a:p>
          <a:p>
            <a:r>
              <a:rPr lang="en-US" dirty="0"/>
              <a:t>Select the Log tab, create a log file and give it a name (remember in which folder it is stored)</a:t>
            </a:r>
          </a:p>
          <a:p>
            <a:r>
              <a:rPr lang="en-US" dirty="0"/>
              <a:t>Run an ANOVA test on the data using Treatment as the annotation. Set q to 0.01</a:t>
            </a:r>
          </a:p>
          <a:p>
            <a:r>
              <a:rPr lang="en-US" dirty="0"/>
              <a:t>Create a log point and rename it</a:t>
            </a:r>
          </a:p>
          <a:p>
            <a:r>
              <a:rPr lang="en-US" dirty="0"/>
              <a:t>Exit Qlucore Omics Explorer</a:t>
            </a:r>
          </a:p>
          <a:p>
            <a:r>
              <a:rPr lang="en-US" dirty="0"/>
              <a:t>Find the log file. Start Qlucore Omics Explorer with the file (double-click on Windows, click on Mac)</a:t>
            </a:r>
          </a:p>
          <a:p>
            <a:r>
              <a:rPr lang="en-US" dirty="0"/>
              <a:t>When program starts, go to the Log tab. Mark the log point and select to restore it</a:t>
            </a:r>
          </a:p>
          <a:p>
            <a:r>
              <a:rPr lang="en-US" dirty="0"/>
              <a:t>See how the plots </a:t>
            </a:r>
            <a:r>
              <a:rPr lang="en-US" dirty="0" err="1"/>
              <a:t>etc</a:t>
            </a:r>
            <a:r>
              <a:rPr lang="en-US" dirty="0"/>
              <a:t> are restored</a:t>
            </a:r>
          </a:p>
          <a:p>
            <a:r>
              <a:rPr lang="en-US" dirty="0"/>
              <a:t>Make a pdf report of the current status </a:t>
            </a:r>
          </a:p>
          <a:p>
            <a:endParaRPr lang="sv-SE" dirty="0"/>
          </a:p>
        </p:txBody>
      </p:sp>
      <p:pic>
        <p:nvPicPr>
          <p:cNvPr id="4" name="Bildobjekt 3">
            <a:extLst>
              <a:ext uri="{FF2B5EF4-FFF2-40B4-BE49-F238E27FC236}">
                <a16:creationId xmlns:a16="http://schemas.microsoft.com/office/drawing/2014/main" id="{214457ED-7C6F-476C-A848-56461A28D274}"/>
              </a:ext>
            </a:extLst>
          </p:cNvPr>
          <p:cNvPicPr>
            <a:picLocks noChangeAspect="1"/>
          </p:cNvPicPr>
          <p:nvPr/>
        </p:nvPicPr>
        <p:blipFill>
          <a:blip r:embed="rId2"/>
          <a:stretch>
            <a:fillRect/>
          </a:stretch>
        </p:blipFill>
        <p:spPr>
          <a:xfrm>
            <a:off x="8546181" y="4974956"/>
            <a:ext cx="409253" cy="327402"/>
          </a:xfrm>
          <a:prstGeom prst="rect">
            <a:avLst/>
          </a:prstGeom>
        </p:spPr>
      </p:pic>
      <p:pic>
        <p:nvPicPr>
          <p:cNvPr id="6" name="Bildobjekt 5">
            <a:extLst>
              <a:ext uri="{FF2B5EF4-FFF2-40B4-BE49-F238E27FC236}">
                <a16:creationId xmlns:a16="http://schemas.microsoft.com/office/drawing/2014/main" id="{EB18896D-6A5D-4244-A0CB-1EAA3D35D407}"/>
              </a:ext>
            </a:extLst>
          </p:cNvPr>
          <p:cNvPicPr>
            <a:picLocks noChangeAspect="1"/>
          </p:cNvPicPr>
          <p:nvPr/>
        </p:nvPicPr>
        <p:blipFill>
          <a:blip r:embed="rId3"/>
          <a:stretch>
            <a:fillRect/>
          </a:stretch>
        </p:blipFill>
        <p:spPr>
          <a:xfrm>
            <a:off x="7202517" y="1822341"/>
            <a:ext cx="1752918" cy="402309"/>
          </a:xfrm>
          <a:prstGeom prst="rect">
            <a:avLst/>
          </a:prstGeom>
        </p:spPr>
      </p:pic>
      <p:pic>
        <p:nvPicPr>
          <p:cNvPr id="7" name="Bildobjekt 6">
            <a:extLst>
              <a:ext uri="{FF2B5EF4-FFF2-40B4-BE49-F238E27FC236}">
                <a16:creationId xmlns:a16="http://schemas.microsoft.com/office/drawing/2014/main" id="{FD4B838B-ACFE-4005-AE62-08B5AA82E9CB}"/>
              </a:ext>
            </a:extLst>
          </p:cNvPr>
          <p:cNvPicPr>
            <a:picLocks noChangeAspect="1"/>
          </p:cNvPicPr>
          <p:nvPr/>
        </p:nvPicPr>
        <p:blipFill>
          <a:blip r:embed="rId4"/>
          <a:stretch>
            <a:fillRect/>
          </a:stretch>
        </p:blipFill>
        <p:spPr>
          <a:xfrm>
            <a:off x="7202517" y="2829318"/>
            <a:ext cx="1752918" cy="558072"/>
          </a:xfrm>
          <a:prstGeom prst="rect">
            <a:avLst/>
          </a:prstGeom>
        </p:spPr>
      </p:pic>
    </p:spTree>
    <p:extLst>
      <p:ext uri="{BB962C8B-B14F-4D97-AF65-F5344CB8AC3E}">
        <p14:creationId xmlns:p14="http://schemas.microsoft.com/office/powerpoint/2010/main" val="11098893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A5B0A7-9BD0-4406-B4BE-B12279BB8E0F}"/>
              </a:ext>
            </a:extLst>
          </p:cNvPr>
          <p:cNvSpPr>
            <a:spLocks noGrp="1"/>
          </p:cNvSpPr>
          <p:nvPr>
            <p:ph type="title"/>
          </p:nvPr>
        </p:nvSpPr>
        <p:spPr/>
        <p:txBody>
          <a:bodyPr/>
          <a:lstStyle/>
          <a:p>
            <a:r>
              <a:rPr lang="sv-SE" dirty="0" err="1"/>
              <a:t>Exercise</a:t>
            </a:r>
            <a:r>
              <a:rPr lang="sv-SE" dirty="0"/>
              <a:t> 9</a:t>
            </a:r>
            <a:r>
              <a:rPr lang="it-IT" dirty="0"/>
              <a:t> – </a:t>
            </a:r>
            <a:r>
              <a:rPr lang="sv-SE" dirty="0" err="1"/>
              <a:t>Classification</a:t>
            </a:r>
            <a:r>
              <a:rPr lang="sv-SE" dirty="0"/>
              <a:t> &amp; </a:t>
            </a:r>
            <a:r>
              <a:rPr lang="sv-SE" dirty="0" err="1"/>
              <a:t>prediction</a:t>
            </a:r>
            <a:endParaRPr lang="sv-SE" dirty="0"/>
          </a:p>
        </p:txBody>
      </p:sp>
      <p:sp>
        <p:nvSpPr>
          <p:cNvPr id="3" name="Platshållare för innehåll 2">
            <a:extLst>
              <a:ext uri="{FF2B5EF4-FFF2-40B4-BE49-F238E27FC236}">
                <a16:creationId xmlns:a16="http://schemas.microsoft.com/office/drawing/2014/main" id="{0C47218D-1346-4ED0-8EA3-7274ABE6CD78}"/>
              </a:ext>
            </a:extLst>
          </p:cNvPr>
          <p:cNvSpPr>
            <a:spLocks noGrp="1"/>
          </p:cNvSpPr>
          <p:nvPr>
            <p:ph idx="1"/>
          </p:nvPr>
        </p:nvSpPr>
        <p:spPr/>
        <p:txBody>
          <a:bodyPr/>
          <a:lstStyle/>
          <a:p>
            <a:r>
              <a:rPr lang="en-US" dirty="0"/>
              <a:t>Build a classifier for Leukemia subtype using one of the following methods</a:t>
            </a:r>
          </a:p>
          <a:p>
            <a:pPr lvl="1"/>
            <a:r>
              <a:rPr lang="en-US" dirty="0" err="1"/>
              <a:t>kNN</a:t>
            </a:r>
            <a:endParaRPr lang="en-US" dirty="0"/>
          </a:p>
          <a:p>
            <a:pPr lvl="1"/>
            <a:r>
              <a:rPr lang="en-US" dirty="0"/>
              <a:t>SVM</a:t>
            </a:r>
          </a:p>
          <a:p>
            <a:pPr lvl="1"/>
            <a:r>
              <a:rPr lang="en-US" dirty="0"/>
              <a:t>Random Trees</a:t>
            </a:r>
          </a:p>
          <a:p>
            <a:r>
              <a:rPr lang="en-US" dirty="0"/>
              <a:t>Use the  classifier to predict subtypes in a new leukemia dataset</a:t>
            </a:r>
          </a:p>
        </p:txBody>
      </p:sp>
    </p:spTree>
    <p:extLst>
      <p:ext uri="{BB962C8B-B14F-4D97-AF65-F5344CB8AC3E}">
        <p14:creationId xmlns:p14="http://schemas.microsoft.com/office/powerpoint/2010/main" val="30702849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B47F882-8079-4270-A9CD-D640E0F97D79}"/>
              </a:ext>
            </a:extLst>
          </p:cNvPr>
          <p:cNvSpPr>
            <a:spLocks noGrp="1"/>
          </p:cNvSpPr>
          <p:nvPr>
            <p:ph type="title"/>
          </p:nvPr>
        </p:nvSpPr>
        <p:spPr/>
        <p:txBody>
          <a:bodyPr/>
          <a:lstStyle/>
          <a:p>
            <a:r>
              <a:rPr lang="sv-SE" dirty="0" err="1"/>
              <a:t>Exercise</a:t>
            </a:r>
            <a:r>
              <a:rPr lang="sv-SE" dirty="0"/>
              <a:t> 9</a:t>
            </a:r>
            <a:r>
              <a:rPr lang="it-IT" dirty="0"/>
              <a:t> – Machine Learning </a:t>
            </a:r>
            <a:r>
              <a:rPr lang="sv-SE" dirty="0"/>
              <a:t>Steps</a:t>
            </a:r>
          </a:p>
        </p:txBody>
      </p:sp>
      <p:sp>
        <p:nvSpPr>
          <p:cNvPr id="3" name="Platshållare för innehåll 2">
            <a:extLst>
              <a:ext uri="{FF2B5EF4-FFF2-40B4-BE49-F238E27FC236}">
                <a16:creationId xmlns:a16="http://schemas.microsoft.com/office/drawing/2014/main" id="{BCABCF80-3695-444C-A51C-7A42878997EB}"/>
              </a:ext>
            </a:extLst>
          </p:cNvPr>
          <p:cNvSpPr>
            <a:spLocks noGrp="1"/>
          </p:cNvSpPr>
          <p:nvPr>
            <p:ph idx="1"/>
          </p:nvPr>
        </p:nvSpPr>
        <p:spPr/>
        <p:txBody>
          <a:bodyPr>
            <a:normAutofit/>
          </a:bodyPr>
          <a:lstStyle/>
          <a:p>
            <a:r>
              <a:rPr lang="en-US" dirty="0"/>
              <a:t>Load the Leukemia dataset from the Help menu</a:t>
            </a:r>
          </a:p>
          <a:p>
            <a:r>
              <a:rPr lang="en-US" dirty="0"/>
              <a:t>Select the tab Build Classifier and select the following settings:</a:t>
            </a:r>
          </a:p>
          <a:p>
            <a:endParaRPr lang="en-US" dirty="0"/>
          </a:p>
          <a:p>
            <a:endParaRPr lang="en-US" dirty="0"/>
          </a:p>
          <a:p>
            <a:endParaRPr lang="en-US" dirty="0"/>
          </a:p>
          <a:p>
            <a:r>
              <a:rPr lang="en-US" dirty="0"/>
              <a:t>Press Build and Save the classifier on your desktop (call it Class)</a:t>
            </a:r>
          </a:p>
          <a:p>
            <a:r>
              <a:rPr lang="en-US" dirty="0"/>
              <a:t>Download dataset GSE13425 from GEO </a:t>
            </a:r>
          </a:p>
          <a:p>
            <a:r>
              <a:rPr lang="en-US" dirty="0"/>
              <a:t>Select the Tab Classify</a:t>
            </a:r>
          </a:p>
          <a:p>
            <a:r>
              <a:rPr lang="en-US" dirty="0"/>
              <a:t>Select your classifier (Class) and press Apply</a:t>
            </a:r>
          </a:p>
          <a:p>
            <a:r>
              <a:rPr lang="en-US" dirty="0"/>
              <a:t>Color the samples according to the new annotation ”Predicted Leukemia Subtype”.</a:t>
            </a:r>
          </a:p>
          <a:p>
            <a:r>
              <a:rPr lang="en-US" dirty="0"/>
              <a:t>Open a new synchronized plot and </a:t>
            </a:r>
            <a:r>
              <a:rPr lang="en-US" dirty="0" err="1"/>
              <a:t>colour</a:t>
            </a:r>
            <a:r>
              <a:rPr lang="en-US" dirty="0"/>
              <a:t> by the annotation characteristics_1 and check the how the prediction corresponds to the diagnose.</a:t>
            </a:r>
          </a:p>
          <a:p>
            <a:endParaRPr lang="sv-SE" dirty="0"/>
          </a:p>
        </p:txBody>
      </p:sp>
      <p:pic>
        <p:nvPicPr>
          <p:cNvPr id="7" name="Bildobjekt 6">
            <a:extLst>
              <a:ext uri="{FF2B5EF4-FFF2-40B4-BE49-F238E27FC236}">
                <a16:creationId xmlns:a16="http://schemas.microsoft.com/office/drawing/2014/main" id="{1CE04FED-6671-4F23-898C-E42BB8AEF64C}"/>
              </a:ext>
            </a:extLst>
          </p:cNvPr>
          <p:cNvPicPr>
            <a:picLocks noChangeAspect="1"/>
          </p:cNvPicPr>
          <p:nvPr/>
        </p:nvPicPr>
        <p:blipFill>
          <a:blip r:embed="rId2"/>
          <a:stretch>
            <a:fillRect/>
          </a:stretch>
        </p:blipFill>
        <p:spPr>
          <a:xfrm>
            <a:off x="1000125" y="2017606"/>
            <a:ext cx="7069455" cy="885659"/>
          </a:xfrm>
          <a:prstGeom prst="rect">
            <a:avLst/>
          </a:prstGeom>
        </p:spPr>
      </p:pic>
    </p:spTree>
    <p:extLst>
      <p:ext uri="{BB962C8B-B14F-4D97-AF65-F5344CB8AC3E}">
        <p14:creationId xmlns:p14="http://schemas.microsoft.com/office/powerpoint/2010/main" val="42552213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EFCB28D-86FF-4E2A-A750-F0C4CF2D44DD}"/>
              </a:ext>
            </a:extLst>
          </p:cNvPr>
          <p:cNvSpPr>
            <a:spLocks noGrp="1"/>
          </p:cNvSpPr>
          <p:nvPr>
            <p:ph type="title"/>
          </p:nvPr>
        </p:nvSpPr>
        <p:spPr/>
        <p:txBody>
          <a:bodyPr/>
          <a:lstStyle/>
          <a:p>
            <a:r>
              <a:rPr lang="sv-SE" dirty="0" err="1"/>
              <a:t>Extended</a:t>
            </a:r>
            <a:r>
              <a:rPr lang="sv-SE" dirty="0"/>
              <a:t> </a:t>
            </a:r>
            <a:r>
              <a:rPr lang="sv-SE" dirty="0" err="1"/>
              <a:t>Statistical</a:t>
            </a:r>
            <a:r>
              <a:rPr lang="sv-SE" dirty="0"/>
              <a:t> Mode – R (demo)</a:t>
            </a:r>
          </a:p>
        </p:txBody>
      </p:sp>
      <p:sp>
        <p:nvSpPr>
          <p:cNvPr id="3" name="Platshållare för innehåll 2">
            <a:extLst>
              <a:ext uri="{FF2B5EF4-FFF2-40B4-BE49-F238E27FC236}">
                <a16:creationId xmlns:a16="http://schemas.microsoft.com/office/drawing/2014/main" id="{EE36885A-9BCD-4D0E-88C1-99B51D1E38F6}"/>
              </a:ext>
            </a:extLst>
          </p:cNvPr>
          <p:cNvSpPr>
            <a:spLocks noGrp="1"/>
          </p:cNvSpPr>
          <p:nvPr>
            <p:ph idx="1"/>
          </p:nvPr>
        </p:nvSpPr>
        <p:spPr>
          <a:xfrm>
            <a:off x="457200" y="993914"/>
            <a:ext cx="5240867" cy="5418038"/>
          </a:xfrm>
        </p:spPr>
        <p:txBody>
          <a:bodyPr/>
          <a:lstStyle/>
          <a:p>
            <a:r>
              <a:rPr lang="en-US" dirty="0">
                <a:latin typeface="Gotham Light" pitchFamily="50" charset="0"/>
              </a:rPr>
              <a:t>The extended mode allows the user to run more statistical tests by adding predefined R scripts</a:t>
            </a:r>
            <a:endParaRPr lang="sv-SE" dirty="0">
              <a:latin typeface="Gotham Light" pitchFamily="50" charset="0"/>
            </a:endParaRPr>
          </a:p>
          <a:p>
            <a:r>
              <a:rPr lang="en-US" dirty="0">
                <a:latin typeface="Gotham Light" pitchFamily="50" charset="0"/>
              </a:rPr>
              <a:t>You can add your own predefined R scripts to Qlucore. The number of available tests will depend on the number of scripts you have stored in the R script folder</a:t>
            </a:r>
          </a:p>
          <a:p>
            <a:r>
              <a:rPr lang="en-US" dirty="0">
                <a:latin typeface="Gotham Light" pitchFamily="50" charset="0"/>
              </a:rPr>
              <a:t>Qlucore is shipped with some example tests written in R (Welch, Mann-Whitney, Kruskal-Wallis and </a:t>
            </a:r>
            <a:r>
              <a:rPr lang="en-US" dirty="0" err="1">
                <a:latin typeface="Gotham Light" pitchFamily="50" charset="0"/>
              </a:rPr>
              <a:t>Limma</a:t>
            </a:r>
            <a:r>
              <a:rPr lang="en-US" dirty="0">
                <a:latin typeface="Gotham Light" pitchFamily="50" charset="0"/>
              </a:rPr>
              <a:t>)</a:t>
            </a:r>
          </a:p>
          <a:p>
            <a:endParaRPr lang="sv-SE" dirty="0"/>
          </a:p>
        </p:txBody>
      </p:sp>
      <p:pic>
        <p:nvPicPr>
          <p:cNvPr id="4" name="Picture 3">
            <a:extLst>
              <a:ext uri="{FF2B5EF4-FFF2-40B4-BE49-F238E27FC236}">
                <a16:creationId xmlns:a16="http://schemas.microsoft.com/office/drawing/2014/main" id="{B17A2AE1-BBC7-4E43-9709-01DF3EE6C94D}"/>
              </a:ext>
            </a:extLst>
          </p:cNvPr>
          <p:cNvPicPr>
            <a:picLocks noChangeAspect="1"/>
          </p:cNvPicPr>
          <p:nvPr/>
        </p:nvPicPr>
        <p:blipFill>
          <a:blip r:embed="rId2"/>
          <a:stretch>
            <a:fillRect/>
          </a:stretch>
        </p:blipFill>
        <p:spPr>
          <a:xfrm>
            <a:off x="5953125" y="993914"/>
            <a:ext cx="2733675" cy="3810000"/>
          </a:xfrm>
          <a:prstGeom prst="rect">
            <a:avLst/>
          </a:prstGeom>
        </p:spPr>
      </p:pic>
    </p:spTree>
    <p:extLst>
      <p:ext uri="{BB962C8B-B14F-4D97-AF65-F5344CB8AC3E}">
        <p14:creationId xmlns:p14="http://schemas.microsoft.com/office/powerpoint/2010/main" val="41276192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20453958-94C0-44FE-901D-FD43BC1603D0}"/>
              </a:ext>
            </a:extLst>
          </p:cNvPr>
          <p:cNvSpPr>
            <a:spLocks noGrp="1"/>
          </p:cNvSpPr>
          <p:nvPr>
            <p:ph idx="1"/>
          </p:nvPr>
        </p:nvSpPr>
        <p:spPr>
          <a:xfrm>
            <a:off x="457200" y="993914"/>
            <a:ext cx="5240867" cy="5418038"/>
          </a:xfrm>
        </p:spPr>
        <p:txBody>
          <a:bodyPr/>
          <a:lstStyle/>
          <a:p>
            <a:r>
              <a:rPr lang="en-US" dirty="0"/>
              <a:t>R has to be installed on the computer </a:t>
            </a:r>
            <a:br>
              <a:rPr lang="en-US" dirty="0"/>
            </a:br>
            <a:r>
              <a:rPr lang="en-US" dirty="0"/>
              <a:t>that runs Qlucore Omics Explorer. </a:t>
            </a:r>
          </a:p>
          <a:p>
            <a:r>
              <a:rPr lang="en-US" dirty="0"/>
              <a:t>The Activate Extended Statistics Mode check box must be ticked in File/Preferences/Statistics </a:t>
            </a:r>
          </a:p>
          <a:p>
            <a:r>
              <a:rPr lang="en-US" dirty="0"/>
              <a:t>An R script intended to be used with the Qlucore R interface must be written according to a specified template*</a:t>
            </a:r>
          </a:p>
          <a:p>
            <a:r>
              <a:rPr lang="en-US" dirty="0"/>
              <a:t>When Qlucore Omics Explorer is installed, some custom R wrapper scripts are stored in the installation folder on the computer. </a:t>
            </a:r>
          </a:p>
          <a:p>
            <a:r>
              <a:rPr lang="en-US" dirty="0"/>
              <a:t>The location of the directory can be changed (File/Preferences) </a:t>
            </a:r>
          </a:p>
          <a:p>
            <a:endParaRPr lang="sv-SE" dirty="0"/>
          </a:p>
        </p:txBody>
      </p:sp>
      <p:sp>
        <p:nvSpPr>
          <p:cNvPr id="8" name="textruta 7">
            <a:extLst>
              <a:ext uri="{FF2B5EF4-FFF2-40B4-BE49-F238E27FC236}">
                <a16:creationId xmlns:a16="http://schemas.microsoft.com/office/drawing/2014/main" id="{B52FB646-C9EF-4C1B-9900-BB1E9C45384A}"/>
              </a:ext>
            </a:extLst>
          </p:cNvPr>
          <p:cNvSpPr txBox="1"/>
          <p:nvPr/>
        </p:nvSpPr>
        <p:spPr>
          <a:xfrm>
            <a:off x="5630332" y="2926464"/>
            <a:ext cx="3219450" cy="3194721"/>
          </a:xfrm>
          <a:prstGeom prst="rect">
            <a:avLst/>
          </a:prstGeom>
          <a:solidFill>
            <a:schemeClr val="accent3">
              <a:lumMod val="20000"/>
              <a:lumOff val="80000"/>
            </a:schemeClr>
          </a:solidFill>
        </p:spPr>
        <p:txBody>
          <a:bodyPr wrap="square" rtlCol="0">
            <a:spAutoFit/>
          </a:bodyPr>
          <a:lstStyle/>
          <a:p>
            <a:pPr>
              <a:lnSpc>
                <a:spcPct val="120000"/>
              </a:lnSpc>
            </a:pPr>
            <a:r>
              <a:rPr lang="sv-SE" sz="1400" dirty="0">
                <a:latin typeface="Gotham Light" pitchFamily="50" charset="0"/>
              </a:rPr>
              <a:t>Note: </a:t>
            </a:r>
            <a:r>
              <a:rPr lang="sv-SE" sz="1400" dirty="0" err="1">
                <a:latin typeface="Gotham Light" pitchFamily="50" charset="0"/>
              </a:rPr>
              <a:t>When</a:t>
            </a:r>
            <a:r>
              <a:rPr lang="sv-SE" sz="1400" dirty="0">
                <a:latin typeface="Gotham Light" pitchFamily="50" charset="0"/>
              </a:rPr>
              <a:t> </a:t>
            </a:r>
            <a:r>
              <a:rPr lang="sv-SE" sz="1400" dirty="0" err="1">
                <a:latin typeface="Gotham Light" pitchFamily="50" charset="0"/>
              </a:rPr>
              <a:t>writing</a:t>
            </a:r>
            <a:r>
              <a:rPr lang="sv-SE" sz="1400" dirty="0">
                <a:latin typeface="Gotham Light" pitchFamily="50" charset="0"/>
              </a:rPr>
              <a:t> new R scripts for Qlucore </a:t>
            </a:r>
            <a:r>
              <a:rPr lang="sv-SE" sz="1400" dirty="0" err="1">
                <a:latin typeface="Gotham Light" pitchFamily="50" charset="0"/>
              </a:rPr>
              <a:t>Omics</a:t>
            </a:r>
            <a:r>
              <a:rPr lang="sv-SE" sz="1400" dirty="0">
                <a:latin typeface="Gotham Light" pitchFamily="50" charset="0"/>
              </a:rPr>
              <a:t> Explorer it is </a:t>
            </a:r>
            <a:r>
              <a:rPr lang="sv-SE" sz="1400" dirty="0" err="1">
                <a:latin typeface="Gotham Light" pitchFamily="50" charset="0"/>
              </a:rPr>
              <a:t>recommended</a:t>
            </a:r>
            <a:r>
              <a:rPr lang="sv-SE" sz="1400" dirty="0">
                <a:latin typeface="Gotham Light" pitchFamily="50" charset="0"/>
              </a:rPr>
              <a:t> </a:t>
            </a:r>
            <a:r>
              <a:rPr lang="sv-SE" sz="1400" dirty="0" err="1">
                <a:latin typeface="Gotham Light" pitchFamily="50" charset="0"/>
              </a:rPr>
              <a:t>that</a:t>
            </a:r>
            <a:r>
              <a:rPr lang="sv-SE" sz="1400" dirty="0">
                <a:latin typeface="Gotham Light" pitchFamily="50" charset="0"/>
              </a:rPr>
              <a:t> </a:t>
            </a:r>
            <a:r>
              <a:rPr lang="sv-SE" sz="1400" dirty="0" err="1">
                <a:latin typeface="Gotham Light" pitchFamily="50" charset="0"/>
              </a:rPr>
              <a:t>they</a:t>
            </a:r>
            <a:r>
              <a:rPr lang="sv-SE" sz="1400" dirty="0">
                <a:latin typeface="Gotham Light" pitchFamily="50" charset="0"/>
              </a:rPr>
              <a:t> </a:t>
            </a:r>
            <a:r>
              <a:rPr lang="sv-SE" sz="1400" dirty="0" err="1">
                <a:latin typeface="Gotham Light" pitchFamily="50" charset="0"/>
              </a:rPr>
              <a:t>are</a:t>
            </a:r>
            <a:r>
              <a:rPr lang="sv-SE" sz="1400" dirty="0">
                <a:latin typeface="Gotham Light" pitchFamily="50" charset="0"/>
              </a:rPr>
              <a:t> NOT </a:t>
            </a:r>
            <a:r>
              <a:rPr lang="sv-SE" sz="1400" dirty="0" err="1">
                <a:latin typeface="Gotham Light" pitchFamily="50" charset="0"/>
              </a:rPr>
              <a:t>saved</a:t>
            </a:r>
            <a:r>
              <a:rPr lang="sv-SE" sz="1400" dirty="0">
                <a:latin typeface="Gotham Light" pitchFamily="50" charset="0"/>
              </a:rPr>
              <a:t> in the installation folder, </a:t>
            </a:r>
            <a:r>
              <a:rPr lang="sv-SE" sz="1400" dirty="0" err="1">
                <a:latin typeface="Gotham Light" pitchFamily="50" charset="0"/>
              </a:rPr>
              <a:t>since</a:t>
            </a:r>
            <a:r>
              <a:rPr lang="sv-SE" sz="1400" dirty="0">
                <a:latin typeface="Gotham Light" pitchFamily="50" charset="0"/>
              </a:rPr>
              <a:t> it </a:t>
            </a:r>
            <a:r>
              <a:rPr lang="sv-SE" sz="1400" dirty="0" err="1">
                <a:latin typeface="Gotham Light" pitchFamily="50" charset="0"/>
              </a:rPr>
              <a:t>will</a:t>
            </a:r>
            <a:r>
              <a:rPr lang="sv-SE" sz="1400" dirty="0">
                <a:latin typeface="Gotham Light" pitchFamily="50" charset="0"/>
              </a:rPr>
              <a:t> </a:t>
            </a:r>
            <a:r>
              <a:rPr lang="sv-SE" sz="1400" dirty="0" err="1">
                <a:latin typeface="Gotham Light" pitchFamily="50" charset="0"/>
              </a:rPr>
              <a:t>normally</a:t>
            </a:r>
            <a:r>
              <a:rPr lang="sv-SE" sz="1400" dirty="0">
                <a:latin typeface="Gotham Light" pitchFamily="50" charset="0"/>
              </a:rPr>
              <a:t> be </a:t>
            </a:r>
            <a:r>
              <a:rPr lang="sv-SE" sz="1400" dirty="0" err="1">
                <a:latin typeface="Gotham Light" pitchFamily="50" charset="0"/>
              </a:rPr>
              <a:t>deleted</a:t>
            </a:r>
            <a:r>
              <a:rPr lang="sv-SE" sz="1400" dirty="0">
                <a:latin typeface="Gotham Light" pitchFamily="50" charset="0"/>
              </a:rPr>
              <a:t> and </a:t>
            </a:r>
            <a:r>
              <a:rPr lang="sv-SE" sz="1400" dirty="0" err="1">
                <a:latin typeface="Gotham Light" pitchFamily="50" charset="0"/>
              </a:rPr>
              <a:t>replaced</a:t>
            </a:r>
            <a:r>
              <a:rPr lang="sv-SE" sz="1400" dirty="0">
                <a:latin typeface="Gotham Light" pitchFamily="50" charset="0"/>
              </a:rPr>
              <a:t> </a:t>
            </a:r>
            <a:r>
              <a:rPr lang="sv-SE" sz="1400" dirty="0" err="1">
                <a:latin typeface="Gotham Light" pitchFamily="50" charset="0"/>
              </a:rPr>
              <a:t>when</a:t>
            </a:r>
            <a:r>
              <a:rPr lang="sv-SE" sz="1400" dirty="0">
                <a:latin typeface="Gotham Light" pitchFamily="50" charset="0"/>
              </a:rPr>
              <a:t> the program is </a:t>
            </a:r>
            <a:r>
              <a:rPr lang="sv-SE" sz="1400" dirty="0" err="1">
                <a:latin typeface="Gotham Light" pitchFamily="50" charset="0"/>
              </a:rPr>
              <a:t>reinstalled</a:t>
            </a:r>
            <a:r>
              <a:rPr lang="sv-SE" sz="1400" dirty="0">
                <a:latin typeface="Gotham Light" pitchFamily="50" charset="0"/>
              </a:rPr>
              <a:t>/</a:t>
            </a:r>
            <a:r>
              <a:rPr lang="sv-SE" sz="1400" dirty="0" err="1">
                <a:latin typeface="Gotham Light" pitchFamily="50" charset="0"/>
              </a:rPr>
              <a:t>upgraded</a:t>
            </a:r>
            <a:r>
              <a:rPr lang="sv-SE" sz="1400" dirty="0">
                <a:latin typeface="Gotham Light" pitchFamily="50" charset="0"/>
              </a:rPr>
              <a:t>. </a:t>
            </a:r>
          </a:p>
          <a:p>
            <a:pPr>
              <a:lnSpc>
                <a:spcPct val="120000"/>
              </a:lnSpc>
            </a:pPr>
            <a:r>
              <a:rPr lang="sv-SE" sz="1400" dirty="0">
                <a:latin typeface="Gotham Light" pitchFamily="50" charset="0"/>
              </a:rPr>
              <a:t>*</a:t>
            </a:r>
            <a:r>
              <a:rPr lang="sv-SE" sz="1400" dirty="0" err="1">
                <a:latin typeface="Gotham Light" pitchFamily="50" charset="0"/>
              </a:rPr>
              <a:t>More</a:t>
            </a:r>
            <a:r>
              <a:rPr lang="sv-SE" sz="1400" dirty="0">
                <a:latin typeface="Gotham Light" pitchFamily="50" charset="0"/>
              </a:rPr>
              <a:t> info on </a:t>
            </a:r>
            <a:r>
              <a:rPr lang="sv-SE" sz="1400" dirty="0" err="1">
                <a:latin typeface="Gotham Light" pitchFamily="50" charset="0"/>
              </a:rPr>
              <a:t>how</a:t>
            </a:r>
            <a:r>
              <a:rPr lang="sv-SE" sz="1400" dirty="0">
                <a:latin typeface="Gotham Light" pitchFamily="50" charset="0"/>
              </a:rPr>
              <a:t> to </a:t>
            </a:r>
            <a:r>
              <a:rPr lang="sv-SE" sz="1400" dirty="0" err="1">
                <a:latin typeface="Gotham Light" pitchFamily="50" charset="0"/>
              </a:rPr>
              <a:t>write</a:t>
            </a:r>
            <a:r>
              <a:rPr lang="sv-SE" sz="1400" dirty="0">
                <a:latin typeface="Gotham Light" pitchFamily="50" charset="0"/>
              </a:rPr>
              <a:t> R scripts is </a:t>
            </a:r>
            <a:r>
              <a:rPr lang="sv-SE" sz="1400" dirty="0" err="1">
                <a:latin typeface="Gotham Light" pitchFamily="50" charset="0"/>
              </a:rPr>
              <a:t>found</a:t>
            </a:r>
            <a:r>
              <a:rPr lang="sv-SE" sz="1400" dirty="0">
                <a:latin typeface="Gotham Light" pitchFamily="50" charset="0"/>
              </a:rPr>
              <a:t> in the </a:t>
            </a:r>
            <a:r>
              <a:rPr lang="sv-SE" sz="1400" dirty="0" err="1">
                <a:latin typeface="Gotham Light" pitchFamily="50" charset="0"/>
              </a:rPr>
              <a:t>reference</a:t>
            </a:r>
            <a:r>
              <a:rPr lang="sv-SE" sz="1400" dirty="0">
                <a:latin typeface="Gotham Light" pitchFamily="50" charset="0"/>
              </a:rPr>
              <a:t> manual ”</a:t>
            </a:r>
            <a:r>
              <a:rPr lang="sv-SE" sz="1400" b="1" dirty="0">
                <a:latin typeface="Gotham Light" pitchFamily="50" charset="0"/>
              </a:rPr>
              <a:t>Writing R Scripts </a:t>
            </a:r>
            <a:r>
              <a:rPr lang="sv-SE" sz="1400" b="1" dirty="0" err="1">
                <a:latin typeface="Gotham Light" pitchFamily="50" charset="0"/>
              </a:rPr>
              <a:t>Compatible</a:t>
            </a:r>
            <a:r>
              <a:rPr lang="sv-SE" sz="1400" b="1" dirty="0">
                <a:latin typeface="Gotham Light" pitchFamily="50" charset="0"/>
              </a:rPr>
              <a:t> </a:t>
            </a:r>
            <a:r>
              <a:rPr lang="sv-SE" sz="1400" b="1" dirty="0" err="1">
                <a:latin typeface="Gotham Light" pitchFamily="50" charset="0"/>
              </a:rPr>
              <a:t>with</a:t>
            </a:r>
            <a:r>
              <a:rPr lang="sv-SE" sz="1400" b="1" dirty="0">
                <a:latin typeface="Gotham Light" pitchFamily="50" charset="0"/>
              </a:rPr>
              <a:t> Qlucore </a:t>
            </a:r>
            <a:r>
              <a:rPr lang="sv-SE" sz="1400" b="1" dirty="0" err="1">
                <a:latin typeface="Gotham Light" pitchFamily="50" charset="0"/>
              </a:rPr>
              <a:t>Omics</a:t>
            </a:r>
            <a:r>
              <a:rPr lang="sv-SE" sz="1400" b="1" dirty="0">
                <a:latin typeface="Gotham Light" pitchFamily="50" charset="0"/>
              </a:rPr>
              <a:t> Explorer”</a:t>
            </a:r>
          </a:p>
        </p:txBody>
      </p:sp>
      <p:sp>
        <p:nvSpPr>
          <p:cNvPr id="9" name="Rubrik 4">
            <a:extLst>
              <a:ext uri="{FF2B5EF4-FFF2-40B4-BE49-F238E27FC236}">
                <a16:creationId xmlns:a16="http://schemas.microsoft.com/office/drawing/2014/main" id="{6D11C769-6C50-4453-AF53-D15096B80C3E}"/>
              </a:ext>
            </a:extLst>
          </p:cNvPr>
          <p:cNvSpPr>
            <a:spLocks noGrp="1"/>
          </p:cNvSpPr>
          <p:nvPr>
            <p:ph type="title"/>
          </p:nvPr>
        </p:nvSpPr>
        <p:spPr/>
        <p:txBody>
          <a:bodyPr/>
          <a:lstStyle/>
          <a:p>
            <a:r>
              <a:rPr lang="sv-SE" dirty="0" err="1"/>
              <a:t>Extended</a:t>
            </a:r>
            <a:r>
              <a:rPr lang="sv-SE" dirty="0"/>
              <a:t> </a:t>
            </a:r>
            <a:r>
              <a:rPr lang="sv-SE" dirty="0" err="1"/>
              <a:t>Statistical</a:t>
            </a:r>
            <a:r>
              <a:rPr lang="sv-SE" dirty="0"/>
              <a:t> Mode – R (demo) </a:t>
            </a:r>
          </a:p>
        </p:txBody>
      </p:sp>
      <p:pic>
        <p:nvPicPr>
          <p:cNvPr id="2" name="Bildobjekt 1">
            <a:extLst>
              <a:ext uri="{FF2B5EF4-FFF2-40B4-BE49-F238E27FC236}">
                <a16:creationId xmlns:a16="http://schemas.microsoft.com/office/drawing/2014/main" id="{1EC67FA0-026F-4625-B8A3-0600CA4B0E62}"/>
              </a:ext>
            </a:extLst>
          </p:cNvPr>
          <p:cNvPicPr>
            <a:picLocks noChangeAspect="1"/>
          </p:cNvPicPr>
          <p:nvPr/>
        </p:nvPicPr>
        <p:blipFill>
          <a:blip r:embed="rId2"/>
          <a:stretch>
            <a:fillRect/>
          </a:stretch>
        </p:blipFill>
        <p:spPr>
          <a:xfrm>
            <a:off x="5630332" y="993914"/>
            <a:ext cx="3219450" cy="1848408"/>
          </a:xfrm>
          <a:prstGeom prst="rect">
            <a:avLst/>
          </a:prstGeom>
        </p:spPr>
      </p:pic>
    </p:spTree>
    <p:extLst>
      <p:ext uri="{BB962C8B-B14F-4D97-AF65-F5344CB8AC3E}">
        <p14:creationId xmlns:p14="http://schemas.microsoft.com/office/powerpoint/2010/main" val="381203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191F41A-4BE4-45C7-B224-DE3FCCFDCE16}"/>
              </a:ext>
            </a:extLst>
          </p:cNvPr>
          <p:cNvSpPr>
            <a:spLocks noGrp="1"/>
          </p:cNvSpPr>
          <p:nvPr>
            <p:ph type="title"/>
          </p:nvPr>
        </p:nvSpPr>
        <p:spPr/>
        <p:txBody>
          <a:bodyPr/>
          <a:lstStyle/>
          <a:p>
            <a:r>
              <a:rPr lang="en-US" dirty="0"/>
              <a:t>Run test in Extended mode</a:t>
            </a:r>
            <a:r>
              <a:rPr lang="it-IT" dirty="0"/>
              <a:t> – </a:t>
            </a:r>
            <a:r>
              <a:rPr lang="en-US" dirty="0"/>
              <a:t>demo</a:t>
            </a:r>
            <a:endParaRPr lang="sv-SE" dirty="0"/>
          </a:p>
        </p:txBody>
      </p:sp>
      <p:sp>
        <p:nvSpPr>
          <p:cNvPr id="3" name="Platshållare för innehåll 2">
            <a:extLst>
              <a:ext uri="{FF2B5EF4-FFF2-40B4-BE49-F238E27FC236}">
                <a16:creationId xmlns:a16="http://schemas.microsoft.com/office/drawing/2014/main" id="{CA3B3A28-1AA6-4217-9F66-7780BB3AB622}"/>
              </a:ext>
            </a:extLst>
          </p:cNvPr>
          <p:cNvSpPr>
            <a:spLocks noGrp="1"/>
          </p:cNvSpPr>
          <p:nvPr>
            <p:ph idx="1"/>
          </p:nvPr>
        </p:nvSpPr>
        <p:spPr>
          <a:xfrm>
            <a:off x="457200" y="993914"/>
            <a:ext cx="5283200" cy="5418038"/>
          </a:xfrm>
        </p:spPr>
        <p:txBody>
          <a:bodyPr/>
          <a:lstStyle/>
          <a:p>
            <a:r>
              <a:rPr lang="en-US" sz="1800" dirty="0">
                <a:latin typeface="Gotham Light" pitchFamily="50" charset="0"/>
              </a:rPr>
              <a:t>Load the Qlucore Test Data set from Help/Example Files</a:t>
            </a:r>
          </a:p>
          <a:p>
            <a:r>
              <a:rPr lang="en-US" sz="1800" dirty="0">
                <a:latin typeface="Gotham Light" pitchFamily="50" charset="0"/>
              </a:rPr>
              <a:t>Change the statistics dock window to Extended Mode</a:t>
            </a:r>
          </a:p>
          <a:p>
            <a:r>
              <a:rPr lang="en-US" sz="1800" dirty="0">
                <a:latin typeface="Gotham Light" pitchFamily="50" charset="0"/>
              </a:rPr>
              <a:t>Select Two Group Comparison </a:t>
            </a:r>
          </a:p>
          <a:p>
            <a:r>
              <a:rPr lang="en-US" sz="1800" dirty="0">
                <a:latin typeface="Gotham Light" pitchFamily="50" charset="0"/>
              </a:rPr>
              <a:t>Select </a:t>
            </a:r>
            <a:r>
              <a:rPr lang="en-US" sz="1800" b="1" i="1" dirty="0">
                <a:latin typeface="Gotham Light" pitchFamily="50" charset="0"/>
              </a:rPr>
              <a:t>welch_t2b1</a:t>
            </a:r>
          </a:p>
          <a:p>
            <a:r>
              <a:rPr lang="en-US" sz="1800" dirty="0">
                <a:latin typeface="Gotham Light" pitchFamily="50" charset="0"/>
              </a:rPr>
              <a:t>Select annotation Treatment  and Drug 1</a:t>
            </a:r>
          </a:p>
          <a:p>
            <a:r>
              <a:rPr lang="en-US" sz="1800" dirty="0">
                <a:latin typeface="Gotham Light" pitchFamily="50" charset="0"/>
              </a:rPr>
              <a:t>Press Run</a:t>
            </a:r>
          </a:p>
          <a:p>
            <a:r>
              <a:rPr lang="en-US" sz="1800" dirty="0">
                <a:latin typeface="Gotham Light" pitchFamily="50" charset="0"/>
              </a:rPr>
              <a:t>Change the p-value threshold to preferred value </a:t>
            </a:r>
          </a:p>
          <a:p>
            <a:endParaRPr lang="sv-SE" dirty="0"/>
          </a:p>
        </p:txBody>
      </p:sp>
      <p:sp>
        <p:nvSpPr>
          <p:cNvPr id="5" name="Platshållare för sidfot 4">
            <a:extLst>
              <a:ext uri="{FF2B5EF4-FFF2-40B4-BE49-F238E27FC236}">
                <a16:creationId xmlns:a16="http://schemas.microsoft.com/office/drawing/2014/main" id="{DDE56C9C-C8D4-4CDA-B960-EA3D6A5A2C21}"/>
              </a:ext>
            </a:extLst>
          </p:cNvPr>
          <p:cNvSpPr>
            <a:spLocks noGrp="1"/>
          </p:cNvSpPr>
          <p:nvPr>
            <p:ph type="ftr" sz="quarter" idx="11"/>
          </p:nvPr>
        </p:nvSpPr>
        <p:spPr/>
        <p:txBody>
          <a:bodyPr/>
          <a:lstStyle/>
          <a:p>
            <a:endParaRPr lang="sv-SE"/>
          </a:p>
        </p:txBody>
      </p:sp>
      <p:pic>
        <p:nvPicPr>
          <p:cNvPr id="4" name="Picture 3">
            <a:extLst>
              <a:ext uri="{FF2B5EF4-FFF2-40B4-BE49-F238E27FC236}">
                <a16:creationId xmlns:a16="http://schemas.microsoft.com/office/drawing/2014/main" id="{F7026D23-9077-451E-8A32-E4A6A9BFD045}"/>
              </a:ext>
            </a:extLst>
          </p:cNvPr>
          <p:cNvPicPr>
            <a:picLocks noChangeAspect="1"/>
          </p:cNvPicPr>
          <p:nvPr/>
        </p:nvPicPr>
        <p:blipFill>
          <a:blip r:embed="rId2"/>
          <a:stretch>
            <a:fillRect/>
          </a:stretch>
        </p:blipFill>
        <p:spPr>
          <a:xfrm>
            <a:off x="5981700" y="945782"/>
            <a:ext cx="2705100" cy="3790950"/>
          </a:xfrm>
          <a:prstGeom prst="rect">
            <a:avLst/>
          </a:prstGeom>
        </p:spPr>
      </p:pic>
      <p:sp>
        <p:nvSpPr>
          <p:cNvPr id="8" name="Ram 10">
            <a:extLst>
              <a:ext uri="{FF2B5EF4-FFF2-40B4-BE49-F238E27FC236}">
                <a16:creationId xmlns:a16="http://schemas.microsoft.com/office/drawing/2014/main" id="{EEAB3C63-6FAD-4DE0-ABAC-0EB2F6395802}"/>
              </a:ext>
            </a:extLst>
          </p:cNvPr>
          <p:cNvSpPr/>
          <p:nvPr/>
        </p:nvSpPr>
        <p:spPr bwMode="auto">
          <a:xfrm>
            <a:off x="7687223" y="3542872"/>
            <a:ext cx="923831" cy="360842"/>
          </a:xfrm>
          <a:prstGeom prst="fram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v-SE" sz="16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404776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519748-E8A4-45F3-A76E-C6DA5779E4D7}"/>
              </a:ext>
            </a:extLst>
          </p:cNvPr>
          <p:cNvSpPr>
            <a:spLocks noGrp="1"/>
          </p:cNvSpPr>
          <p:nvPr>
            <p:ph type="title"/>
          </p:nvPr>
        </p:nvSpPr>
        <p:spPr/>
        <p:txBody>
          <a:bodyPr/>
          <a:lstStyle/>
          <a:p>
            <a:r>
              <a:rPr lang="en-US" dirty="0"/>
              <a:t>More info – www.qlucore.com</a:t>
            </a:r>
            <a:endParaRPr lang="sv-SE" dirty="0"/>
          </a:p>
        </p:txBody>
      </p:sp>
      <p:sp>
        <p:nvSpPr>
          <p:cNvPr id="3" name="Platshållare för innehåll 2">
            <a:extLst>
              <a:ext uri="{FF2B5EF4-FFF2-40B4-BE49-F238E27FC236}">
                <a16:creationId xmlns:a16="http://schemas.microsoft.com/office/drawing/2014/main" id="{0BF69C8E-F0D6-4D28-AC69-E4FEB97D7EA4}"/>
              </a:ext>
            </a:extLst>
          </p:cNvPr>
          <p:cNvSpPr>
            <a:spLocks noGrp="1"/>
          </p:cNvSpPr>
          <p:nvPr>
            <p:ph idx="1"/>
          </p:nvPr>
        </p:nvSpPr>
        <p:spPr/>
        <p:txBody>
          <a:bodyPr/>
          <a:lstStyle/>
          <a:p>
            <a:r>
              <a:rPr lang="en-US" dirty="0"/>
              <a:t>Qlucore Omics Explorer</a:t>
            </a:r>
          </a:p>
          <a:p>
            <a:pPr lvl="1"/>
            <a:r>
              <a:rPr lang="en-US" dirty="0"/>
              <a:t>Tutorial</a:t>
            </a:r>
          </a:p>
          <a:p>
            <a:pPr lvl="1"/>
            <a:r>
              <a:rPr lang="en-US" dirty="0"/>
              <a:t>Reference manual</a:t>
            </a:r>
          </a:p>
          <a:p>
            <a:r>
              <a:rPr lang="en-US" dirty="0"/>
              <a:t>Homepage</a:t>
            </a:r>
          </a:p>
          <a:p>
            <a:pPr lvl="1"/>
            <a:r>
              <a:rPr lang="en-US" dirty="0"/>
              <a:t>Films</a:t>
            </a:r>
          </a:p>
          <a:p>
            <a:pPr lvl="1"/>
            <a:r>
              <a:rPr lang="en-US" dirty="0"/>
              <a:t>How to documents</a:t>
            </a:r>
          </a:p>
          <a:p>
            <a:pPr lvl="1"/>
            <a:r>
              <a:rPr lang="en-US" dirty="0"/>
              <a:t>FAQ</a:t>
            </a:r>
          </a:p>
          <a:p>
            <a:r>
              <a:rPr lang="en-US" dirty="0"/>
              <a:t>Monthly webinars</a:t>
            </a:r>
          </a:p>
          <a:p>
            <a:pPr lvl="1"/>
            <a:r>
              <a:rPr lang="en-US" dirty="0"/>
              <a:t>Register on the homepage</a:t>
            </a:r>
          </a:p>
          <a:p>
            <a:endParaRPr lang="sv-SE" dirty="0"/>
          </a:p>
        </p:txBody>
      </p:sp>
      <p:pic>
        <p:nvPicPr>
          <p:cNvPr id="4" name="Bildobjekt 3">
            <a:extLst>
              <a:ext uri="{FF2B5EF4-FFF2-40B4-BE49-F238E27FC236}">
                <a16:creationId xmlns:a16="http://schemas.microsoft.com/office/drawing/2014/main" id="{A63810F4-BAD8-43F8-9742-D95A07B34049}"/>
              </a:ext>
            </a:extLst>
          </p:cNvPr>
          <p:cNvPicPr>
            <a:picLocks noChangeAspect="1"/>
          </p:cNvPicPr>
          <p:nvPr/>
        </p:nvPicPr>
        <p:blipFill>
          <a:blip r:embed="rId2"/>
          <a:stretch>
            <a:fillRect/>
          </a:stretch>
        </p:blipFill>
        <p:spPr>
          <a:xfrm>
            <a:off x="4541114" y="993914"/>
            <a:ext cx="4145685" cy="3388900"/>
          </a:xfrm>
          <a:prstGeom prst="rect">
            <a:avLst/>
          </a:prstGeom>
        </p:spPr>
      </p:pic>
    </p:spTree>
    <p:extLst>
      <p:ext uri="{BB962C8B-B14F-4D97-AF65-F5344CB8AC3E}">
        <p14:creationId xmlns:p14="http://schemas.microsoft.com/office/powerpoint/2010/main" val="1813290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B03F781-DE82-4CC0-BA86-E5D2CA9ABC99}"/>
              </a:ext>
            </a:extLst>
          </p:cNvPr>
          <p:cNvSpPr>
            <a:spLocks noGrp="1"/>
          </p:cNvSpPr>
          <p:nvPr>
            <p:ph type="title"/>
          </p:nvPr>
        </p:nvSpPr>
        <p:spPr/>
        <p:txBody>
          <a:bodyPr/>
          <a:lstStyle/>
          <a:p>
            <a:r>
              <a:rPr lang="sv-SE" dirty="0"/>
              <a:t>Contact/Support</a:t>
            </a:r>
          </a:p>
        </p:txBody>
      </p:sp>
      <p:sp>
        <p:nvSpPr>
          <p:cNvPr id="3" name="Platshållare för innehåll 2">
            <a:extLst>
              <a:ext uri="{FF2B5EF4-FFF2-40B4-BE49-F238E27FC236}">
                <a16:creationId xmlns:a16="http://schemas.microsoft.com/office/drawing/2014/main" id="{A69AFD47-2918-43D4-BE0A-EC3FEDC392F4}"/>
              </a:ext>
            </a:extLst>
          </p:cNvPr>
          <p:cNvSpPr>
            <a:spLocks noGrp="1"/>
          </p:cNvSpPr>
          <p:nvPr>
            <p:ph idx="1"/>
          </p:nvPr>
        </p:nvSpPr>
        <p:spPr/>
        <p:txBody>
          <a:bodyPr/>
          <a:lstStyle/>
          <a:p>
            <a:r>
              <a:rPr lang="sv-SE" dirty="0" err="1">
                <a:latin typeface="Gotham-Light" pitchFamily="50" charset="0"/>
              </a:rPr>
              <a:t>Please</a:t>
            </a:r>
            <a:r>
              <a:rPr lang="sv-SE" dirty="0">
                <a:latin typeface="Gotham-Light" pitchFamily="50" charset="0"/>
              </a:rPr>
              <a:t> </a:t>
            </a:r>
            <a:r>
              <a:rPr lang="sv-SE" dirty="0" err="1">
                <a:latin typeface="Gotham-Light" pitchFamily="50" charset="0"/>
              </a:rPr>
              <a:t>feel</a:t>
            </a:r>
            <a:r>
              <a:rPr lang="sv-SE" dirty="0">
                <a:latin typeface="Gotham-Light" pitchFamily="50" charset="0"/>
              </a:rPr>
              <a:t> </a:t>
            </a:r>
            <a:r>
              <a:rPr lang="sv-SE" dirty="0" err="1">
                <a:latin typeface="Gotham-Light" pitchFamily="50" charset="0"/>
              </a:rPr>
              <a:t>free</a:t>
            </a:r>
            <a:r>
              <a:rPr lang="sv-SE" dirty="0">
                <a:latin typeface="Gotham-Light" pitchFamily="50" charset="0"/>
              </a:rPr>
              <a:t> to </a:t>
            </a:r>
            <a:r>
              <a:rPr lang="sv-SE" dirty="0" err="1">
                <a:latin typeface="Gotham-Light" pitchFamily="50" charset="0"/>
              </a:rPr>
              <a:t>contact</a:t>
            </a:r>
            <a:r>
              <a:rPr lang="sv-SE" dirty="0">
                <a:latin typeface="Gotham-Light" pitchFamily="50" charset="0"/>
              </a:rPr>
              <a:t> </a:t>
            </a:r>
            <a:r>
              <a:rPr lang="sv-SE" dirty="0" err="1">
                <a:latin typeface="Gotham-Light" pitchFamily="50" charset="0"/>
              </a:rPr>
              <a:t>us</a:t>
            </a:r>
            <a:r>
              <a:rPr lang="sv-SE" dirty="0">
                <a:latin typeface="Gotham-Light" pitchFamily="50" charset="0"/>
              </a:rPr>
              <a:t> </a:t>
            </a:r>
            <a:r>
              <a:rPr lang="sv-SE" dirty="0" err="1">
                <a:latin typeface="Gotham-Light" pitchFamily="50" charset="0"/>
              </a:rPr>
              <a:t>if</a:t>
            </a:r>
            <a:r>
              <a:rPr lang="sv-SE" dirty="0">
                <a:latin typeface="Gotham-Light" pitchFamily="50" charset="0"/>
              </a:rPr>
              <a:t> </a:t>
            </a:r>
            <a:r>
              <a:rPr lang="sv-SE" dirty="0" err="1">
                <a:latin typeface="Gotham-Light" pitchFamily="50" charset="0"/>
              </a:rPr>
              <a:t>you</a:t>
            </a:r>
            <a:r>
              <a:rPr lang="sv-SE" dirty="0">
                <a:latin typeface="Gotham-Light" pitchFamily="50" charset="0"/>
              </a:rPr>
              <a:t> </a:t>
            </a:r>
            <a:r>
              <a:rPr lang="sv-SE" dirty="0" err="1">
                <a:latin typeface="Gotham-Light" pitchFamily="50" charset="0"/>
              </a:rPr>
              <a:t>have</a:t>
            </a:r>
            <a:r>
              <a:rPr lang="sv-SE" dirty="0">
                <a:latin typeface="Gotham-Light" pitchFamily="50" charset="0"/>
              </a:rPr>
              <a:t> </a:t>
            </a:r>
            <a:r>
              <a:rPr lang="sv-SE" dirty="0" err="1">
                <a:latin typeface="Gotham-Light" pitchFamily="50" charset="0"/>
              </a:rPr>
              <a:t>questions</a:t>
            </a:r>
            <a:r>
              <a:rPr lang="sv-SE" dirty="0">
                <a:latin typeface="Gotham-Light" pitchFamily="50" charset="0"/>
              </a:rPr>
              <a:t>!</a:t>
            </a:r>
          </a:p>
          <a:p>
            <a:endParaRPr lang="sv-SE" dirty="0">
              <a:latin typeface="Gotham-Light" pitchFamily="50" charset="0"/>
            </a:endParaRPr>
          </a:p>
          <a:p>
            <a:endParaRPr lang="sv-SE" dirty="0">
              <a:latin typeface="Gotham-Light" pitchFamily="50" charset="0"/>
            </a:endParaRPr>
          </a:p>
          <a:p>
            <a:pPr algn="ctr">
              <a:buNone/>
            </a:pPr>
            <a:r>
              <a:rPr lang="sv-SE" sz="2800" b="1" dirty="0">
                <a:latin typeface="Gotham-Light" pitchFamily="50" charset="0"/>
              </a:rPr>
              <a:t>	</a:t>
            </a:r>
            <a:r>
              <a:rPr lang="sv-SE" sz="2800" b="1" dirty="0">
                <a:latin typeface="Gotham-Light" pitchFamily="50" charset="0"/>
                <a:hlinkClick r:id="rId2"/>
              </a:rPr>
              <a:t>yana.stackpole@qlucore.com</a:t>
            </a:r>
            <a:r>
              <a:rPr lang="sv-SE" sz="2800" b="1" dirty="0">
                <a:latin typeface="Gotham-Light" pitchFamily="50" charset="0"/>
              </a:rPr>
              <a:t> </a:t>
            </a:r>
          </a:p>
          <a:p>
            <a:pPr algn="ctr">
              <a:buNone/>
            </a:pPr>
            <a:r>
              <a:rPr lang="sv-SE" sz="2800" b="1" dirty="0">
                <a:latin typeface="Gotham-Light" pitchFamily="50" charset="0"/>
              </a:rPr>
              <a:t>    </a:t>
            </a:r>
            <a:r>
              <a:rPr lang="sv-SE" sz="2800" b="1" dirty="0">
                <a:latin typeface="Gotham-Light" pitchFamily="50" charset="0"/>
                <a:hlinkClick r:id="rId3"/>
              </a:rPr>
              <a:t>support@qlucore.com</a:t>
            </a:r>
            <a:endParaRPr lang="sv-SE" sz="2800" b="1" dirty="0">
              <a:latin typeface="Gotham-Light" pitchFamily="50" charset="0"/>
            </a:endParaRPr>
          </a:p>
          <a:p>
            <a:endParaRPr lang="sv-SE" dirty="0">
              <a:latin typeface="Gotham-Light" pitchFamily="50" charset="0"/>
            </a:endParaRPr>
          </a:p>
          <a:p>
            <a:endParaRPr lang="sv-SE" dirty="0">
              <a:latin typeface="Gotham-Light" pitchFamily="50" charset="0"/>
            </a:endParaRPr>
          </a:p>
          <a:p>
            <a:endParaRPr lang="sv-SE" dirty="0">
              <a:latin typeface="Calibri" pitchFamily="34" charset="0"/>
            </a:endParaRPr>
          </a:p>
        </p:txBody>
      </p:sp>
    </p:spTree>
    <p:extLst>
      <p:ext uri="{BB962C8B-B14F-4D97-AF65-F5344CB8AC3E}">
        <p14:creationId xmlns:p14="http://schemas.microsoft.com/office/powerpoint/2010/main" val="26285139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248F32E-B84F-4195-8E32-E3643FD1F279}"/>
              </a:ext>
            </a:extLst>
          </p:cNvPr>
          <p:cNvSpPr>
            <a:spLocks noGrp="1"/>
          </p:cNvSpPr>
          <p:nvPr>
            <p:ph type="title"/>
          </p:nvPr>
        </p:nvSpPr>
        <p:spPr/>
        <p:txBody>
          <a:bodyPr/>
          <a:lstStyle/>
          <a:p>
            <a:r>
              <a:rPr lang="sv-SE" dirty="0" err="1"/>
              <a:t>Background</a:t>
            </a:r>
            <a:r>
              <a:rPr lang="sv-SE" dirty="0"/>
              <a:t> – GEO data sets</a:t>
            </a:r>
          </a:p>
        </p:txBody>
      </p:sp>
      <p:sp>
        <p:nvSpPr>
          <p:cNvPr id="3" name="Platshållare för innehåll 2">
            <a:extLst>
              <a:ext uri="{FF2B5EF4-FFF2-40B4-BE49-F238E27FC236}">
                <a16:creationId xmlns:a16="http://schemas.microsoft.com/office/drawing/2014/main" id="{E47041DA-EFD6-4E91-90E0-9DEE0C7B742D}"/>
              </a:ext>
            </a:extLst>
          </p:cNvPr>
          <p:cNvSpPr>
            <a:spLocks noGrp="1"/>
          </p:cNvSpPr>
          <p:nvPr>
            <p:ph idx="1"/>
          </p:nvPr>
        </p:nvSpPr>
        <p:spPr/>
        <p:txBody>
          <a:bodyPr/>
          <a:lstStyle/>
          <a:p>
            <a:r>
              <a:rPr lang="en-US" dirty="0"/>
              <a:t>GSE13425</a:t>
            </a:r>
          </a:p>
          <a:p>
            <a:pPr lvl="1"/>
            <a:r>
              <a:rPr lang="en-US" dirty="0"/>
              <a:t>Childhood acute lymphoblastic leukemia data</a:t>
            </a:r>
          </a:p>
          <a:p>
            <a:pPr lvl="1"/>
            <a:r>
              <a:rPr lang="en-US" dirty="0"/>
              <a:t>Public at GEO 2009, last update 2016</a:t>
            </a:r>
          </a:p>
          <a:p>
            <a:pPr lvl="1"/>
            <a:r>
              <a:rPr lang="en-US" dirty="0"/>
              <a:t>Den Boer ML et al. Lancet Oncology 2009</a:t>
            </a:r>
          </a:p>
          <a:p>
            <a:pPr lvl="1"/>
            <a:r>
              <a:rPr lang="en-US" dirty="0"/>
              <a:t>Department of Pediatric Oncology, Erasmus MC-Sophia Children's Hospital</a:t>
            </a:r>
          </a:p>
          <a:p>
            <a:r>
              <a:rPr lang="en-US" dirty="0"/>
              <a:t>GDS3521</a:t>
            </a:r>
          </a:p>
          <a:p>
            <a:pPr lvl="1"/>
            <a:r>
              <a:rPr lang="en-US" dirty="0"/>
              <a:t>Retina response to hypoxia and subsequent </a:t>
            </a:r>
            <a:r>
              <a:rPr lang="en-US" dirty="0" err="1"/>
              <a:t>reoxygenation</a:t>
            </a:r>
            <a:endParaRPr lang="en-US" dirty="0"/>
          </a:p>
          <a:p>
            <a:pPr lvl="1"/>
            <a:r>
              <a:rPr lang="en-US" dirty="0"/>
              <a:t>Analysis of retinas subjected to hypoxia for 6 hours and subsequent </a:t>
            </a:r>
            <a:r>
              <a:rPr lang="en-US" dirty="0" err="1"/>
              <a:t>reoxygenation</a:t>
            </a:r>
            <a:r>
              <a:rPr lang="en-US" dirty="0"/>
              <a:t> for up to 16 hours. </a:t>
            </a:r>
          </a:p>
          <a:p>
            <a:pPr lvl="1"/>
            <a:r>
              <a:rPr lang="en-US" dirty="0"/>
              <a:t>Hypoxic preconditioning protects photoreceptors from light damage in animal model. </a:t>
            </a:r>
          </a:p>
          <a:p>
            <a:pPr lvl="1"/>
            <a:r>
              <a:rPr lang="en-US" dirty="0"/>
              <a:t>Affymetrix Mouse Genome 430 2.0 Array</a:t>
            </a:r>
          </a:p>
          <a:p>
            <a:pPr lvl="1"/>
            <a:r>
              <a:rPr lang="en-US" dirty="0" err="1"/>
              <a:t>Thiersch</a:t>
            </a:r>
            <a:r>
              <a:rPr lang="en-US" dirty="0"/>
              <a:t> M et al. BMC Genomics 2008</a:t>
            </a:r>
          </a:p>
          <a:p>
            <a:endParaRPr lang="sv-SE" dirty="0"/>
          </a:p>
        </p:txBody>
      </p:sp>
    </p:spTree>
    <p:extLst>
      <p:ext uri="{BB962C8B-B14F-4D97-AF65-F5344CB8AC3E}">
        <p14:creationId xmlns:p14="http://schemas.microsoft.com/office/powerpoint/2010/main" val="2667262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9EEF053-B933-4913-8D78-07BDDFE8E5A5}"/>
              </a:ext>
            </a:extLst>
          </p:cNvPr>
          <p:cNvSpPr>
            <a:spLocks noGrp="1"/>
          </p:cNvSpPr>
          <p:nvPr>
            <p:ph type="title"/>
          </p:nvPr>
        </p:nvSpPr>
        <p:spPr/>
        <p:txBody>
          <a:bodyPr>
            <a:normAutofit/>
          </a:bodyPr>
          <a:lstStyle/>
          <a:p>
            <a:r>
              <a:rPr lang="sv-SE" dirty="0" err="1"/>
              <a:t>Background</a:t>
            </a:r>
            <a:r>
              <a:rPr lang="sv-SE" dirty="0"/>
              <a:t> – </a:t>
            </a:r>
            <a:r>
              <a:rPr lang="sv-SE" dirty="0" err="1"/>
              <a:t>Eliminated</a:t>
            </a:r>
            <a:r>
              <a:rPr lang="sv-SE" dirty="0"/>
              <a:t> </a:t>
            </a:r>
            <a:r>
              <a:rPr lang="sv-SE" dirty="0" err="1"/>
              <a:t>factors</a:t>
            </a:r>
            <a:endParaRPr lang="sv-SE" dirty="0"/>
          </a:p>
        </p:txBody>
      </p:sp>
      <p:sp>
        <p:nvSpPr>
          <p:cNvPr id="3" name="Platshållare för innehåll 2">
            <a:extLst>
              <a:ext uri="{FF2B5EF4-FFF2-40B4-BE49-F238E27FC236}">
                <a16:creationId xmlns:a16="http://schemas.microsoft.com/office/drawing/2014/main" id="{BEB4AC16-1AE2-48B1-A902-1875A8AC96A2}"/>
              </a:ext>
            </a:extLst>
          </p:cNvPr>
          <p:cNvSpPr>
            <a:spLocks noGrp="1"/>
          </p:cNvSpPr>
          <p:nvPr>
            <p:ph idx="1"/>
          </p:nvPr>
        </p:nvSpPr>
        <p:spPr/>
        <p:txBody>
          <a:bodyPr>
            <a:normAutofit/>
          </a:bodyPr>
          <a:lstStyle/>
          <a:p>
            <a:r>
              <a:rPr lang="en-US" dirty="0"/>
              <a:t>When you eliminate a factor, Qlucore Omics Explorer subtracts the part of the data than can be explained by the factor. </a:t>
            </a:r>
          </a:p>
          <a:p>
            <a:pPr lvl="1"/>
            <a:r>
              <a:rPr lang="en-US" dirty="0"/>
              <a:t>When you remove a single nominal factor, this amounts to mean-centering each variable over each subgroup defined by the factor. Mean-centering is done by calculating the average value of each variable in each group of the eliminated factor (annotation) and then from each variable in the group subtract that averaged value.</a:t>
            </a:r>
          </a:p>
          <a:p>
            <a:pPr lvl="1"/>
            <a:r>
              <a:rPr lang="en-US" dirty="0"/>
              <a:t>When you remove several factors, a linear system of equations is solved to eliminate the factors. </a:t>
            </a:r>
          </a:p>
          <a:p>
            <a:r>
              <a:rPr lang="en-US" dirty="0"/>
              <a:t>When you eliminate factors and do an ANOVA test, Qlucore Omics Explorer sets up a General Linear Model (GLM), where the null hypothesis is that the data can be modelled by the eliminated factors, and the alternative hypothesis is that the data can be modelled by the eliminated factors and the test factor. The test used is the t- or F-test for general linear models. </a:t>
            </a:r>
            <a:endParaRPr lang="sv-SE" dirty="0"/>
          </a:p>
        </p:txBody>
      </p:sp>
      <p:sp>
        <p:nvSpPr>
          <p:cNvPr id="5" name="Platshållare för sidfot 4">
            <a:extLst>
              <a:ext uri="{FF2B5EF4-FFF2-40B4-BE49-F238E27FC236}">
                <a16:creationId xmlns:a16="http://schemas.microsoft.com/office/drawing/2014/main" id="{6144D53D-F059-452F-8649-CF219ADF472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41773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3F7AEEC-D5BD-426A-BE0E-0BAA55885674}"/>
              </a:ext>
            </a:extLst>
          </p:cNvPr>
          <p:cNvSpPr>
            <a:spLocks noGrp="1"/>
          </p:cNvSpPr>
          <p:nvPr>
            <p:ph type="title"/>
          </p:nvPr>
        </p:nvSpPr>
        <p:spPr/>
        <p:txBody>
          <a:bodyPr/>
          <a:lstStyle/>
          <a:p>
            <a:r>
              <a:rPr lang="en-US" dirty="0"/>
              <a:t>Data import – RNA seq BAM files</a:t>
            </a:r>
            <a:endParaRPr lang="sv-SE" dirty="0"/>
          </a:p>
        </p:txBody>
      </p:sp>
      <p:sp>
        <p:nvSpPr>
          <p:cNvPr id="3" name="Platshållare för innehåll 2">
            <a:extLst>
              <a:ext uri="{FF2B5EF4-FFF2-40B4-BE49-F238E27FC236}">
                <a16:creationId xmlns:a16="http://schemas.microsoft.com/office/drawing/2014/main" id="{FD600171-0A84-417A-9E6E-47AD1013CFA5}"/>
              </a:ext>
            </a:extLst>
          </p:cNvPr>
          <p:cNvSpPr>
            <a:spLocks noGrp="1"/>
          </p:cNvSpPr>
          <p:nvPr>
            <p:ph idx="1"/>
          </p:nvPr>
        </p:nvSpPr>
        <p:spPr>
          <a:xfrm>
            <a:off x="457200" y="993914"/>
            <a:ext cx="5147733" cy="5418038"/>
          </a:xfrm>
        </p:spPr>
        <p:txBody>
          <a:bodyPr>
            <a:normAutofit/>
          </a:bodyPr>
          <a:lstStyle/>
          <a:p>
            <a:r>
              <a:rPr lang="en-US" dirty="0"/>
              <a:t>Prepare</a:t>
            </a:r>
          </a:p>
          <a:p>
            <a:pPr lvl="1"/>
            <a:r>
              <a:rPr lang="en-US" dirty="0"/>
              <a:t>Enter the path to the Reference Genome </a:t>
            </a:r>
          </a:p>
          <a:p>
            <a:pPr lvl="1"/>
            <a:r>
              <a:rPr lang="en-US" dirty="0"/>
              <a:t>Optionally select to discard features with too few reads</a:t>
            </a:r>
          </a:p>
          <a:p>
            <a:pPr lvl="1"/>
            <a:r>
              <a:rPr lang="en-US" dirty="0"/>
              <a:t>Optionally set ”Mapping quality threshold”. A value of 30 equals an error rate of about 0.1%</a:t>
            </a:r>
          </a:p>
          <a:p>
            <a:pPr lvl="1"/>
            <a:r>
              <a:rPr lang="en-US" dirty="0"/>
              <a:t>Select Normalization method (TMM, TPM, FPKM/RPKM)</a:t>
            </a:r>
          </a:p>
          <a:p>
            <a:pPr lvl="1"/>
            <a:r>
              <a:rPr lang="en-US" dirty="0"/>
              <a:t>Select stranded or not stranded data</a:t>
            </a:r>
          </a:p>
          <a:p>
            <a:r>
              <a:rPr lang="en-US" dirty="0"/>
              <a:t>Import </a:t>
            </a:r>
          </a:p>
          <a:p>
            <a:pPr lvl="1"/>
            <a:r>
              <a:rPr lang="en-US" dirty="0"/>
              <a:t>Select the BAM files or a folder</a:t>
            </a:r>
          </a:p>
          <a:p>
            <a:r>
              <a:rPr lang="en-US" dirty="0"/>
              <a:t>Result</a:t>
            </a:r>
          </a:p>
          <a:p>
            <a:pPr lvl="1"/>
            <a:r>
              <a:rPr lang="en-US" dirty="0"/>
              <a:t>The BAM file content will be counted, normalized, log transformed and the data will be opened up in a PCA plot</a:t>
            </a:r>
          </a:p>
        </p:txBody>
      </p:sp>
      <p:sp>
        <p:nvSpPr>
          <p:cNvPr id="10" name="textruta 9">
            <a:extLst>
              <a:ext uri="{FF2B5EF4-FFF2-40B4-BE49-F238E27FC236}">
                <a16:creationId xmlns:a16="http://schemas.microsoft.com/office/drawing/2014/main" id="{9447DD8D-C30E-4D8C-BEE7-18ED8E6670D9}"/>
              </a:ext>
            </a:extLst>
          </p:cNvPr>
          <p:cNvSpPr txBox="1"/>
          <p:nvPr/>
        </p:nvSpPr>
        <p:spPr>
          <a:xfrm>
            <a:off x="5772994" y="5320532"/>
            <a:ext cx="2987824" cy="954107"/>
          </a:xfrm>
          <a:prstGeom prst="rect">
            <a:avLst/>
          </a:prstGeom>
          <a:solidFill>
            <a:schemeClr val="accent3">
              <a:lumMod val="20000"/>
              <a:lumOff val="80000"/>
            </a:schemeClr>
          </a:solidFill>
        </p:spPr>
        <p:txBody>
          <a:bodyPr wrap="square" rtlCol="0">
            <a:spAutoFit/>
          </a:bodyPr>
          <a:lstStyle/>
          <a:p>
            <a:r>
              <a:rPr lang="en-US" sz="1400" dirty="0">
                <a:latin typeface="Gotham Light" pitchFamily="50" charset="0"/>
              </a:rPr>
              <a:t>Note: The BAM files need to be aligned. The reference genome must be the same used for the alignment.</a:t>
            </a:r>
          </a:p>
        </p:txBody>
      </p:sp>
      <p:pic>
        <p:nvPicPr>
          <p:cNvPr id="7" name="Bildobjekt 6">
            <a:extLst>
              <a:ext uri="{FF2B5EF4-FFF2-40B4-BE49-F238E27FC236}">
                <a16:creationId xmlns:a16="http://schemas.microsoft.com/office/drawing/2014/main" id="{65DBA874-6CDF-4F82-8C2F-2BBF965AA1A1}"/>
              </a:ext>
            </a:extLst>
          </p:cNvPr>
          <p:cNvPicPr>
            <a:picLocks noChangeAspect="1"/>
          </p:cNvPicPr>
          <p:nvPr/>
        </p:nvPicPr>
        <p:blipFill>
          <a:blip r:embed="rId2"/>
          <a:stretch>
            <a:fillRect/>
          </a:stretch>
        </p:blipFill>
        <p:spPr>
          <a:xfrm>
            <a:off x="5772995" y="2097741"/>
            <a:ext cx="2987824" cy="3093070"/>
          </a:xfrm>
          <a:prstGeom prst="rect">
            <a:avLst/>
          </a:prstGeom>
        </p:spPr>
      </p:pic>
      <p:pic>
        <p:nvPicPr>
          <p:cNvPr id="6" name="Picture 5">
            <a:extLst>
              <a:ext uri="{FF2B5EF4-FFF2-40B4-BE49-F238E27FC236}">
                <a16:creationId xmlns:a16="http://schemas.microsoft.com/office/drawing/2014/main" id="{2EEE83AC-D6D9-42F3-90E8-70AF1AD2DF5C}"/>
              </a:ext>
            </a:extLst>
          </p:cNvPr>
          <p:cNvPicPr>
            <a:picLocks noChangeAspect="1"/>
          </p:cNvPicPr>
          <p:nvPr/>
        </p:nvPicPr>
        <p:blipFill>
          <a:blip r:embed="rId3"/>
          <a:stretch>
            <a:fillRect/>
          </a:stretch>
        </p:blipFill>
        <p:spPr>
          <a:xfrm>
            <a:off x="5772995" y="1140285"/>
            <a:ext cx="1670221" cy="911030"/>
          </a:xfrm>
          <a:prstGeom prst="rect">
            <a:avLst/>
          </a:prstGeom>
        </p:spPr>
      </p:pic>
    </p:spTree>
    <p:extLst>
      <p:ext uri="{BB962C8B-B14F-4D97-AF65-F5344CB8AC3E}">
        <p14:creationId xmlns:p14="http://schemas.microsoft.com/office/powerpoint/2010/main" val="41898157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7F669DF-7C63-49D7-B46D-C432EEBD8E48}"/>
              </a:ext>
            </a:extLst>
          </p:cNvPr>
          <p:cNvSpPr>
            <a:spLocks noGrp="1"/>
          </p:cNvSpPr>
          <p:nvPr>
            <p:ph type="title"/>
          </p:nvPr>
        </p:nvSpPr>
        <p:spPr/>
        <p:txBody>
          <a:bodyPr/>
          <a:lstStyle/>
          <a:p>
            <a:r>
              <a:rPr lang="sv-SE" dirty="0"/>
              <a:t>R script – </a:t>
            </a:r>
            <a:r>
              <a:rPr lang="sv-SE" dirty="0" err="1"/>
              <a:t>example</a:t>
            </a:r>
            <a:r>
              <a:rPr lang="sv-SE" dirty="0"/>
              <a:t> </a:t>
            </a:r>
            <a:r>
              <a:rPr lang="sv-SE" dirty="0" err="1"/>
              <a:t>wrapper</a:t>
            </a:r>
            <a:r>
              <a:rPr lang="sv-SE" dirty="0"/>
              <a:t> for ”Welch”</a:t>
            </a:r>
          </a:p>
        </p:txBody>
      </p:sp>
      <p:sp>
        <p:nvSpPr>
          <p:cNvPr id="7" name="Platshållare för innehåll 2">
            <a:extLst>
              <a:ext uri="{FF2B5EF4-FFF2-40B4-BE49-F238E27FC236}">
                <a16:creationId xmlns:a16="http://schemas.microsoft.com/office/drawing/2014/main" id="{710653F7-E9A7-4B37-B99C-00411F53BC0C}"/>
              </a:ext>
            </a:extLst>
          </p:cNvPr>
          <p:cNvSpPr txBox="1">
            <a:spLocks/>
          </p:cNvSpPr>
          <p:nvPr/>
        </p:nvSpPr>
        <p:spPr>
          <a:xfrm>
            <a:off x="457200" y="993915"/>
            <a:ext cx="7873139" cy="5418038"/>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000" b="0" i="0" kern="1200">
                <a:solidFill>
                  <a:schemeClr val="tx1"/>
                </a:solidFill>
                <a:latin typeface="Gotham-Light"/>
                <a:ea typeface="+mn-ea"/>
                <a:cs typeface="Gotham-Light"/>
              </a:defRPr>
            </a:lvl1pPr>
            <a:lvl2pPr marL="742950" indent="-285750" algn="l" defTabSz="457200" rtl="0" eaLnBrk="1" latinLnBrk="0" hangingPunct="1">
              <a:spcBef>
                <a:spcPct val="20000"/>
              </a:spcBef>
              <a:buFont typeface="Arial"/>
              <a:buChar char="–"/>
              <a:defRPr sz="1800" b="0" i="0" kern="1200">
                <a:solidFill>
                  <a:schemeClr val="tx1"/>
                </a:solidFill>
                <a:latin typeface="Gotham-Light"/>
                <a:ea typeface="+mn-ea"/>
                <a:cs typeface="Gotham-Light"/>
              </a:defRPr>
            </a:lvl2pPr>
            <a:lvl3pPr marL="1143000" indent="-228600" algn="l" defTabSz="457200" rtl="0" eaLnBrk="1" latinLnBrk="0" hangingPunct="1">
              <a:spcBef>
                <a:spcPct val="20000"/>
              </a:spcBef>
              <a:buFont typeface="Arial"/>
              <a:buChar char="•"/>
              <a:defRPr sz="1600" b="0" i="0" kern="1200">
                <a:solidFill>
                  <a:schemeClr val="tx1"/>
                </a:solidFill>
                <a:latin typeface="Gotham-Light"/>
                <a:ea typeface="+mn-ea"/>
                <a:cs typeface="Gotham-Light"/>
              </a:defRPr>
            </a:lvl3pPr>
            <a:lvl4pPr marL="1600200" indent="-228600" algn="l" defTabSz="457200" rtl="0" eaLnBrk="1" latinLnBrk="0" hangingPunct="1">
              <a:spcBef>
                <a:spcPct val="20000"/>
              </a:spcBef>
              <a:buFont typeface="Arial"/>
              <a:buChar char="–"/>
              <a:defRPr sz="1400" b="0" i="0" kern="1200">
                <a:solidFill>
                  <a:schemeClr val="tx1"/>
                </a:solidFill>
                <a:latin typeface="Gotham-Light"/>
                <a:ea typeface="+mn-ea"/>
                <a:cs typeface="Gotham-Light"/>
              </a:defRPr>
            </a:lvl4pPr>
            <a:lvl5pPr marL="2057400" indent="-228600" algn="l" defTabSz="457200" rtl="0" eaLnBrk="1" latinLnBrk="0" hangingPunct="1">
              <a:spcBef>
                <a:spcPct val="20000"/>
              </a:spcBef>
              <a:buFont typeface="Arial"/>
              <a:buChar char="»"/>
              <a:defRPr sz="1200" b="0" i="0" kern="1200">
                <a:solidFill>
                  <a:schemeClr val="tx1"/>
                </a:solidFill>
                <a:latin typeface="Gotham-Light"/>
                <a:ea typeface="+mn-ea"/>
                <a:cs typeface="Gotham-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sv-SE" sz="900" dirty="0"/>
              <a:t>test &lt;- </a:t>
            </a:r>
            <a:r>
              <a:rPr lang="sv-SE" sz="900" dirty="0" err="1"/>
              <a:t>function</a:t>
            </a:r>
            <a:r>
              <a:rPr lang="sv-SE" sz="900" dirty="0"/>
              <a:t>(</a:t>
            </a:r>
            <a:r>
              <a:rPr lang="sv-SE" sz="900" dirty="0" err="1"/>
              <a:t>data.matrix</a:t>
            </a:r>
            <a:r>
              <a:rPr lang="sv-SE" sz="900" dirty="0"/>
              <a:t>, formel, </a:t>
            </a:r>
            <a:r>
              <a:rPr lang="sv-SE" sz="900" dirty="0" err="1"/>
              <a:t>predictor.df</a:t>
            </a:r>
            <a:r>
              <a:rPr lang="sv-SE" sz="900" dirty="0"/>
              <a:t>, </a:t>
            </a:r>
            <a:r>
              <a:rPr lang="sv-SE" sz="900" dirty="0" err="1"/>
              <a:t>coeff</a:t>
            </a:r>
            <a:r>
              <a:rPr lang="sv-SE" sz="900" dirty="0"/>
              <a:t>) {</a:t>
            </a:r>
          </a:p>
          <a:p>
            <a:r>
              <a:rPr lang="sv-SE" sz="900" dirty="0"/>
              <a:t>    </a:t>
            </a:r>
            <a:r>
              <a:rPr lang="sv-SE" sz="900" dirty="0" err="1"/>
              <a:t>if</a:t>
            </a:r>
            <a:r>
              <a:rPr lang="sv-SE" sz="900" dirty="0"/>
              <a:t> (</a:t>
            </a:r>
            <a:r>
              <a:rPr lang="sv-SE" sz="900" dirty="0" err="1"/>
              <a:t>is.null</a:t>
            </a:r>
            <a:r>
              <a:rPr lang="sv-SE" sz="900" dirty="0"/>
              <a:t>(</a:t>
            </a:r>
            <a:r>
              <a:rPr lang="sv-SE" sz="900" dirty="0" err="1"/>
              <a:t>rownames</a:t>
            </a:r>
            <a:r>
              <a:rPr lang="sv-SE" sz="900" dirty="0"/>
              <a:t>(</a:t>
            </a:r>
            <a:r>
              <a:rPr lang="sv-SE" sz="900" dirty="0" err="1"/>
              <a:t>data.matrix</a:t>
            </a:r>
            <a:r>
              <a:rPr lang="sv-SE" sz="900" dirty="0"/>
              <a:t>))) </a:t>
            </a:r>
          </a:p>
          <a:p>
            <a:r>
              <a:rPr lang="sv-SE" sz="900" dirty="0"/>
              <a:t>        </a:t>
            </a:r>
            <a:r>
              <a:rPr lang="sv-SE" sz="900" dirty="0" err="1"/>
              <a:t>rownames</a:t>
            </a:r>
            <a:r>
              <a:rPr lang="sv-SE" sz="900" dirty="0"/>
              <a:t>(</a:t>
            </a:r>
            <a:r>
              <a:rPr lang="sv-SE" sz="900" dirty="0" err="1"/>
              <a:t>data.matrix</a:t>
            </a:r>
            <a:r>
              <a:rPr lang="sv-SE" sz="900" dirty="0"/>
              <a:t>) &lt;- 1:nrow(</a:t>
            </a:r>
            <a:r>
              <a:rPr lang="sv-SE" sz="900" dirty="0" err="1"/>
              <a:t>data.matrix</a:t>
            </a:r>
            <a:r>
              <a:rPr lang="sv-SE" sz="900" dirty="0"/>
              <a:t>)</a:t>
            </a:r>
          </a:p>
          <a:p>
            <a:r>
              <a:rPr lang="sv-SE" sz="900" dirty="0"/>
              <a:t>		</a:t>
            </a:r>
          </a:p>
          <a:p>
            <a:r>
              <a:rPr lang="sv-SE" sz="900" dirty="0"/>
              <a:t>    fm &lt;- </a:t>
            </a:r>
            <a:r>
              <a:rPr lang="sv-SE" sz="900" dirty="0" err="1"/>
              <a:t>formula</a:t>
            </a:r>
            <a:r>
              <a:rPr lang="sv-SE" sz="900" dirty="0"/>
              <a:t>(</a:t>
            </a:r>
            <a:r>
              <a:rPr lang="sv-SE" sz="900" dirty="0" err="1"/>
              <a:t>paste</a:t>
            </a:r>
            <a:r>
              <a:rPr lang="sv-SE" sz="900" dirty="0"/>
              <a:t>(c("u", formel), </a:t>
            </a:r>
            <a:r>
              <a:rPr lang="sv-SE" sz="900" dirty="0" err="1"/>
              <a:t>collapse</a:t>
            </a:r>
            <a:r>
              <a:rPr lang="sv-SE" sz="900" dirty="0"/>
              <a:t> = ""))</a:t>
            </a:r>
          </a:p>
          <a:p>
            <a:r>
              <a:rPr lang="sv-SE" sz="900" dirty="0"/>
              <a:t>    </a:t>
            </a:r>
            <a:r>
              <a:rPr lang="sv-SE" sz="900" dirty="0" err="1"/>
              <a:t>mainfactors</a:t>
            </a:r>
            <a:r>
              <a:rPr lang="sv-SE" sz="900" dirty="0"/>
              <a:t> &lt;- </a:t>
            </a:r>
            <a:r>
              <a:rPr lang="sv-SE" sz="900" dirty="0" err="1"/>
              <a:t>attr</a:t>
            </a:r>
            <a:r>
              <a:rPr lang="sv-SE" sz="900" dirty="0"/>
              <a:t>(terms(fm), "</a:t>
            </a:r>
            <a:r>
              <a:rPr lang="sv-SE" sz="900" dirty="0" err="1"/>
              <a:t>term.labels</a:t>
            </a:r>
            <a:r>
              <a:rPr lang="sv-SE" sz="900" dirty="0"/>
              <a:t>")</a:t>
            </a:r>
          </a:p>
          <a:p>
            <a:r>
              <a:rPr lang="sv-SE" sz="900" dirty="0"/>
              <a:t>    </a:t>
            </a:r>
          </a:p>
          <a:p>
            <a:r>
              <a:rPr lang="sv-SE" sz="900" dirty="0"/>
              <a:t>    res &lt;- </a:t>
            </a:r>
            <a:r>
              <a:rPr lang="sv-SE" sz="900" dirty="0" err="1"/>
              <a:t>apply</a:t>
            </a:r>
            <a:r>
              <a:rPr lang="sv-SE" sz="900" dirty="0"/>
              <a:t>(</a:t>
            </a:r>
            <a:r>
              <a:rPr lang="sv-SE" sz="900" dirty="0" err="1"/>
              <a:t>data.matrix</a:t>
            </a:r>
            <a:r>
              <a:rPr lang="sv-SE" sz="900" dirty="0"/>
              <a:t>, 1, </a:t>
            </a:r>
            <a:r>
              <a:rPr lang="sv-SE" sz="900" dirty="0" err="1"/>
              <a:t>function</a:t>
            </a:r>
            <a:r>
              <a:rPr lang="sv-SE" sz="900" dirty="0"/>
              <a:t>(u) {</a:t>
            </a:r>
          </a:p>
          <a:p>
            <a:r>
              <a:rPr lang="sv-SE" sz="900" dirty="0"/>
              <a:t>        </a:t>
            </a:r>
            <a:r>
              <a:rPr lang="sv-SE" sz="900" dirty="0" err="1"/>
              <a:t>t.test</a:t>
            </a:r>
            <a:r>
              <a:rPr lang="sv-SE" sz="900" dirty="0"/>
              <a:t>(fm, </a:t>
            </a:r>
            <a:r>
              <a:rPr lang="sv-SE" sz="900" dirty="0" err="1"/>
              <a:t>var.equal</a:t>
            </a:r>
            <a:r>
              <a:rPr lang="sv-SE" sz="900" dirty="0"/>
              <a:t> = FALSE, data = </a:t>
            </a:r>
            <a:r>
              <a:rPr lang="sv-SE" sz="900" dirty="0" err="1"/>
              <a:t>cbind</a:t>
            </a:r>
            <a:r>
              <a:rPr lang="sv-SE" sz="900" dirty="0"/>
              <a:t>(u, </a:t>
            </a:r>
            <a:r>
              <a:rPr lang="sv-SE" sz="900" dirty="0" err="1"/>
              <a:t>predictor.df</a:t>
            </a:r>
            <a:r>
              <a:rPr lang="sv-SE" sz="900" dirty="0"/>
              <a:t>))</a:t>
            </a:r>
          </a:p>
          <a:p>
            <a:r>
              <a:rPr lang="sv-SE" sz="900" dirty="0"/>
              <a:t>    })</a:t>
            </a:r>
          </a:p>
          <a:p>
            <a:r>
              <a:rPr lang="sv-SE" sz="900" dirty="0"/>
              <a:t>	</a:t>
            </a:r>
          </a:p>
          <a:p>
            <a:r>
              <a:rPr lang="sv-SE" sz="900" dirty="0"/>
              <a:t>    </a:t>
            </a:r>
            <a:r>
              <a:rPr lang="sv-SE" sz="900" dirty="0" err="1"/>
              <a:t>pvals</a:t>
            </a:r>
            <a:r>
              <a:rPr lang="sv-SE" sz="900" dirty="0"/>
              <a:t> &lt;- </a:t>
            </a:r>
            <a:r>
              <a:rPr lang="sv-SE" sz="900" dirty="0" err="1"/>
              <a:t>sapply</a:t>
            </a:r>
            <a:r>
              <a:rPr lang="sv-SE" sz="900" dirty="0"/>
              <a:t>(res, </a:t>
            </a:r>
            <a:r>
              <a:rPr lang="sv-SE" sz="900" dirty="0" err="1"/>
              <a:t>function</a:t>
            </a:r>
            <a:r>
              <a:rPr lang="sv-SE" sz="900" dirty="0"/>
              <a:t>(u) </a:t>
            </a:r>
            <a:r>
              <a:rPr lang="sv-SE" sz="900" dirty="0" err="1"/>
              <a:t>u$p.value</a:t>
            </a:r>
            <a:r>
              <a:rPr lang="sv-SE" sz="900" dirty="0"/>
              <a:t>)</a:t>
            </a:r>
          </a:p>
          <a:p>
            <a:r>
              <a:rPr lang="sv-SE" sz="900" dirty="0"/>
              <a:t>    stats &lt;- </a:t>
            </a:r>
            <a:r>
              <a:rPr lang="sv-SE" sz="900" dirty="0" err="1"/>
              <a:t>sapply</a:t>
            </a:r>
            <a:r>
              <a:rPr lang="sv-SE" sz="900" dirty="0"/>
              <a:t>(res, </a:t>
            </a:r>
            <a:r>
              <a:rPr lang="sv-SE" sz="900" dirty="0" err="1"/>
              <a:t>function</a:t>
            </a:r>
            <a:r>
              <a:rPr lang="sv-SE" sz="900" dirty="0"/>
              <a:t>(u) </a:t>
            </a:r>
            <a:r>
              <a:rPr lang="sv-SE" sz="900" dirty="0" err="1"/>
              <a:t>u$statistic</a:t>
            </a:r>
            <a:r>
              <a:rPr lang="sv-SE" sz="900" dirty="0"/>
              <a:t>)</a:t>
            </a:r>
          </a:p>
          <a:p>
            <a:r>
              <a:rPr lang="sv-SE" sz="900" dirty="0"/>
              <a:t>	est &lt;- </a:t>
            </a:r>
            <a:r>
              <a:rPr lang="sv-SE" sz="900" dirty="0" err="1"/>
              <a:t>sapply</a:t>
            </a:r>
            <a:r>
              <a:rPr lang="sv-SE" sz="900" dirty="0"/>
              <a:t>(res, </a:t>
            </a:r>
            <a:r>
              <a:rPr lang="sv-SE" sz="900" dirty="0" err="1"/>
              <a:t>function</a:t>
            </a:r>
            <a:r>
              <a:rPr lang="sv-SE" sz="900" dirty="0"/>
              <a:t>(u) </a:t>
            </a:r>
            <a:r>
              <a:rPr lang="sv-SE" sz="900" dirty="0" err="1"/>
              <a:t>u$estimate</a:t>
            </a:r>
            <a:r>
              <a:rPr lang="sv-SE" sz="900" dirty="0"/>
              <a:t>)</a:t>
            </a:r>
          </a:p>
          <a:p>
            <a:r>
              <a:rPr lang="sv-SE" sz="900" dirty="0"/>
              <a:t>	</a:t>
            </a:r>
          </a:p>
          <a:p>
            <a:r>
              <a:rPr lang="sv-SE" sz="900" dirty="0"/>
              <a:t>	</a:t>
            </a:r>
            <a:r>
              <a:rPr lang="sv-SE" sz="900" dirty="0" err="1"/>
              <a:t>diffs</a:t>
            </a:r>
            <a:r>
              <a:rPr lang="sv-SE" sz="900" dirty="0"/>
              <a:t> = est[2,] - est[1,];</a:t>
            </a:r>
          </a:p>
          <a:p>
            <a:r>
              <a:rPr lang="sv-SE" sz="900" dirty="0"/>
              <a:t>	</a:t>
            </a:r>
          </a:p>
          <a:p>
            <a:r>
              <a:rPr lang="sv-SE" sz="900" dirty="0"/>
              <a:t>    </a:t>
            </a:r>
            <a:r>
              <a:rPr lang="sv-SE" sz="900" dirty="0" err="1"/>
              <a:t>names</a:t>
            </a:r>
            <a:r>
              <a:rPr lang="sv-SE" sz="900" dirty="0"/>
              <a:t>(</a:t>
            </a:r>
            <a:r>
              <a:rPr lang="sv-SE" sz="900" dirty="0" err="1"/>
              <a:t>pvals</a:t>
            </a:r>
            <a:r>
              <a:rPr lang="sv-SE" sz="900" dirty="0"/>
              <a:t>) &lt;- </a:t>
            </a:r>
            <a:r>
              <a:rPr lang="sv-SE" sz="900" dirty="0" err="1"/>
              <a:t>names</a:t>
            </a:r>
            <a:r>
              <a:rPr lang="sv-SE" sz="900" dirty="0"/>
              <a:t>(stats) &lt;- </a:t>
            </a:r>
            <a:r>
              <a:rPr lang="sv-SE" sz="900" dirty="0" err="1"/>
              <a:t>names</a:t>
            </a:r>
            <a:r>
              <a:rPr lang="sv-SE" sz="900" dirty="0"/>
              <a:t>(</a:t>
            </a:r>
            <a:r>
              <a:rPr lang="sv-SE" sz="900" dirty="0" err="1"/>
              <a:t>diffs</a:t>
            </a:r>
            <a:r>
              <a:rPr lang="sv-SE" sz="900" dirty="0"/>
              <a:t>) &lt;- </a:t>
            </a:r>
            <a:r>
              <a:rPr lang="sv-SE" sz="900" dirty="0" err="1"/>
              <a:t>rownames</a:t>
            </a:r>
            <a:r>
              <a:rPr lang="sv-SE" sz="900" dirty="0"/>
              <a:t>(</a:t>
            </a:r>
            <a:r>
              <a:rPr lang="sv-SE" sz="900" dirty="0" err="1"/>
              <a:t>data.matrix</a:t>
            </a:r>
            <a:r>
              <a:rPr lang="sv-SE" sz="900" dirty="0"/>
              <a:t>)</a:t>
            </a:r>
          </a:p>
          <a:p>
            <a:r>
              <a:rPr lang="sv-SE" sz="900" dirty="0"/>
              <a:t>    </a:t>
            </a:r>
          </a:p>
          <a:p>
            <a:r>
              <a:rPr lang="sv-SE" sz="900" dirty="0"/>
              <a:t>    </a:t>
            </a:r>
            <a:r>
              <a:rPr lang="sv-SE" sz="900" dirty="0" err="1"/>
              <a:t>return</a:t>
            </a:r>
            <a:r>
              <a:rPr lang="sv-SE" sz="900" dirty="0"/>
              <a:t>(list(</a:t>
            </a:r>
            <a:r>
              <a:rPr lang="sv-SE" sz="900" dirty="0" err="1"/>
              <a:t>pvals</a:t>
            </a:r>
            <a:r>
              <a:rPr lang="sv-SE" sz="900" dirty="0"/>
              <a:t> = </a:t>
            </a:r>
            <a:r>
              <a:rPr lang="sv-SE" sz="900" dirty="0" err="1"/>
              <a:t>pvals</a:t>
            </a:r>
            <a:r>
              <a:rPr lang="sv-SE" sz="900" dirty="0"/>
              <a:t>, stats = stats, </a:t>
            </a:r>
            <a:r>
              <a:rPr lang="sv-SE" sz="900" dirty="0" err="1"/>
              <a:t>diffs</a:t>
            </a:r>
            <a:r>
              <a:rPr lang="sv-SE" sz="900" dirty="0"/>
              <a:t> = </a:t>
            </a:r>
            <a:r>
              <a:rPr lang="sv-SE" sz="900" dirty="0" err="1"/>
              <a:t>diffs</a:t>
            </a:r>
            <a:r>
              <a:rPr lang="sv-SE" sz="900" dirty="0"/>
              <a:t>))</a:t>
            </a:r>
          </a:p>
          <a:p>
            <a:r>
              <a:rPr lang="sv-SE" sz="900" dirty="0"/>
              <a:t>}</a:t>
            </a:r>
          </a:p>
          <a:p>
            <a:endParaRPr lang="sv-SE" sz="900" dirty="0"/>
          </a:p>
          <a:p>
            <a:r>
              <a:rPr lang="sv-SE" sz="900" dirty="0"/>
              <a:t>test.info &lt;- </a:t>
            </a:r>
            <a:r>
              <a:rPr lang="sv-SE" sz="900" dirty="0" err="1"/>
              <a:t>function</a:t>
            </a:r>
            <a:r>
              <a:rPr lang="sv-SE" sz="900" dirty="0"/>
              <a:t>(</a:t>
            </a:r>
            <a:r>
              <a:rPr lang="sv-SE" sz="900" dirty="0" err="1"/>
              <a:t>testData</a:t>
            </a:r>
            <a:r>
              <a:rPr lang="sv-SE" sz="900" dirty="0"/>
              <a:t>) {</a:t>
            </a:r>
          </a:p>
          <a:p>
            <a:r>
              <a:rPr lang="sv-SE" sz="900" dirty="0"/>
              <a:t>    # TEST TYPES: </a:t>
            </a:r>
            <a:r>
              <a:rPr lang="sv-SE" sz="900" dirty="0" err="1"/>
              <a:t>TwoGroupTest</a:t>
            </a:r>
            <a:r>
              <a:rPr lang="sv-SE" sz="900" dirty="0"/>
              <a:t>: 0 </a:t>
            </a:r>
            <a:r>
              <a:rPr lang="sv-SE" sz="900" dirty="0" err="1"/>
              <a:t>PairedTwoGroupTest</a:t>
            </a:r>
            <a:r>
              <a:rPr lang="sv-SE" sz="900" dirty="0"/>
              <a:t>: 1 </a:t>
            </a:r>
            <a:r>
              <a:rPr lang="sv-SE" sz="900" dirty="0" err="1"/>
              <a:t>MultiGroupTest</a:t>
            </a:r>
            <a:r>
              <a:rPr lang="sv-SE" sz="900" dirty="0"/>
              <a:t>: 2</a:t>
            </a:r>
          </a:p>
          <a:p>
            <a:r>
              <a:rPr lang="sv-SE" sz="900" dirty="0"/>
              <a:t>    </a:t>
            </a:r>
            <a:r>
              <a:rPr lang="sv-SE" sz="900" dirty="0" err="1"/>
              <a:t>testData$test_type</a:t>
            </a:r>
            <a:r>
              <a:rPr lang="sv-SE" sz="900" dirty="0"/>
              <a:t> = 0</a:t>
            </a:r>
          </a:p>
          <a:p>
            <a:r>
              <a:rPr lang="sv-SE" sz="900" dirty="0"/>
              <a:t>    # BATCH EFFECT: </a:t>
            </a:r>
            <a:r>
              <a:rPr lang="sv-SE" sz="900" dirty="0" err="1"/>
              <a:t>Batch</a:t>
            </a:r>
            <a:r>
              <a:rPr lang="sv-SE" sz="900" dirty="0"/>
              <a:t> </a:t>
            </a:r>
            <a:r>
              <a:rPr lang="sv-SE" sz="900" dirty="0" err="1"/>
              <a:t>Effect</a:t>
            </a:r>
            <a:r>
              <a:rPr lang="sv-SE" sz="900" dirty="0"/>
              <a:t> </a:t>
            </a:r>
            <a:r>
              <a:rPr lang="sv-SE" sz="900" dirty="0" err="1"/>
              <a:t>Disabled</a:t>
            </a:r>
            <a:r>
              <a:rPr lang="sv-SE" sz="900" dirty="0"/>
              <a:t>: 0 </a:t>
            </a:r>
            <a:r>
              <a:rPr lang="sv-SE" sz="900" dirty="0" err="1"/>
              <a:t>Batch</a:t>
            </a:r>
            <a:r>
              <a:rPr lang="sv-SE" sz="900" dirty="0"/>
              <a:t> </a:t>
            </a:r>
            <a:r>
              <a:rPr lang="sv-SE" sz="900" dirty="0" err="1"/>
              <a:t>Effect</a:t>
            </a:r>
            <a:r>
              <a:rPr lang="sv-SE" sz="900" dirty="0"/>
              <a:t> </a:t>
            </a:r>
            <a:r>
              <a:rPr lang="sv-SE" sz="900" dirty="0" err="1"/>
              <a:t>Enabled</a:t>
            </a:r>
            <a:r>
              <a:rPr lang="sv-SE" sz="900" dirty="0"/>
              <a:t>: 1</a:t>
            </a:r>
          </a:p>
          <a:p>
            <a:r>
              <a:rPr lang="sv-SE" sz="900" dirty="0"/>
              <a:t>    </a:t>
            </a:r>
            <a:r>
              <a:rPr lang="sv-SE" sz="900" dirty="0" err="1"/>
              <a:t>testData$batch_effect</a:t>
            </a:r>
            <a:r>
              <a:rPr lang="sv-SE" sz="900" dirty="0"/>
              <a:t> = 0</a:t>
            </a:r>
          </a:p>
          <a:p>
            <a:r>
              <a:rPr lang="sv-SE" sz="900" dirty="0"/>
              <a:t>    # UNIQUE SCRIPT NAME: </a:t>
            </a:r>
            <a:r>
              <a:rPr lang="sv-SE" sz="900" dirty="0" err="1"/>
              <a:t>Should</a:t>
            </a:r>
            <a:r>
              <a:rPr lang="sv-SE" sz="900" dirty="0"/>
              <a:t> not match the </a:t>
            </a:r>
            <a:r>
              <a:rPr lang="sv-SE" sz="900" dirty="0" err="1"/>
              <a:t>name</a:t>
            </a:r>
            <a:r>
              <a:rPr lang="sv-SE" sz="900" dirty="0"/>
              <a:t> </a:t>
            </a:r>
            <a:r>
              <a:rPr lang="sv-SE" sz="900" dirty="0" err="1"/>
              <a:t>of</a:t>
            </a:r>
            <a:r>
              <a:rPr lang="sv-SE" sz="900" dirty="0"/>
              <a:t> </a:t>
            </a:r>
            <a:r>
              <a:rPr lang="sv-SE" sz="900" dirty="0" err="1"/>
              <a:t>any</a:t>
            </a:r>
            <a:r>
              <a:rPr lang="sv-SE" sz="900" dirty="0"/>
              <a:t> </a:t>
            </a:r>
            <a:r>
              <a:rPr lang="sv-SE" sz="900" dirty="0" err="1"/>
              <a:t>other</a:t>
            </a:r>
            <a:r>
              <a:rPr lang="sv-SE" sz="900" dirty="0"/>
              <a:t> script </a:t>
            </a:r>
            <a:r>
              <a:rPr lang="sv-SE" sz="900" dirty="0" err="1"/>
              <a:t>kept</a:t>
            </a:r>
            <a:r>
              <a:rPr lang="sv-SE" sz="900" dirty="0"/>
              <a:t> in the </a:t>
            </a:r>
            <a:r>
              <a:rPr lang="sv-SE" sz="900" dirty="0" err="1"/>
              <a:t>dedicated</a:t>
            </a:r>
            <a:r>
              <a:rPr lang="sv-SE" sz="900" dirty="0"/>
              <a:t> R script folder</a:t>
            </a:r>
          </a:p>
          <a:p>
            <a:r>
              <a:rPr lang="sv-SE" sz="900" dirty="0"/>
              <a:t>    </a:t>
            </a:r>
            <a:r>
              <a:rPr lang="sv-SE" sz="900" dirty="0" err="1"/>
              <a:t>testData$unique_test_name</a:t>
            </a:r>
            <a:r>
              <a:rPr lang="sv-SE" sz="900" dirty="0"/>
              <a:t> = "welch_t2b1"</a:t>
            </a:r>
          </a:p>
          <a:p>
            <a:r>
              <a:rPr lang="sv-SE" sz="900" dirty="0"/>
              <a:t>    </a:t>
            </a:r>
            <a:r>
              <a:rPr lang="sv-SE" sz="900" dirty="0" err="1"/>
              <a:t>return</a:t>
            </a:r>
            <a:r>
              <a:rPr lang="sv-SE" sz="900" dirty="0"/>
              <a:t>(</a:t>
            </a:r>
            <a:r>
              <a:rPr lang="sv-SE" sz="900" dirty="0" err="1"/>
              <a:t>testData</a:t>
            </a:r>
            <a:r>
              <a:rPr lang="sv-SE" sz="900" dirty="0"/>
              <a:t>)</a:t>
            </a:r>
          </a:p>
          <a:p>
            <a:r>
              <a:rPr lang="sv-SE" sz="900" dirty="0"/>
              <a:t>}</a:t>
            </a:r>
          </a:p>
        </p:txBody>
      </p:sp>
    </p:spTree>
    <p:extLst>
      <p:ext uri="{BB962C8B-B14F-4D97-AF65-F5344CB8AC3E}">
        <p14:creationId xmlns:p14="http://schemas.microsoft.com/office/powerpoint/2010/main" val="2817132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3F7AEEC-D5BD-426A-BE0E-0BAA55885674}"/>
              </a:ext>
            </a:extLst>
          </p:cNvPr>
          <p:cNvSpPr>
            <a:spLocks noGrp="1"/>
          </p:cNvSpPr>
          <p:nvPr>
            <p:ph type="title"/>
          </p:nvPr>
        </p:nvSpPr>
        <p:spPr/>
        <p:txBody>
          <a:bodyPr/>
          <a:lstStyle/>
          <a:p>
            <a:r>
              <a:rPr lang="en-US" dirty="0"/>
              <a:t>Data import - </a:t>
            </a:r>
            <a:r>
              <a:rPr lang="en-US" dirty="0" err="1"/>
              <a:t>cel</a:t>
            </a:r>
            <a:r>
              <a:rPr lang="en-US" dirty="0"/>
              <a:t> files</a:t>
            </a:r>
            <a:endParaRPr lang="sv-SE" dirty="0"/>
          </a:p>
        </p:txBody>
      </p:sp>
      <p:sp>
        <p:nvSpPr>
          <p:cNvPr id="3" name="Platshållare för innehåll 2">
            <a:extLst>
              <a:ext uri="{FF2B5EF4-FFF2-40B4-BE49-F238E27FC236}">
                <a16:creationId xmlns:a16="http://schemas.microsoft.com/office/drawing/2014/main" id="{FD600171-0A84-417A-9E6E-47AD1013CFA5}"/>
              </a:ext>
            </a:extLst>
          </p:cNvPr>
          <p:cNvSpPr>
            <a:spLocks noGrp="1"/>
          </p:cNvSpPr>
          <p:nvPr>
            <p:ph idx="1"/>
          </p:nvPr>
        </p:nvSpPr>
        <p:spPr>
          <a:xfrm>
            <a:off x="457200" y="993914"/>
            <a:ext cx="5147733" cy="5418038"/>
          </a:xfrm>
        </p:spPr>
        <p:txBody>
          <a:bodyPr/>
          <a:lstStyle/>
          <a:p>
            <a:r>
              <a:rPr lang="en-US" dirty="0"/>
              <a:t>Prepare</a:t>
            </a:r>
          </a:p>
          <a:p>
            <a:pPr lvl="1"/>
            <a:r>
              <a:rPr lang="en-US" dirty="0"/>
              <a:t>Register on Thermo Fisher / Affymetrix </a:t>
            </a:r>
          </a:p>
          <a:p>
            <a:pPr lvl="1"/>
            <a:r>
              <a:rPr lang="en-US" dirty="0"/>
              <a:t>Enter you credentials in File/Preferences/Affymetrix</a:t>
            </a:r>
          </a:p>
          <a:p>
            <a:r>
              <a:rPr lang="en-US" dirty="0"/>
              <a:t>Import</a:t>
            </a:r>
          </a:p>
          <a:p>
            <a:pPr lvl="1"/>
            <a:r>
              <a:rPr lang="en-US" dirty="0"/>
              <a:t>Select File Open, select your files, press OK. </a:t>
            </a:r>
          </a:p>
          <a:p>
            <a:pPr lvl="1"/>
            <a:r>
              <a:rPr lang="en-US" dirty="0"/>
              <a:t>In import process select among suggested normalization methods (if several possible), press OK</a:t>
            </a:r>
          </a:p>
          <a:p>
            <a:r>
              <a:rPr lang="en-US" dirty="0"/>
              <a:t>Result</a:t>
            </a:r>
          </a:p>
          <a:p>
            <a:pPr lvl="1"/>
            <a:r>
              <a:rPr lang="en-US" dirty="0"/>
              <a:t>The data will be normalized, log transformed and opened up as a PCA plot</a:t>
            </a:r>
          </a:p>
          <a:p>
            <a:r>
              <a:rPr lang="en-US" dirty="0"/>
              <a:t>Similar – Agilent txt file import and normalization</a:t>
            </a:r>
            <a:endParaRPr lang="sv-SE" dirty="0"/>
          </a:p>
        </p:txBody>
      </p:sp>
      <p:pic>
        <p:nvPicPr>
          <p:cNvPr id="7" name="Picture 4">
            <a:extLst>
              <a:ext uri="{FF2B5EF4-FFF2-40B4-BE49-F238E27FC236}">
                <a16:creationId xmlns:a16="http://schemas.microsoft.com/office/drawing/2014/main" id="{9A7D20C8-CEF2-48B1-A87F-237DE2AE45C9}"/>
              </a:ext>
            </a:extLst>
          </p:cNvPr>
          <p:cNvPicPr>
            <a:picLocks noChangeAspect="1" noChangeArrowheads="1"/>
          </p:cNvPicPr>
          <p:nvPr/>
        </p:nvPicPr>
        <p:blipFill>
          <a:blip r:embed="rId2" cstate="print"/>
          <a:srcRect/>
          <a:stretch>
            <a:fillRect/>
          </a:stretch>
        </p:blipFill>
        <p:spPr bwMode="auto">
          <a:xfrm>
            <a:off x="5695714" y="2188080"/>
            <a:ext cx="2991086" cy="2193863"/>
          </a:xfrm>
          <a:prstGeom prst="rect">
            <a:avLst/>
          </a:prstGeom>
          <a:noFill/>
          <a:ln w="9525">
            <a:noFill/>
            <a:miter lim="800000"/>
            <a:headEnd/>
            <a:tailEnd/>
          </a:ln>
        </p:spPr>
      </p:pic>
      <p:sp>
        <p:nvSpPr>
          <p:cNvPr id="8" name="textruta 7">
            <a:extLst>
              <a:ext uri="{FF2B5EF4-FFF2-40B4-BE49-F238E27FC236}">
                <a16:creationId xmlns:a16="http://schemas.microsoft.com/office/drawing/2014/main" id="{BED28B4A-8177-415F-8BBB-F549A99B3218}"/>
              </a:ext>
            </a:extLst>
          </p:cNvPr>
          <p:cNvSpPr txBox="1"/>
          <p:nvPr/>
        </p:nvSpPr>
        <p:spPr>
          <a:xfrm>
            <a:off x="5695714" y="4504933"/>
            <a:ext cx="2987824" cy="1384995"/>
          </a:xfrm>
          <a:prstGeom prst="rect">
            <a:avLst/>
          </a:prstGeom>
          <a:solidFill>
            <a:schemeClr val="accent3">
              <a:lumMod val="20000"/>
              <a:lumOff val="80000"/>
            </a:schemeClr>
          </a:solidFill>
        </p:spPr>
        <p:txBody>
          <a:bodyPr wrap="square" rtlCol="0">
            <a:spAutoFit/>
          </a:bodyPr>
          <a:lstStyle/>
          <a:p>
            <a:r>
              <a:rPr lang="sv-SE" sz="1400" dirty="0">
                <a:latin typeface="Gotham Light" pitchFamily="50" charset="0"/>
              </a:rPr>
              <a:t>Note: The Qlucore software must be </a:t>
            </a:r>
            <a:r>
              <a:rPr lang="sv-SE" sz="1400" dirty="0" err="1">
                <a:latin typeface="Gotham Light" pitchFamily="50" charset="0"/>
              </a:rPr>
              <a:t>allowed</a:t>
            </a:r>
            <a:r>
              <a:rPr lang="sv-SE" sz="1400" dirty="0">
                <a:latin typeface="Gotham Light" pitchFamily="50" charset="0"/>
              </a:rPr>
              <a:t> to </a:t>
            </a:r>
            <a:r>
              <a:rPr lang="sv-SE" sz="1400" dirty="0" err="1">
                <a:latin typeface="Gotham Light" pitchFamily="50" charset="0"/>
              </a:rPr>
              <a:t>download</a:t>
            </a:r>
            <a:r>
              <a:rPr lang="sv-SE" sz="1400" dirty="0">
                <a:latin typeface="Gotham Light" pitchFamily="50" charset="0"/>
              </a:rPr>
              <a:t> information from </a:t>
            </a:r>
            <a:r>
              <a:rPr lang="sv-SE" sz="1400" dirty="0" err="1">
                <a:latin typeface="Gotham Light" pitchFamily="50" charset="0"/>
              </a:rPr>
              <a:t>Affymetrix</a:t>
            </a:r>
            <a:r>
              <a:rPr lang="sv-SE" sz="1400" dirty="0">
                <a:latin typeface="Gotham Light" pitchFamily="50" charset="0"/>
              </a:rPr>
              <a:t> - </a:t>
            </a:r>
            <a:r>
              <a:rPr lang="sv-SE" sz="1400" dirty="0" err="1">
                <a:latin typeface="Gotham Light" pitchFamily="50" charset="0"/>
              </a:rPr>
              <a:t>if</a:t>
            </a:r>
            <a:r>
              <a:rPr lang="sv-SE" sz="1400" dirty="0">
                <a:latin typeface="Gotham Light" pitchFamily="50" charset="0"/>
              </a:rPr>
              <a:t> this is </a:t>
            </a:r>
            <a:r>
              <a:rPr lang="sv-SE" sz="1400" dirty="0" err="1">
                <a:latin typeface="Gotham Light" pitchFamily="50" charset="0"/>
              </a:rPr>
              <a:t>prevented</a:t>
            </a:r>
            <a:r>
              <a:rPr lang="sv-SE" sz="1400" dirty="0">
                <a:latin typeface="Gotham Light" pitchFamily="50" charset="0"/>
              </a:rPr>
              <a:t> by </a:t>
            </a:r>
            <a:r>
              <a:rPr lang="sv-SE" sz="1400" dirty="0" err="1">
                <a:latin typeface="Gotham Light" pitchFamily="50" charset="0"/>
              </a:rPr>
              <a:t>firewall</a:t>
            </a:r>
            <a:r>
              <a:rPr lang="sv-SE" sz="1400" dirty="0">
                <a:latin typeface="Gotham Light" pitchFamily="50" charset="0"/>
              </a:rPr>
              <a:t> settings </a:t>
            </a:r>
            <a:r>
              <a:rPr lang="sv-SE" sz="1400" dirty="0" err="1">
                <a:latin typeface="Gotham Light" pitchFamily="50" charset="0"/>
              </a:rPr>
              <a:t>etc</a:t>
            </a:r>
            <a:r>
              <a:rPr lang="sv-SE" sz="1400" dirty="0">
                <a:latin typeface="Gotham Light" pitchFamily="50" charset="0"/>
              </a:rPr>
              <a:t> </a:t>
            </a:r>
            <a:r>
              <a:rPr lang="sv-SE" sz="1400" dirty="0" err="1">
                <a:latin typeface="Gotham Light" pitchFamily="50" charset="0"/>
              </a:rPr>
              <a:t>please</a:t>
            </a:r>
            <a:r>
              <a:rPr lang="sv-SE" sz="1400" dirty="0">
                <a:latin typeface="Gotham Light" pitchFamily="50" charset="0"/>
              </a:rPr>
              <a:t> </a:t>
            </a:r>
            <a:r>
              <a:rPr lang="sv-SE" sz="1400" dirty="0" err="1">
                <a:latin typeface="Gotham Light" pitchFamily="50" charset="0"/>
              </a:rPr>
              <a:t>contact</a:t>
            </a:r>
            <a:r>
              <a:rPr lang="sv-SE" sz="1400" dirty="0">
                <a:latin typeface="Gotham Light" pitchFamily="50" charset="0"/>
              </a:rPr>
              <a:t> your IT dept.</a:t>
            </a:r>
          </a:p>
        </p:txBody>
      </p:sp>
      <p:pic>
        <p:nvPicPr>
          <p:cNvPr id="5" name="Picture 4">
            <a:extLst>
              <a:ext uri="{FF2B5EF4-FFF2-40B4-BE49-F238E27FC236}">
                <a16:creationId xmlns:a16="http://schemas.microsoft.com/office/drawing/2014/main" id="{D0D048C6-E309-4A18-A259-6848969CEB2E}"/>
              </a:ext>
            </a:extLst>
          </p:cNvPr>
          <p:cNvPicPr>
            <a:picLocks noChangeAspect="1"/>
          </p:cNvPicPr>
          <p:nvPr/>
        </p:nvPicPr>
        <p:blipFill>
          <a:blip r:embed="rId3"/>
          <a:stretch>
            <a:fillRect/>
          </a:stretch>
        </p:blipFill>
        <p:spPr>
          <a:xfrm>
            <a:off x="5695715" y="1427607"/>
            <a:ext cx="1848086" cy="690157"/>
          </a:xfrm>
          <a:prstGeom prst="rect">
            <a:avLst/>
          </a:prstGeom>
        </p:spPr>
      </p:pic>
    </p:spTree>
    <p:extLst>
      <p:ext uri="{BB962C8B-B14F-4D97-AF65-F5344CB8AC3E}">
        <p14:creationId xmlns:p14="http://schemas.microsoft.com/office/powerpoint/2010/main" val="3408154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A85CA7F-E9CE-49BD-95B1-A21AE65DAD03}"/>
              </a:ext>
            </a:extLst>
          </p:cNvPr>
          <p:cNvSpPr>
            <a:spLocks noGrp="1"/>
          </p:cNvSpPr>
          <p:nvPr>
            <p:ph type="title"/>
          </p:nvPr>
        </p:nvSpPr>
        <p:spPr/>
        <p:txBody>
          <a:bodyPr/>
          <a:lstStyle/>
          <a:p>
            <a:r>
              <a:rPr lang="sv-SE" dirty="0" err="1"/>
              <a:t>Using</a:t>
            </a:r>
            <a:r>
              <a:rPr lang="sv-SE" dirty="0"/>
              <a:t> </a:t>
            </a:r>
            <a:r>
              <a:rPr lang="sv-SE" dirty="0" err="1"/>
              <a:t>Statistics</a:t>
            </a:r>
            <a:endParaRPr lang="sv-SE" dirty="0"/>
          </a:p>
        </p:txBody>
      </p:sp>
      <p:sp>
        <p:nvSpPr>
          <p:cNvPr id="3" name="Platshållare för innehåll 2">
            <a:extLst>
              <a:ext uri="{FF2B5EF4-FFF2-40B4-BE49-F238E27FC236}">
                <a16:creationId xmlns:a16="http://schemas.microsoft.com/office/drawing/2014/main" id="{FD94E3CA-F3A9-442F-B1A3-A8B114D42A14}"/>
              </a:ext>
            </a:extLst>
          </p:cNvPr>
          <p:cNvSpPr>
            <a:spLocks noGrp="1"/>
          </p:cNvSpPr>
          <p:nvPr>
            <p:ph idx="1"/>
          </p:nvPr>
        </p:nvSpPr>
        <p:spPr/>
        <p:txBody>
          <a:bodyPr/>
          <a:lstStyle/>
          <a:p>
            <a:r>
              <a:rPr lang="en-US" dirty="0"/>
              <a:t>Statistics Window</a:t>
            </a:r>
          </a:p>
          <a:p>
            <a:pPr lvl="1"/>
            <a:r>
              <a:rPr lang="en-US" dirty="0"/>
              <a:t>Inbuilt tests</a:t>
            </a:r>
          </a:p>
          <a:p>
            <a:pPr lvl="2"/>
            <a:r>
              <a:rPr lang="en-US" dirty="0"/>
              <a:t>Two-group (t-test), Multi-group (ANOVA) and regression tests</a:t>
            </a:r>
          </a:p>
          <a:p>
            <a:pPr lvl="1"/>
            <a:r>
              <a:rPr lang="en-US" dirty="0"/>
              <a:t>Use of eliminated factors</a:t>
            </a:r>
          </a:p>
          <a:p>
            <a:r>
              <a:rPr lang="en-US" dirty="0"/>
              <a:t>Paired t-test - exercise</a:t>
            </a:r>
          </a:p>
          <a:p>
            <a:r>
              <a:rPr lang="en-US" dirty="0"/>
              <a:t>Interaction effects (two annotations) - exercise</a:t>
            </a:r>
          </a:p>
          <a:p>
            <a:r>
              <a:rPr lang="en-US" dirty="0"/>
              <a:t>Read ”How to use ANOVA” white paper</a:t>
            </a:r>
          </a:p>
          <a:p>
            <a:r>
              <a:rPr lang="en-US" dirty="0"/>
              <a:t>Extended tests</a:t>
            </a:r>
          </a:p>
          <a:p>
            <a:pPr lvl="1"/>
            <a:r>
              <a:rPr lang="en-US" dirty="0"/>
              <a:t>Call methods in R through wrapper - demo</a:t>
            </a:r>
          </a:p>
          <a:p>
            <a:endParaRPr lang="sv-SE" dirty="0"/>
          </a:p>
        </p:txBody>
      </p:sp>
    </p:spTree>
    <p:extLst>
      <p:ext uri="{BB962C8B-B14F-4D97-AF65-F5344CB8AC3E}">
        <p14:creationId xmlns:p14="http://schemas.microsoft.com/office/powerpoint/2010/main" val="2061314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BEE5864-95C2-4BC8-8FED-3289180B5737}"/>
              </a:ext>
            </a:extLst>
          </p:cNvPr>
          <p:cNvSpPr>
            <a:spLocks noGrp="1"/>
          </p:cNvSpPr>
          <p:nvPr>
            <p:ph type="title"/>
          </p:nvPr>
        </p:nvSpPr>
        <p:spPr/>
        <p:txBody>
          <a:bodyPr/>
          <a:lstStyle/>
          <a:p>
            <a:r>
              <a:rPr lang="en-US" dirty="0"/>
              <a:t>Terminology</a:t>
            </a:r>
          </a:p>
        </p:txBody>
      </p:sp>
      <p:sp>
        <p:nvSpPr>
          <p:cNvPr id="3" name="Platshållare för innehåll 2">
            <a:extLst>
              <a:ext uri="{FF2B5EF4-FFF2-40B4-BE49-F238E27FC236}">
                <a16:creationId xmlns:a16="http://schemas.microsoft.com/office/drawing/2014/main" id="{A46BD742-F717-4143-8BEB-779AEE2F4CFB}"/>
              </a:ext>
            </a:extLst>
          </p:cNvPr>
          <p:cNvSpPr>
            <a:spLocks noGrp="1"/>
          </p:cNvSpPr>
          <p:nvPr>
            <p:ph idx="1"/>
          </p:nvPr>
        </p:nvSpPr>
        <p:spPr/>
        <p:txBody>
          <a:bodyPr>
            <a:normAutofit/>
          </a:bodyPr>
          <a:lstStyle/>
          <a:p>
            <a:r>
              <a:rPr lang="en-US" dirty="0"/>
              <a:t>An </a:t>
            </a:r>
            <a:r>
              <a:rPr lang="en-US" b="1" u="sng" dirty="0"/>
              <a:t>independent</a:t>
            </a:r>
            <a:r>
              <a:rPr lang="en-US" dirty="0"/>
              <a:t> variable (also called </a:t>
            </a:r>
            <a:r>
              <a:rPr lang="en-US" b="1" u="sng" dirty="0"/>
              <a:t>factor</a:t>
            </a:r>
            <a:r>
              <a:rPr lang="en-US" dirty="0"/>
              <a:t>) is a variable that is controlled in the experiment. Typical examples are doses and treatments. Factors are represented by </a:t>
            </a:r>
            <a:r>
              <a:rPr lang="en-US" b="1" u="sng" dirty="0"/>
              <a:t>sample annotations</a:t>
            </a:r>
            <a:r>
              <a:rPr lang="en-US" dirty="0"/>
              <a:t>.</a:t>
            </a:r>
          </a:p>
          <a:p>
            <a:r>
              <a:rPr lang="en-US" dirty="0"/>
              <a:t>A </a:t>
            </a:r>
            <a:r>
              <a:rPr lang="en-US" b="1" u="sng" dirty="0"/>
              <a:t>dependent variable </a:t>
            </a:r>
            <a:r>
              <a:rPr lang="en-US" dirty="0"/>
              <a:t>is a variable that is affected by changes in the independent variables. Examples can be expression levels of genes or protein levels. A separate statistical test is performed for each dependent variable, to assess the effect of the independent variables.</a:t>
            </a:r>
          </a:p>
          <a:p>
            <a:r>
              <a:rPr lang="en-US" dirty="0"/>
              <a:t>A </a:t>
            </a:r>
            <a:r>
              <a:rPr lang="en-US" b="1" u="sng" dirty="0"/>
              <a:t>covariate</a:t>
            </a:r>
            <a:r>
              <a:rPr lang="en-US" dirty="0"/>
              <a:t> is a variable that is not controlled in the experiment, but still may affect the dependent variables. Typical examples of covariates are age, gender and batch effects that can be linked to, for example, the time of data acquisition. In Qlucore Omics Explorer the covariates are represented by </a:t>
            </a:r>
            <a:r>
              <a:rPr lang="en-US" b="1" u="sng" dirty="0"/>
              <a:t>sample annotations</a:t>
            </a:r>
            <a:r>
              <a:rPr lang="en-US" dirty="0"/>
              <a:t>.</a:t>
            </a:r>
          </a:p>
          <a:p>
            <a:r>
              <a:rPr lang="en-US" dirty="0"/>
              <a:t>A </a:t>
            </a:r>
            <a:r>
              <a:rPr lang="en-US" b="1" u="sng" dirty="0"/>
              <a:t>main effect</a:t>
            </a:r>
            <a:r>
              <a:rPr lang="en-US" dirty="0"/>
              <a:t> is </a:t>
            </a:r>
            <a:r>
              <a:rPr lang="en-US" b="1" u="sng" dirty="0"/>
              <a:t>the effect of a single factor on the dependent variable</a:t>
            </a:r>
            <a:r>
              <a:rPr lang="en-US" dirty="0"/>
              <a:t>.</a:t>
            </a:r>
          </a:p>
          <a:p>
            <a:r>
              <a:rPr lang="en-US" dirty="0"/>
              <a:t>An </a:t>
            </a:r>
            <a:r>
              <a:rPr lang="en-US" b="1" u="sng" dirty="0"/>
              <a:t>interaction effect</a:t>
            </a:r>
            <a:r>
              <a:rPr lang="en-US" dirty="0"/>
              <a:t> is an effect obtained by </a:t>
            </a:r>
            <a:r>
              <a:rPr lang="en-US" b="1" u="sng" dirty="0"/>
              <a:t>combining more than one factor</a:t>
            </a:r>
            <a:r>
              <a:rPr lang="en-US" dirty="0"/>
              <a:t>.</a:t>
            </a:r>
          </a:p>
        </p:txBody>
      </p:sp>
    </p:spTree>
    <p:extLst>
      <p:ext uri="{BB962C8B-B14F-4D97-AF65-F5344CB8AC3E}">
        <p14:creationId xmlns:p14="http://schemas.microsoft.com/office/powerpoint/2010/main" val="2947792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5E1966-6C88-4A4F-BFE5-F295003C0A1F}"/>
              </a:ext>
            </a:extLst>
          </p:cNvPr>
          <p:cNvSpPr>
            <a:spLocks noGrp="1"/>
          </p:cNvSpPr>
          <p:nvPr>
            <p:ph type="title"/>
          </p:nvPr>
        </p:nvSpPr>
        <p:spPr/>
        <p:txBody>
          <a:bodyPr/>
          <a:lstStyle/>
          <a:p>
            <a:r>
              <a:rPr lang="sv-SE" dirty="0" err="1"/>
              <a:t>Paired</a:t>
            </a:r>
            <a:r>
              <a:rPr lang="sv-SE" dirty="0"/>
              <a:t> t-test</a:t>
            </a:r>
          </a:p>
        </p:txBody>
      </p:sp>
      <p:sp>
        <p:nvSpPr>
          <p:cNvPr id="3" name="Platshållare för innehåll 2">
            <a:extLst>
              <a:ext uri="{FF2B5EF4-FFF2-40B4-BE49-F238E27FC236}">
                <a16:creationId xmlns:a16="http://schemas.microsoft.com/office/drawing/2014/main" id="{BFF08A1D-8631-4E93-8229-A02A7E3AFCFD}"/>
              </a:ext>
            </a:extLst>
          </p:cNvPr>
          <p:cNvSpPr>
            <a:spLocks noGrp="1"/>
          </p:cNvSpPr>
          <p:nvPr>
            <p:ph idx="1"/>
          </p:nvPr>
        </p:nvSpPr>
        <p:spPr/>
        <p:txBody>
          <a:bodyPr/>
          <a:lstStyle/>
          <a:p>
            <a:pPr marL="0" indent="0">
              <a:buNone/>
            </a:pPr>
            <a:r>
              <a:rPr lang="sv-SE" dirty="0" err="1"/>
              <a:t>Schetter</a:t>
            </a:r>
            <a:r>
              <a:rPr lang="sv-SE" dirty="0"/>
              <a:t> et al. (JAMA, 2008): </a:t>
            </a:r>
            <a:r>
              <a:rPr lang="sv-SE" dirty="0" err="1"/>
              <a:t>MicroRNA</a:t>
            </a:r>
            <a:r>
              <a:rPr lang="sv-SE" dirty="0"/>
              <a:t> expression </a:t>
            </a:r>
            <a:r>
              <a:rPr lang="sv-SE" dirty="0" err="1"/>
              <a:t>profiles</a:t>
            </a:r>
            <a:r>
              <a:rPr lang="sv-SE" dirty="0"/>
              <a:t> </a:t>
            </a:r>
            <a:r>
              <a:rPr lang="sv-SE" dirty="0" err="1"/>
              <a:t>associated</a:t>
            </a:r>
            <a:r>
              <a:rPr lang="sv-SE" dirty="0"/>
              <a:t> </a:t>
            </a:r>
            <a:r>
              <a:rPr lang="sv-SE" dirty="0" err="1"/>
              <a:t>with</a:t>
            </a:r>
            <a:r>
              <a:rPr lang="sv-SE" dirty="0"/>
              <a:t> prognosis and </a:t>
            </a:r>
            <a:r>
              <a:rPr lang="sv-SE" dirty="0" err="1"/>
              <a:t>therapeutic</a:t>
            </a:r>
            <a:r>
              <a:rPr lang="sv-SE" dirty="0"/>
              <a:t> </a:t>
            </a:r>
            <a:r>
              <a:rPr lang="sv-SE" dirty="0" err="1"/>
              <a:t>outcome</a:t>
            </a:r>
            <a:r>
              <a:rPr lang="sv-SE" dirty="0"/>
              <a:t> in colon </a:t>
            </a:r>
            <a:r>
              <a:rPr lang="sv-SE" dirty="0" err="1"/>
              <a:t>adenocarcinoma</a:t>
            </a:r>
            <a:r>
              <a:rPr lang="sv-SE" dirty="0"/>
              <a:t>.</a:t>
            </a:r>
          </a:p>
          <a:p>
            <a:pPr marL="0" indent="0">
              <a:buNone/>
            </a:pPr>
            <a:r>
              <a:rPr lang="sv-SE" dirty="0"/>
              <a:t>85 </a:t>
            </a:r>
            <a:r>
              <a:rPr lang="sv-SE" dirty="0" err="1"/>
              <a:t>participants</a:t>
            </a:r>
            <a:r>
              <a:rPr lang="sv-SE" dirty="0"/>
              <a:t> – 170 </a:t>
            </a:r>
            <a:r>
              <a:rPr lang="sv-SE" dirty="0" err="1"/>
              <a:t>samples</a:t>
            </a:r>
            <a:endParaRPr lang="sv-SE" dirty="0"/>
          </a:p>
          <a:p>
            <a:pPr marL="0" indent="0">
              <a:buNone/>
            </a:pPr>
            <a:r>
              <a:rPr lang="sv-SE" dirty="0" err="1"/>
              <a:t>Tumorous</a:t>
            </a:r>
            <a:r>
              <a:rPr lang="sv-SE" dirty="0"/>
              <a:t> and non-</a:t>
            </a:r>
            <a:r>
              <a:rPr lang="sv-SE" dirty="0" err="1"/>
              <a:t>tumorous</a:t>
            </a:r>
            <a:r>
              <a:rPr lang="sv-SE" dirty="0"/>
              <a:t> </a:t>
            </a:r>
            <a:r>
              <a:rPr lang="sv-SE" dirty="0" err="1"/>
              <a:t>tissue</a:t>
            </a:r>
            <a:r>
              <a:rPr lang="sv-SE" dirty="0"/>
              <a:t> from </a:t>
            </a:r>
            <a:r>
              <a:rPr lang="sv-SE" dirty="0" err="1"/>
              <a:t>each</a:t>
            </a:r>
            <a:r>
              <a:rPr lang="sv-SE" dirty="0"/>
              <a:t> </a:t>
            </a:r>
            <a:r>
              <a:rPr lang="sv-SE" dirty="0" err="1"/>
              <a:t>participant</a:t>
            </a:r>
            <a:endParaRPr lang="sv-SE" dirty="0"/>
          </a:p>
          <a:p>
            <a:pPr marL="0" indent="0">
              <a:buNone/>
            </a:pPr>
            <a:endParaRPr lang="en-US" dirty="0"/>
          </a:p>
          <a:p>
            <a:pPr marL="0" indent="0">
              <a:buNone/>
            </a:pPr>
            <a:endParaRPr lang="en-US" dirty="0"/>
          </a:p>
          <a:p>
            <a:pPr marL="0" indent="0">
              <a:buNone/>
            </a:pPr>
            <a:endParaRPr lang="en-US" dirty="0"/>
          </a:p>
          <a:p>
            <a:pPr marL="0" indent="0">
              <a:buNone/>
            </a:pPr>
            <a:r>
              <a:rPr lang="en-US" dirty="0"/>
              <a:t>One single experimental factor and each subject receives all levels of the factor, you have </a:t>
            </a:r>
            <a:r>
              <a:rPr lang="en-US" b="1" dirty="0"/>
              <a:t>two samples per subject </a:t>
            </a:r>
          </a:p>
          <a:p>
            <a:pPr marL="457200" lvl="1" indent="0">
              <a:buNone/>
            </a:pPr>
            <a:r>
              <a:rPr lang="en-US" dirty="0"/>
              <a:t>An example is a study where each patient receives both the treatment and placebo.</a:t>
            </a:r>
          </a:p>
          <a:p>
            <a:pPr marL="457200" lvl="1" indent="0">
              <a:buNone/>
            </a:pPr>
            <a:r>
              <a:rPr lang="en-US" dirty="0"/>
              <a:t>Another example is a study like this where you have two sets of tissue samples, </a:t>
            </a:r>
            <a:r>
              <a:rPr lang="sv-SE" dirty="0" err="1"/>
              <a:t>tumorous</a:t>
            </a:r>
            <a:r>
              <a:rPr lang="sv-SE" dirty="0"/>
              <a:t> and non-</a:t>
            </a:r>
            <a:r>
              <a:rPr lang="sv-SE" dirty="0" err="1"/>
              <a:t>tumorous</a:t>
            </a:r>
            <a:r>
              <a:rPr lang="sv-SE" dirty="0"/>
              <a:t>, from </a:t>
            </a:r>
            <a:r>
              <a:rPr lang="sv-SE" dirty="0" err="1"/>
              <a:t>each</a:t>
            </a:r>
            <a:r>
              <a:rPr lang="sv-SE" dirty="0"/>
              <a:t> patient</a:t>
            </a:r>
            <a:r>
              <a:rPr lang="en-US" dirty="0"/>
              <a:t> </a:t>
            </a:r>
          </a:p>
          <a:p>
            <a:pPr marL="0" indent="0">
              <a:buNone/>
            </a:pPr>
            <a:r>
              <a:rPr lang="en-US" dirty="0"/>
              <a:t>This type of data is sometimes referred to as paired data</a:t>
            </a:r>
            <a:endParaRPr lang="sv-SE" dirty="0"/>
          </a:p>
        </p:txBody>
      </p:sp>
    </p:spTree>
    <p:extLst>
      <p:ext uri="{BB962C8B-B14F-4D97-AF65-F5344CB8AC3E}">
        <p14:creationId xmlns:p14="http://schemas.microsoft.com/office/powerpoint/2010/main" val="641977158"/>
      </p:ext>
    </p:extLst>
  </p:cSld>
  <p:clrMapOvr>
    <a:masterClrMapping/>
  </p:clrMapOvr>
</p:sld>
</file>

<file path=ppt/theme/theme1.xml><?xml version="1.0" encoding="utf-8"?>
<a:theme xmlns:a="http://schemas.openxmlformats.org/drawingml/2006/main" name="QLU_PPT_v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lstStyle>
        <a:defPPr>
          <a:defRPr sz="1800" dirty="0" err="1" smtClean="0">
            <a:solidFill>
              <a:schemeClr val="bg1"/>
            </a:solidFill>
          </a:defRPr>
        </a:defPPr>
      </a:lstStyle>
    </a:txDef>
  </a:objectDefaults>
  <a:extraClrSchemeLst/>
  <a:extLst>
    <a:ext uri="{05A4C25C-085E-4340-85A3-A5531E510DB2}">
      <thm15:themeFamily xmlns:thm15="http://schemas.microsoft.com/office/thememl/2012/main" name="QLU_PPT A.pptx" id="{35725BD4-CA14-4663-9CCC-FCCF6B620B11}" vid="{B5951267-BBDE-40F5-A47F-260E732CECC8}"/>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QLU_PPT A.pptx" id="{35725BD4-CA14-4663-9CCC-FCCF6B620B11}" vid="{8034B48F-0CAE-41AB-997D-E7AB196074F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0C7712BB9AC2468B29475F3B130B42" ma:contentTypeVersion="9" ma:contentTypeDescription="Create a new document." ma:contentTypeScope="" ma:versionID="4084be181a6e10a9e06d52c0ad627231">
  <xsd:schema xmlns:xsd="http://www.w3.org/2001/XMLSchema" xmlns:xs="http://www.w3.org/2001/XMLSchema" xmlns:p="http://schemas.microsoft.com/office/2006/metadata/properties" xmlns:ns2="a66a2bd9-eb62-4761-9339-f88954ce63e3" xmlns:ns3="0541a542-db6d-4d26-938f-33dd2f882c75" targetNamespace="http://schemas.microsoft.com/office/2006/metadata/properties" ma:root="true" ma:fieldsID="c59df7fd1cb6edf447de9910fec5e1b1" ns2:_="" ns3:_="">
    <xsd:import namespace="a66a2bd9-eb62-4761-9339-f88954ce63e3"/>
    <xsd:import namespace="0541a542-db6d-4d26-938f-33dd2f882c7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6a2bd9-eb62-4761-9339-f88954ce63e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541a542-db6d-4d26-938f-33dd2f882c7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4AAE198-902E-4ED4-8065-51B5FB22AC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6a2bd9-eb62-4761-9339-f88954ce63e3"/>
    <ds:schemaRef ds:uri="0541a542-db6d-4d26-938f-33dd2f882c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4ABABE3-5A9D-40F7-B3CF-B8285D7628F3}">
  <ds:schemaRefs>
    <ds:schemaRef ds:uri="http://schemas.microsoft.com/sharepoint/v3/contenttype/forms"/>
  </ds:schemaRefs>
</ds:datastoreItem>
</file>

<file path=customXml/itemProps3.xml><?xml version="1.0" encoding="utf-8"?>
<ds:datastoreItem xmlns:ds="http://schemas.openxmlformats.org/officeDocument/2006/customXml" ds:itemID="{0E8A0873-1B79-4F2E-8CFD-B80FABB520B4}">
  <ds:schemaRefs>
    <ds:schemaRef ds:uri="a66a2bd9-eb62-4761-9339-f88954ce63e3"/>
    <ds:schemaRef ds:uri="http://schemas.openxmlformats.org/package/2006/metadata/core-properties"/>
    <ds:schemaRef ds:uri="http://schemas.microsoft.com/office/2006/documentManagement/types"/>
    <ds:schemaRef ds:uri="http://purl.org/dc/elements/1.1/"/>
    <ds:schemaRef ds:uri="http://www.w3.org/XML/1998/namespace"/>
    <ds:schemaRef ds:uri="http://purl.org/dc/dcmitype/"/>
    <ds:schemaRef ds:uri="http://schemas.microsoft.com/office/infopath/2007/PartnerControls"/>
    <ds:schemaRef ds:uri="0541a542-db6d-4d26-938f-33dd2f882c75"/>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QLU_PPT B</Template>
  <TotalTime>2994</TotalTime>
  <Words>3815</Words>
  <Application>Microsoft Macintosh PowerPoint</Application>
  <PresentationFormat>On-screen Show (4:3)</PresentationFormat>
  <Paragraphs>367</Paragraphs>
  <Slides>50</Slides>
  <Notes>0</Notes>
  <HiddenSlides>9</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50</vt:i4>
      </vt:variant>
    </vt:vector>
  </HeadingPairs>
  <TitlesOfParts>
    <vt:vector size="58" baseType="lpstr">
      <vt:lpstr>Arial</vt:lpstr>
      <vt:lpstr>Calibri</vt:lpstr>
      <vt:lpstr>Gotham Light</vt:lpstr>
      <vt:lpstr>Gotham-BookItalic</vt:lpstr>
      <vt:lpstr>Gotham-Light</vt:lpstr>
      <vt:lpstr>Wingdings</vt:lpstr>
      <vt:lpstr>QLU_PPT_v4</vt:lpstr>
      <vt:lpstr>Office-tema</vt:lpstr>
      <vt:lpstr>  </vt:lpstr>
      <vt:lpstr>Course content</vt:lpstr>
      <vt:lpstr>Terminology</vt:lpstr>
      <vt:lpstr>Data Import</vt:lpstr>
      <vt:lpstr>Data import – RNA seq BAM files</vt:lpstr>
      <vt:lpstr>Data import - cel files</vt:lpstr>
      <vt:lpstr>Using Statistics</vt:lpstr>
      <vt:lpstr>Terminology</vt:lpstr>
      <vt:lpstr>Paired t-test</vt:lpstr>
      <vt:lpstr>Exercise 1 – paired data</vt:lpstr>
      <vt:lpstr>Exercise 1 – Paired test Techniques</vt:lpstr>
      <vt:lpstr>Exercise 1 – Paired test  Steps</vt:lpstr>
      <vt:lpstr>Data set with time and treatment</vt:lpstr>
      <vt:lpstr>Exercise 2 – Time effects after treatment</vt:lpstr>
      <vt:lpstr>Exercise 2 – Techniques</vt:lpstr>
      <vt:lpstr>Exercise 2 – Steps</vt:lpstr>
      <vt:lpstr>Exercise 3 – Interaction effects</vt:lpstr>
      <vt:lpstr>Exercise 3 – Interaction effects</vt:lpstr>
      <vt:lpstr>Exercise 3 – Techniques</vt:lpstr>
      <vt:lpstr>Exercise 3 – Steps</vt:lpstr>
      <vt:lpstr>TEMPLATES</vt:lpstr>
      <vt:lpstr>Exercise 4 – Workflow Templates</vt:lpstr>
      <vt:lpstr>Exercise 4 – Templates Techniques</vt:lpstr>
      <vt:lpstr>Exercise 4 – Templates Steps</vt:lpstr>
      <vt:lpstr>Biological Exploration</vt:lpstr>
      <vt:lpstr>Working with variable lists</vt:lpstr>
      <vt:lpstr>Exercise 5 – GO Browser &amp; variable lists</vt:lpstr>
      <vt:lpstr>Exercise 5 – Techniques GO Browser &amp; variable lists</vt:lpstr>
      <vt:lpstr>Exercise 5 – Steps (I) GO Browser &amp; variable lists</vt:lpstr>
      <vt:lpstr>Exercise 5 – Steps (II) GO Browser &amp; variable lists</vt:lpstr>
      <vt:lpstr>Gene Set Enrichment Analysis </vt:lpstr>
      <vt:lpstr>Exercise 6 – GSEA</vt:lpstr>
      <vt:lpstr>Exercise 6 GSEA – Techniques</vt:lpstr>
      <vt:lpstr>Exercise 6 GSEA – Techniques (continued)</vt:lpstr>
      <vt:lpstr>Exercise 6 – Steps GSEA</vt:lpstr>
      <vt:lpstr>Exercise 7 – Compare data sets</vt:lpstr>
      <vt:lpstr>Exercise 7 – Steps Compare data sets</vt:lpstr>
      <vt:lpstr>Exercise 8 – Use log files</vt:lpstr>
      <vt:lpstr>Exercise 8 – Techniques Machine Learning </vt:lpstr>
      <vt:lpstr>Exercise 8 – Steps Machine Learning </vt:lpstr>
      <vt:lpstr>Exercise 9 – Classification &amp; prediction</vt:lpstr>
      <vt:lpstr>Exercise 9 – Machine Learning Steps</vt:lpstr>
      <vt:lpstr>Extended Statistical Mode – R (demo)</vt:lpstr>
      <vt:lpstr>Extended Statistical Mode – R (demo) </vt:lpstr>
      <vt:lpstr>Run test in Extended mode – demo</vt:lpstr>
      <vt:lpstr>More info – www.qlucore.com</vt:lpstr>
      <vt:lpstr>Contact/Support</vt:lpstr>
      <vt:lpstr>Background – GEO data sets</vt:lpstr>
      <vt:lpstr>Background – Eliminated factors</vt:lpstr>
      <vt:lpstr>R script – example wrapper for ”Welch”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Ann Holmberg</dc:creator>
  <cp:lastModifiedBy>Yana Stackpole</cp:lastModifiedBy>
  <cp:revision>214</cp:revision>
  <cp:lastPrinted>2017-10-12T15:10:15Z</cp:lastPrinted>
  <dcterms:created xsi:type="dcterms:W3CDTF">2017-07-13T14:34:33Z</dcterms:created>
  <dcterms:modified xsi:type="dcterms:W3CDTF">2020-02-19T16:31:08Z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0x0101005A0C7712BB9AC2468B29475F3B130B42</vt:lpwstr>
  </property>
</Properties>
</file>